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4.xml" ContentType="application/vnd.openxmlformats-officedocument.presentationml.tags+xml"/>
  <Override PartName="/ppt/notesSlides/notesSlide30.xml" ContentType="application/vnd.openxmlformats-officedocument.presentationml.notesSlide+xml"/>
  <Override PartName="/ppt/tags/tag1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6.xml" ContentType="application/vnd.openxmlformats-officedocument.presentationml.tags+xml"/>
  <Override PartName="/ppt/notesSlides/notesSlide33.xml" ContentType="application/vnd.openxmlformats-officedocument.presentationml.notesSlide+xml"/>
  <Override PartName="/ppt/tags/tag17.xml" ContentType="application/vnd.openxmlformats-officedocument.presentationml.tags+xml"/>
  <Override PartName="/ppt/notesSlides/notesSlide3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5.xml" ContentType="application/vnd.openxmlformats-officedocument.presentationml.notesSlide+xml"/>
  <Override PartName="/ppt/tags/tag23.xml" ContentType="application/vnd.openxmlformats-officedocument.presentationml.tags+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notesSlides/notesSlide38.xml" ContentType="application/vnd.openxmlformats-officedocument.presentationml.notesSlide+xml"/>
  <Override PartName="/ppt/tags/tag26.xml" ContentType="application/vnd.openxmlformats-officedocument.presentationml.tags+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tags/tag28.xml" ContentType="application/vnd.openxmlformats-officedocument.presentationml.tags+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tags/tag30.xml" ContentType="application/vnd.openxmlformats-officedocument.presentationml.tags+xml"/>
  <Override PartName="/ppt/notesSlides/notesSlide43.xml" ContentType="application/vnd.openxmlformats-officedocument.presentationml.notesSlide+xml"/>
  <Override PartName="/ppt/tags/tag31.xml" ContentType="application/vnd.openxmlformats-officedocument.presentationml.tags+xml"/>
  <Override PartName="/ppt/notesSlides/notesSlide44.xml" ContentType="application/vnd.openxmlformats-officedocument.presentationml.notesSlide+xml"/>
  <Override PartName="/ppt/tags/tag3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34.xml" ContentType="application/vnd.openxmlformats-officedocument.presentationml.tags+xml"/>
  <Override PartName="/ppt/notesSlides/notesSlide50.xml" ContentType="application/vnd.openxmlformats-officedocument.presentationml.notesSlide+xml"/>
  <Override PartName="/ppt/comments/comment2.xml" ContentType="application/vnd.openxmlformats-officedocument.presentationml.comments+xml"/>
  <Override PartName="/ppt/tags/tag35.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3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37.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38.xml" ContentType="application/vnd.openxmlformats-officedocument.presentationml.tags+xml"/>
  <Override PartName="/ppt/notesSlides/notesSlide57.xml" ContentType="application/vnd.openxmlformats-officedocument.presentationml.notesSlide+xml"/>
  <Override PartName="/ppt/tags/tag39.xml" ContentType="application/vnd.openxmlformats-officedocument.presentationml.tags+xml"/>
  <Override PartName="/ppt/notesSlides/notesSlide58.xml" ContentType="application/vnd.openxmlformats-officedocument.presentationml.notesSlide+xml"/>
  <Override PartName="/ppt/tags/tag40.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41.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42.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43.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44.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45.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tags/tag46.xml" ContentType="application/vnd.openxmlformats-officedocument.presentationml.tags+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79" r:id="rId3"/>
    <p:sldMasterId id="2147483687" r:id="rId4"/>
  </p:sldMasterIdLst>
  <p:notesMasterIdLst>
    <p:notesMasterId r:id="rId127"/>
  </p:notesMasterIdLst>
  <p:sldIdLst>
    <p:sldId id="257" r:id="rId5"/>
    <p:sldId id="390" r:id="rId6"/>
    <p:sldId id="391" r:id="rId7"/>
    <p:sldId id="392" r:id="rId8"/>
    <p:sldId id="393" r:id="rId9"/>
    <p:sldId id="394" r:id="rId10"/>
    <p:sldId id="395" r:id="rId11"/>
    <p:sldId id="396" r:id="rId12"/>
    <p:sldId id="375" r:id="rId13"/>
    <p:sldId id="389" r:id="rId14"/>
    <p:sldId id="377" r:id="rId15"/>
    <p:sldId id="378" r:id="rId16"/>
    <p:sldId id="379" r:id="rId17"/>
    <p:sldId id="380" r:id="rId18"/>
    <p:sldId id="381" r:id="rId19"/>
    <p:sldId id="382" r:id="rId20"/>
    <p:sldId id="383" r:id="rId21"/>
    <p:sldId id="384" r:id="rId22"/>
    <p:sldId id="258" r:id="rId23"/>
    <p:sldId id="259" r:id="rId24"/>
    <p:sldId id="261" r:id="rId25"/>
    <p:sldId id="262" r:id="rId26"/>
    <p:sldId id="263" r:id="rId27"/>
    <p:sldId id="266" r:id="rId28"/>
    <p:sldId id="267" r:id="rId29"/>
    <p:sldId id="271" r:id="rId30"/>
    <p:sldId id="274" r:id="rId31"/>
    <p:sldId id="275" r:id="rId32"/>
    <p:sldId id="277" r:id="rId33"/>
    <p:sldId id="278" r:id="rId34"/>
    <p:sldId id="279" r:id="rId35"/>
    <p:sldId id="280" r:id="rId36"/>
    <p:sldId id="281" r:id="rId37"/>
    <p:sldId id="282" r:id="rId38"/>
    <p:sldId id="283" r:id="rId39"/>
    <p:sldId id="284" r:id="rId40"/>
    <p:sldId id="285" r:id="rId41"/>
    <p:sldId id="286" r:id="rId42"/>
    <p:sldId id="287"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87" r:id="rId123"/>
    <p:sldId id="386" r:id="rId124"/>
    <p:sldId id="385" r:id="rId125"/>
    <p:sldId id="370"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91831" autoAdjust="0"/>
  </p:normalViewPr>
  <p:slideViewPr>
    <p:cSldViewPr snapToGrid="0">
      <p:cViewPr varScale="1">
        <p:scale>
          <a:sx n="89" d="100"/>
          <a:sy n="89" d="100"/>
        </p:scale>
        <p:origin x="44" y="7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98488553494054E-2"/>
          <c:y val="3.90424411488429E-2"/>
          <c:w val="0.9218504458742286"/>
          <c:h val="0.86747886482024428"/>
        </c:manualLayout>
      </c:layout>
      <c:areaChart>
        <c:grouping val="stacked"/>
        <c:varyColors val="0"/>
        <c:ser>
          <c:idx val="0"/>
          <c:order val="0"/>
          <c:spPr>
            <a:solidFill>
              <a:schemeClr val="tx1">
                <a:alpha val="20000"/>
              </a:schemeClr>
            </a:solidFill>
            <a:ln>
              <a:noFill/>
            </a:ln>
            <a:effectLst/>
          </c:spPr>
          <c:dLbls>
            <c:dLbl>
              <c:idx val="0"/>
              <c:layout>
                <c:manualLayout>
                  <c:x val="1.212452339561451E-2"/>
                  <c:y val="-0.223183181682641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A35-4ACB-A298-194B30A7842F}"/>
                </c:ext>
              </c:extLst>
            </c:dLbl>
            <c:dLbl>
              <c:idx val="1"/>
              <c:layout>
                <c:manualLayout>
                  <c:x val="-1.9436121439224796E-17"/>
                  <c:y val="-0.2511211000926953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A35-4ACB-A298-194B30A7842F}"/>
                </c:ext>
              </c:extLst>
            </c:dLbl>
            <c:dLbl>
              <c:idx val="2"/>
              <c:layout>
                <c:manualLayout>
                  <c:x val="0"/>
                  <c:y val="-0.3091342273448718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A35-4ACB-A298-194B30A7842F}"/>
                </c:ext>
              </c:extLst>
            </c:dLbl>
            <c:dLbl>
              <c:idx val="3"/>
              <c:layout>
                <c:manualLayout>
                  <c:x val="-7.7744485756899183E-17"/>
                  <c:y val="-0.3341342099948574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A35-4ACB-A298-194B30A7842F}"/>
                </c:ext>
              </c:extLst>
            </c:dLbl>
            <c:dLbl>
              <c:idx val="4"/>
              <c:layout>
                <c:manualLayout>
                  <c:x val="2.2044739769309135E-3"/>
                  <c:y val="-0.3733433917149748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A35-4ACB-A298-194B30A7842F}"/>
                </c:ext>
              </c:extLst>
            </c:dLbl>
            <c:dLbl>
              <c:idx val="5"/>
              <c:layout>
                <c:manualLayout>
                  <c:x val="0"/>
                  <c:y val="-0.4008008303948192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A35-4ACB-A298-194B30A7842F}"/>
                </c:ext>
              </c:extLst>
            </c:dLbl>
            <c:dLbl>
              <c:idx val="6"/>
              <c:layout>
                <c:manualLayout>
                  <c:x val="-1.212452339561451E-2"/>
                  <c:y val="-0.4174674854948096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A35-4ACB-A298-194B30A7842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gradFill>
                      <a:gsLst>
                        <a:gs pos="2917">
                          <a:schemeClr val="tx1"/>
                        </a:gs>
                        <a:gs pos="30000">
                          <a:schemeClr val="tx1"/>
                        </a:gs>
                      </a:gsLst>
                      <a:lin ang="5400000" scaled="0"/>
                    </a:gra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noFill/>
                    </a:ln>
                    <a:effectLst/>
                  </c:spPr>
                </c15:leaderLines>
              </c:ext>
            </c:extLst>
          </c:dLbls>
          <c:val>
            <c:numRef>
              <c:f>Sheet1!$B$2:$B$8</c:f>
              <c:numCache>
                <c:formatCode>0%</c:formatCode>
                <c:ptCount val="7"/>
                <c:pt idx="0">
                  <c:v>9.4E-2</c:v>
                </c:pt>
                <c:pt idx="1">
                  <c:v>0.112</c:v>
                </c:pt>
                <c:pt idx="2">
                  <c:v>0.14699999999999999</c:v>
                </c:pt>
                <c:pt idx="3">
                  <c:v>0.159</c:v>
                </c:pt>
                <c:pt idx="4">
                  <c:v>0.18</c:v>
                </c:pt>
                <c:pt idx="5">
                  <c:v>0.19400000000000001</c:v>
                </c:pt>
                <c:pt idx="6">
                  <c:v>0.20399999999999999</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Microsoft Search Share</c:v>
                      </c:pt>
                    </c:strCache>
                  </c:strRef>
                </c15:tx>
              </c15:filteredSeriesTitle>
            </c:ext>
            <c:ext xmlns:c15="http://schemas.microsoft.com/office/drawing/2012/chart" uri="{02D57815-91ED-43cb-92C2-25804820EDAC}">
              <c15:filteredCategoryTitle>
                <c15:cat>
                  <c:numRef>
                    <c:extLst>
                      <c:ext uri="{02D57815-91ED-43cb-92C2-25804820EDAC}">
                        <c15:formulaRef>
                          <c15:sqref>Sheet1!$A$2:$A$8</c15:sqref>
                        </c15:formulaRef>
                      </c:ext>
                    </c:extLst>
                    <c:numCache>
                      <c:formatCode>General</c:formatCode>
                      <c:ptCount val="7"/>
                      <c:pt idx="0">
                        <c:v>2009</c:v>
                      </c:pt>
                      <c:pt idx="1">
                        <c:v>2010</c:v>
                      </c:pt>
                      <c:pt idx="2">
                        <c:v>2011</c:v>
                      </c:pt>
                      <c:pt idx="3">
                        <c:v>2012</c:v>
                      </c:pt>
                      <c:pt idx="4">
                        <c:v>2013</c:v>
                      </c:pt>
                      <c:pt idx="5">
                        <c:v>2014</c:v>
                      </c:pt>
                      <c:pt idx="6">
                        <c:v>2015</c:v>
                      </c:pt>
                    </c:numCache>
                  </c:numRef>
                </c15:cat>
              </c15:filteredCategoryTitle>
            </c:ext>
            <c:ext xmlns:c16="http://schemas.microsoft.com/office/drawing/2014/chart" uri="{C3380CC4-5D6E-409C-BE32-E72D297353CC}">
              <c16:uniqueId val="{00000000-B349-4872-98D2-49C39BD97B93}"/>
            </c:ext>
          </c:extLst>
        </c:ser>
        <c:dLbls>
          <c:showLegendKey val="0"/>
          <c:showVal val="1"/>
          <c:showCatName val="0"/>
          <c:showSerName val="0"/>
          <c:showPercent val="0"/>
          <c:showBubbleSize val="0"/>
        </c:dLbls>
        <c:dropLines>
          <c:spPr>
            <a:ln w="9525" cap="flat" cmpd="sng" algn="ctr">
              <a:noFill/>
              <a:round/>
            </a:ln>
            <a:effectLst/>
          </c:spPr>
        </c:dropLines>
        <c:axId val="580089192"/>
        <c:axId val="580097424"/>
      </c:areaChart>
      <c:catAx>
        <c:axId val="58008919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gradFill>
                  <a:gsLst>
                    <a:gs pos="2917">
                      <a:schemeClr val="tx1"/>
                    </a:gs>
                    <a:gs pos="30000">
                      <a:schemeClr val="tx1"/>
                    </a:gs>
                  </a:gsLst>
                  <a:lin ang="5400000" scaled="0"/>
                </a:gradFill>
                <a:latin typeface="+mn-lt"/>
                <a:ea typeface="+mn-ea"/>
                <a:cs typeface="+mn-cs"/>
              </a:defRPr>
            </a:pPr>
            <a:endParaRPr lang="en-US"/>
          </a:p>
        </c:txPr>
        <c:crossAx val="580097424"/>
        <c:crosses val="autoZero"/>
        <c:auto val="1"/>
        <c:lblAlgn val="ctr"/>
        <c:lblOffset val="100"/>
        <c:noMultiLvlLbl val="0"/>
      </c:catAx>
      <c:valAx>
        <c:axId val="58009742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2917">
                      <a:schemeClr val="tx1"/>
                    </a:gs>
                    <a:gs pos="30000">
                      <a:schemeClr val="tx1"/>
                    </a:gs>
                  </a:gsLst>
                  <a:lin ang="5400000" scaled="0"/>
                </a:gradFill>
                <a:latin typeface="+mn-lt"/>
                <a:ea typeface="+mn-ea"/>
                <a:cs typeface="+mn-cs"/>
              </a:defRPr>
            </a:pPr>
            <a:endParaRPr lang="en-US"/>
          </a:p>
        </c:txPr>
        <c:crossAx val="580089192"/>
        <c:crosses val="autoZero"/>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2"/>
                </a:solidFill>
                <a:latin typeface="+mn-lt"/>
                <a:ea typeface="+mn-ea"/>
                <a:cs typeface="+mn-cs"/>
              </a:defRPr>
            </a:pPr>
            <a:r>
              <a:rPr lang="en-US" sz="1800" b="0" dirty="0">
                <a:solidFill>
                  <a:schemeClr val="tx2"/>
                </a:solidFill>
                <a:latin typeface="Segoe UI Semibold" panose="020B0702040204020203" pitchFamily="34" charset="0"/>
                <a:cs typeface="Segoe UI Semibold" panose="020B0702040204020203" pitchFamily="34" charset="0"/>
              </a:rPr>
              <a:t>Population by State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2"/>
              </a:solidFill>
              <a:latin typeface="+mn-lt"/>
              <a:ea typeface="+mn-ea"/>
              <a:cs typeface="+mn-cs"/>
            </a:defRPr>
          </a:pPr>
          <a:endParaRPr lang="en-US"/>
        </a:p>
      </c:txPr>
    </c:title>
    <c:autoTitleDeleted val="0"/>
    <c:plotArea>
      <c:layout>
        <c:manualLayout>
          <c:layoutTarget val="inner"/>
          <c:xMode val="edge"/>
          <c:yMode val="edge"/>
          <c:x val="0.11541509308109377"/>
          <c:y val="8.7476858075667366E-2"/>
          <c:w val="0.8683501411859621"/>
          <c:h val="0.63942423660457082"/>
        </c:manualLayout>
      </c:layout>
      <c:barChart>
        <c:barDir val="col"/>
        <c:grouping val="clustered"/>
        <c:varyColors val="0"/>
        <c:ser>
          <c:idx val="0"/>
          <c:order val="0"/>
          <c:tx>
            <c:strRef>
              <c:f>Sheet1!$B$1</c:f>
              <c:strCache>
                <c:ptCount val="1"/>
                <c:pt idx="0">
                  <c:v>Pop</c:v>
                </c:pt>
              </c:strCache>
            </c:strRef>
          </c:tx>
          <c:spPr>
            <a:solidFill>
              <a:srgbClr val="002050"/>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98B7-4E46-ADBC-B74A687C6B17}"/>
              </c:ext>
            </c:extLst>
          </c:dPt>
          <c:dPt>
            <c:idx val="1"/>
            <c:invertIfNegative val="0"/>
            <c:bubble3D val="0"/>
            <c:spPr>
              <a:solidFill>
                <a:srgbClr val="FF0000"/>
              </a:solidFill>
              <a:ln>
                <a:noFill/>
              </a:ln>
              <a:effectLst/>
            </c:spPr>
            <c:extLst>
              <c:ext xmlns:c16="http://schemas.microsoft.com/office/drawing/2014/chart" uri="{C3380CC4-5D6E-409C-BE32-E72D297353CC}">
                <c16:uniqueId val="{00000003-98B7-4E46-ADBC-B74A687C6B17}"/>
              </c:ext>
            </c:extLst>
          </c:dPt>
          <c:dPt>
            <c:idx val="2"/>
            <c:invertIfNegative val="0"/>
            <c:bubble3D val="0"/>
            <c:spPr>
              <a:solidFill>
                <a:srgbClr val="FF0000"/>
              </a:solidFill>
              <a:ln>
                <a:noFill/>
              </a:ln>
              <a:effectLst/>
            </c:spPr>
            <c:extLst>
              <c:ext xmlns:c16="http://schemas.microsoft.com/office/drawing/2014/chart" uri="{C3380CC4-5D6E-409C-BE32-E72D297353CC}">
                <c16:uniqueId val="{00000005-98B7-4E46-ADBC-B74A687C6B17}"/>
              </c:ext>
            </c:extLst>
          </c:dPt>
          <c:cat>
            <c:strRef>
              <c:f>Sheet1!$A$2:$A$52</c:f>
              <c:strCache>
                <c:ptCount val="51"/>
                <c:pt idx="0">
                  <c:v>California</c:v>
                </c:pt>
                <c:pt idx="1">
                  <c:v>Texas</c:v>
                </c:pt>
                <c:pt idx="2">
                  <c:v>New York</c:v>
                </c:pt>
                <c:pt idx="3">
                  <c:v>Florida</c:v>
                </c:pt>
                <c:pt idx="4">
                  <c:v>Illinois</c:v>
                </c:pt>
                <c:pt idx="5">
                  <c:v>Pennsylvania</c:v>
                </c:pt>
                <c:pt idx="6">
                  <c:v>Ohio</c:v>
                </c:pt>
                <c:pt idx="7">
                  <c:v>Georgia</c:v>
                </c:pt>
                <c:pt idx="8">
                  <c:v>Michigan</c:v>
                </c:pt>
                <c:pt idx="9">
                  <c:v>North Carolina</c:v>
                </c:pt>
                <c:pt idx="10">
                  <c:v>New Jersey</c:v>
                </c:pt>
                <c:pt idx="11">
                  <c:v>Virginia</c:v>
                </c:pt>
                <c:pt idx="12">
                  <c:v>Washington</c:v>
                </c:pt>
                <c:pt idx="13">
                  <c:v>Massachusetts</c:v>
                </c:pt>
                <c:pt idx="14">
                  <c:v>Arizona</c:v>
                </c:pt>
                <c:pt idx="15">
                  <c:v>Indiana</c:v>
                </c:pt>
                <c:pt idx="16">
                  <c:v>Tennessee</c:v>
                </c:pt>
                <c:pt idx="17">
                  <c:v>Missouri</c:v>
                </c:pt>
                <c:pt idx="18">
                  <c:v>Maryland</c:v>
                </c:pt>
                <c:pt idx="19">
                  <c:v>Wisconsin</c:v>
                </c:pt>
                <c:pt idx="20">
                  <c:v>Minnesota</c:v>
                </c:pt>
                <c:pt idx="21">
                  <c:v>Colorado</c:v>
                </c:pt>
                <c:pt idx="22">
                  <c:v>Alabama</c:v>
                </c:pt>
                <c:pt idx="23">
                  <c:v>South Carolina</c:v>
                </c:pt>
                <c:pt idx="24">
                  <c:v>Louisiana</c:v>
                </c:pt>
                <c:pt idx="25">
                  <c:v>Kentucky</c:v>
                </c:pt>
                <c:pt idx="26">
                  <c:v>Oregon</c:v>
                </c:pt>
                <c:pt idx="27">
                  <c:v>Oklahoma</c:v>
                </c:pt>
                <c:pt idx="28">
                  <c:v>Connecticut</c:v>
                </c:pt>
                <c:pt idx="29">
                  <c:v>Iowa</c:v>
                </c:pt>
                <c:pt idx="30">
                  <c:v>Mississippi</c:v>
                </c:pt>
                <c:pt idx="31">
                  <c:v>Arkansas</c:v>
                </c:pt>
                <c:pt idx="32">
                  <c:v>Kansas</c:v>
                </c:pt>
                <c:pt idx="33">
                  <c:v>Utah</c:v>
                </c:pt>
                <c:pt idx="34">
                  <c:v>Nevada</c:v>
                </c:pt>
                <c:pt idx="35">
                  <c:v>New Mexico</c:v>
                </c:pt>
                <c:pt idx="36">
                  <c:v>Nebraska</c:v>
                </c:pt>
                <c:pt idx="37">
                  <c:v>West Virginia</c:v>
                </c:pt>
                <c:pt idx="38">
                  <c:v>Idaho</c:v>
                </c:pt>
                <c:pt idx="39">
                  <c:v>Hawaii</c:v>
                </c:pt>
                <c:pt idx="40">
                  <c:v>Maine</c:v>
                </c:pt>
                <c:pt idx="41">
                  <c:v>New Hampshire</c:v>
                </c:pt>
                <c:pt idx="42">
                  <c:v>Rhode Island</c:v>
                </c:pt>
                <c:pt idx="43">
                  <c:v>Montana</c:v>
                </c:pt>
                <c:pt idx="44">
                  <c:v>Delaware</c:v>
                </c:pt>
                <c:pt idx="45">
                  <c:v>South Dakota</c:v>
                </c:pt>
                <c:pt idx="46">
                  <c:v>Alaska</c:v>
                </c:pt>
                <c:pt idx="47">
                  <c:v>North Dakota</c:v>
                </c:pt>
                <c:pt idx="48">
                  <c:v>District of Columbia</c:v>
                </c:pt>
                <c:pt idx="49">
                  <c:v>Vermont</c:v>
                </c:pt>
                <c:pt idx="50">
                  <c:v>Wyoming</c:v>
                </c:pt>
              </c:strCache>
            </c:strRef>
          </c:cat>
          <c:val>
            <c:numRef>
              <c:f>Sheet1!$B$2:$B$52</c:f>
              <c:numCache>
                <c:formatCode>#,##0</c:formatCode>
                <c:ptCount val="51"/>
                <c:pt idx="0">
                  <c:v>38041430</c:v>
                </c:pt>
                <c:pt idx="1">
                  <c:v>26059203</c:v>
                </c:pt>
                <c:pt idx="2">
                  <c:v>19570261</c:v>
                </c:pt>
                <c:pt idx="3">
                  <c:v>19317568</c:v>
                </c:pt>
                <c:pt idx="4">
                  <c:v>12875255</c:v>
                </c:pt>
                <c:pt idx="5">
                  <c:v>12763536</c:v>
                </c:pt>
                <c:pt idx="6">
                  <c:v>11544225</c:v>
                </c:pt>
                <c:pt idx="7">
                  <c:v>9919945</c:v>
                </c:pt>
                <c:pt idx="8">
                  <c:v>9883360</c:v>
                </c:pt>
                <c:pt idx="9">
                  <c:v>9656401</c:v>
                </c:pt>
                <c:pt idx="10">
                  <c:v>8864590</c:v>
                </c:pt>
                <c:pt idx="11">
                  <c:v>8185867</c:v>
                </c:pt>
                <c:pt idx="12">
                  <c:v>6897012</c:v>
                </c:pt>
                <c:pt idx="13">
                  <c:v>6646144</c:v>
                </c:pt>
                <c:pt idx="14">
                  <c:v>6553255</c:v>
                </c:pt>
                <c:pt idx="15">
                  <c:v>6537334</c:v>
                </c:pt>
                <c:pt idx="16">
                  <c:v>6456243</c:v>
                </c:pt>
                <c:pt idx="17">
                  <c:v>6021988</c:v>
                </c:pt>
                <c:pt idx="18">
                  <c:v>5884563</c:v>
                </c:pt>
                <c:pt idx="19">
                  <c:v>5726386</c:v>
                </c:pt>
                <c:pt idx="20">
                  <c:v>5379139</c:v>
                </c:pt>
                <c:pt idx="21">
                  <c:v>5187582</c:v>
                </c:pt>
                <c:pt idx="22">
                  <c:v>4822023</c:v>
                </c:pt>
                <c:pt idx="23">
                  <c:v>4723723</c:v>
                </c:pt>
                <c:pt idx="24">
                  <c:v>4601893</c:v>
                </c:pt>
                <c:pt idx="25">
                  <c:v>4380415</c:v>
                </c:pt>
                <c:pt idx="26">
                  <c:v>3899353</c:v>
                </c:pt>
                <c:pt idx="27">
                  <c:v>3814820</c:v>
                </c:pt>
                <c:pt idx="28">
                  <c:v>3590347</c:v>
                </c:pt>
                <c:pt idx="29">
                  <c:v>3074186</c:v>
                </c:pt>
                <c:pt idx="30">
                  <c:v>2984926</c:v>
                </c:pt>
                <c:pt idx="31">
                  <c:v>2949131</c:v>
                </c:pt>
                <c:pt idx="32">
                  <c:v>2885905</c:v>
                </c:pt>
                <c:pt idx="33">
                  <c:v>2855287</c:v>
                </c:pt>
                <c:pt idx="34">
                  <c:v>2758931</c:v>
                </c:pt>
                <c:pt idx="35">
                  <c:v>2085538</c:v>
                </c:pt>
                <c:pt idx="36">
                  <c:v>1855525</c:v>
                </c:pt>
                <c:pt idx="37">
                  <c:v>1855413</c:v>
                </c:pt>
                <c:pt idx="38">
                  <c:v>1595728</c:v>
                </c:pt>
                <c:pt idx="39">
                  <c:v>1392313</c:v>
                </c:pt>
                <c:pt idx="40">
                  <c:v>1329192</c:v>
                </c:pt>
                <c:pt idx="41">
                  <c:v>1320718</c:v>
                </c:pt>
                <c:pt idx="42">
                  <c:v>1050292</c:v>
                </c:pt>
                <c:pt idx="43">
                  <c:v>1005141</c:v>
                </c:pt>
                <c:pt idx="44">
                  <c:v>917092</c:v>
                </c:pt>
                <c:pt idx="45">
                  <c:v>833354</c:v>
                </c:pt>
                <c:pt idx="46">
                  <c:v>731449</c:v>
                </c:pt>
                <c:pt idx="47">
                  <c:v>699628</c:v>
                </c:pt>
                <c:pt idx="48">
                  <c:v>632323</c:v>
                </c:pt>
                <c:pt idx="49">
                  <c:v>626011</c:v>
                </c:pt>
                <c:pt idx="50">
                  <c:v>576412</c:v>
                </c:pt>
              </c:numCache>
            </c:numRef>
          </c:val>
          <c:extLst>
            <c:ext xmlns:c16="http://schemas.microsoft.com/office/drawing/2014/chart" uri="{C3380CC4-5D6E-409C-BE32-E72D297353CC}">
              <c16:uniqueId val="{00000006-98B7-4E46-ADBC-B74A687C6B17}"/>
            </c:ext>
          </c:extLst>
        </c:ser>
        <c:dLbls>
          <c:showLegendKey val="0"/>
          <c:showVal val="0"/>
          <c:showCatName val="0"/>
          <c:showSerName val="0"/>
          <c:showPercent val="0"/>
          <c:showBubbleSize val="0"/>
        </c:dLbls>
        <c:gapWidth val="53"/>
        <c:overlap val="-27"/>
        <c:axId val="547498320"/>
        <c:axId val="547504200"/>
      </c:barChart>
      <c:catAx>
        <c:axId val="547498320"/>
        <c:scaling>
          <c:orientation val="minMax"/>
        </c:scaling>
        <c:delete val="0"/>
        <c:axPos val="b"/>
        <c:numFmt formatCode="General" sourceLinked="1"/>
        <c:majorTickMark val="out"/>
        <c:minorTickMark val="none"/>
        <c:tickLblPos val="nextTo"/>
        <c:spPr>
          <a:noFill/>
          <a:ln w="6350" cap="flat" cmpd="sng" algn="ctr">
            <a:solidFill>
              <a:schemeClr val="bg1">
                <a:lumMod val="75000"/>
              </a:schemeClr>
            </a:solidFill>
            <a:round/>
          </a:ln>
          <a:effectLst/>
        </c:spPr>
        <c:txPr>
          <a:bodyPr rot="-5400000" spcFirstLastPara="1" vertOverflow="ellipsis" wrap="square" anchor="ctr" anchorCtr="1"/>
          <a:lstStyle/>
          <a:p>
            <a:pPr>
              <a:defRPr sz="1100" b="0" i="0" u="none" strike="noStrike" kern="1200" baseline="0">
                <a:ln>
                  <a:noFill/>
                </a:ln>
                <a:solidFill>
                  <a:schemeClr val="tx2"/>
                </a:solidFill>
                <a:latin typeface="+mn-lt"/>
                <a:ea typeface="+mn-ea"/>
                <a:cs typeface="+mn-cs"/>
              </a:defRPr>
            </a:pPr>
            <a:endParaRPr lang="en-US"/>
          </a:p>
        </c:txPr>
        <c:crossAx val="547504200"/>
        <c:crosses val="autoZero"/>
        <c:auto val="1"/>
        <c:lblAlgn val="ctr"/>
        <c:lblOffset val="100"/>
        <c:noMultiLvlLbl val="0"/>
      </c:catAx>
      <c:valAx>
        <c:axId val="547504200"/>
        <c:scaling>
          <c:orientation val="minMax"/>
        </c:scaling>
        <c:delete val="0"/>
        <c:axPos val="l"/>
        <c:numFmt formatCode="#,##0" sourceLinked="1"/>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1100" b="0" i="0" u="none" strike="noStrike" kern="1200" baseline="0">
                <a:solidFill>
                  <a:schemeClr val="tx2"/>
                </a:solidFill>
                <a:latin typeface="+mn-lt"/>
                <a:ea typeface="+mn-ea"/>
                <a:cs typeface="+mn-cs"/>
              </a:defRPr>
            </a:pPr>
            <a:endParaRPr lang="en-US"/>
          </a:p>
        </c:txPr>
        <c:crossAx val="547498320"/>
        <c:crosses val="autoZero"/>
        <c:crossBetween val="between"/>
      </c:valAx>
      <c:spPr>
        <a:noFill/>
        <a:ln>
          <a:noFill/>
        </a:ln>
        <a:effectLst/>
      </c:spPr>
    </c:plotArea>
    <c:plotVisOnly val="1"/>
    <c:dispBlanksAs val="gap"/>
    <c:showDLblsOverMax val="0"/>
  </c:chart>
  <c:spPr>
    <a:noFill/>
    <a:ln>
      <a:noFill/>
    </a:ln>
    <a:effectLst/>
  </c:spPr>
  <c:txPr>
    <a:bodyPr/>
    <a:lstStyle/>
    <a:p>
      <a:pPr>
        <a:defRPr sz="600">
          <a:solidFill>
            <a:schemeClr val="bg1"/>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5-10-26T12:10:29.377" idx="1">
    <p:pos x="5904" y="1577"/>
    <p:text>We should make sure SQL IP/U-SQL is the foremost circle and that all other circle labels are visible.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10-24T09:39:28.713" idx="2">
    <p:pos x="10" y="10"/>
    <p:text>Is the animation too fast on this? and if so can you take a swing at it?</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sp macro="" textlink="">
      <cdr:nvSpPr>
        <cdr:cNvPr id="2" name="Rectangle 1"/>
        <cdr:cNvSpPr/>
      </cdr:nvSpPr>
      <cdr:spPr bwMode="auto">
        <a:xfrm xmlns:a="http://schemas.openxmlformats.org/drawingml/2006/main">
          <a:off x="0" y="0"/>
          <a:ext cx="7870825" cy="5207000"/>
        </a:xfrm>
        <a:prstGeom xmlns:a="http://schemas.openxmlformats.org/drawingml/2006/main" prst="rect">
          <a:avLst/>
        </a:prstGeom>
        <a:noFill xmlns:a="http://schemas.openxmlformats.org/drawingml/2006/main"/>
        <a:ln xmlns:a="http://schemas.openxmlformats.org/drawingml/2006/main" w="76200">
          <a:solidFill>
            <a:schemeClr val="bg1"/>
          </a:solidFill>
          <a:headEnd type="none" w="med" len="med"/>
          <a:tailEnd type="none" w="med" len="med"/>
        </a:ln>
        <a:effectLst xmlns:a="http://schemas.openxmlformats.org/drawingml/2006/main"/>
      </cdr:spPr>
      <cdr:style>
        <a:lnRef xmlns:a="http://schemas.openxmlformats.org/drawingml/2006/main" idx="1">
          <a:schemeClr val="accent2"/>
        </a:lnRef>
        <a:fillRef xmlns:a="http://schemas.openxmlformats.org/drawingml/2006/main" idx="3">
          <a:schemeClr val="accent2"/>
        </a:fillRef>
        <a:effectRef xmlns:a="http://schemas.openxmlformats.org/drawingml/2006/main" idx="2">
          <a:schemeClr val="accent2"/>
        </a:effectRef>
        <a:fontRef xmlns:a="http://schemas.openxmlformats.org/drawingml/2006/main" idx="minor">
          <a:schemeClr val="lt1"/>
        </a:fontRef>
      </cdr:style>
      <cdr:txBody>
        <a:bodyPr xmlns:a="http://schemas.openxmlformats.org/drawingml/2006/main"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63B47-B188-41B1-9D61-DA7FA432BB13}" type="datetimeFigureOut">
              <a:rPr lang="en-GB" smtClean="0"/>
              <a:t>12/01/2017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008F7-FE07-4B90-83AB-3D67CBEBCB11}" type="slidenum">
              <a:rPr lang="en-GB" smtClean="0"/>
              <a:t>‹#›</a:t>
            </a:fld>
            <a:endParaRPr lang="en-GB"/>
          </a:p>
        </p:txBody>
      </p:sp>
    </p:spTree>
    <p:extLst>
      <p:ext uri="{BB962C8B-B14F-4D97-AF65-F5344CB8AC3E}">
        <p14:creationId xmlns:p14="http://schemas.microsoft.com/office/powerpoint/2010/main" val="3873917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C565FA-3C99-4787-98A7-FCE46D2F55AF}" type="datetime1">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82628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 Page </a:t>
            </a: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Bing SMB Advertisers – Search Ads</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D6122A-EA2F-4351-B53A-6D2F1E06B82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3"/>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t>© 2012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3518785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3701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0690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2800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6500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3584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4855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5307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9445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324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254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 Page </a:t>
            </a: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Bing SMB Advertisers – Search Ads</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D6122A-EA2F-4351-B53A-6D2F1E06B82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3"/>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t>© 2012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554907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241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A8F78D99-ADE2-4F31-BE52-76B70483E4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0374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A8F78D99-ADE2-4F31-BE52-76B70483E4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7875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0622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4062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A new distributed analytics service</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Built on Apache YARN</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Dynamically scales </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Handles jobs of any scale instantly by simply setting the dial for how much power you need. </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You only pay for the cost of the query</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Supports Azure Active Directory for Access Control, Roles, Integration with on-premises identity systems</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It also includes U-SQL, a language that unifies the benefits of SQL with the expressive power of C# </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U-SQL’s scalable runtime processes data across multiple Azure data sources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7134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0290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5050"/>
                </a:solidFill>
              </a:rPr>
              <a:t>Exact costs -&gt; will be revealed when ADLA is disclosed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rPr>
              <a:t>Parallelism a positive integer from 1 to 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05050"/>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18706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468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8262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6669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370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650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6417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431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C565FA-3C99-4787-98A7-FCE46D2F55AF}" type="datetime1">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09401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652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A new distributed analytics service</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Built on Apache YARN</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Dynamically scales </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Handles jobs of any scale instantly by simply setting the dial for how much power you need. </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You only pay for the cost of the query</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Supports Azure Active Directory for Access Control, Roles, Integration with on-premises identity systems</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It also includes U-SQL, a language that unifies the benefits of SQL with the expressive power of C# </a:t>
            </a:r>
          </a:p>
          <a:p>
            <a:pPr marL="282575" indent="-282575">
              <a:lnSpc>
                <a:spcPct val="90000"/>
              </a:lnSpc>
              <a:spcBef>
                <a:spcPts val="1200"/>
              </a:spcBef>
              <a:spcAft>
                <a:spcPts val="1200"/>
              </a:spcAft>
              <a:buClr>
                <a:schemeClr val="accent2"/>
              </a:buClr>
              <a:buSzPct val="100000"/>
              <a:buBlip>
                <a:blip r:embed="rId3"/>
              </a:buBlip>
            </a:pPr>
            <a:r>
              <a:rPr lang="en-US" sz="1200" dirty="0">
                <a:solidFill>
                  <a:schemeClr val="tx2"/>
                </a:solidFill>
              </a:rPr>
              <a:t>U-SQL’s scalable runtime processes data across multiple Azure data sources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6318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ADLA allows you to compute on data anywhere and a join data from multiple cloud sources.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915505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HD Insight:</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3"/>
              </a:buBlip>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For developers familiar with the Open Source: Java, Eclipse, Hive, etc.</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3"/>
              </a:buBlip>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Clusters offer customization, control, and flexibility in a managed Hadoop cluster</a:t>
            </a:r>
          </a:p>
          <a:p>
            <a:r>
              <a:rPr lang="en-GB" dirty="0"/>
              <a:t>ADLA:</a:t>
            </a:r>
          </a:p>
          <a:p>
            <a:pPr marL="282575" marR="0" lvl="0" indent="-282575" algn="l" defTabSz="914400" rtl="0" eaLnBrk="1" fontAlgn="auto" latinLnBrk="0" hangingPunct="1">
              <a:lnSpc>
                <a:spcPct val="100000"/>
              </a:lnSpc>
              <a:spcBef>
                <a:spcPts val="1200"/>
              </a:spcBef>
              <a:spcAft>
                <a:spcPts val="1200"/>
              </a:spcAft>
              <a:buClr>
                <a:srgbClr val="50B347"/>
              </a:buClr>
              <a:buSzPct val="100000"/>
              <a:buFontTx/>
              <a:buBlip>
                <a:blip r:embed="rId3"/>
              </a:buBlip>
              <a:tabLst/>
              <a:defRPr/>
            </a:pPr>
            <a:r>
              <a:rPr kumimoji="0" lang="en-US" sz="1200" b="0" i="0" u="none" strike="noStrike" kern="1200" cap="none" spc="0" normalizeH="0" baseline="0" noProof="0" dirty="0">
                <a:ln>
                  <a:noFill/>
                </a:ln>
                <a:solidFill>
                  <a:schemeClr val="bg1">
                    <a:lumMod val="95000"/>
                  </a:schemeClr>
                </a:solidFill>
                <a:effectLst/>
                <a:uLnTx/>
                <a:uFillTx/>
                <a:latin typeface="Segoe UI"/>
                <a:ea typeface="+mn-ea"/>
                <a:cs typeface="+mn-cs"/>
              </a:rPr>
              <a:t>Enables customers to leverage existing experience with C#, SQL &amp; PowerShell</a:t>
            </a:r>
          </a:p>
          <a:p>
            <a:pPr marL="282575" marR="0" lvl="0" indent="-282575" algn="l" defTabSz="914400" rtl="0" eaLnBrk="1" fontAlgn="auto" latinLnBrk="0" hangingPunct="1">
              <a:lnSpc>
                <a:spcPct val="100000"/>
              </a:lnSpc>
              <a:spcBef>
                <a:spcPts val="1200"/>
              </a:spcBef>
              <a:spcAft>
                <a:spcPts val="1200"/>
              </a:spcAft>
              <a:buClr>
                <a:srgbClr val="50B347"/>
              </a:buClr>
              <a:buSzPct val="100000"/>
              <a:buFontTx/>
              <a:buBlip>
                <a:blip r:embed="rId3"/>
              </a:buBlip>
              <a:tabLst/>
              <a:defRPr/>
            </a:pPr>
            <a:r>
              <a:rPr kumimoji="0" lang="en-US" sz="1200" b="0" i="0" u="none" strike="noStrike" kern="1200" cap="none" spc="0" normalizeH="0" baseline="0" noProof="0" dirty="0">
                <a:ln>
                  <a:noFill/>
                </a:ln>
                <a:solidFill>
                  <a:schemeClr val="bg1">
                    <a:lumMod val="95000"/>
                  </a:schemeClr>
                </a:solidFill>
                <a:effectLst/>
                <a:uLnTx/>
                <a:uFillTx/>
                <a:latin typeface="Segoe UI"/>
                <a:ea typeface="+mn-ea"/>
                <a:cs typeface="+mn-cs"/>
              </a:rPr>
              <a:t>Offers convenience, efficiency, automatic scale, and management in a “job service” form factor</a:t>
            </a:r>
          </a:p>
          <a:p>
            <a:endParaRPr lang="en-GB" dirty="0"/>
          </a:p>
          <a:p>
            <a:pPr rtl="0" eaLnBrk="1" fontAlgn="ctr" latinLnBrk="0" hangingPunct="1"/>
            <a:r>
              <a:rPr lang="en-US" sz="1200" b="0" i="0" u="none" strike="noStrike" kern="1200" dirty="0">
                <a:solidFill>
                  <a:schemeClr val="tx1"/>
                </a:solidFill>
                <a:effectLst/>
                <a:latin typeface="+mn-lt"/>
                <a:ea typeface="+mn-ea"/>
                <a:cs typeface="+mn-cs"/>
              </a:rPr>
              <a:t>Decision factor</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Example</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Capability</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Spark vs U-SQL</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Control</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G-Series VMs</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Customization scripts</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Ecosystem</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err="1">
                <a:solidFill>
                  <a:schemeClr val="tx1"/>
                </a:solidFill>
                <a:effectLst/>
                <a:latin typeface="+mn-lt"/>
                <a:ea typeface="+mn-ea"/>
                <a:cs typeface="+mn-cs"/>
              </a:rPr>
              <a:t>DataMeter</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Cost</a:t>
            </a:r>
            <a:endParaRPr lang="en-GB"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Budget</a:t>
            </a:r>
            <a:endParaRPr lang="en-GB" sz="1200" b="0" i="0" u="none" strike="noStrike"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273008F7-FE07-4B90-83AB-3D67CBEBCB11}" type="slidenum">
              <a:rPr lang="en-GB" smtClean="0"/>
              <a:t>26</a:t>
            </a:fld>
            <a:endParaRPr lang="en-GB"/>
          </a:p>
        </p:txBody>
      </p:sp>
    </p:spTree>
    <p:extLst>
      <p:ext uri="{BB962C8B-B14F-4D97-AF65-F5344CB8AC3E}">
        <p14:creationId xmlns:p14="http://schemas.microsoft.com/office/powerpoint/2010/main" val="512220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C565FA-3C99-4787-98A7-FCE46D2F55AF}" type="datetime1">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528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158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SCOPE</a:t>
            </a:r>
            <a:r>
              <a:rPr lang="en-US" baseline="0" dirty="0"/>
              <a:t> for external customers?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78EED3-F332-450A-A30D-601C0C0A9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570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Expression</a:t>
            </a:r>
            <a:r>
              <a:rPr lang="en-US" baseline="0" dirty="0"/>
              <a:t> language through Roslyn integration: Pro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78EED3-F332-450A-A30D-601C0C0A9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463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for language experts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78EED3-F332-450A-A30D-601C0C0A9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94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602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088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323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dirty="0">
                <a:solidFill>
                  <a:schemeClr val="tx1">
                    <a:lumMod val="65000"/>
                    <a:lumOff val="35000"/>
                  </a:schemeClr>
                </a:solidFill>
              </a:rPr>
              <a:t>Web Servers generate some log data in a custom file format. Retailer has developed a custom C# parser, to extract the contents to a CSV file</a:t>
            </a:r>
          </a:p>
          <a:p>
            <a:pPr marL="342900" indent="-342900">
              <a:lnSpc>
                <a:spcPct val="90000"/>
              </a:lnSpc>
              <a:spcAft>
                <a:spcPts val="600"/>
              </a:spcAft>
              <a:buFont typeface="Arial" panose="020B0604020202020204" pitchFamily="34" charset="0"/>
              <a:buChar char="•"/>
            </a:pPr>
            <a:r>
              <a:rPr lang="en-US" dirty="0">
                <a:solidFill>
                  <a:schemeClr val="tx1">
                    <a:lumMod val="65000"/>
                    <a:lumOff val="35000"/>
                  </a:schemeClr>
                </a:solidFill>
              </a:rPr>
              <a:t>One of the reports needs a custom C# aggregation function.</a:t>
            </a:r>
          </a:p>
          <a:p>
            <a:pPr marL="342900" indent="-342900">
              <a:lnSpc>
                <a:spcPct val="90000"/>
              </a:lnSpc>
              <a:spcAft>
                <a:spcPts val="600"/>
              </a:spcAft>
              <a:buFont typeface="Arial" panose="020B0604020202020204" pitchFamily="34" charset="0"/>
              <a:buChar char="•"/>
            </a:pPr>
            <a:r>
              <a:rPr lang="en-US" dirty="0">
                <a:solidFill>
                  <a:schemeClr val="tx1">
                    <a:lumMod val="65000"/>
                    <a:lumOff val="35000"/>
                  </a:schemeClr>
                </a:solidFill>
              </a:rPr>
              <a:t>Some reports require joining transactional and log data. So data from both is extracted to a common CSV file.</a:t>
            </a:r>
          </a:p>
          <a:p>
            <a:pPr marL="342900" indent="-342900">
              <a:lnSpc>
                <a:spcPct val="90000"/>
              </a:lnSpc>
              <a:spcAft>
                <a:spcPts val="600"/>
              </a:spcAft>
              <a:buFont typeface="Arial" panose="020B0604020202020204" pitchFamily="34" charset="0"/>
              <a:buChar char="•"/>
            </a:pPr>
            <a:r>
              <a:rPr lang="en-US" i="1" dirty="0">
                <a:solidFill>
                  <a:schemeClr val="tx1">
                    <a:lumMod val="65000"/>
                    <a:lumOff val="35000"/>
                  </a:schemeClr>
                </a:solidFill>
              </a:rPr>
              <a:t>All data </a:t>
            </a:r>
            <a:r>
              <a:rPr lang="en-US" dirty="0">
                <a:solidFill>
                  <a:schemeClr val="tx1">
                    <a:lumMod val="65000"/>
                    <a:lumOff val="35000"/>
                  </a:schemeClr>
                </a:solidFill>
              </a:rPr>
              <a:t>is stored for historical analysis and data mining. Data volumes are reaching PB levels. </a:t>
            </a:r>
          </a:p>
          <a:p>
            <a:pPr marL="342900" indent="-342900">
              <a:lnSpc>
                <a:spcPct val="90000"/>
              </a:lnSpc>
              <a:spcAft>
                <a:spcPts val="600"/>
              </a:spcAft>
              <a:buFont typeface="Arial" panose="020B0604020202020204" pitchFamily="34" charset="0"/>
              <a:buChar char="•"/>
            </a:pPr>
            <a:r>
              <a:rPr lang="en-US" dirty="0">
                <a:solidFill>
                  <a:schemeClr val="tx1">
                    <a:lumMod val="65000"/>
                    <a:lumOff val="35000"/>
                  </a:schemeClr>
                </a:solidFill>
              </a:rPr>
              <a:t>The reports are run several times a day.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711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153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834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Query time: As data volume increases, reporting time also increases; unable to complete run in time. </a:t>
            </a:r>
          </a:p>
          <a:p>
            <a:pPr marL="800100" marR="0" lvl="1" indent="-342900" algn="l" defTabSz="9144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Customer tried scaling-out:</a:t>
            </a:r>
          </a:p>
          <a:p>
            <a:pPr marL="1257300" marR="0" lvl="2" indent="-342900" algn="l" defTabSz="914400" rtl="0" eaLnBrk="1" fontAlgn="auto" latinLnBrk="0" hangingPunct="1">
              <a:lnSpc>
                <a:spcPct val="90000"/>
              </a:lnSpc>
              <a:spcBef>
                <a:spcPts val="0"/>
              </a:spcBef>
              <a:spcAft>
                <a:spcPts val="60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Home-grown scale-out frameworks are very difficult to develop and maintain and beyond the skill level of it’s IT developers.</a:t>
            </a:r>
          </a:p>
          <a:p>
            <a:pPr marL="1257300" marR="0" lvl="2" indent="-342900" algn="l" defTabSz="914400" rtl="0" eaLnBrk="1" fontAlgn="auto" latinLnBrk="0" hangingPunct="1">
              <a:lnSpc>
                <a:spcPct val="90000"/>
              </a:lnSpc>
              <a:spcBef>
                <a:spcPts val="0"/>
              </a:spcBef>
              <a:spcAft>
                <a:spcPts val="60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Open-source big data analytics tools  (Hadoop, Spark, Java, Hive, Pig, </a:t>
            </a: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Oozie</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Flume, Scoop </a:t>
            </a:r>
            <a:r>
              <a:rPr kumimoji="0" lang="en-US" sz="1800" b="0" i="0" u="none" strike="noStrike" kern="1200" cap="none" spc="0" normalizeH="0" baseline="0" noProof="0" dirty="0" err="1">
                <a:ln>
                  <a:noFill/>
                </a:ln>
                <a:solidFill>
                  <a:srgbClr val="000000">
                    <a:lumMod val="65000"/>
                    <a:lumOff val="35000"/>
                  </a:srgbClr>
                </a:solidFill>
                <a:effectLst/>
                <a:uLnTx/>
                <a:uFillTx/>
                <a:latin typeface="Segoe UI"/>
                <a:ea typeface="+mn-ea"/>
                <a:cs typeface="+mn-cs"/>
              </a:rPr>
              <a:t>etc</a:t>
            </a: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 have a high learning curve. </a:t>
            </a:r>
            <a:endPar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Storage solution running out of space: Needed a future-proof storage solution (hold many PBs)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105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83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825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584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721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563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48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298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300"/>
              </a:spcAft>
              <a:buFont typeface="Arial" panose="020B0604020202020204" pitchFamily="34" charset="0"/>
              <a:buChar char="•"/>
            </a:pPr>
            <a:r>
              <a:rPr lang="en-US" dirty="0">
                <a:solidFill>
                  <a:schemeClr val="tx1">
                    <a:lumMod val="65000"/>
                    <a:lumOff val="35000"/>
                  </a:schemeClr>
                </a:solidFill>
              </a:rPr>
              <a:t>U-SQL comes with a default text extractor: </a:t>
            </a:r>
            <a:r>
              <a:rPr lang="en-US" dirty="0" err="1">
                <a:solidFill>
                  <a:schemeClr val="tx1">
                    <a:lumMod val="65000"/>
                    <a:lumOff val="35000"/>
                  </a:schemeClr>
                </a:solidFill>
              </a:rPr>
              <a:t>DefaultTextExtractor</a:t>
            </a:r>
            <a:endParaRPr lang="en-US" dirty="0">
              <a:solidFill>
                <a:schemeClr val="tx1">
                  <a:lumMod val="65000"/>
                  <a:lumOff val="35000"/>
                </a:schemeClr>
              </a:solidFill>
            </a:endParaRPr>
          </a:p>
          <a:p>
            <a:pPr marL="342900" indent="-342900">
              <a:spcAft>
                <a:spcPts val="300"/>
              </a:spcAft>
              <a:buFont typeface="Arial" panose="020B0604020202020204" pitchFamily="34" charset="0"/>
              <a:buChar char="•"/>
            </a:pPr>
            <a:r>
              <a:rPr lang="en-US" dirty="0" err="1">
                <a:solidFill>
                  <a:schemeClr val="tx1">
                    <a:lumMod val="65000"/>
                    <a:lumOff val="35000"/>
                  </a:schemeClr>
                </a:solidFill>
              </a:rPr>
              <a:t>DefaultTextExtractor</a:t>
            </a:r>
            <a:r>
              <a:rPr lang="en-US" dirty="0">
                <a:solidFill>
                  <a:schemeClr val="tx1">
                    <a:lumMod val="65000"/>
                    <a:lumOff val="35000"/>
                  </a:schemeClr>
                </a:solidFill>
              </a:rPr>
              <a:t> by default handles TSV files, but lets you optionally specify the delimiter character</a:t>
            </a:r>
          </a:p>
          <a:p>
            <a:pPr lvl="1" defTabSz="932472" fontAlgn="base">
              <a:lnSpc>
                <a:spcPct val="120000"/>
              </a:lnSpc>
              <a:spcBef>
                <a:spcPct val="0"/>
              </a:spcBef>
            </a:pPr>
            <a:r>
              <a:rPr lang="en-US" dirty="0">
                <a:solidFill>
                  <a:schemeClr val="tx1">
                    <a:lumMod val="65000"/>
                    <a:lumOff val="35000"/>
                  </a:schemeClr>
                </a:solidFill>
                <a:ea typeface="Segoe UI" pitchFamily="34" charset="0"/>
                <a:cs typeface="Consolas" panose="020B0609020204030204" pitchFamily="49" charset="0"/>
              </a:rPr>
              <a:t>@</a:t>
            </a:r>
            <a:r>
              <a:rPr lang="en-US" dirty="0" err="1">
                <a:solidFill>
                  <a:schemeClr val="tx1">
                    <a:lumMod val="65000"/>
                    <a:lumOff val="35000"/>
                  </a:schemeClr>
                </a:solidFill>
                <a:ea typeface="Segoe UI" pitchFamily="34" charset="0"/>
                <a:cs typeface="Consolas" panose="020B0609020204030204" pitchFamily="49" charset="0"/>
              </a:rPr>
              <a:t>searchlog</a:t>
            </a:r>
            <a:r>
              <a:rPr lang="en-US" dirty="0">
                <a:solidFill>
                  <a:schemeClr val="tx1">
                    <a:lumMod val="65000"/>
                    <a:lumOff val="35000"/>
                  </a:schemeClr>
                </a:solidFill>
                <a:ea typeface="Segoe UI" pitchFamily="34" charset="0"/>
                <a:cs typeface="Consolas" panose="020B0609020204030204" pitchFamily="49" charset="0"/>
              </a:rPr>
              <a:t> = </a:t>
            </a:r>
          </a:p>
          <a:p>
            <a:pPr lvl="1" defTabSz="932472" fontAlgn="base">
              <a:lnSpc>
                <a:spcPct val="120000"/>
              </a:lnSpc>
              <a:spcBef>
                <a:spcPct val="0"/>
              </a:spcBef>
            </a:pPr>
            <a:r>
              <a:rPr lang="en-US">
                <a:solidFill>
                  <a:schemeClr val="accent4">
                    <a:lumMod val="75000"/>
                  </a:schemeClr>
                </a:solidFill>
                <a:ea typeface="Segoe UI" pitchFamily="34" charset="0"/>
                <a:cs typeface="Consolas" panose="020B0609020204030204" pitchFamily="49" charset="0"/>
              </a:rPr>
              <a:t>EXTRACT</a:t>
            </a:r>
            <a:r>
              <a:rPr lang="en-US">
                <a:solidFill>
                  <a:schemeClr val="tx1">
                    <a:lumMod val="65000"/>
                    <a:lumOff val="35000"/>
                  </a:schemeClr>
                </a:solidFill>
                <a:ea typeface="Segoe UI" pitchFamily="34" charset="0"/>
                <a:cs typeface="Consolas" panose="020B0609020204030204" pitchFamily="49" charset="0"/>
              </a:rPr>
              <a:t>   UserId  int</a:t>
            </a:r>
            <a:r>
              <a:rPr lang="en-US" dirty="0">
                <a:solidFill>
                  <a:schemeClr val="tx1">
                    <a:lumMod val="65000"/>
                    <a:lumOff val="35000"/>
                  </a:schemeClr>
                </a:solidFill>
                <a:ea typeface="Segoe UI" pitchFamily="34" charset="0"/>
                <a:cs typeface="Consolas" panose="020B0609020204030204" pitchFamily="49" charset="0"/>
              </a:rPr>
              <a:t>, Start </a:t>
            </a:r>
            <a:r>
              <a:rPr lang="en-US" dirty="0" err="1">
                <a:solidFill>
                  <a:schemeClr val="tx1">
                    <a:lumMod val="65000"/>
                    <a:lumOff val="35000"/>
                  </a:schemeClr>
                </a:solidFill>
                <a:ea typeface="Segoe UI" pitchFamily="34" charset="0"/>
                <a:cs typeface="Consolas" panose="020B0609020204030204" pitchFamily="49" charset="0"/>
              </a:rPr>
              <a:t>DateTime</a:t>
            </a:r>
            <a:r>
              <a:rPr lang="en-US" dirty="0">
                <a:solidFill>
                  <a:schemeClr val="tx1">
                    <a:lumMod val="65000"/>
                    <a:lumOff val="35000"/>
                  </a:schemeClr>
                </a:solidFill>
                <a:ea typeface="Segoe UI" pitchFamily="34" charset="0"/>
                <a:cs typeface="Consolas" panose="020B0609020204030204" pitchFamily="49" charset="0"/>
              </a:rPr>
              <a:t>, </a:t>
            </a:r>
            <a:r>
              <a:rPr lang="en-US" dirty="0">
                <a:solidFill>
                  <a:schemeClr val="accent4">
                    <a:lumMod val="75000"/>
                  </a:schemeClr>
                </a:solidFill>
                <a:ea typeface="Segoe UI" pitchFamily="34" charset="0"/>
                <a:cs typeface="Consolas" panose="020B0609020204030204" pitchFamily="49" charset="0"/>
              </a:rPr>
              <a:t>FROM</a:t>
            </a:r>
            <a:r>
              <a:rPr lang="en-US" dirty="0">
                <a:solidFill>
                  <a:schemeClr val="tx1">
                    <a:lumMod val="65000"/>
                    <a:lumOff val="35000"/>
                  </a:schemeClr>
                </a:solidFill>
                <a:ea typeface="Segoe UI" pitchFamily="34" charset="0"/>
                <a:cs typeface="Consolas" panose="020B0609020204030204" pitchFamily="49" charset="0"/>
              </a:rPr>
              <a:t> “</a:t>
            </a:r>
            <a:r>
              <a:rPr lang="en-US" dirty="0" err="1">
                <a:solidFill>
                  <a:schemeClr val="tx1">
                    <a:lumMod val="65000"/>
                    <a:lumOff val="35000"/>
                  </a:schemeClr>
                </a:solidFill>
                <a:ea typeface="Segoe UI" pitchFamily="34" charset="0"/>
                <a:cs typeface="Consolas" panose="020B0609020204030204" pitchFamily="49" charset="0"/>
              </a:rPr>
              <a:t>swebhdfs</a:t>
            </a:r>
            <a:r>
              <a:rPr lang="en-US" dirty="0">
                <a:solidFill>
                  <a:schemeClr val="tx1">
                    <a:lumMod val="65000"/>
                    <a:lumOff val="35000"/>
                  </a:schemeClr>
                </a:solidFill>
                <a:ea typeface="Segoe UI" pitchFamily="34" charset="0"/>
                <a:cs typeface="Consolas" panose="020B0609020204030204" pitchFamily="49" charset="0"/>
              </a:rPr>
              <a:t>://</a:t>
            </a:r>
            <a:r>
              <a:rPr lang="en-US" dirty="0" err="1">
                <a:solidFill>
                  <a:schemeClr val="tx1">
                    <a:lumMod val="65000"/>
                    <a:lumOff val="35000"/>
                  </a:schemeClr>
                </a:solidFill>
                <a:ea typeface="Segoe UI" pitchFamily="34" charset="0"/>
                <a:cs typeface="Consolas" panose="020B0609020204030204" pitchFamily="49" charset="0"/>
              </a:rPr>
              <a:t>SearchLog.tsv</a:t>
            </a:r>
            <a:r>
              <a:rPr lang="en-US" dirty="0">
                <a:solidFill>
                  <a:schemeClr val="tx1">
                    <a:lumMod val="65000"/>
                    <a:lumOff val="35000"/>
                  </a:schemeClr>
                </a:solidFill>
                <a:ea typeface="Segoe UI" pitchFamily="34" charset="0"/>
                <a:cs typeface="Consolas" panose="020B0609020204030204" pitchFamily="49" charset="0"/>
              </a:rPr>
              <a:t>”</a:t>
            </a:r>
          </a:p>
          <a:p>
            <a:pPr lvl="1" defTabSz="932472" fontAlgn="base">
              <a:lnSpc>
                <a:spcPct val="120000"/>
              </a:lnSpc>
              <a:spcBef>
                <a:spcPct val="0"/>
              </a:spcBef>
            </a:pPr>
            <a:r>
              <a:rPr lang="en-US" dirty="0">
                <a:solidFill>
                  <a:schemeClr val="tx1">
                    <a:lumMod val="65000"/>
                    <a:lumOff val="35000"/>
                  </a:schemeClr>
                </a:solidFill>
                <a:ea typeface="Segoe UI" pitchFamily="34" charset="0"/>
                <a:cs typeface="Consolas" panose="020B0609020204030204" pitchFamily="49" charset="0"/>
              </a:rPr>
              <a:t> </a:t>
            </a:r>
            <a:r>
              <a:rPr lang="en-US" dirty="0">
                <a:solidFill>
                  <a:schemeClr val="accent4">
                    <a:lumMod val="75000"/>
                  </a:schemeClr>
                </a:solidFill>
                <a:ea typeface="Segoe UI" pitchFamily="34" charset="0"/>
                <a:cs typeface="Consolas" panose="020B0609020204030204" pitchFamily="49" charset="0"/>
              </a:rPr>
              <a:t>USING</a:t>
            </a:r>
            <a:r>
              <a:rPr lang="en-US" dirty="0">
                <a:solidFill>
                  <a:schemeClr val="tx1">
                    <a:lumMod val="65000"/>
                    <a:lumOff val="35000"/>
                  </a:schemeClr>
                </a:solidFill>
                <a:ea typeface="Segoe UI" pitchFamily="34" charset="0"/>
                <a:cs typeface="Consolas" panose="020B0609020204030204" pitchFamily="49" charset="0"/>
              </a:rPr>
              <a:t> new </a:t>
            </a:r>
            <a:r>
              <a:rPr lang="en-US" dirty="0" err="1">
                <a:solidFill>
                  <a:schemeClr val="tx1">
                    <a:lumMod val="65000"/>
                    <a:lumOff val="35000"/>
                  </a:schemeClr>
                </a:solidFill>
                <a:ea typeface="Segoe UI" pitchFamily="34" charset="0"/>
                <a:cs typeface="Consolas" panose="020B0609020204030204" pitchFamily="49" charset="0"/>
              </a:rPr>
              <a:t>DefaultTextExtractor</a:t>
            </a:r>
            <a:r>
              <a:rPr lang="en-US" dirty="0">
                <a:solidFill>
                  <a:schemeClr val="tx1">
                    <a:lumMod val="65000"/>
                    <a:lumOff val="35000"/>
                  </a:schemeClr>
                </a:solidFill>
                <a:ea typeface="Segoe UI" pitchFamily="34" charset="0"/>
                <a:cs typeface="Consolas" panose="020B0609020204030204" pitchFamily="49" charset="0"/>
              </a:rPr>
              <a:t>(delimiter:’,’);</a:t>
            </a:r>
          </a:p>
          <a:p>
            <a:pPr marL="342900" indent="-342900">
              <a:spcAft>
                <a:spcPts val="300"/>
              </a:spcAft>
              <a:buFont typeface="Arial" panose="020B0604020202020204" pitchFamily="34" charset="0"/>
              <a:buChar char="•"/>
            </a:pPr>
            <a:r>
              <a:rPr lang="en-US" dirty="0" err="1">
                <a:solidFill>
                  <a:schemeClr val="tx1">
                    <a:lumMod val="65000"/>
                    <a:lumOff val="35000"/>
                  </a:schemeClr>
                </a:solidFill>
              </a:rPr>
              <a:t>DefaultTextExtractor</a:t>
            </a:r>
            <a:r>
              <a:rPr lang="en-US" dirty="0">
                <a:solidFill>
                  <a:schemeClr val="tx1">
                    <a:lumMod val="65000"/>
                    <a:lumOff val="35000"/>
                  </a:schemeClr>
                </a:solidFill>
              </a:rPr>
              <a:t> is NOT a full-fledged CSV file parser, since the CSV format permits special values with quotes.</a:t>
            </a:r>
          </a:p>
          <a:p>
            <a:pPr marL="342900" indent="-342900">
              <a:spcAft>
                <a:spcPts val="300"/>
              </a:spcAft>
              <a:buFont typeface="Arial" panose="020B0604020202020204" pitchFamily="34" charset="0"/>
              <a:buChar char="•"/>
            </a:pPr>
            <a:r>
              <a:rPr lang="en-US" dirty="0">
                <a:solidFill>
                  <a:schemeClr val="tx1">
                    <a:lumMod val="65000"/>
                    <a:lumOff val="35000"/>
                  </a:schemeClr>
                </a:solidFill>
              </a:rPr>
              <a:t>If you have multiple streams with the same layout, you can EXTRACT from all of them at once by naming each stream in the FROM clause.</a:t>
            </a:r>
          </a:p>
          <a:p>
            <a:pPr lvl="1" defTabSz="932472" fontAlgn="base">
              <a:lnSpc>
                <a:spcPct val="120000"/>
              </a:lnSpc>
              <a:spcBef>
                <a:spcPct val="0"/>
              </a:spcBef>
            </a:pPr>
            <a:r>
              <a:rPr lang="en-US" dirty="0">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a:t>
            </a:r>
            <a:r>
              <a:rPr lang="en-US" dirty="0" err="1">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searchlog</a:t>
            </a:r>
            <a:r>
              <a:rPr lang="en-US" dirty="0">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 = </a:t>
            </a:r>
          </a:p>
          <a:p>
            <a:pPr lvl="1" defTabSz="932472" fontAlgn="base">
              <a:lnSpc>
                <a:spcPct val="120000"/>
              </a:lnSpc>
              <a:spcBef>
                <a:spcPct val="0"/>
              </a:spcBef>
            </a:pPr>
            <a:r>
              <a:rPr lang="en-US">
                <a:solidFill>
                  <a:schemeClr val="accent4">
                    <a:lumMod val="75000"/>
                  </a:schemeClr>
                </a:solidFill>
                <a:latin typeface="Cambria" panose="02040503050406030204" pitchFamily="18" charset="0"/>
                <a:ea typeface="Segoe UI" pitchFamily="34" charset="0"/>
                <a:cs typeface="Consolas" panose="020B0609020204030204" pitchFamily="49" charset="0"/>
              </a:rPr>
              <a:t>EXTRACT</a:t>
            </a:r>
            <a:r>
              <a:rPr lang="en-US">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   UserId  int</a:t>
            </a:r>
            <a:r>
              <a:rPr lang="en-US" dirty="0">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 Start </a:t>
            </a:r>
            <a:r>
              <a:rPr lang="en-US" dirty="0" err="1">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DateTime</a:t>
            </a:r>
            <a:r>
              <a:rPr lang="en-US" dirty="0">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 </a:t>
            </a:r>
            <a:r>
              <a:rPr lang="en-US" dirty="0">
                <a:solidFill>
                  <a:schemeClr val="accent4">
                    <a:lumMod val="75000"/>
                  </a:schemeClr>
                </a:solidFill>
                <a:latin typeface="Cambria" panose="02040503050406030204" pitchFamily="18" charset="0"/>
                <a:ea typeface="Segoe UI" pitchFamily="34" charset="0"/>
                <a:cs typeface="Consolas" panose="020B0609020204030204" pitchFamily="49" charset="0"/>
              </a:rPr>
              <a:t>FROM</a:t>
            </a:r>
            <a:r>
              <a:rPr lang="en-US" dirty="0">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 “</a:t>
            </a:r>
            <a:r>
              <a:rPr lang="en-US" dirty="0" err="1">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swebhdfs</a:t>
            </a:r>
            <a:r>
              <a:rPr lang="en-US" dirty="0">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://SearchLog1.tsv”, “</a:t>
            </a:r>
            <a:r>
              <a:rPr lang="en-US" dirty="0" err="1">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swebhdfs</a:t>
            </a:r>
            <a:r>
              <a:rPr lang="en-US" dirty="0">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://SearchLog2.tsv”</a:t>
            </a:r>
          </a:p>
          <a:p>
            <a:pPr lvl="1" defTabSz="932472" fontAlgn="base">
              <a:lnSpc>
                <a:spcPct val="120000"/>
              </a:lnSpc>
              <a:spcBef>
                <a:spcPct val="0"/>
              </a:spcBef>
            </a:pPr>
            <a:r>
              <a:rPr lang="en-US" dirty="0">
                <a:solidFill>
                  <a:schemeClr val="accent4">
                    <a:lumMod val="75000"/>
                  </a:schemeClr>
                </a:solidFill>
                <a:latin typeface="Cambria" panose="02040503050406030204" pitchFamily="18" charset="0"/>
                <a:ea typeface="Segoe UI" pitchFamily="34" charset="0"/>
                <a:cs typeface="Consolas" panose="020B0609020204030204" pitchFamily="49" charset="0"/>
              </a:rPr>
              <a:t>USING</a:t>
            </a:r>
            <a:r>
              <a:rPr lang="en-US" dirty="0">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 new </a:t>
            </a:r>
            <a:r>
              <a:rPr lang="en-US" dirty="0" err="1">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DefaultTextExtractor</a:t>
            </a:r>
            <a:r>
              <a:rPr lang="en-US" dirty="0">
                <a:solidFill>
                  <a:schemeClr val="tx1">
                    <a:lumMod val="65000"/>
                    <a:lumOff val="35000"/>
                  </a:schemeClr>
                </a:solidFill>
                <a:latin typeface="Cambria" panose="02040503050406030204" pitchFamily="18" charset="0"/>
                <a:ea typeface="Segoe UI" pitchFamily="34" charset="0"/>
                <a:cs typeface="Consolas" panose="020B0609020204030204" pitchFamily="49" charset="0"/>
              </a:rPr>
              <a:t>(delimiter:’,’);</a:t>
            </a:r>
          </a:p>
          <a:p>
            <a:pPr marL="342900" indent="-342900">
              <a:spcAft>
                <a:spcPts val="300"/>
              </a:spcAft>
              <a:buFont typeface="Arial" panose="020B0604020202020204" pitchFamily="34" charset="0"/>
              <a:buChar char="•"/>
            </a:pPr>
            <a:endParaRPr lang="en-US" dirty="0">
              <a:solidFill>
                <a:schemeClr val="tx1">
                  <a:lumMod val="65000"/>
                  <a:lumOff val="35000"/>
                </a:schemeClr>
              </a:solidFill>
              <a:ea typeface="Segoe UI" pitchFamily="34" charset="0"/>
              <a:cs typeface="Consolas" panose="020B0609020204030204" pitchFamily="49"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87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7790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Table DDL Commands are:</a:t>
            </a:r>
          </a:p>
          <a:p>
            <a:pPr marL="171450" indent="-171450">
              <a:buFont typeface="Arial" panose="020B0604020202020204" pitchFamily="34" charset="0"/>
              <a:buChar char="•"/>
            </a:pPr>
            <a:r>
              <a:rPr lang="en-US" dirty="0"/>
              <a:t>CREATE TABLE</a:t>
            </a:r>
          </a:p>
          <a:p>
            <a:pPr marL="171450" indent="-171450">
              <a:buFont typeface="Arial" panose="020B0604020202020204" pitchFamily="34" charset="0"/>
              <a:buChar char="•"/>
            </a:pPr>
            <a:r>
              <a:rPr lang="en-US" dirty="0"/>
              <a:t>CREATE CLUSTERED INDEX</a:t>
            </a:r>
          </a:p>
          <a:p>
            <a:pPr marL="171450" indent="-171450">
              <a:buFont typeface="Arial" panose="020B0604020202020204" pitchFamily="34" charset="0"/>
              <a:buChar char="•"/>
            </a:pPr>
            <a:r>
              <a:rPr lang="en-US" dirty="0"/>
              <a:t>CREATE TABLE w/ CLUSTERED INDEX</a:t>
            </a:r>
          </a:p>
          <a:p>
            <a:pPr marL="171450" indent="-171450">
              <a:buFont typeface="Arial" panose="020B0604020202020204" pitchFamily="34" charset="0"/>
              <a:buChar char="•"/>
            </a:pPr>
            <a:r>
              <a:rPr lang="en-US" dirty="0"/>
              <a:t>INSERT</a:t>
            </a:r>
          </a:p>
          <a:p>
            <a:pPr marL="171450" indent="-171450">
              <a:buFont typeface="Arial" panose="020B0604020202020204" pitchFamily="34" charset="0"/>
              <a:buChar char="•"/>
            </a:pPr>
            <a:r>
              <a:rPr lang="en-US" dirty="0"/>
              <a:t>TRUNCATE</a:t>
            </a:r>
          </a:p>
          <a:p>
            <a:pPr marL="171450" indent="-171450">
              <a:buFont typeface="Arial" panose="020B0604020202020204" pitchFamily="34" charset="0"/>
              <a:buChar char="•"/>
            </a:pPr>
            <a:r>
              <a:rPr lang="en-US" dirty="0"/>
              <a:t>DROP</a:t>
            </a:r>
          </a:p>
          <a:p>
            <a:endParaRPr lang="en-US" dirty="0"/>
          </a:p>
          <a:p>
            <a:pPr marL="342900" indent="-342900">
              <a:lnSpc>
                <a:spcPct val="90000"/>
              </a:lnSpc>
              <a:spcAft>
                <a:spcPts val="600"/>
              </a:spcAft>
              <a:buFont typeface="Arial" panose="020B0604020202020204" pitchFamily="34" charset="0"/>
              <a:buChar char="•"/>
            </a:pPr>
            <a:r>
              <a:rPr lang="en-US" dirty="0">
                <a:solidFill>
                  <a:schemeClr val="tx1">
                    <a:lumMod val="65000"/>
                    <a:lumOff val="35000"/>
                  </a:schemeClr>
                </a:solidFill>
              </a:rPr>
              <a:t>Tables are registered in the metadata catalog</a:t>
            </a:r>
          </a:p>
          <a:p>
            <a:pPr marL="342900" indent="-342900">
              <a:lnSpc>
                <a:spcPct val="90000"/>
              </a:lnSpc>
              <a:spcAft>
                <a:spcPts val="600"/>
              </a:spcAft>
              <a:buFont typeface="Arial" panose="020B0604020202020204" pitchFamily="34" charset="0"/>
              <a:buChar char="•"/>
            </a:pPr>
            <a:r>
              <a:rPr lang="en-US" dirty="0">
                <a:solidFill>
                  <a:schemeClr val="tx1">
                    <a:lumMod val="65000"/>
                    <a:lumOff val="35000"/>
                  </a:schemeClr>
                </a:solidFill>
              </a:rPr>
              <a:t>Are discoverable by others via the catalog/metadata APIs</a:t>
            </a:r>
          </a:p>
          <a:p>
            <a:pPr marL="342900" indent="-342900">
              <a:lnSpc>
                <a:spcPct val="90000"/>
              </a:lnSpc>
              <a:spcAft>
                <a:spcPts val="600"/>
              </a:spcAft>
              <a:buFont typeface="Arial" panose="020B0604020202020204" pitchFamily="34" charset="0"/>
              <a:buChar char="•"/>
            </a:pPr>
            <a:r>
              <a:rPr lang="en-US" dirty="0">
                <a:solidFill>
                  <a:schemeClr val="tx1">
                    <a:lumMod val="65000"/>
                    <a:lumOff val="35000"/>
                  </a:schemeClr>
                </a:solidFill>
              </a:rPr>
              <a:t>Note: You can insert data into a Table only if it has a </a:t>
            </a:r>
            <a:r>
              <a:rPr lang="en-US" i="1" dirty="0">
                <a:solidFill>
                  <a:schemeClr val="tx1">
                    <a:lumMod val="65000"/>
                    <a:lumOff val="35000"/>
                  </a:schemeClr>
                </a:solidFill>
              </a:rPr>
              <a:t>clustered index</a:t>
            </a:r>
            <a:r>
              <a:rPr lang="en-US" dirty="0">
                <a:solidFill>
                  <a:schemeClr val="tx1">
                    <a:lumMod val="65000"/>
                    <a:lumOff val="35000"/>
                  </a:schemeClr>
                </a:solidFill>
              </a:rPr>
              <a:t>.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578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603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1283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477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Extensions require .NET assemblies to be registered with a database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571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80" rtl="0" eaLnBrk="1" fontAlgn="auto" latinLnBrk="0" hangingPunct="1">
              <a:lnSpc>
                <a:spcPct val="100000"/>
              </a:lnSpc>
              <a:spcBef>
                <a:spcPts val="0"/>
              </a:spcBef>
              <a:spcAft>
                <a:spcPts val="0"/>
              </a:spcAft>
              <a:buClrTx/>
              <a:buSzTx/>
              <a:buFontTx/>
              <a:buNone/>
              <a:tabLst/>
              <a:defRPr/>
            </a:pPr>
            <a:r>
              <a:rPr lang="en-US" sz="1600" dirty="0"/>
              <a:t>Status in Private Preview. Will change in Pub Preview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83BBC5-E381-4C70-8104-917CB567CE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25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demo sample code for PROCESSOR</a:t>
            </a:r>
            <a:r>
              <a:rPr lang="en-US" baseline="0" dirty="0"/>
              <a:t> and OUTPUTTER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83BBC5-E381-4C70-8104-917CB567CE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716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905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6500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demo sample code for PROCESSOR</a:t>
            </a:r>
            <a:r>
              <a:rPr lang="en-US" baseline="0" dirty="0"/>
              <a:t> and OUTPUTTER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83BBC5-E381-4C70-8104-917CB567CE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4387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31086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3913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Windowing Functions are those whose values are computed from multiple rows (the window defined by the OVER clause) instead of just the current row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2908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a:t>
            </a:r>
            <a:r>
              <a:rPr lang="en-US" dirty="0"/>
              <a:t>-us Total = 10500+22270+38790 = 60000</a:t>
            </a:r>
          </a:p>
          <a:p>
            <a:r>
              <a:rPr lang="en-US" dirty="0" err="1"/>
              <a:t>en-gb</a:t>
            </a:r>
            <a:r>
              <a:rPr lang="en-US" dirty="0"/>
              <a:t> Total = 18780+17000+16700 = 30000</a:t>
            </a:r>
          </a:p>
          <a:p>
            <a:r>
              <a:rPr lang="en-US" dirty="0" err="1"/>
              <a:t>en-bs</a:t>
            </a:r>
            <a:r>
              <a:rPr lang="en-US" dirty="0"/>
              <a:t> Total = 57750</a:t>
            </a:r>
          </a:p>
          <a:p>
            <a:r>
              <a:rPr lang="en-US" dirty="0" err="1"/>
              <a:t>en-fr</a:t>
            </a:r>
            <a:r>
              <a:rPr lang="en-US" dirty="0"/>
              <a:t> Total = 15675+10250 = 25000</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223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lumMod val="65000"/>
                    <a:lumOff val="35000"/>
                  </a:schemeClr>
                </a:solidFill>
                <a:latin typeface="+mn-lt"/>
                <a:cs typeface="Segoe UI" panose="020B0502040204020203" pitchFamily="34" charset="0"/>
              </a:rPr>
              <a:t>All these aggregations are supported with Windowing: </a:t>
            </a:r>
            <a:r>
              <a:rPr lang="en-US" sz="1200" b="1" dirty="0">
                <a:solidFill>
                  <a:schemeClr val="tx1">
                    <a:lumMod val="65000"/>
                    <a:lumOff val="35000"/>
                  </a:schemeClr>
                </a:solidFill>
                <a:latin typeface="+mn-lt"/>
                <a:cs typeface="Consolas" panose="020B0609020204030204" pitchFamily="49" charset="0"/>
              </a:rPr>
              <a:t>COUNT</a:t>
            </a:r>
            <a:r>
              <a:rPr lang="en-US" sz="1200" dirty="0">
                <a:solidFill>
                  <a:schemeClr val="tx1">
                    <a:lumMod val="65000"/>
                    <a:lumOff val="35000"/>
                  </a:schemeClr>
                </a:solidFill>
                <a:latin typeface="+mn-lt"/>
                <a:cs typeface="Consolas" panose="020B0609020204030204" pitchFamily="49" charset="0"/>
              </a:rPr>
              <a:t>,</a:t>
            </a:r>
            <a:r>
              <a:rPr lang="en-US" sz="1200" b="1" dirty="0">
                <a:solidFill>
                  <a:schemeClr val="tx1">
                    <a:lumMod val="65000"/>
                    <a:lumOff val="35000"/>
                  </a:schemeClr>
                </a:solidFill>
                <a:latin typeface="+mn-lt"/>
                <a:cs typeface="Consolas" panose="020B0609020204030204" pitchFamily="49" charset="0"/>
              </a:rPr>
              <a:t>SUM</a:t>
            </a:r>
            <a:r>
              <a:rPr lang="en-US" sz="1200" dirty="0">
                <a:solidFill>
                  <a:schemeClr val="tx1">
                    <a:lumMod val="65000"/>
                    <a:lumOff val="35000"/>
                  </a:schemeClr>
                </a:solidFill>
                <a:latin typeface="+mn-lt"/>
                <a:cs typeface="Consolas" panose="020B0609020204030204" pitchFamily="49" charset="0"/>
              </a:rPr>
              <a:t>, </a:t>
            </a:r>
            <a:r>
              <a:rPr lang="en-US" sz="1200" b="1" dirty="0">
                <a:solidFill>
                  <a:schemeClr val="tx1">
                    <a:lumMod val="65000"/>
                    <a:lumOff val="35000"/>
                  </a:schemeClr>
                </a:solidFill>
                <a:latin typeface="+mn-lt"/>
                <a:cs typeface="Consolas" panose="020B0609020204030204" pitchFamily="49" charset="0"/>
              </a:rPr>
              <a:t>MIN</a:t>
            </a:r>
            <a:r>
              <a:rPr lang="en-US" sz="1200" dirty="0">
                <a:solidFill>
                  <a:schemeClr val="tx1">
                    <a:lumMod val="65000"/>
                    <a:lumOff val="35000"/>
                  </a:schemeClr>
                </a:solidFill>
                <a:latin typeface="+mn-lt"/>
                <a:cs typeface="Consolas" panose="020B0609020204030204" pitchFamily="49" charset="0"/>
              </a:rPr>
              <a:t>, </a:t>
            </a:r>
            <a:r>
              <a:rPr lang="en-US" sz="1200" b="1" dirty="0">
                <a:solidFill>
                  <a:schemeClr val="tx1">
                    <a:lumMod val="65000"/>
                    <a:lumOff val="35000"/>
                  </a:schemeClr>
                </a:solidFill>
                <a:latin typeface="+mn-lt"/>
                <a:cs typeface="Consolas" panose="020B0609020204030204" pitchFamily="49" charset="0"/>
              </a:rPr>
              <a:t>MAX</a:t>
            </a:r>
            <a:r>
              <a:rPr lang="en-US" sz="1200" dirty="0">
                <a:solidFill>
                  <a:schemeClr val="tx1">
                    <a:lumMod val="65000"/>
                    <a:lumOff val="35000"/>
                  </a:schemeClr>
                </a:solidFill>
                <a:latin typeface="+mn-lt"/>
                <a:cs typeface="Consolas" panose="020B0609020204030204" pitchFamily="49" charset="0"/>
              </a:rPr>
              <a:t>,</a:t>
            </a:r>
            <a:r>
              <a:rPr lang="en-US" sz="1200" b="1" dirty="0">
                <a:solidFill>
                  <a:schemeClr val="tx1">
                    <a:lumMod val="65000"/>
                    <a:lumOff val="35000"/>
                  </a:schemeClr>
                </a:solidFill>
                <a:latin typeface="+mn-lt"/>
                <a:cs typeface="Consolas" panose="020B0609020204030204" pitchFamily="49" charset="0"/>
              </a:rPr>
              <a:t>AVG</a:t>
            </a:r>
            <a:r>
              <a:rPr lang="en-US" sz="1200" dirty="0">
                <a:solidFill>
                  <a:schemeClr val="tx1">
                    <a:lumMod val="65000"/>
                    <a:lumOff val="35000"/>
                  </a:schemeClr>
                </a:solidFill>
                <a:latin typeface="+mn-lt"/>
                <a:cs typeface="Consolas" panose="020B0609020204030204" pitchFamily="49" charset="0"/>
              </a:rPr>
              <a:t>,</a:t>
            </a:r>
            <a:r>
              <a:rPr lang="en-US" sz="1200" b="1" dirty="0">
                <a:solidFill>
                  <a:schemeClr val="tx1">
                    <a:lumMod val="65000"/>
                    <a:lumOff val="35000"/>
                  </a:schemeClr>
                </a:solidFill>
                <a:latin typeface="+mn-lt"/>
                <a:cs typeface="Consolas" panose="020B0609020204030204" pitchFamily="49" charset="0"/>
              </a:rPr>
              <a:t>STDEV</a:t>
            </a:r>
            <a:r>
              <a:rPr lang="en-US" sz="1200" dirty="0">
                <a:solidFill>
                  <a:schemeClr val="tx1">
                    <a:lumMod val="65000"/>
                    <a:lumOff val="35000"/>
                  </a:schemeClr>
                </a:solidFill>
                <a:latin typeface="+mn-lt"/>
                <a:cs typeface="Consolas" panose="020B0609020204030204" pitchFamily="49" charset="0"/>
              </a:rPr>
              <a:t>,</a:t>
            </a:r>
            <a:r>
              <a:rPr lang="en-US" sz="1200" b="1" dirty="0">
                <a:solidFill>
                  <a:schemeClr val="tx1">
                    <a:lumMod val="65000"/>
                    <a:lumOff val="35000"/>
                  </a:schemeClr>
                </a:solidFill>
                <a:latin typeface="+mn-lt"/>
                <a:cs typeface="Consolas" panose="020B0609020204030204" pitchFamily="49" charset="0"/>
              </a:rPr>
              <a:t>VAR.</a:t>
            </a:r>
          </a:p>
          <a:p>
            <a:pPr lvl="0"/>
            <a:r>
              <a:rPr lang="en-US" sz="1200" dirty="0">
                <a:solidFill>
                  <a:schemeClr val="tx1">
                    <a:lumMod val="65000"/>
                    <a:lumOff val="35000"/>
                  </a:schemeClr>
                </a:solidFill>
                <a:latin typeface="+mn-lt"/>
              </a:rPr>
              <a:t>When aggregate function are specified in the </a:t>
            </a:r>
            <a:r>
              <a:rPr lang="en-US" sz="1200" b="1" dirty="0">
                <a:solidFill>
                  <a:schemeClr val="tx1">
                    <a:lumMod val="65000"/>
                    <a:lumOff val="35000"/>
                  </a:schemeClr>
                </a:solidFill>
                <a:latin typeface="+mn-lt"/>
              </a:rPr>
              <a:t>OVER</a:t>
            </a:r>
            <a:r>
              <a:rPr lang="en-US" sz="1200" dirty="0">
                <a:solidFill>
                  <a:schemeClr val="tx1">
                    <a:lumMod val="65000"/>
                    <a:lumOff val="35000"/>
                  </a:schemeClr>
                </a:solidFill>
                <a:latin typeface="+mn-lt"/>
              </a:rPr>
              <a:t> clause, the </a:t>
            </a:r>
            <a:r>
              <a:rPr lang="en-US" sz="1200" b="1" dirty="0">
                <a:solidFill>
                  <a:schemeClr val="tx1">
                    <a:lumMod val="65000"/>
                    <a:lumOff val="35000"/>
                  </a:schemeClr>
                </a:solidFill>
                <a:latin typeface="+mn-lt"/>
              </a:rPr>
              <a:t>ORDER BY</a:t>
            </a:r>
            <a:r>
              <a:rPr lang="en-US" sz="1200" dirty="0">
                <a:solidFill>
                  <a:schemeClr val="tx1">
                    <a:lumMod val="65000"/>
                    <a:lumOff val="35000"/>
                  </a:schemeClr>
                </a:solidFill>
                <a:latin typeface="+mn-lt"/>
              </a:rPr>
              <a:t> clause is not allowed in the </a:t>
            </a:r>
            <a:r>
              <a:rPr lang="en-US" sz="1200" b="1" dirty="0">
                <a:solidFill>
                  <a:schemeClr val="tx1">
                    <a:lumMod val="65000"/>
                    <a:lumOff val="35000"/>
                  </a:schemeClr>
                </a:solidFill>
                <a:latin typeface="+mn-lt"/>
              </a:rPr>
              <a:t>OVER</a:t>
            </a:r>
            <a:r>
              <a:rPr lang="en-US" sz="1200" dirty="0">
                <a:solidFill>
                  <a:schemeClr val="tx1">
                    <a:lumMod val="65000"/>
                    <a:lumOff val="35000"/>
                  </a:schemeClr>
                </a:solidFill>
                <a:latin typeface="+mn-lt"/>
              </a:rPr>
              <a:t> clause</a:t>
            </a:r>
          </a:p>
          <a:p>
            <a:pPr lvl="0"/>
            <a:r>
              <a:rPr lang="en-US" sz="1200" dirty="0">
                <a:solidFill>
                  <a:schemeClr val="tx1">
                    <a:lumMod val="65000"/>
                    <a:lumOff val="35000"/>
                  </a:schemeClr>
                </a:solidFill>
                <a:latin typeface="+mn-lt"/>
              </a:rPr>
              <a:t>Except for </a:t>
            </a:r>
            <a:r>
              <a:rPr lang="en-US" sz="1200" b="1" dirty="0">
                <a:solidFill>
                  <a:schemeClr val="tx1">
                    <a:lumMod val="65000"/>
                    <a:lumOff val="35000"/>
                  </a:schemeClr>
                </a:solidFill>
                <a:latin typeface="+mn-lt"/>
              </a:rPr>
              <a:t>COUNT</a:t>
            </a:r>
            <a:r>
              <a:rPr lang="en-US" sz="1200" dirty="0">
                <a:solidFill>
                  <a:schemeClr val="tx1">
                    <a:lumMod val="65000"/>
                    <a:lumOff val="35000"/>
                  </a:schemeClr>
                </a:solidFill>
                <a:latin typeface="+mn-lt"/>
              </a:rPr>
              <a:t>, aggregate functions ignore null values. </a:t>
            </a:r>
          </a:p>
          <a:p>
            <a:r>
              <a:rPr lang="en-US" sz="1200" b="1" dirty="0">
                <a:solidFill>
                  <a:schemeClr val="tx1">
                    <a:lumMod val="65000"/>
                    <a:lumOff val="35000"/>
                  </a:schemeClr>
                </a:solidFill>
                <a:latin typeface="+mn-lt"/>
              </a:rPr>
              <a:t>COUNT(column) </a:t>
            </a:r>
            <a:r>
              <a:rPr lang="en-US" sz="1200" dirty="0">
                <a:solidFill>
                  <a:schemeClr val="tx1">
                    <a:lumMod val="65000"/>
                    <a:lumOff val="35000"/>
                  </a:schemeClr>
                </a:solidFill>
                <a:latin typeface="+mn-lt"/>
              </a:rPr>
              <a:t>will return the number of non-null values</a:t>
            </a:r>
          </a:p>
          <a:p>
            <a:r>
              <a:rPr lang="en-US" sz="1200" b="1" dirty="0">
                <a:solidFill>
                  <a:schemeClr val="tx1">
                    <a:lumMod val="65000"/>
                    <a:lumOff val="35000"/>
                  </a:schemeClr>
                </a:solidFill>
                <a:latin typeface="+mn-lt"/>
              </a:rPr>
              <a:t>COUNT(*)</a:t>
            </a:r>
            <a:r>
              <a:rPr lang="en-US" sz="1200" dirty="0">
                <a:solidFill>
                  <a:schemeClr val="tx1">
                    <a:lumMod val="65000"/>
                    <a:lumOff val="35000"/>
                  </a:schemeClr>
                </a:solidFill>
                <a:latin typeface="+mn-lt"/>
              </a:rPr>
              <a:t> is a special as it returns the number of records or items in a group that includes NULL value and duplicates.</a:t>
            </a:r>
          </a:p>
          <a:p>
            <a:r>
              <a:rPr lang="en-US" sz="1200" b="1" dirty="0">
                <a:solidFill>
                  <a:schemeClr val="tx1">
                    <a:lumMod val="65000"/>
                    <a:lumOff val="35000"/>
                  </a:schemeClr>
                </a:solidFill>
                <a:latin typeface="+mn-lt"/>
              </a:rPr>
              <a:t>COUNT(expression)</a:t>
            </a:r>
            <a:r>
              <a:rPr lang="en-US" sz="1200" dirty="0">
                <a:solidFill>
                  <a:schemeClr val="tx1">
                    <a:lumMod val="65000"/>
                    <a:lumOff val="35000"/>
                  </a:schemeClr>
                </a:solidFill>
                <a:latin typeface="+mn-lt"/>
              </a:rPr>
              <a:t> evaluates expression for each row in a window and returns the number of non-null values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6650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Consolas" panose="020B0609020204030204" pitchFamily="49" charset="0"/>
              </a:rPr>
              <a:t>RANK, NTILE, ROW_NUMBER and DENSE_RANK are supported with Windowing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331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lumMod val="65000"/>
                    <a:lumOff val="35000"/>
                  </a:schemeClr>
                </a:solidFill>
                <a:cs typeface="Segoe UI" panose="020B0502040204020203" pitchFamily="34" charset="0"/>
              </a:rPr>
              <a:t>DATA SOURCE:  </a:t>
            </a:r>
            <a:r>
              <a:rPr lang="en-US" dirty="0">
                <a:solidFill>
                  <a:schemeClr val="tx1">
                    <a:lumMod val="65000"/>
                    <a:lumOff val="35000"/>
                  </a:schemeClr>
                </a:solidFill>
                <a:cs typeface="Segoe UI" panose="020B0502040204020203" pitchFamily="34" charset="0"/>
              </a:rPr>
              <a:t>Represents a remote data source such as Azure SQL Database. Have to specify all the details (connection string, credentials, </a:t>
            </a:r>
            <a:r>
              <a:rPr lang="en-US" dirty="0" err="1">
                <a:solidFill>
                  <a:schemeClr val="tx1">
                    <a:lumMod val="65000"/>
                    <a:lumOff val="35000"/>
                  </a:schemeClr>
                </a:solidFill>
                <a:cs typeface="Segoe UI" panose="020B0502040204020203" pitchFamily="34" charset="0"/>
              </a:rPr>
              <a:t>etc</a:t>
            </a:r>
            <a:r>
              <a:rPr lang="en-US" dirty="0">
                <a:solidFill>
                  <a:schemeClr val="tx1">
                    <a:lumMod val="65000"/>
                    <a:lumOff val="35000"/>
                  </a:schemeClr>
                </a:solidFill>
                <a:cs typeface="Segoe UI" panose="020B0502040204020203" pitchFamily="34" charset="0"/>
              </a:rPr>
              <a:t>  required to connect to and issues queries.   </a:t>
            </a:r>
          </a:p>
          <a:p>
            <a:r>
              <a:rPr lang="en-US" b="1" dirty="0">
                <a:solidFill>
                  <a:schemeClr val="tx1">
                    <a:lumMod val="65000"/>
                    <a:lumOff val="35000"/>
                  </a:schemeClr>
                </a:solidFill>
                <a:cs typeface="Segoe UI" panose="020B0502040204020203" pitchFamily="34" charset="0"/>
              </a:rPr>
              <a:t>EXTERNAL TABLE:  </a:t>
            </a:r>
            <a:r>
              <a:rPr lang="en-US" dirty="0">
                <a:solidFill>
                  <a:schemeClr val="tx1">
                    <a:lumMod val="65000"/>
                    <a:lumOff val="35000"/>
                  </a:schemeClr>
                </a:solidFill>
                <a:cs typeface="Segoe UI" panose="020B0502040204020203" pitchFamily="34" charset="0"/>
              </a:rPr>
              <a:t>A local table, with columns defined in C# types, that redirects queries issued against it to the remote table that it is based on. U-SQL automatically does the type conversion. External tables lets you impose a specific schema against the remote data, shielding you from remote schema changes. You can issue queries that ‘join’ external and local tables.</a:t>
            </a:r>
          </a:p>
          <a:p>
            <a:r>
              <a:rPr lang="en-US" b="1" dirty="0">
                <a:solidFill>
                  <a:schemeClr val="tx1">
                    <a:lumMod val="65000"/>
                    <a:lumOff val="35000"/>
                  </a:schemeClr>
                </a:solidFill>
                <a:cs typeface="Segoe UI" panose="020B0502040204020203" pitchFamily="34" charset="0"/>
              </a:rPr>
              <a:t>PASS THROUGH </a:t>
            </a:r>
            <a:r>
              <a:rPr lang="en-US" dirty="0">
                <a:solidFill>
                  <a:schemeClr val="tx1">
                    <a:lumMod val="65000"/>
                    <a:lumOff val="35000"/>
                  </a:schemeClr>
                </a:solidFill>
                <a:cs typeface="Segoe UI" panose="020B0502040204020203" pitchFamily="34" charset="0"/>
              </a:rPr>
              <a:t>queries: These queries are issued directly against the remote data source in the syntax of the remote data source (say T-SQL for Azure SQL database).</a:t>
            </a:r>
          </a:p>
          <a:p>
            <a:pPr>
              <a:spcBef>
                <a:spcPts val="400"/>
              </a:spcBef>
              <a:spcAft>
                <a:spcPts val="400"/>
              </a:spcAft>
            </a:pPr>
            <a:r>
              <a:rPr lang="en-US" b="1" dirty="0">
                <a:solidFill>
                  <a:schemeClr val="tx1">
                    <a:lumMod val="65000"/>
                    <a:lumOff val="35000"/>
                  </a:schemeClr>
                </a:solidFill>
                <a:cs typeface="Segoe UI" panose="020B0502040204020203" pitchFamily="34" charset="0"/>
              </a:rPr>
              <a:t>REMOTABLE_TYPES:  </a:t>
            </a:r>
            <a:r>
              <a:rPr lang="en-US" dirty="0">
                <a:solidFill>
                  <a:schemeClr val="tx1">
                    <a:lumMod val="65000"/>
                    <a:lumOff val="35000"/>
                  </a:schemeClr>
                </a:solidFill>
                <a:cs typeface="Segoe UI" panose="020B0502040204020203" pitchFamily="34" charset="0"/>
              </a:rPr>
              <a:t>For every external data source you have to specify the list of ‘</a:t>
            </a:r>
            <a:r>
              <a:rPr lang="en-US" dirty="0" err="1">
                <a:solidFill>
                  <a:schemeClr val="tx1">
                    <a:lumMod val="65000"/>
                    <a:lumOff val="35000"/>
                  </a:schemeClr>
                </a:solidFill>
                <a:cs typeface="Segoe UI" panose="020B0502040204020203" pitchFamily="34" charset="0"/>
              </a:rPr>
              <a:t>remoteable</a:t>
            </a:r>
            <a:r>
              <a:rPr lang="en-US" dirty="0">
                <a:solidFill>
                  <a:schemeClr val="tx1">
                    <a:lumMod val="65000"/>
                    <a:lumOff val="35000"/>
                  </a:schemeClr>
                </a:solidFill>
                <a:cs typeface="Segoe UI" panose="020B0502040204020203" pitchFamily="34" charset="0"/>
              </a:rPr>
              <a:t> types. This list constrains the types of queries that will be remoted. Ex: REMOTABLE_TYPES = (bool, byte, short, </a:t>
            </a:r>
            <a:r>
              <a:rPr lang="en-US" dirty="0" err="1">
                <a:solidFill>
                  <a:schemeClr val="tx1">
                    <a:lumMod val="65000"/>
                    <a:lumOff val="35000"/>
                  </a:schemeClr>
                </a:solidFill>
                <a:cs typeface="Segoe UI" panose="020B0502040204020203" pitchFamily="34" charset="0"/>
              </a:rPr>
              <a:t>ushort</a:t>
            </a:r>
            <a:r>
              <a:rPr lang="en-US" dirty="0">
                <a:solidFill>
                  <a:schemeClr val="tx1">
                    <a:lumMod val="65000"/>
                    <a:lumOff val="35000"/>
                  </a:schemeClr>
                </a:solidFill>
                <a:cs typeface="Segoe UI" panose="020B0502040204020203" pitchFamily="34" charset="0"/>
              </a:rPr>
              <a:t>, </a:t>
            </a:r>
            <a:r>
              <a:rPr lang="en-US" dirty="0" err="1">
                <a:solidFill>
                  <a:schemeClr val="tx1">
                    <a:lumMod val="65000"/>
                    <a:lumOff val="35000"/>
                  </a:schemeClr>
                </a:solidFill>
                <a:cs typeface="Segoe UI" panose="020B0502040204020203" pitchFamily="34" charset="0"/>
              </a:rPr>
              <a:t>int</a:t>
            </a:r>
            <a:r>
              <a:rPr lang="en-US" dirty="0">
                <a:solidFill>
                  <a:schemeClr val="tx1">
                    <a:lumMod val="65000"/>
                    <a:lumOff val="35000"/>
                  </a:schemeClr>
                </a:solidFill>
                <a:cs typeface="Segoe UI" panose="020B0502040204020203" pitchFamily="34" charset="0"/>
              </a:rPr>
              <a:t>, decimal);</a:t>
            </a:r>
          </a:p>
          <a:p>
            <a:pPr>
              <a:spcBef>
                <a:spcPts val="400"/>
              </a:spcBef>
              <a:spcAft>
                <a:spcPts val="400"/>
              </a:spcAft>
            </a:pPr>
            <a:r>
              <a:rPr lang="en-US" b="1" dirty="0">
                <a:solidFill>
                  <a:schemeClr val="tx1">
                    <a:lumMod val="65000"/>
                    <a:lumOff val="35000"/>
                  </a:schemeClr>
                </a:solidFill>
                <a:cs typeface="Segoe UI" panose="020B0502040204020203" pitchFamily="34" charset="0"/>
              </a:rPr>
              <a:t>LAZY METADATA LOADING: </a:t>
            </a:r>
            <a:r>
              <a:rPr lang="en-US" dirty="0">
                <a:solidFill>
                  <a:schemeClr val="tx1">
                    <a:lumMod val="65000"/>
                    <a:lumOff val="35000"/>
                  </a:schemeClr>
                </a:solidFill>
                <a:cs typeface="Segoe UI" panose="020B0502040204020203" pitchFamily="34" charset="0"/>
              </a:rPr>
              <a:t>Here the remote data schematized only when the query is actually issues to the remote data source. Your program must be able to deal with remote schema changes.</a:t>
            </a:r>
          </a:p>
          <a:p>
            <a:pPr>
              <a:spcBef>
                <a:spcPts val="400"/>
              </a:spcBef>
              <a:spcAft>
                <a:spcPts val="400"/>
              </a:spcAft>
            </a:pPr>
            <a:endParaRPr lang="en-US" dirty="0">
              <a:solidFill>
                <a:schemeClr val="tx1">
                  <a:lumMod val="65000"/>
                  <a:lumOff val="35000"/>
                </a:schemeClr>
              </a:solidFill>
              <a:cs typeface="Segoe UI" panose="020B0502040204020203" pitchFamily="34" charset="0"/>
            </a:endParaRPr>
          </a:p>
          <a:p>
            <a:endParaRPr lang="en-US" dirty="0">
              <a:solidFill>
                <a:schemeClr val="tx1">
                  <a:lumMod val="65000"/>
                  <a:lumOff val="35000"/>
                </a:schemeClr>
              </a:solidFill>
              <a:cs typeface="Segoe UI" panose="020B0502040204020203" pitchFamily="34" charset="0"/>
            </a:endParaRPr>
          </a:p>
          <a:p>
            <a:endParaRPr lang="en-US" dirty="0">
              <a:solidFill>
                <a:schemeClr val="tx1">
                  <a:lumMod val="65000"/>
                  <a:lumOff val="35000"/>
                </a:schemeClr>
              </a:solidFill>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78EED3-F332-450A-A30D-601C0C0A9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984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dirty="0">
                <a:solidFill>
                  <a:schemeClr val="tx2"/>
                </a:solidFill>
                <a:ea typeface="Roboto Condensed Light" panose="02000000000000000000" pitchFamily="2" charset="0"/>
                <a:cs typeface="Segoe UI Semibold" panose="020B0702040204020203" pitchFamily="34" charset="0"/>
              </a:rPr>
              <a:t>As the ‘Purchase’ table resides externally in an Azure SQL DB database, we will use the </a:t>
            </a:r>
            <a:r>
              <a:rPr lang="en-US" sz="1200" i="1" dirty="0">
                <a:solidFill>
                  <a:schemeClr val="tx2"/>
                </a:solidFill>
                <a:ea typeface="Roboto Condensed Light" panose="02000000000000000000" pitchFamily="2" charset="0"/>
                <a:cs typeface="Segoe UI Semibold" panose="020B0702040204020203" pitchFamily="34" charset="0"/>
              </a:rPr>
              <a:t>pass-through</a:t>
            </a:r>
            <a:r>
              <a:rPr lang="en-US" sz="1200" dirty="0">
                <a:solidFill>
                  <a:schemeClr val="tx2"/>
                </a:solidFill>
                <a:ea typeface="Roboto Condensed Light" panose="02000000000000000000" pitchFamily="2" charset="0"/>
                <a:cs typeface="Segoe UI Semibold" panose="020B0702040204020203" pitchFamily="34" charset="0"/>
              </a:rPr>
              <a:t> query mechanism </a:t>
            </a:r>
            <a:br>
              <a:rPr lang="en-US" sz="1200" dirty="0">
                <a:solidFill>
                  <a:schemeClr val="tx2"/>
                </a:solidFill>
                <a:ea typeface="Roboto Condensed Light" panose="02000000000000000000" pitchFamily="2" charset="0"/>
                <a:cs typeface="Segoe UI Semibold" panose="020B0702040204020203" pitchFamily="34" charset="0"/>
              </a:rPr>
            </a:br>
            <a:r>
              <a:rPr lang="en-US" sz="1200" dirty="0">
                <a:solidFill>
                  <a:schemeClr val="tx2"/>
                </a:solidFill>
                <a:ea typeface="Roboto Condensed Light" panose="02000000000000000000" pitchFamily="2" charset="0"/>
                <a:cs typeface="Segoe UI Semibold" panose="020B0702040204020203" pitchFamily="34" charset="0"/>
              </a:rPr>
              <a:t>of U-SQL to </a:t>
            </a:r>
            <a:r>
              <a:rPr lang="en-US" sz="1200" i="1" dirty="0">
                <a:solidFill>
                  <a:schemeClr val="tx2"/>
                </a:solidFill>
                <a:ea typeface="Roboto Condensed Light" panose="02000000000000000000" pitchFamily="2" charset="0"/>
                <a:cs typeface="Segoe UI Semibold" panose="020B0702040204020203" pitchFamily="34" charset="0"/>
              </a:rPr>
              <a:t>directly</a:t>
            </a:r>
            <a:r>
              <a:rPr lang="en-US" sz="1200" dirty="0">
                <a:solidFill>
                  <a:schemeClr val="tx2"/>
                </a:solidFill>
                <a:ea typeface="Roboto Condensed Light" panose="02000000000000000000" pitchFamily="2" charset="0"/>
                <a:cs typeface="Segoe UI Semibold" panose="020B0702040204020203" pitchFamily="34" charset="0"/>
              </a:rPr>
              <a:t> access the table.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78EED3-F332-450A-A30D-601C0C0A9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311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for language experts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78EED3-F332-450A-A30D-601C0C0A99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30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6752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246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5343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699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30889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n-lt"/>
              </a:rPr>
              <a:t>Day trends for both are displayed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2397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dirty="0">
                <a:solidFill>
                  <a:schemeClr val="tx1">
                    <a:lumMod val="75000"/>
                    <a:lumOff val="25000"/>
                  </a:schemeClr>
                </a:solidFill>
              </a:rPr>
              <a:t>Every ADL Analytics account must be associated with at least one default ADL store account where the metadata catalog is stored.</a:t>
            </a:r>
          </a:p>
          <a:p>
            <a:r>
              <a:rPr lang="en-US" sz="1200" dirty="0">
                <a:solidFill>
                  <a:schemeClr val="tx1">
                    <a:lumMod val="75000"/>
                    <a:lumOff val="25000"/>
                  </a:schemeClr>
                </a:solidFill>
              </a:rPr>
              <a:t>At account creation time, you can either:</a:t>
            </a:r>
          </a:p>
          <a:p>
            <a:pPr marL="171450" indent="-114300">
              <a:spcAft>
                <a:spcPts val="200"/>
              </a:spcAft>
              <a:buClr>
                <a:schemeClr val="accent2"/>
              </a:buClr>
              <a:buFont typeface="Arial" panose="020B0604020202020204" pitchFamily="34" charset="0"/>
              <a:buChar char="•"/>
            </a:pPr>
            <a:r>
              <a:rPr lang="en-US" sz="1100" dirty="0">
                <a:solidFill>
                  <a:schemeClr val="tx1">
                    <a:lumMod val="75000"/>
                    <a:lumOff val="25000"/>
                  </a:schemeClr>
                </a:solidFill>
              </a:rPr>
              <a:t>Create a new ADL store default account, or</a:t>
            </a:r>
          </a:p>
          <a:p>
            <a:pPr marL="171450" indent="-114300">
              <a:spcAft>
                <a:spcPts val="200"/>
              </a:spcAft>
              <a:buClr>
                <a:schemeClr val="accent2"/>
              </a:buClr>
              <a:buFont typeface="Arial" panose="020B0604020202020204" pitchFamily="34" charset="0"/>
              <a:buChar char="•"/>
            </a:pPr>
            <a:r>
              <a:rPr lang="en-US" sz="1100" dirty="0">
                <a:solidFill>
                  <a:schemeClr val="tx1">
                    <a:lumMod val="75000"/>
                    <a:lumOff val="25000"/>
                  </a:schemeClr>
                </a:solidFill>
              </a:rPr>
              <a:t>Associate with an existing ADL store account (with the right permissions)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9026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6740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5691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39253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652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7808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796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6731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0132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294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2840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6852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8250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481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2976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56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1026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8300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1495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5452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1253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6942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5670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40971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4908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39607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046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 Page </a:t>
            </a: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Bing SMB Advertisers – Search Ads</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D6122A-EA2F-4351-B53A-6D2F1E06B82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3"/>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t>© 2012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br>
            <a:r>
              <a:rPr kumimoji="0" lang="en-US" sz="1200" b="0" i="0" u="none" strike="noStrike" kern="1200" cap="none" spc="0" normalizeH="0" baseline="0" noProof="0" dirty="0">
                <a:ln>
                  <a:noFill/>
                </a:ln>
                <a:solidFill>
                  <a:srgbClr val="000000"/>
                </a:solidFill>
                <a:effectLst/>
                <a:uLnTx/>
                <a:uFillTx/>
                <a:latin typeface="Segoe Light"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244426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125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89440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2937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8845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088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188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41995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4696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8183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207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png"/><Relationship Id="rId50" Type="http://schemas.openxmlformats.org/officeDocument/2006/relationships/image" Target="../media/image59.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46" Type="http://schemas.openxmlformats.org/officeDocument/2006/relationships/image" Target="../media/image55.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41" Type="http://schemas.openxmlformats.org/officeDocument/2006/relationships/image" Target="../media/image50.png"/><Relationship Id="rId1" Type="http://schemas.openxmlformats.org/officeDocument/2006/relationships/slideMaster" Target="../slideMasters/slideMaster3.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45" Type="http://schemas.openxmlformats.org/officeDocument/2006/relationships/image" Target="../media/image54.png"/><Relationship Id="rId53" Type="http://schemas.openxmlformats.org/officeDocument/2006/relationships/image" Target="../media/image62.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53.png"/><Relationship Id="rId52" Type="http://schemas.openxmlformats.org/officeDocument/2006/relationships/image" Target="../media/image61.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image" Target="../media/image17.png"/><Relationship Id="rId51" Type="http://schemas.openxmlformats.org/officeDocument/2006/relationships/image" Target="../media/image6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1555073396"/>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86" rtl="0" eaLnBrk="1" latinLnBrk="0" hangingPunct="1">
              <a:lnSpc>
                <a:spcPct val="90000"/>
              </a:lnSpc>
              <a:spcBef>
                <a:spcPct val="0"/>
              </a:spcBef>
              <a:buNone/>
              <a:defRPr lang="en-US" sz="6600"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l="9512" t="25973" r="10099" b="24345"/>
          <a:stretch/>
        </p:blipFill>
        <p:spPr>
          <a:xfrm>
            <a:off x="10600918" y="584200"/>
            <a:ext cx="1185605" cy="269455"/>
          </a:xfrm>
          <a:prstGeom prst="rect">
            <a:avLst/>
          </a:prstGeom>
        </p:spPr>
      </p:pic>
    </p:spTree>
    <p:extLst>
      <p:ext uri="{BB962C8B-B14F-4D97-AF65-F5344CB8AC3E}">
        <p14:creationId xmlns:p14="http://schemas.microsoft.com/office/powerpoint/2010/main" val="3482379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358334863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053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59483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28269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060494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423052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6729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0104500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14418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64063580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71734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2836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64895899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4030" fontAlgn="base">
                <a:spcBef>
                  <a:spcPct val="0"/>
                </a:spcBef>
                <a:spcAft>
                  <a:spcPct val="0"/>
                </a:spcAft>
                <a:defRPr/>
              </a:pPr>
              <a:endParaRPr lang="en-US" sz="1961" kern="0" dirty="0">
                <a:gradFill>
                  <a:gsLst>
                    <a:gs pos="16814">
                      <a:srgbClr val="FFFFFF"/>
                    </a:gs>
                    <a:gs pos="46000">
                      <a:srgbClr val="FFFFFF"/>
                    </a:gs>
                  </a:gsLst>
                  <a:lin ang="5400000" scaled="0"/>
                </a:gradFill>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4056">
                <a:defRPr/>
              </a:pPr>
              <a:endParaRPr lang="en-US" sz="1800" kern="0">
                <a:solidFill>
                  <a:srgbClr val="FFFFFF"/>
                </a:solidFill>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923" fontAlgn="base">
                <a:lnSpc>
                  <a:spcPct val="90000"/>
                </a:lnSpc>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BLOB </a:t>
                  </a:r>
                  <a:br>
                    <a:rPr lang="en-US" sz="980" kern="0" dirty="0">
                      <a:gradFill>
                        <a:gsLst>
                          <a:gs pos="0">
                            <a:srgbClr val="FFFFFF"/>
                          </a:gs>
                          <a:gs pos="100000">
                            <a:srgbClr val="FFFFFF"/>
                          </a:gs>
                        </a:gsLst>
                        <a:lin ang="5400000" scaled="0"/>
                      </a:gradFill>
                      <a:ea typeface="Segoe UI" pitchFamily="34" charset="0"/>
                      <a:cs typeface="Segoe UI" pitchFamily="34" charset="0"/>
                    </a:rPr>
                  </a:br>
                  <a:r>
                    <a:rPr lang="en-US" sz="980" kern="0" dirty="0">
                      <a:gradFill>
                        <a:gsLst>
                          <a:gs pos="0">
                            <a:srgbClr val="FFFFFF"/>
                          </a:gs>
                          <a:gs pos="100000">
                            <a:srgbClr val="FFFFFF"/>
                          </a:gs>
                        </a:gsLst>
                        <a:lin ang="5400000" scaled="0"/>
                      </a:gradFill>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Azure </a:t>
                  </a:r>
                  <a:br>
                    <a:rPr lang="en-US" sz="980" kern="0" dirty="0">
                      <a:gradFill>
                        <a:gsLst>
                          <a:gs pos="0">
                            <a:srgbClr val="FFFFFF"/>
                          </a:gs>
                          <a:gs pos="100000">
                            <a:srgbClr val="FFFFFF"/>
                          </a:gs>
                        </a:gsLst>
                        <a:lin ang="5400000" scaled="0"/>
                      </a:gradFill>
                      <a:ea typeface="Segoe UI" pitchFamily="34" charset="0"/>
                      <a:cs typeface="Segoe UI" pitchFamily="34" charset="0"/>
                    </a:rPr>
                  </a:br>
                  <a:r>
                    <a:rPr lang="en-US" sz="980" kern="0" dirty="0">
                      <a:gradFill>
                        <a:gsLst>
                          <a:gs pos="0">
                            <a:srgbClr val="FFFFFF"/>
                          </a:gs>
                          <a:gs pos="100000">
                            <a:srgbClr val="FFFFFF"/>
                          </a:gs>
                        </a:gsLst>
                        <a:lin ang="5400000" scaled="0"/>
                      </a:gradFill>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email">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Virtual</a:t>
                  </a:r>
                  <a:br>
                    <a:rPr lang="en-US" sz="980" kern="0" dirty="0">
                      <a:gradFill>
                        <a:gsLst>
                          <a:gs pos="0">
                            <a:srgbClr val="FFFFFF"/>
                          </a:gs>
                          <a:gs pos="100000">
                            <a:srgbClr val="FFFFFF"/>
                          </a:gs>
                        </a:gsLst>
                        <a:lin ang="5400000" scaled="0"/>
                      </a:gradFill>
                      <a:ea typeface="Segoe UI" pitchFamily="34" charset="0"/>
                      <a:cs typeface="Segoe UI" pitchFamily="34" charset="0"/>
                    </a:rPr>
                  </a:br>
                  <a:r>
                    <a:rPr lang="en-US" sz="980" kern="0" dirty="0">
                      <a:gradFill>
                        <a:gsLst>
                          <a:gs pos="0">
                            <a:srgbClr val="FFFFFF"/>
                          </a:gs>
                          <a:gs pos="100000">
                            <a:srgbClr val="FFFFFF"/>
                          </a:gs>
                        </a:gsLst>
                        <a:lin ang="5400000" scaled="0"/>
                      </a:gradFill>
                      <a:ea typeface="Segoe UI" pitchFamily="34" charset="0"/>
                      <a:cs typeface="Segoe UI" pitchFamily="34" charset="0"/>
                    </a:rPr>
                    <a:t>Machine</a:t>
                  </a:r>
                </a:p>
              </p:txBody>
            </p:sp>
            <p:pic>
              <p:nvPicPr>
                <p:cNvPr id="504" name="Picture 395"/>
                <p:cNvPicPr>
                  <a:picLocks noChangeAspect="1"/>
                </p:cNvPicPr>
                <p:nvPr/>
              </p:nvPicPr>
              <p:blipFill>
                <a:blip r:embed="rId3" cstate="email">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483" name="Picture 226"/>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Express</a:t>
                  </a:r>
                </a:p>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481" name="Picture 227"/>
                <p:cNvPicPr>
                  <a:picLocks noChangeAspect="1"/>
                </p:cNvPicPr>
                <p:nvPr/>
              </p:nvPicPr>
              <p:blipFill>
                <a:blip r:embed="rId5" cstate="email">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479" name="Picture 88"/>
                <p:cNvPicPr>
                  <a:picLocks noChangeAspect="1"/>
                </p:cNvPicPr>
                <p:nvPr/>
              </p:nvPicPr>
              <p:blipFill>
                <a:blip r:embed="rId6" cstate="email">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75" name="Picture 3"/>
                <p:cNvPicPr>
                  <a:picLocks noChangeAspect="1"/>
                </p:cNvPicPr>
                <p:nvPr/>
              </p:nvPicPr>
              <p:blipFill>
                <a:blip r:embed="rId7" cstate="email">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VPN </a:t>
                  </a:r>
                  <a:br>
                    <a:rPr lang="en-US" sz="980" kern="0" dirty="0">
                      <a:gradFill>
                        <a:gsLst>
                          <a:gs pos="0">
                            <a:srgbClr val="FFFFFF"/>
                          </a:gs>
                          <a:gs pos="100000">
                            <a:srgbClr val="FFFFFF"/>
                          </a:gs>
                        </a:gsLst>
                        <a:lin ang="5400000" scaled="0"/>
                      </a:gradFill>
                      <a:ea typeface="Segoe UI" pitchFamily="34" charset="0"/>
                      <a:cs typeface="Segoe UI" pitchFamily="34" charset="0"/>
                    </a:rPr>
                  </a:br>
                  <a:r>
                    <a:rPr lang="en-US" sz="980" kern="0" dirty="0">
                      <a:gradFill>
                        <a:gsLst>
                          <a:gs pos="0">
                            <a:srgbClr val="FFFFFF"/>
                          </a:gs>
                          <a:gs pos="100000">
                            <a:srgbClr val="FFFFFF"/>
                          </a:gs>
                        </a:gsLst>
                        <a:lin ang="5400000" scaled="0"/>
                      </a:gradFill>
                      <a:ea typeface="Segoe UI" pitchFamily="34" charset="0"/>
                      <a:cs typeface="Segoe UI" pitchFamily="34" charset="0"/>
                    </a:rPr>
                    <a:t>Gateway</a:t>
                  </a:r>
                </a:p>
              </p:txBody>
            </p:sp>
            <p:pic>
              <p:nvPicPr>
                <p:cNvPr id="473" name="Picture 9"/>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fontAlgn="base">
                    <a:lnSpc>
                      <a:spcPct val="90000"/>
                    </a:lnSpc>
                    <a:defRPr/>
                  </a:pPr>
                  <a:r>
                    <a:rPr lang="en-US" sz="98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471" name="Picture 11"/>
                <p:cNvPicPr>
                  <a:picLocks noChangeAspect="1"/>
                </p:cNvPicPr>
                <p:nvPr/>
              </p:nvPicPr>
              <p:blipFill>
                <a:blip r:embed="rId9" cstate="email">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923" fontAlgn="base">
                <a:lnSpc>
                  <a:spcPct val="90000"/>
                </a:lnSpc>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email">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email">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email">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email">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email">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email">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email">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email">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email">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email">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email">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email">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email">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email">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err="1">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email">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email">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email">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email">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email">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email">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email">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email">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email">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email">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email">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email">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fontAlgn="base">
                      <a:lnSpc>
                        <a:spcPct val="90000"/>
                      </a:lnSpc>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email">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email">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email">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fontAlgn="base">
                    <a:lnSpc>
                      <a:spcPct val="90000"/>
                    </a:lnSpc>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950" eaLnBrk="0" fontAlgn="base" hangingPunct="0">
                        <a:lnSpc>
                          <a:spcPct val="90000"/>
                        </a:lnSpc>
                        <a:spcBef>
                          <a:spcPts val="588"/>
                        </a:spcBef>
                        <a:spcAft>
                          <a:spcPct val="0"/>
                        </a:spcAft>
                        <a:defRPr/>
                      </a:pPr>
                      <a:r>
                        <a:rPr lang="en-US" sz="980" kern="0" dirty="0">
                          <a:gradFill>
                            <a:gsLst>
                              <a:gs pos="76250">
                                <a:srgbClr val="FFFFFF"/>
                              </a:gs>
                              <a:gs pos="31000">
                                <a:srgbClr val="FFFFFF"/>
                              </a:gs>
                            </a:gsLst>
                            <a:lin ang="5400000" scaled="0"/>
                          </a:gradFill>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email">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fontAlgn="base">
                    <a:lnSpc>
                      <a:spcPct val="90000"/>
                    </a:lnSpc>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923" fontAlgn="base">
                    <a:lnSpc>
                      <a:spcPct val="90000"/>
                    </a:lnSpc>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email">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email">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email">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email">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email">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email">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4102" fontAlgn="base">
                          <a:lnSpc>
                            <a:spcPct val="90000"/>
                          </a:lnSpc>
                          <a:spcBef>
                            <a:spcPct val="0"/>
                          </a:spcBef>
                          <a:spcAft>
                            <a:spcPct val="0"/>
                          </a:spcAft>
                          <a:defRPr/>
                        </a:pPr>
                        <a:endParaRPr lang="en-US" sz="1961"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eaLnBrk="0" fontAlgn="base" hangingPunct="0">
                        <a:spcAft>
                          <a:spcPct val="0"/>
                        </a:spcAft>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923" fontAlgn="base">
                <a:lnSpc>
                  <a:spcPct val="90000"/>
                </a:lnSpc>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email">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7880518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00106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859999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2992909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50071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89377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931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88534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3" y="6491045"/>
            <a:ext cx="936609" cy="206372"/>
          </a:xfrm>
          <a:prstGeom prst="rect">
            <a:avLst/>
          </a:prstGeom>
        </p:spPr>
      </p:pic>
    </p:spTree>
    <p:extLst>
      <p:ext uri="{BB962C8B-B14F-4D97-AF65-F5344CB8AC3E}">
        <p14:creationId xmlns:p14="http://schemas.microsoft.com/office/powerpoint/2010/main" val="28706758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9248343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7"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74325375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294884774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36095"/>
            <a:ext cx="12192000" cy="6894095"/>
          </a:xfrm>
          <a:prstGeom prst="rect">
            <a:avLst/>
          </a:prstGeom>
        </p:spPr>
      </p:pic>
    </p:spTree>
    <p:extLst>
      <p:ext uri="{BB962C8B-B14F-4D97-AF65-F5344CB8AC3E}">
        <p14:creationId xmlns:p14="http://schemas.microsoft.com/office/powerpoint/2010/main" val="2051616136"/>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sz="4000">
                <a:gradFill>
                  <a:gsLst>
                    <a:gs pos="2920">
                      <a:schemeClr val="tx2"/>
                    </a:gs>
                    <a:gs pos="39000">
                      <a:schemeClr val="tx2"/>
                    </a:gs>
                  </a:gsLst>
                  <a:lin ang="5400000" scaled="0"/>
                </a:gradFill>
              </a:defRPr>
            </a:lvl1pPr>
            <a:lvl2pPr marL="28012" indent="0">
              <a:buNone/>
              <a:defRPr sz="2000"/>
            </a:lvl2pPr>
            <a:lvl3pPr marL="219428" indent="0">
              <a:buNone/>
              <a:defRPr sz="2000"/>
            </a:lvl3pPr>
            <a:lvl4pPr marL="466868" indent="0">
              <a:buNone/>
              <a:defRPr sz="1800"/>
            </a:lvl4pPr>
            <a:lvl5pPr marL="725201"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8284623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265377"/>
            <a:ext cx="11653523" cy="2298771"/>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8"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20940899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078" cy="899665"/>
          </a:xfrm>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447803"/>
            <a:ext cx="11155093" cy="2089751"/>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sz="1800">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sz="1600">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sz="1400">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sz="1400">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6129456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8.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6.xml"/><Relationship Id="rId7"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15" imgW="377" imgH="377" progId="TCLayout.ActiveDocument.1">
                  <p:embed/>
                </p:oleObj>
              </mc:Choice>
              <mc:Fallback>
                <p:oleObj name="think-cell Slide" r:id="rId15" imgW="377" imgH="377" progId="TCLayout.ActiveDocument.1">
                  <p:embed/>
                  <p:pic>
                    <p:nvPicPr>
                      <p:cNvPr id="4" name="Object 3" hidden="1"/>
                      <p:cNvPicPr/>
                      <p:nvPr/>
                    </p:nvPicPr>
                    <p:blipFill>
                      <a:blip r:embed="rId1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166197" y="6604621"/>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pic>
        <p:nvPicPr>
          <p:cNvPr id="7" name="Picture 6"/>
          <p:cNvPicPr>
            <a:picLocks noChangeAspect="1"/>
          </p:cNvPicPr>
          <p:nvPr userDrawn="1"/>
        </p:nvPicPr>
        <p:blipFill>
          <a:blip r:embed="rId18"/>
          <a:stretch>
            <a:fillRect/>
          </a:stretch>
        </p:blipFill>
        <p:spPr>
          <a:xfrm>
            <a:off x="269239" y="6438042"/>
            <a:ext cx="898127" cy="191293"/>
          </a:xfrm>
          <a:prstGeom prst="rect">
            <a:avLst/>
          </a:prstGeom>
        </p:spPr>
      </p:pic>
    </p:spTree>
    <p:extLst>
      <p:ext uri="{BB962C8B-B14F-4D97-AF65-F5344CB8AC3E}">
        <p14:creationId xmlns:p14="http://schemas.microsoft.com/office/powerpoint/2010/main" val="25811094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800"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2">
          <p15:clr>
            <a:srgbClr val="C35EA4"/>
          </p15:clr>
        </p15:guide>
        <p15:guide id="2" orient="horz" pos="795">
          <p15:clr>
            <a:srgbClr val="C35EA4"/>
          </p15:clr>
        </p15:guide>
        <p15:guide id="3" orient="horz" pos="4075">
          <p15:clr>
            <a:srgbClr val="C35EA4"/>
          </p15:clr>
        </p15:guide>
        <p15:guide id="4" orient="horz" pos="752">
          <p15:clr>
            <a:srgbClr val="C35EA4"/>
          </p15:clr>
        </p15:guide>
        <p15:guide id="5" pos="274">
          <p15:clr>
            <a:srgbClr val="C35EA4"/>
          </p15:clr>
        </p15:guide>
        <p15:guide id="6" pos="740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530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7856319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42036594"/>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fade/>
  </p:transition>
  <p:txStyles>
    <p:titleStyle>
      <a:lvl1pPr algn="l" defTabSz="914367"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05530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208750" y="2991034"/>
            <a:ext cx="6858623" cy="876557"/>
          </a:xfrm>
          <a:prstGeom prst="rect">
            <a:avLst/>
          </a:prstGeom>
        </p:spPr>
      </p:pic>
    </p:spTree>
    <p:extLst>
      <p:ext uri="{BB962C8B-B14F-4D97-AF65-F5344CB8AC3E}">
        <p14:creationId xmlns:p14="http://schemas.microsoft.com/office/powerpoint/2010/main" val="18968442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slideLayout" Target="../slideLayouts/slideLayout11.xml"/><Relationship Id="rId7" Type="http://schemas.openxmlformats.org/officeDocument/2006/relationships/image" Target="../media/image64.e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66.emf"/></Relationships>
</file>

<file path=ppt/slides/_rels/slide1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88.png"/><Relationship Id="rId2" Type="http://schemas.openxmlformats.org/officeDocument/2006/relationships/tags" Target="../tags/tag46.xml"/><Relationship Id="rId1" Type="http://schemas.openxmlformats.org/officeDocument/2006/relationships/vmlDrawing" Target="../drawings/vmlDrawing36.vml"/><Relationship Id="rId6" Type="http://schemas.openxmlformats.org/officeDocument/2006/relationships/image" Target="../media/image1.emf"/><Relationship Id="rId5" Type="http://schemas.openxmlformats.org/officeDocument/2006/relationships/oleObject" Target="../embeddings/oleObject36.bin"/><Relationship Id="rId4" Type="http://schemas.openxmlformats.org/officeDocument/2006/relationships/notesSlide" Target="../notesSlides/notesSlide115.xml"/></Relationships>
</file>

<file path=ppt/slides/_rels/slide1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7.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7.xml"/><Relationship Id="rId1" Type="http://schemas.openxmlformats.org/officeDocument/2006/relationships/slideLayout" Target="../slideLayouts/slideLayout5.xml"/><Relationship Id="rId4" Type="http://schemas.openxmlformats.org/officeDocument/2006/relationships/image" Target="../media/image98.wmf"/></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slideLayout" Target="../slideLayouts/slideLayout11.xml"/><Relationship Id="rId7" Type="http://schemas.openxmlformats.org/officeDocument/2006/relationships/image" Target="../media/image64.emf"/><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19.xml"/><Relationship Id="rId9" Type="http://schemas.openxmlformats.org/officeDocument/2006/relationships/image" Target="../media/image66.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88.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slideLayout" Target="../slideLayouts/slideLayout11.xml"/><Relationship Id="rId7" Type="http://schemas.openxmlformats.org/officeDocument/2006/relationships/image" Target="../media/image64.emf"/><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23.xml"/><Relationship Id="rId9" Type="http://schemas.openxmlformats.org/officeDocument/2006/relationships/image" Target="../media/image66.emf"/></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88.pn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90.emf"/></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Layout" Target="../slideLayouts/slideLayout4.xml"/><Relationship Id="rId7" Type="http://schemas.openxmlformats.org/officeDocument/2006/relationships/image" Target="../media/image92.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91.emf"/><Relationship Id="rId5" Type="http://schemas.openxmlformats.org/officeDocument/2006/relationships/oleObject" Target="../embeddings/oleObject8.bin"/><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11.xml"/><Relationship Id="rId7" Type="http://schemas.openxmlformats.org/officeDocument/2006/relationships/notesSlide" Target="../notesSlides/notesSlide28.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8.xml"/><Relationship Id="rId5" Type="http://schemas.openxmlformats.org/officeDocument/2006/relationships/tags" Target="../tags/tag13.xml"/><Relationship Id="rId4" Type="http://schemas.openxmlformats.org/officeDocument/2006/relationships/tags" Target="../tags/tag12.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slideLayout" Target="../slideLayouts/slideLayout4.xml"/><Relationship Id="rId7" Type="http://schemas.openxmlformats.org/officeDocument/2006/relationships/image" Target="../media/image66.emf"/><Relationship Id="rId12" Type="http://schemas.openxmlformats.org/officeDocument/2006/relationships/image" Target="../media/image98.wmf"/><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1.emf"/><Relationship Id="rId11" Type="http://schemas.openxmlformats.org/officeDocument/2006/relationships/image" Target="../media/image97.emf"/><Relationship Id="rId5" Type="http://schemas.openxmlformats.org/officeDocument/2006/relationships/oleObject" Target="../embeddings/oleObject9.bin"/><Relationship Id="rId10" Type="http://schemas.openxmlformats.org/officeDocument/2006/relationships/image" Target="../media/image64.emf"/><Relationship Id="rId4" Type="http://schemas.openxmlformats.org/officeDocument/2006/relationships/notesSlide" Target="../notesSlides/notesSlide30.xml"/><Relationship Id="rId9" Type="http://schemas.openxmlformats.org/officeDocument/2006/relationships/image" Target="../media/image96.em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hyperlink" Target="http://www.travelersdigest.com/ski_resorts.htm" TargetMode="External"/><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99.emf"/><Relationship Id="rId5" Type="http://schemas.openxmlformats.org/officeDocument/2006/relationships/oleObject" Target="../embeddings/oleObject10.bin"/><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88.png"/><Relationship Id="rId3" Type="http://schemas.openxmlformats.org/officeDocument/2006/relationships/slideLayout" Target="../slideLayouts/slideLayout4.xml"/><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tags" Target="../tags/tag16.xml"/><Relationship Id="rId1" Type="http://schemas.openxmlformats.org/officeDocument/2006/relationships/vmlDrawing" Target="../drawings/vmlDrawing11.vml"/><Relationship Id="rId6" Type="http://schemas.openxmlformats.org/officeDocument/2006/relationships/image" Target="../media/image1.emf"/><Relationship Id="rId11" Type="http://schemas.openxmlformats.org/officeDocument/2006/relationships/image" Target="../media/image104.jpeg"/><Relationship Id="rId5" Type="http://schemas.openxmlformats.org/officeDocument/2006/relationships/oleObject" Target="../embeddings/oleObject11.bin"/><Relationship Id="rId10" Type="http://schemas.openxmlformats.org/officeDocument/2006/relationships/image" Target="../media/image103.jpeg"/><Relationship Id="rId4" Type="http://schemas.openxmlformats.org/officeDocument/2006/relationships/notesSlide" Target="../notesSlides/notesSlide33.xml"/><Relationship Id="rId9" Type="http://schemas.openxmlformats.org/officeDocument/2006/relationships/image" Target="../media/image102.png"/></Relationships>
</file>

<file path=ppt/slides/_rels/slide38.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slideLayout" Target="../slideLayouts/slideLayout4.xml"/><Relationship Id="rId7" Type="http://schemas.openxmlformats.org/officeDocument/2006/relationships/image" Target="../media/image1.emf"/><Relationship Id="rId2" Type="http://schemas.openxmlformats.org/officeDocument/2006/relationships/tags" Target="../tags/tag17.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image" Target="../media/image98.wmf"/><Relationship Id="rId10" Type="http://schemas.openxmlformats.org/officeDocument/2006/relationships/image" Target="../media/image95.emf"/><Relationship Id="rId4" Type="http://schemas.openxmlformats.org/officeDocument/2006/relationships/notesSlide" Target="../notesSlides/notesSlide34.xml"/><Relationship Id="rId9" Type="http://schemas.openxmlformats.org/officeDocument/2006/relationships/image" Target="../media/image66.emf"/></Relationships>
</file>

<file path=ppt/slides/_rels/slide3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0.png"/><Relationship Id="rId3" Type="http://schemas.openxmlformats.org/officeDocument/2006/relationships/tags" Target="../tags/tag20.xml"/><Relationship Id="rId7" Type="http://schemas.openxmlformats.org/officeDocument/2006/relationships/notesSlide" Target="../notesSlides/notesSlide35.xml"/><Relationship Id="rId12" Type="http://schemas.microsoft.com/office/2007/relationships/hdphoto" Target="../media/hdphoto1.wdp"/><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4.xml"/><Relationship Id="rId11" Type="http://schemas.openxmlformats.org/officeDocument/2006/relationships/image" Target="../media/image109.png"/><Relationship Id="rId5" Type="http://schemas.openxmlformats.org/officeDocument/2006/relationships/tags" Target="../tags/tag22.xml"/><Relationship Id="rId10" Type="http://schemas.openxmlformats.org/officeDocument/2006/relationships/image" Target="../media/image108.png"/><Relationship Id="rId4" Type="http://schemas.openxmlformats.org/officeDocument/2006/relationships/tags" Target="../tags/tag21.xml"/><Relationship Id="rId9" Type="http://schemas.openxmlformats.org/officeDocument/2006/relationships/image" Target="../media/image107.png"/></Relationships>
</file>

<file path=ppt/slides/_rels/slide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3.png"/><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image" Target="../media/image91.emf"/><Relationship Id="rId5" Type="http://schemas.openxmlformats.org/officeDocument/2006/relationships/oleObject" Target="../embeddings/oleObject13.bin"/><Relationship Id="rId4"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3.png"/><Relationship Id="rId2" Type="http://schemas.openxmlformats.org/officeDocument/2006/relationships/tags" Target="../tags/tag25.xml"/><Relationship Id="rId1" Type="http://schemas.openxmlformats.org/officeDocument/2006/relationships/vmlDrawing" Target="../drawings/vmlDrawing15.vml"/><Relationship Id="rId6" Type="http://schemas.openxmlformats.org/officeDocument/2006/relationships/image" Target="../media/image91.emf"/><Relationship Id="rId5" Type="http://schemas.openxmlformats.org/officeDocument/2006/relationships/oleObject" Target="../embeddings/oleObject15.bin"/><Relationship Id="rId4"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3.png"/><Relationship Id="rId2" Type="http://schemas.openxmlformats.org/officeDocument/2006/relationships/tags" Target="../tags/tag26.xml"/><Relationship Id="rId1" Type="http://schemas.openxmlformats.org/officeDocument/2006/relationships/vmlDrawing" Target="../drawings/vmlDrawing16.vml"/><Relationship Id="rId6" Type="http://schemas.openxmlformats.org/officeDocument/2006/relationships/image" Target="../media/image91.emf"/><Relationship Id="rId5" Type="http://schemas.openxmlformats.org/officeDocument/2006/relationships/oleObject" Target="../embeddings/oleObject16.bin"/><Relationship Id="rId4"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Layout" Target="../slideLayouts/slideLayout4.xml"/><Relationship Id="rId7" Type="http://schemas.openxmlformats.org/officeDocument/2006/relationships/image" Target="../media/image111.png"/><Relationship Id="rId2" Type="http://schemas.openxmlformats.org/officeDocument/2006/relationships/tags" Target="../tags/tag27.xml"/><Relationship Id="rId1" Type="http://schemas.openxmlformats.org/officeDocument/2006/relationships/vmlDrawing" Target="../drawings/vmlDrawing17.vml"/><Relationship Id="rId6" Type="http://schemas.openxmlformats.org/officeDocument/2006/relationships/image" Target="../media/image91.emf"/><Relationship Id="rId5" Type="http://schemas.openxmlformats.org/officeDocument/2006/relationships/oleObject" Target="../embeddings/oleObject17.bin"/><Relationship Id="rId4"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3.png"/><Relationship Id="rId2" Type="http://schemas.openxmlformats.org/officeDocument/2006/relationships/tags" Target="../tags/tag28.xml"/><Relationship Id="rId1" Type="http://schemas.openxmlformats.org/officeDocument/2006/relationships/vmlDrawing" Target="../drawings/vmlDrawing18.vml"/><Relationship Id="rId6" Type="http://schemas.openxmlformats.org/officeDocument/2006/relationships/image" Target="../media/image91.emf"/><Relationship Id="rId5" Type="http://schemas.openxmlformats.org/officeDocument/2006/relationships/oleObject" Target="../embeddings/oleObject18.bin"/><Relationship Id="rId4"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slideLayout" Target="../slideLayouts/slideLayout4.xml"/><Relationship Id="rId7" Type="http://schemas.openxmlformats.org/officeDocument/2006/relationships/image" Target="../media/image112.png"/><Relationship Id="rId2" Type="http://schemas.openxmlformats.org/officeDocument/2006/relationships/tags" Target="../tags/tag29.xml"/><Relationship Id="rId1" Type="http://schemas.openxmlformats.org/officeDocument/2006/relationships/vmlDrawing" Target="../drawings/vmlDrawing19.vml"/><Relationship Id="rId6" Type="http://schemas.openxmlformats.org/officeDocument/2006/relationships/image" Target="../media/image91.emf"/><Relationship Id="rId5" Type="http://schemas.openxmlformats.org/officeDocument/2006/relationships/oleObject" Target="../embeddings/oleObject19.bin"/><Relationship Id="rId4"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14.png"/><Relationship Id="rId2" Type="http://schemas.openxmlformats.org/officeDocument/2006/relationships/tags" Target="../tags/tag30.xml"/><Relationship Id="rId1" Type="http://schemas.openxmlformats.org/officeDocument/2006/relationships/vmlDrawing" Target="../drawings/vmlDrawing20.vml"/><Relationship Id="rId6" Type="http://schemas.openxmlformats.org/officeDocument/2006/relationships/image" Target="../media/image91.emf"/><Relationship Id="rId5" Type="http://schemas.openxmlformats.org/officeDocument/2006/relationships/oleObject" Target="../embeddings/oleObject20.bin"/><Relationship Id="rId4"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3.png"/><Relationship Id="rId2" Type="http://schemas.openxmlformats.org/officeDocument/2006/relationships/tags" Target="../tags/tag31.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Layout" Target="../slideLayouts/slideLayout4.xml"/><Relationship Id="rId7" Type="http://schemas.openxmlformats.org/officeDocument/2006/relationships/image" Target="../media/image88.png"/><Relationship Id="rId2" Type="http://schemas.openxmlformats.org/officeDocument/2006/relationships/tags" Target="../tags/tag32.xml"/><Relationship Id="rId1" Type="http://schemas.openxmlformats.org/officeDocument/2006/relationships/vmlDrawing" Target="../drawings/vmlDrawing22.vml"/><Relationship Id="rId6" Type="http://schemas.openxmlformats.org/officeDocument/2006/relationships/image" Target="../media/image91.emf"/><Relationship Id="rId5" Type="http://schemas.openxmlformats.org/officeDocument/2006/relationships/oleObject" Target="../embeddings/oleObject22.bin"/><Relationship Id="rId4"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Layout" Target="../slideLayouts/slideLayout8.xml"/><Relationship Id="rId7" Type="http://schemas.openxmlformats.org/officeDocument/2006/relationships/image" Target="../media/image88.png"/><Relationship Id="rId2" Type="http://schemas.openxmlformats.org/officeDocument/2006/relationships/tags" Target="../tags/tag33.xml"/><Relationship Id="rId1" Type="http://schemas.openxmlformats.org/officeDocument/2006/relationships/vmlDrawing" Target="../drawings/vmlDrawing23.vml"/><Relationship Id="rId6" Type="http://schemas.openxmlformats.org/officeDocument/2006/relationships/image" Target="../media/image91.emf"/><Relationship Id="rId5" Type="http://schemas.openxmlformats.org/officeDocument/2006/relationships/oleObject" Target="../embeddings/oleObject23.bin"/><Relationship Id="rId4"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Layout" Target="../slideLayouts/slideLayout8.xml"/><Relationship Id="rId7" Type="http://schemas.openxmlformats.org/officeDocument/2006/relationships/image" Target="../media/image93.png"/><Relationship Id="rId2" Type="http://schemas.openxmlformats.org/officeDocument/2006/relationships/tags" Target="../tags/tag34.xml"/><Relationship Id="rId1" Type="http://schemas.openxmlformats.org/officeDocument/2006/relationships/vmlDrawing" Target="../drawings/vmlDrawing24.vml"/><Relationship Id="rId6" Type="http://schemas.openxmlformats.org/officeDocument/2006/relationships/image" Target="../media/image91.emf"/><Relationship Id="rId5" Type="http://schemas.openxmlformats.org/officeDocument/2006/relationships/oleObject" Target="../embeddings/oleObject24.bin"/><Relationship Id="rId4" Type="http://schemas.openxmlformats.org/officeDocument/2006/relationships/notesSlide" Target="../notesSlides/notesSlide50.xml"/><Relationship Id="rId9" Type="http://schemas.openxmlformats.org/officeDocument/2006/relationships/comments" Target="../comments/comment2.xml"/></Relationships>
</file>

<file path=ppt/slides/_rels/slide5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Layout" Target="../slideLayouts/slideLayout8.xml"/><Relationship Id="rId7" Type="http://schemas.openxmlformats.org/officeDocument/2006/relationships/image" Target="../media/image88.png"/><Relationship Id="rId2" Type="http://schemas.openxmlformats.org/officeDocument/2006/relationships/tags" Target="../tags/tag35.xml"/><Relationship Id="rId1" Type="http://schemas.openxmlformats.org/officeDocument/2006/relationships/vmlDrawing" Target="../drawings/vmlDrawing25.vml"/><Relationship Id="rId6" Type="http://schemas.openxmlformats.org/officeDocument/2006/relationships/image" Target="../media/image91.emf"/><Relationship Id="rId5" Type="http://schemas.openxmlformats.org/officeDocument/2006/relationships/oleObject" Target="../embeddings/oleObject25.bin"/><Relationship Id="rId4"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112.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3.png"/><Relationship Id="rId2" Type="http://schemas.openxmlformats.org/officeDocument/2006/relationships/tags" Target="../tags/tag36.xml"/><Relationship Id="rId1" Type="http://schemas.openxmlformats.org/officeDocument/2006/relationships/vmlDrawing" Target="../drawings/vmlDrawing26.v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3.png"/><Relationship Id="rId2" Type="http://schemas.openxmlformats.org/officeDocument/2006/relationships/tags" Target="../tags/tag37.xml"/><Relationship Id="rId1" Type="http://schemas.openxmlformats.org/officeDocument/2006/relationships/vmlDrawing" Target="../drawings/vmlDrawing27.vml"/><Relationship Id="rId6" Type="http://schemas.openxmlformats.org/officeDocument/2006/relationships/image" Target="../media/image91.emf"/><Relationship Id="rId5" Type="http://schemas.openxmlformats.org/officeDocument/2006/relationships/oleObject" Target="../embeddings/oleObject27.bin"/><Relationship Id="rId4"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4.xml"/><Relationship Id="rId7" Type="http://schemas.openxmlformats.org/officeDocument/2006/relationships/image" Target="../media/image88.png"/><Relationship Id="rId2" Type="http://schemas.openxmlformats.org/officeDocument/2006/relationships/tags" Target="../tags/tag38.xml"/><Relationship Id="rId1" Type="http://schemas.openxmlformats.org/officeDocument/2006/relationships/vmlDrawing" Target="../drawings/vmlDrawing28.vml"/><Relationship Id="rId6" Type="http://schemas.openxmlformats.org/officeDocument/2006/relationships/image" Target="../media/image91.emf"/><Relationship Id="rId5" Type="http://schemas.openxmlformats.org/officeDocument/2006/relationships/oleObject" Target="../embeddings/oleObject28.bin"/><Relationship Id="rId10" Type="http://schemas.openxmlformats.org/officeDocument/2006/relationships/image" Target="../media/image83.png"/><Relationship Id="rId4" Type="http://schemas.openxmlformats.org/officeDocument/2006/relationships/notesSlide" Target="../notesSlides/notesSlide57.xml"/><Relationship Id="rId9" Type="http://schemas.openxmlformats.org/officeDocument/2006/relationships/image" Target="../media/image37.png"/></Relationships>
</file>

<file path=ppt/slides/_rels/slide6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4.xml"/><Relationship Id="rId7" Type="http://schemas.openxmlformats.org/officeDocument/2006/relationships/image" Target="../media/image93.png"/><Relationship Id="rId2" Type="http://schemas.openxmlformats.org/officeDocument/2006/relationships/tags" Target="../tags/tag39.xml"/><Relationship Id="rId1" Type="http://schemas.openxmlformats.org/officeDocument/2006/relationships/vmlDrawing" Target="../drawings/vmlDrawing29.vml"/><Relationship Id="rId6" Type="http://schemas.openxmlformats.org/officeDocument/2006/relationships/image" Target="../media/image91.emf"/><Relationship Id="rId5" Type="http://schemas.openxmlformats.org/officeDocument/2006/relationships/oleObject" Target="../embeddings/oleObject29.bin"/><Relationship Id="rId4"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slideLayout" Target="../slideLayouts/slideLayout4.xml"/><Relationship Id="rId7" Type="http://schemas.openxmlformats.org/officeDocument/2006/relationships/image" Target="../media/image115.png"/><Relationship Id="rId2" Type="http://schemas.openxmlformats.org/officeDocument/2006/relationships/tags" Target="../tags/tag40.xml"/><Relationship Id="rId1" Type="http://schemas.openxmlformats.org/officeDocument/2006/relationships/vmlDrawing" Target="../drawings/vmlDrawing30.vml"/><Relationship Id="rId6" Type="http://schemas.openxmlformats.org/officeDocument/2006/relationships/image" Target="../media/image91.emf"/><Relationship Id="rId5" Type="http://schemas.openxmlformats.org/officeDocument/2006/relationships/oleObject" Target="../embeddings/oleObject30.bin"/><Relationship Id="rId10" Type="http://schemas.openxmlformats.org/officeDocument/2006/relationships/image" Target="../media/image37.png"/><Relationship Id="rId4" Type="http://schemas.openxmlformats.org/officeDocument/2006/relationships/notesSlide" Target="../notesSlides/notesSlide59.xml"/><Relationship Id="rId9"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slideLayout" Target="../slideLayouts/slideLayout3.xml"/><Relationship Id="rId7" Type="http://schemas.openxmlformats.org/officeDocument/2006/relationships/image" Target="../media/image88.png"/><Relationship Id="rId2" Type="http://schemas.openxmlformats.org/officeDocument/2006/relationships/tags" Target="../tags/tag41.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120.gif"/><Relationship Id="rId4" Type="http://schemas.openxmlformats.org/officeDocument/2006/relationships/image" Target="../media/image119.png"/></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7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slideLayout" Target="../slideLayouts/slideLayout8.xml"/><Relationship Id="rId7" Type="http://schemas.openxmlformats.org/officeDocument/2006/relationships/image" Target="../media/image123.png"/><Relationship Id="rId2" Type="http://schemas.openxmlformats.org/officeDocument/2006/relationships/tags" Target="../tags/tag42.xml"/><Relationship Id="rId1" Type="http://schemas.openxmlformats.org/officeDocument/2006/relationships/vmlDrawing" Target="../drawings/vmlDrawing32.vml"/><Relationship Id="rId6" Type="http://schemas.openxmlformats.org/officeDocument/2006/relationships/image" Target="../media/image99.emf"/><Relationship Id="rId5" Type="http://schemas.openxmlformats.org/officeDocument/2006/relationships/oleObject" Target="../embeddings/oleObject32.bin"/><Relationship Id="rId4"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7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slideLayout" Target="../slideLayouts/slideLayout4.xml"/><Relationship Id="rId7" Type="http://schemas.openxmlformats.org/officeDocument/2006/relationships/image" Target="../media/image128.png"/><Relationship Id="rId2" Type="http://schemas.openxmlformats.org/officeDocument/2006/relationships/tags" Target="../tags/tag43.xml"/><Relationship Id="rId1" Type="http://schemas.openxmlformats.org/officeDocument/2006/relationships/vmlDrawing" Target="../drawings/vmlDrawing33.vml"/><Relationship Id="rId6" Type="http://schemas.openxmlformats.org/officeDocument/2006/relationships/image" Target="../media/image99.emf"/><Relationship Id="rId5" Type="http://schemas.openxmlformats.org/officeDocument/2006/relationships/oleObject" Target="../embeddings/oleObject33.bin"/><Relationship Id="rId4"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31.emf"/></Relationships>
</file>

<file path=ppt/slides/_rels/slide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1.xml"/><Relationship Id="rId1" Type="http://schemas.openxmlformats.org/officeDocument/2006/relationships/slideLayout" Target="../slideLayouts/slideLayout8.xml"/><Relationship Id="rId5" Type="http://schemas.openxmlformats.org/officeDocument/2006/relationships/image" Target="../media/image88.png"/><Relationship Id="rId4" Type="http://schemas.openxmlformats.org/officeDocument/2006/relationships/image" Target="../media/image133.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34.png"/><Relationship Id="rId2" Type="http://schemas.openxmlformats.org/officeDocument/2006/relationships/tags" Target="../tags/tag44.xml"/><Relationship Id="rId1" Type="http://schemas.openxmlformats.org/officeDocument/2006/relationships/vmlDrawing" Target="../drawings/vmlDrawing34.v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1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xml"/><Relationship Id="rId1" Type="http://schemas.openxmlformats.org/officeDocument/2006/relationships/slideLayout" Target="../slideLayouts/slideLayout4.xml"/><Relationship Id="rId5" Type="http://schemas.openxmlformats.org/officeDocument/2006/relationships/image" Target="../media/image142.png"/><Relationship Id="rId4" Type="http://schemas.openxmlformats.org/officeDocument/2006/relationships/image" Target="../media/image141.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8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79.xml"/><Relationship Id="rId1" Type="http://schemas.openxmlformats.org/officeDocument/2006/relationships/slideLayout" Target="../slideLayouts/slideLayout5.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88.png"/><Relationship Id="rId4" Type="http://schemas.openxmlformats.org/officeDocument/2006/relationships/image" Target="../media/image145.png"/><Relationship Id="rId9" Type="http://schemas.openxmlformats.org/officeDocument/2006/relationships/image" Target="../media/image150.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1.png"/><Relationship Id="rId4"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slideLayout" Target="../slideLayouts/slideLayout4.xml"/><Relationship Id="rId7" Type="http://schemas.openxmlformats.org/officeDocument/2006/relationships/image" Target="../media/image152.png"/><Relationship Id="rId2" Type="http://schemas.openxmlformats.org/officeDocument/2006/relationships/tags" Target="../tags/tag45.xml"/><Relationship Id="rId1" Type="http://schemas.openxmlformats.org/officeDocument/2006/relationships/vmlDrawing" Target="../drawings/vmlDrawing35.vml"/><Relationship Id="rId6" Type="http://schemas.openxmlformats.org/officeDocument/2006/relationships/image" Target="../media/image99.emf"/><Relationship Id="rId5" Type="http://schemas.openxmlformats.org/officeDocument/2006/relationships/oleObject" Target="../embeddings/oleObject35.bin"/><Relationship Id="rId4"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8.png"/><Relationship Id="rId5" Type="http://schemas.openxmlformats.org/officeDocument/2006/relationships/image" Target="../media/image154.png"/><Relationship Id="rId4"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8.png"/><Relationship Id="rId5" Type="http://schemas.openxmlformats.org/officeDocument/2006/relationships/image" Target="../media/image155.png"/><Relationship Id="rId4"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1.xml"/></Relationships>
</file>

<file path=ppt/slides/_rels/slide9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9.xml"/><Relationship Id="rId1" Type="http://schemas.openxmlformats.org/officeDocument/2006/relationships/slideLayout" Target="../slideLayouts/slideLayout4.xml"/><Relationship Id="rId5" Type="http://schemas.openxmlformats.org/officeDocument/2006/relationships/image" Target="../media/image164.png"/><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20758" y="2519347"/>
            <a:ext cx="7703314" cy="1795462"/>
          </a:xfrm>
        </p:spPr>
        <p:txBody>
          <a:bodyPr/>
          <a:lstStyle/>
          <a:p>
            <a:r>
              <a:rPr lang="en-IN" sz="5400" dirty="0">
                <a:solidFill>
                  <a:schemeClr val="bg1"/>
                </a:solidFill>
              </a:rPr>
              <a:t>Go a Jump in a Lake</a:t>
            </a:r>
            <a:br>
              <a:rPr lang="en-IN" sz="5400" dirty="0">
                <a:solidFill>
                  <a:schemeClr val="bg1"/>
                </a:solidFill>
              </a:rPr>
            </a:br>
            <a:br>
              <a:rPr lang="en-IN" sz="5400" dirty="0">
                <a:solidFill>
                  <a:schemeClr val="bg1"/>
                </a:solidFill>
              </a:rPr>
            </a:br>
            <a:br>
              <a:rPr lang="en-IN" sz="5400" dirty="0">
                <a:solidFill>
                  <a:schemeClr val="bg1"/>
                </a:solidFill>
              </a:rPr>
            </a:br>
            <a:br>
              <a:rPr lang="en-IN" sz="5400" dirty="0">
                <a:solidFill>
                  <a:schemeClr val="bg1"/>
                </a:solidFill>
              </a:rPr>
            </a:br>
            <a:r>
              <a:rPr lang="en-IN" sz="3200" i="1" dirty="0">
                <a:solidFill>
                  <a:srgbClr val="FFC000"/>
                </a:solidFill>
              </a:rPr>
              <a:t>Andrew Fryer </a:t>
            </a:r>
            <a:r>
              <a:rPr lang="en-IN" sz="3200" i="1" dirty="0" err="1">
                <a:solidFill>
                  <a:srgbClr val="FFC000"/>
                </a:solidFill>
              </a:rPr>
              <a:t>@deepfat</a:t>
            </a:r>
            <a:endParaRPr lang="en-US" sz="5400" dirty="0">
              <a:solidFill>
                <a:schemeClr val="bg1"/>
              </a:solidFill>
            </a:endParaRPr>
          </a:p>
        </p:txBody>
      </p:sp>
      <p:grpSp>
        <p:nvGrpSpPr>
          <p:cNvPr id="53" name="Group 52"/>
          <p:cNvGrpSpPr/>
          <p:nvPr/>
        </p:nvGrpSpPr>
        <p:grpSpPr>
          <a:xfrm>
            <a:off x="7305686" y="738598"/>
            <a:ext cx="4716174" cy="1862603"/>
            <a:chOff x="7305686" y="738598"/>
            <a:chExt cx="4716174" cy="1862603"/>
          </a:xfrm>
        </p:grpSpPr>
        <p:pic>
          <p:nvPicPr>
            <p:cNvPr id="513" name="Picture 512"/>
            <p:cNvPicPr>
              <a:picLocks noChangeAspect="1"/>
            </p:cNvPicPr>
            <p:nvPr/>
          </p:nvPicPr>
          <p:blipFill>
            <a:blip r:embed="rId7"/>
            <a:stretch>
              <a:fillRect/>
            </a:stretch>
          </p:blipFill>
          <p:spPr>
            <a:xfrm rot="4867791" flipH="1">
              <a:off x="8609467" y="1804838"/>
              <a:ext cx="615563" cy="785372"/>
            </a:xfrm>
            <a:prstGeom prst="rect">
              <a:avLst/>
            </a:prstGeom>
          </p:spPr>
        </p:pic>
        <p:sp>
          <p:nvSpPr>
            <p:cNvPr id="46" name="Freeform 37"/>
            <p:cNvSpPr>
              <a:spLocks noEditPoints="1"/>
            </p:cNvSpPr>
            <p:nvPr/>
          </p:nvSpPr>
          <p:spPr bwMode="auto">
            <a:xfrm>
              <a:off x="9368832" y="875428"/>
              <a:ext cx="542697" cy="54166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38"/>
            <p:cNvSpPr>
              <a:spLocks noEditPoints="1"/>
            </p:cNvSpPr>
            <p:nvPr/>
          </p:nvSpPr>
          <p:spPr bwMode="auto">
            <a:xfrm>
              <a:off x="8512612" y="1052180"/>
              <a:ext cx="740891" cy="74296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39"/>
            <p:cNvSpPr>
              <a:spLocks noEditPoints="1"/>
            </p:cNvSpPr>
            <p:nvPr/>
          </p:nvSpPr>
          <p:spPr bwMode="auto">
            <a:xfrm>
              <a:off x="9580870" y="1423663"/>
              <a:ext cx="1082281" cy="1085394"/>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40"/>
            <p:cNvSpPr>
              <a:spLocks/>
            </p:cNvSpPr>
            <p:nvPr/>
          </p:nvSpPr>
          <p:spPr bwMode="auto">
            <a:xfrm>
              <a:off x="7305686" y="1038482"/>
              <a:ext cx="1475556" cy="1562719"/>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41"/>
            <p:cNvSpPr>
              <a:spLocks/>
            </p:cNvSpPr>
            <p:nvPr/>
          </p:nvSpPr>
          <p:spPr bwMode="auto">
            <a:xfrm>
              <a:off x="10210102" y="738598"/>
              <a:ext cx="1811758" cy="1862603"/>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 name="Group 2"/>
          <p:cNvGrpSpPr/>
          <p:nvPr/>
        </p:nvGrpSpPr>
        <p:grpSpPr>
          <a:xfrm>
            <a:off x="8157600" y="2820553"/>
            <a:ext cx="3010822" cy="4037447"/>
            <a:chOff x="8157600" y="2820553"/>
            <a:chExt cx="3010822" cy="4037447"/>
          </a:xfrm>
        </p:grpSpPr>
        <p:grpSp>
          <p:nvGrpSpPr>
            <p:cNvPr id="35" name="Group 34"/>
            <p:cNvGrpSpPr/>
            <p:nvPr/>
          </p:nvGrpSpPr>
          <p:grpSpPr>
            <a:xfrm>
              <a:off x="8159124" y="2820553"/>
              <a:ext cx="3009298" cy="4037447"/>
              <a:chOff x="7135469" y="1887273"/>
              <a:chExt cx="3009298" cy="4037447"/>
            </a:xfrm>
          </p:grpSpPr>
          <p:sp>
            <p:nvSpPr>
              <p:cNvPr id="523" name="Freeform 98"/>
              <p:cNvSpPr>
                <a:spLocks noEditPoints="1"/>
              </p:cNvSpPr>
              <p:nvPr/>
            </p:nvSpPr>
            <p:spPr bwMode="auto">
              <a:xfrm>
                <a:off x="9868676" y="5423015"/>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72"/>
              <p:cNvSpPr>
                <a:spLocks/>
              </p:cNvSpPr>
              <p:nvPr/>
            </p:nvSpPr>
            <p:spPr bwMode="auto">
              <a:xfrm>
                <a:off x="7137056"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73"/>
              <p:cNvSpPr>
                <a:spLocks/>
              </p:cNvSpPr>
              <p:nvPr/>
            </p:nvSpPr>
            <p:spPr bwMode="auto">
              <a:xfrm>
                <a:off x="7137056" y="542624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74"/>
              <p:cNvSpPr>
                <a:spLocks/>
              </p:cNvSpPr>
              <p:nvPr/>
            </p:nvSpPr>
            <p:spPr bwMode="auto">
              <a:xfrm>
                <a:off x="7137056"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76"/>
              <p:cNvSpPr>
                <a:spLocks noEditPoints="1"/>
              </p:cNvSpPr>
              <p:nvPr/>
            </p:nvSpPr>
            <p:spPr bwMode="auto">
              <a:xfrm>
                <a:off x="725135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77"/>
              <p:cNvSpPr>
                <a:spLocks noEditPoints="1"/>
              </p:cNvSpPr>
              <p:nvPr/>
            </p:nvSpPr>
            <p:spPr bwMode="auto">
              <a:xfrm>
                <a:off x="7254531"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78"/>
              <p:cNvSpPr>
                <a:spLocks/>
              </p:cNvSpPr>
              <p:nvPr/>
            </p:nvSpPr>
            <p:spPr bwMode="auto">
              <a:xfrm>
                <a:off x="743391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79"/>
              <p:cNvSpPr>
                <a:spLocks/>
              </p:cNvSpPr>
              <p:nvPr/>
            </p:nvSpPr>
            <p:spPr bwMode="auto">
              <a:xfrm>
                <a:off x="7433918" y="5426245"/>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81"/>
              <p:cNvSpPr>
                <a:spLocks noEditPoints="1"/>
              </p:cNvSpPr>
              <p:nvPr/>
            </p:nvSpPr>
            <p:spPr bwMode="auto">
              <a:xfrm>
                <a:off x="754980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82"/>
              <p:cNvSpPr>
                <a:spLocks noEditPoints="1"/>
              </p:cNvSpPr>
              <p:nvPr/>
            </p:nvSpPr>
            <p:spPr bwMode="auto">
              <a:xfrm>
                <a:off x="7551393" y="5416720"/>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84"/>
              <p:cNvSpPr>
                <a:spLocks/>
              </p:cNvSpPr>
              <p:nvPr/>
            </p:nvSpPr>
            <p:spPr bwMode="auto">
              <a:xfrm>
                <a:off x="7135469"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88"/>
              <p:cNvSpPr>
                <a:spLocks/>
              </p:cNvSpPr>
              <p:nvPr/>
            </p:nvSpPr>
            <p:spPr bwMode="auto">
              <a:xfrm>
                <a:off x="774400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89"/>
              <p:cNvSpPr>
                <a:spLocks/>
              </p:cNvSpPr>
              <p:nvPr/>
            </p:nvSpPr>
            <p:spPr bwMode="auto">
              <a:xfrm>
                <a:off x="774400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91"/>
              <p:cNvSpPr>
                <a:spLocks/>
              </p:cNvSpPr>
              <p:nvPr/>
            </p:nvSpPr>
            <p:spPr bwMode="auto">
              <a:xfrm>
                <a:off x="7896409"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92"/>
              <p:cNvSpPr>
                <a:spLocks noEditPoints="1"/>
              </p:cNvSpPr>
              <p:nvPr/>
            </p:nvSpPr>
            <p:spPr bwMode="auto">
              <a:xfrm>
                <a:off x="7859897"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93"/>
              <p:cNvSpPr>
                <a:spLocks noEditPoints="1"/>
              </p:cNvSpPr>
              <p:nvPr/>
            </p:nvSpPr>
            <p:spPr bwMode="auto">
              <a:xfrm>
                <a:off x="7863072"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94"/>
              <p:cNvSpPr>
                <a:spLocks/>
              </p:cNvSpPr>
              <p:nvPr/>
            </p:nvSpPr>
            <p:spPr bwMode="auto">
              <a:xfrm>
                <a:off x="804245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95"/>
              <p:cNvSpPr>
                <a:spLocks/>
              </p:cNvSpPr>
              <p:nvPr/>
            </p:nvSpPr>
            <p:spPr bwMode="auto">
              <a:xfrm>
                <a:off x="804245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96"/>
              <p:cNvSpPr>
                <a:spLocks/>
              </p:cNvSpPr>
              <p:nvPr/>
            </p:nvSpPr>
            <p:spPr bwMode="auto">
              <a:xfrm>
                <a:off x="8042459" y="514525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97"/>
              <p:cNvSpPr>
                <a:spLocks noEditPoints="1"/>
              </p:cNvSpPr>
              <p:nvPr/>
            </p:nvSpPr>
            <p:spPr bwMode="auto">
              <a:xfrm>
                <a:off x="8158347" y="5694532"/>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98"/>
              <p:cNvSpPr>
                <a:spLocks noEditPoints="1"/>
              </p:cNvSpPr>
              <p:nvPr/>
            </p:nvSpPr>
            <p:spPr bwMode="auto">
              <a:xfrm>
                <a:off x="8159934" y="541672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99"/>
              <p:cNvSpPr>
                <a:spLocks noEditPoints="1"/>
              </p:cNvSpPr>
              <p:nvPr/>
            </p:nvSpPr>
            <p:spPr bwMode="auto">
              <a:xfrm>
                <a:off x="8159934" y="513890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100"/>
              <p:cNvSpPr>
                <a:spLocks/>
              </p:cNvSpPr>
              <p:nvPr/>
            </p:nvSpPr>
            <p:spPr bwMode="auto">
              <a:xfrm>
                <a:off x="774400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101"/>
              <p:cNvSpPr>
                <a:spLocks/>
              </p:cNvSpPr>
              <p:nvPr/>
            </p:nvSpPr>
            <p:spPr bwMode="auto">
              <a:xfrm>
                <a:off x="7896409" y="486109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102"/>
              <p:cNvSpPr>
                <a:spLocks/>
              </p:cNvSpPr>
              <p:nvPr/>
            </p:nvSpPr>
            <p:spPr bwMode="auto">
              <a:xfrm>
                <a:off x="804245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103"/>
              <p:cNvSpPr>
                <a:spLocks noEditPoints="1"/>
              </p:cNvSpPr>
              <p:nvPr/>
            </p:nvSpPr>
            <p:spPr bwMode="auto">
              <a:xfrm>
                <a:off x="8159934" y="485474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84"/>
              <p:cNvSpPr>
                <a:spLocks/>
              </p:cNvSpPr>
              <p:nvPr/>
            </p:nvSpPr>
            <p:spPr bwMode="auto">
              <a:xfrm>
                <a:off x="7135469"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85"/>
              <p:cNvSpPr>
                <a:spLocks noEditPoints="1"/>
              </p:cNvSpPr>
              <p:nvPr/>
            </p:nvSpPr>
            <p:spPr bwMode="auto">
              <a:xfrm>
                <a:off x="7251356"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86"/>
              <p:cNvSpPr>
                <a:spLocks/>
              </p:cNvSpPr>
              <p:nvPr/>
            </p:nvSpPr>
            <p:spPr bwMode="auto">
              <a:xfrm>
                <a:off x="7433919" y="457798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87"/>
              <p:cNvSpPr>
                <a:spLocks noEditPoints="1"/>
              </p:cNvSpPr>
              <p:nvPr/>
            </p:nvSpPr>
            <p:spPr bwMode="auto">
              <a:xfrm>
                <a:off x="7549806" y="457322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100"/>
              <p:cNvSpPr>
                <a:spLocks/>
              </p:cNvSpPr>
              <p:nvPr/>
            </p:nvSpPr>
            <p:spPr bwMode="auto">
              <a:xfrm>
                <a:off x="774400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101"/>
              <p:cNvSpPr>
                <a:spLocks/>
              </p:cNvSpPr>
              <p:nvPr/>
            </p:nvSpPr>
            <p:spPr bwMode="auto">
              <a:xfrm>
                <a:off x="7896409" y="4579576"/>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102"/>
              <p:cNvSpPr>
                <a:spLocks/>
              </p:cNvSpPr>
              <p:nvPr/>
            </p:nvSpPr>
            <p:spPr bwMode="auto">
              <a:xfrm>
                <a:off x="804245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103"/>
              <p:cNvSpPr>
                <a:spLocks noEditPoints="1"/>
              </p:cNvSpPr>
              <p:nvPr/>
            </p:nvSpPr>
            <p:spPr bwMode="auto">
              <a:xfrm>
                <a:off x="8159934" y="457322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72"/>
              <p:cNvSpPr>
                <a:spLocks/>
              </p:cNvSpPr>
              <p:nvPr/>
            </p:nvSpPr>
            <p:spPr bwMode="auto">
              <a:xfrm>
                <a:off x="8355063"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75"/>
              <p:cNvSpPr>
                <a:spLocks/>
              </p:cNvSpPr>
              <p:nvPr/>
            </p:nvSpPr>
            <p:spPr bwMode="auto">
              <a:xfrm>
                <a:off x="8505875" y="5145257"/>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76"/>
              <p:cNvSpPr>
                <a:spLocks noEditPoints="1"/>
              </p:cNvSpPr>
              <p:nvPr/>
            </p:nvSpPr>
            <p:spPr bwMode="auto">
              <a:xfrm>
                <a:off x="8469363"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77"/>
              <p:cNvSpPr>
                <a:spLocks noEditPoints="1"/>
              </p:cNvSpPr>
              <p:nvPr/>
            </p:nvSpPr>
            <p:spPr bwMode="auto">
              <a:xfrm>
                <a:off x="8472538"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84"/>
              <p:cNvSpPr>
                <a:spLocks/>
              </p:cNvSpPr>
              <p:nvPr/>
            </p:nvSpPr>
            <p:spPr bwMode="auto">
              <a:xfrm>
                <a:off x="8353476"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85"/>
              <p:cNvSpPr>
                <a:spLocks noEditPoints="1"/>
              </p:cNvSpPr>
              <p:nvPr/>
            </p:nvSpPr>
            <p:spPr bwMode="auto">
              <a:xfrm>
                <a:off x="8469363" y="485474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84"/>
              <p:cNvSpPr>
                <a:spLocks/>
              </p:cNvSpPr>
              <p:nvPr/>
            </p:nvSpPr>
            <p:spPr bwMode="auto">
              <a:xfrm>
                <a:off x="8353476"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85"/>
              <p:cNvSpPr>
                <a:spLocks noEditPoints="1"/>
              </p:cNvSpPr>
              <p:nvPr/>
            </p:nvSpPr>
            <p:spPr bwMode="auto">
              <a:xfrm>
                <a:off x="8469363"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72"/>
              <p:cNvSpPr>
                <a:spLocks/>
              </p:cNvSpPr>
              <p:nvPr/>
            </p:nvSpPr>
            <p:spPr bwMode="auto">
              <a:xfrm>
                <a:off x="7137056"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73"/>
              <p:cNvSpPr>
                <a:spLocks/>
              </p:cNvSpPr>
              <p:nvPr/>
            </p:nvSpPr>
            <p:spPr bwMode="auto">
              <a:xfrm>
                <a:off x="7137056"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74"/>
              <p:cNvSpPr>
                <a:spLocks/>
              </p:cNvSpPr>
              <p:nvPr/>
            </p:nvSpPr>
            <p:spPr bwMode="auto">
              <a:xfrm>
                <a:off x="7137056"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75"/>
              <p:cNvSpPr>
                <a:spLocks/>
              </p:cNvSpPr>
              <p:nvPr/>
            </p:nvSpPr>
            <p:spPr bwMode="auto">
              <a:xfrm>
                <a:off x="7287868"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76"/>
              <p:cNvSpPr>
                <a:spLocks noEditPoints="1"/>
              </p:cNvSpPr>
              <p:nvPr/>
            </p:nvSpPr>
            <p:spPr bwMode="auto">
              <a:xfrm>
                <a:off x="725135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77"/>
              <p:cNvSpPr>
                <a:spLocks noEditPoints="1"/>
              </p:cNvSpPr>
              <p:nvPr/>
            </p:nvSpPr>
            <p:spPr bwMode="auto">
              <a:xfrm>
                <a:off x="725453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78"/>
              <p:cNvSpPr>
                <a:spLocks/>
              </p:cNvSpPr>
              <p:nvPr/>
            </p:nvSpPr>
            <p:spPr bwMode="auto">
              <a:xfrm>
                <a:off x="7433918"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80"/>
              <p:cNvSpPr>
                <a:spLocks/>
              </p:cNvSpPr>
              <p:nvPr/>
            </p:nvSpPr>
            <p:spPr bwMode="auto">
              <a:xfrm>
                <a:off x="7433918" y="346821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3" name="Freeform 81"/>
              <p:cNvSpPr>
                <a:spLocks noEditPoints="1"/>
              </p:cNvSpPr>
              <p:nvPr/>
            </p:nvSpPr>
            <p:spPr bwMode="auto">
              <a:xfrm>
                <a:off x="754980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83"/>
              <p:cNvSpPr>
                <a:spLocks noEditPoints="1"/>
              </p:cNvSpPr>
              <p:nvPr/>
            </p:nvSpPr>
            <p:spPr bwMode="auto">
              <a:xfrm>
                <a:off x="7551393"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84"/>
              <p:cNvSpPr>
                <a:spLocks/>
              </p:cNvSpPr>
              <p:nvPr/>
            </p:nvSpPr>
            <p:spPr bwMode="auto">
              <a:xfrm>
                <a:off x="7135469"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85"/>
              <p:cNvSpPr>
                <a:spLocks noEditPoints="1"/>
              </p:cNvSpPr>
              <p:nvPr/>
            </p:nvSpPr>
            <p:spPr bwMode="auto">
              <a:xfrm>
                <a:off x="7251356"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86"/>
              <p:cNvSpPr>
                <a:spLocks/>
              </p:cNvSpPr>
              <p:nvPr/>
            </p:nvSpPr>
            <p:spPr bwMode="auto">
              <a:xfrm>
                <a:off x="7433919" y="318246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87"/>
              <p:cNvSpPr>
                <a:spLocks noEditPoints="1"/>
              </p:cNvSpPr>
              <p:nvPr/>
            </p:nvSpPr>
            <p:spPr bwMode="auto">
              <a:xfrm>
                <a:off x="7549806"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0" name="Freeform 88"/>
              <p:cNvSpPr>
                <a:spLocks/>
              </p:cNvSpPr>
              <p:nvPr/>
            </p:nvSpPr>
            <p:spPr bwMode="auto">
              <a:xfrm>
                <a:off x="774400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89"/>
              <p:cNvSpPr>
                <a:spLocks/>
              </p:cNvSpPr>
              <p:nvPr/>
            </p:nvSpPr>
            <p:spPr bwMode="auto">
              <a:xfrm>
                <a:off x="7744009"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90"/>
              <p:cNvSpPr>
                <a:spLocks/>
              </p:cNvSpPr>
              <p:nvPr/>
            </p:nvSpPr>
            <p:spPr bwMode="auto">
              <a:xfrm>
                <a:off x="774400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3" name="Freeform 91"/>
              <p:cNvSpPr>
                <a:spLocks/>
              </p:cNvSpPr>
              <p:nvPr/>
            </p:nvSpPr>
            <p:spPr bwMode="auto">
              <a:xfrm>
                <a:off x="7896409"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92"/>
              <p:cNvSpPr>
                <a:spLocks noEditPoints="1"/>
              </p:cNvSpPr>
              <p:nvPr/>
            </p:nvSpPr>
            <p:spPr bwMode="auto">
              <a:xfrm>
                <a:off x="7859897"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94"/>
              <p:cNvSpPr>
                <a:spLocks/>
              </p:cNvSpPr>
              <p:nvPr/>
            </p:nvSpPr>
            <p:spPr bwMode="auto">
              <a:xfrm>
                <a:off x="804245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96"/>
              <p:cNvSpPr>
                <a:spLocks/>
              </p:cNvSpPr>
              <p:nvPr/>
            </p:nvSpPr>
            <p:spPr bwMode="auto">
              <a:xfrm>
                <a:off x="804245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97"/>
              <p:cNvSpPr>
                <a:spLocks noEditPoints="1"/>
              </p:cNvSpPr>
              <p:nvPr/>
            </p:nvSpPr>
            <p:spPr bwMode="auto">
              <a:xfrm>
                <a:off x="8158347" y="401748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99"/>
              <p:cNvSpPr>
                <a:spLocks noEditPoints="1"/>
              </p:cNvSpPr>
              <p:nvPr/>
            </p:nvSpPr>
            <p:spPr bwMode="auto">
              <a:xfrm>
                <a:off x="8159934"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2" name="Freeform 100"/>
              <p:cNvSpPr>
                <a:spLocks/>
              </p:cNvSpPr>
              <p:nvPr/>
            </p:nvSpPr>
            <p:spPr bwMode="auto">
              <a:xfrm>
                <a:off x="774400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Freeform 101"/>
              <p:cNvSpPr>
                <a:spLocks/>
              </p:cNvSpPr>
              <p:nvPr/>
            </p:nvSpPr>
            <p:spPr bwMode="auto">
              <a:xfrm>
                <a:off x="7896409"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Freeform 102"/>
              <p:cNvSpPr>
                <a:spLocks/>
              </p:cNvSpPr>
              <p:nvPr/>
            </p:nvSpPr>
            <p:spPr bwMode="auto">
              <a:xfrm>
                <a:off x="804245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5" name="Freeform 103"/>
              <p:cNvSpPr>
                <a:spLocks noEditPoints="1"/>
              </p:cNvSpPr>
              <p:nvPr/>
            </p:nvSpPr>
            <p:spPr bwMode="auto">
              <a:xfrm>
                <a:off x="8159934"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Freeform 84"/>
              <p:cNvSpPr>
                <a:spLocks/>
              </p:cNvSpPr>
              <p:nvPr/>
            </p:nvSpPr>
            <p:spPr bwMode="auto">
              <a:xfrm>
                <a:off x="7135469"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7" name="Freeform 85"/>
              <p:cNvSpPr>
                <a:spLocks noEditPoints="1"/>
              </p:cNvSpPr>
              <p:nvPr/>
            </p:nvSpPr>
            <p:spPr bwMode="auto">
              <a:xfrm>
                <a:off x="7251356"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8" name="Freeform 86"/>
              <p:cNvSpPr>
                <a:spLocks/>
              </p:cNvSpPr>
              <p:nvPr/>
            </p:nvSpPr>
            <p:spPr bwMode="auto">
              <a:xfrm>
                <a:off x="7433919"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Freeform 87"/>
              <p:cNvSpPr>
                <a:spLocks noEditPoints="1"/>
              </p:cNvSpPr>
              <p:nvPr/>
            </p:nvSpPr>
            <p:spPr bwMode="auto">
              <a:xfrm>
                <a:off x="7549806"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0" name="Freeform 100"/>
              <p:cNvSpPr>
                <a:spLocks/>
              </p:cNvSpPr>
              <p:nvPr/>
            </p:nvSpPr>
            <p:spPr bwMode="auto">
              <a:xfrm>
                <a:off x="774400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101"/>
              <p:cNvSpPr>
                <a:spLocks/>
              </p:cNvSpPr>
              <p:nvPr/>
            </p:nvSpPr>
            <p:spPr bwMode="auto">
              <a:xfrm>
                <a:off x="7896409"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102"/>
              <p:cNvSpPr>
                <a:spLocks/>
              </p:cNvSpPr>
              <p:nvPr/>
            </p:nvSpPr>
            <p:spPr bwMode="auto">
              <a:xfrm>
                <a:off x="804245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3" name="Freeform 103"/>
              <p:cNvSpPr>
                <a:spLocks noEditPoints="1"/>
              </p:cNvSpPr>
              <p:nvPr/>
            </p:nvSpPr>
            <p:spPr bwMode="auto">
              <a:xfrm>
                <a:off x="8159934"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4" name="Freeform 72"/>
              <p:cNvSpPr>
                <a:spLocks/>
              </p:cNvSpPr>
              <p:nvPr/>
            </p:nvSpPr>
            <p:spPr bwMode="auto">
              <a:xfrm>
                <a:off x="8355063"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5" name="Freeform 73"/>
              <p:cNvSpPr>
                <a:spLocks/>
              </p:cNvSpPr>
              <p:nvPr/>
            </p:nvSpPr>
            <p:spPr bwMode="auto">
              <a:xfrm>
                <a:off x="8355063"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6" name="Freeform 74"/>
              <p:cNvSpPr>
                <a:spLocks/>
              </p:cNvSpPr>
              <p:nvPr/>
            </p:nvSpPr>
            <p:spPr bwMode="auto">
              <a:xfrm>
                <a:off x="8355063"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7" name="Freeform 75"/>
              <p:cNvSpPr>
                <a:spLocks/>
              </p:cNvSpPr>
              <p:nvPr/>
            </p:nvSpPr>
            <p:spPr bwMode="auto">
              <a:xfrm>
                <a:off x="8505875"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8" name="Freeform 76"/>
              <p:cNvSpPr>
                <a:spLocks noEditPoints="1"/>
              </p:cNvSpPr>
              <p:nvPr/>
            </p:nvSpPr>
            <p:spPr bwMode="auto">
              <a:xfrm>
                <a:off x="8469363"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9" name="Freeform 77"/>
              <p:cNvSpPr>
                <a:spLocks noEditPoints="1"/>
              </p:cNvSpPr>
              <p:nvPr/>
            </p:nvSpPr>
            <p:spPr bwMode="auto">
              <a:xfrm>
                <a:off x="8472538"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Freeform 84"/>
              <p:cNvSpPr>
                <a:spLocks/>
              </p:cNvSpPr>
              <p:nvPr/>
            </p:nvSpPr>
            <p:spPr bwMode="auto">
              <a:xfrm>
                <a:off x="8353476"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Freeform 85"/>
              <p:cNvSpPr>
                <a:spLocks noEditPoints="1"/>
              </p:cNvSpPr>
              <p:nvPr/>
            </p:nvSpPr>
            <p:spPr bwMode="auto">
              <a:xfrm>
                <a:off x="8469363"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Freeform 84"/>
              <p:cNvSpPr>
                <a:spLocks/>
              </p:cNvSpPr>
              <p:nvPr/>
            </p:nvSpPr>
            <p:spPr bwMode="auto">
              <a:xfrm>
                <a:off x="8353476"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Freeform 85"/>
              <p:cNvSpPr>
                <a:spLocks noEditPoints="1"/>
              </p:cNvSpPr>
              <p:nvPr/>
            </p:nvSpPr>
            <p:spPr bwMode="auto">
              <a:xfrm>
                <a:off x="8469363"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5" name="Freeform 72"/>
              <p:cNvSpPr>
                <a:spLocks/>
              </p:cNvSpPr>
              <p:nvPr/>
            </p:nvSpPr>
            <p:spPr bwMode="auto">
              <a:xfrm>
                <a:off x="7135469"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73"/>
              <p:cNvSpPr>
                <a:spLocks/>
              </p:cNvSpPr>
              <p:nvPr/>
            </p:nvSpPr>
            <p:spPr bwMode="auto">
              <a:xfrm>
                <a:off x="7135469"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74"/>
              <p:cNvSpPr>
                <a:spLocks/>
              </p:cNvSpPr>
              <p:nvPr/>
            </p:nvSpPr>
            <p:spPr bwMode="auto">
              <a:xfrm>
                <a:off x="8658473"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75"/>
              <p:cNvSpPr>
                <a:spLocks/>
              </p:cNvSpPr>
              <p:nvPr/>
            </p:nvSpPr>
            <p:spPr bwMode="auto">
              <a:xfrm>
                <a:off x="8809285"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76"/>
              <p:cNvSpPr>
                <a:spLocks noEditPoints="1"/>
              </p:cNvSpPr>
              <p:nvPr/>
            </p:nvSpPr>
            <p:spPr bwMode="auto">
              <a:xfrm>
                <a:off x="724976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77"/>
              <p:cNvSpPr>
                <a:spLocks noEditPoints="1"/>
              </p:cNvSpPr>
              <p:nvPr/>
            </p:nvSpPr>
            <p:spPr bwMode="auto">
              <a:xfrm>
                <a:off x="7252944"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1" name="Freeform 78"/>
              <p:cNvSpPr>
                <a:spLocks/>
              </p:cNvSpPr>
              <p:nvPr/>
            </p:nvSpPr>
            <p:spPr bwMode="auto">
              <a:xfrm>
                <a:off x="7432331"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2" name="Freeform 79"/>
              <p:cNvSpPr>
                <a:spLocks/>
              </p:cNvSpPr>
              <p:nvPr/>
            </p:nvSpPr>
            <p:spPr bwMode="auto">
              <a:xfrm>
                <a:off x="7432331" y="2161967"/>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3" name="Freeform 80"/>
              <p:cNvSpPr>
                <a:spLocks/>
              </p:cNvSpPr>
              <p:nvPr/>
            </p:nvSpPr>
            <p:spPr bwMode="auto">
              <a:xfrm>
                <a:off x="8955335"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4" name="Freeform 81"/>
              <p:cNvSpPr>
                <a:spLocks noEditPoints="1"/>
              </p:cNvSpPr>
              <p:nvPr/>
            </p:nvSpPr>
            <p:spPr bwMode="auto">
              <a:xfrm>
                <a:off x="754821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5" name="Freeform 82"/>
              <p:cNvSpPr>
                <a:spLocks noEditPoints="1"/>
              </p:cNvSpPr>
              <p:nvPr/>
            </p:nvSpPr>
            <p:spPr bwMode="auto">
              <a:xfrm>
                <a:off x="7549806" y="2161967"/>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6" name="Freeform 83"/>
              <p:cNvSpPr>
                <a:spLocks noEditPoints="1"/>
              </p:cNvSpPr>
              <p:nvPr/>
            </p:nvSpPr>
            <p:spPr bwMode="auto">
              <a:xfrm>
                <a:off x="9072810" y="2439779"/>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7" name="Freeform 84"/>
              <p:cNvSpPr>
                <a:spLocks/>
              </p:cNvSpPr>
              <p:nvPr/>
            </p:nvSpPr>
            <p:spPr bwMode="auto">
              <a:xfrm>
                <a:off x="8656886"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85"/>
              <p:cNvSpPr>
                <a:spLocks noEditPoints="1"/>
              </p:cNvSpPr>
              <p:nvPr/>
            </p:nvSpPr>
            <p:spPr bwMode="auto">
              <a:xfrm>
                <a:off x="8772773"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Freeform 86"/>
              <p:cNvSpPr>
                <a:spLocks/>
              </p:cNvSpPr>
              <p:nvPr/>
            </p:nvSpPr>
            <p:spPr bwMode="auto">
              <a:xfrm>
                <a:off x="8955336" y="216196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87"/>
              <p:cNvSpPr>
                <a:spLocks noEditPoints="1"/>
              </p:cNvSpPr>
              <p:nvPr/>
            </p:nvSpPr>
            <p:spPr bwMode="auto">
              <a:xfrm>
                <a:off x="9071223" y="2161967"/>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Freeform 88"/>
              <p:cNvSpPr>
                <a:spLocks/>
              </p:cNvSpPr>
              <p:nvPr/>
            </p:nvSpPr>
            <p:spPr bwMode="auto">
              <a:xfrm>
                <a:off x="774242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89"/>
              <p:cNvSpPr>
                <a:spLocks/>
              </p:cNvSpPr>
              <p:nvPr/>
            </p:nvSpPr>
            <p:spPr bwMode="auto">
              <a:xfrm>
                <a:off x="774242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90"/>
              <p:cNvSpPr>
                <a:spLocks/>
              </p:cNvSpPr>
              <p:nvPr/>
            </p:nvSpPr>
            <p:spPr bwMode="auto">
              <a:xfrm>
                <a:off x="926542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91"/>
              <p:cNvSpPr>
                <a:spLocks/>
              </p:cNvSpPr>
              <p:nvPr/>
            </p:nvSpPr>
            <p:spPr bwMode="auto">
              <a:xfrm>
                <a:off x="941782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5" name="Freeform 92"/>
              <p:cNvSpPr>
                <a:spLocks noEditPoints="1"/>
              </p:cNvSpPr>
              <p:nvPr/>
            </p:nvSpPr>
            <p:spPr bwMode="auto">
              <a:xfrm>
                <a:off x="7858310" y="243977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6" name="Freeform 93"/>
              <p:cNvSpPr>
                <a:spLocks noEditPoints="1"/>
              </p:cNvSpPr>
              <p:nvPr/>
            </p:nvSpPr>
            <p:spPr bwMode="auto">
              <a:xfrm>
                <a:off x="7861485"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7" name="Freeform 94"/>
              <p:cNvSpPr>
                <a:spLocks/>
              </p:cNvSpPr>
              <p:nvPr/>
            </p:nvSpPr>
            <p:spPr bwMode="auto">
              <a:xfrm>
                <a:off x="804087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8" name="Freeform 95"/>
              <p:cNvSpPr>
                <a:spLocks/>
              </p:cNvSpPr>
              <p:nvPr/>
            </p:nvSpPr>
            <p:spPr bwMode="auto">
              <a:xfrm>
                <a:off x="804087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9" name="Freeform 96"/>
              <p:cNvSpPr>
                <a:spLocks/>
              </p:cNvSpPr>
              <p:nvPr/>
            </p:nvSpPr>
            <p:spPr bwMode="auto">
              <a:xfrm>
                <a:off x="956387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0" name="Freeform 97"/>
              <p:cNvSpPr>
                <a:spLocks noEditPoints="1"/>
              </p:cNvSpPr>
              <p:nvPr/>
            </p:nvSpPr>
            <p:spPr bwMode="auto">
              <a:xfrm>
                <a:off x="8156760" y="243977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1" name="Freeform 98"/>
              <p:cNvSpPr>
                <a:spLocks noEditPoints="1"/>
              </p:cNvSpPr>
              <p:nvPr/>
            </p:nvSpPr>
            <p:spPr bwMode="auto">
              <a:xfrm>
                <a:off x="8158347" y="216196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2" name="Freeform 99"/>
              <p:cNvSpPr>
                <a:spLocks noEditPoints="1"/>
              </p:cNvSpPr>
              <p:nvPr/>
            </p:nvSpPr>
            <p:spPr bwMode="auto">
              <a:xfrm>
                <a:off x="9681351" y="2439779"/>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3" name="Freeform 100"/>
              <p:cNvSpPr>
                <a:spLocks/>
              </p:cNvSpPr>
              <p:nvPr/>
            </p:nvSpPr>
            <p:spPr bwMode="auto">
              <a:xfrm>
                <a:off x="926542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4" name="Freeform 101"/>
              <p:cNvSpPr>
                <a:spLocks/>
              </p:cNvSpPr>
              <p:nvPr/>
            </p:nvSpPr>
            <p:spPr bwMode="auto">
              <a:xfrm>
                <a:off x="941782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5" name="Freeform 102"/>
              <p:cNvSpPr>
                <a:spLocks/>
              </p:cNvSpPr>
              <p:nvPr/>
            </p:nvSpPr>
            <p:spPr bwMode="auto">
              <a:xfrm>
                <a:off x="956387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6" name="Freeform 103"/>
              <p:cNvSpPr>
                <a:spLocks noEditPoints="1"/>
              </p:cNvSpPr>
              <p:nvPr/>
            </p:nvSpPr>
            <p:spPr bwMode="auto">
              <a:xfrm>
                <a:off x="9681351" y="2161967"/>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Freeform 72"/>
              <p:cNvSpPr>
                <a:spLocks/>
              </p:cNvSpPr>
              <p:nvPr/>
            </p:nvSpPr>
            <p:spPr bwMode="auto">
              <a:xfrm>
                <a:off x="835347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73"/>
              <p:cNvSpPr>
                <a:spLocks/>
              </p:cNvSpPr>
              <p:nvPr/>
            </p:nvSpPr>
            <p:spPr bwMode="auto">
              <a:xfrm>
                <a:off x="835347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74"/>
              <p:cNvSpPr>
                <a:spLocks/>
              </p:cNvSpPr>
              <p:nvPr/>
            </p:nvSpPr>
            <p:spPr bwMode="auto">
              <a:xfrm>
                <a:off x="9876480"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75"/>
              <p:cNvSpPr>
                <a:spLocks/>
              </p:cNvSpPr>
              <p:nvPr/>
            </p:nvSpPr>
            <p:spPr bwMode="auto">
              <a:xfrm>
                <a:off x="10027292"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76"/>
              <p:cNvSpPr>
                <a:spLocks noEditPoints="1"/>
              </p:cNvSpPr>
              <p:nvPr/>
            </p:nvSpPr>
            <p:spPr bwMode="auto">
              <a:xfrm>
                <a:off x="8467776"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77"/>
              <p:cNvSpPr>
                <a:spLocks noEditPoints="1"/>
              </p:cNvSpPr>
              <p:nvPr/>
            </p:nvSpPr>
            <p:spPr bwMode="auto">
              <a:xfrm>
                <a:off x="8470951"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84"/>
              <p:cNvSpPr>
                <a:spLocks/>
              </p:cNvSpPr>
              <p:nvPr/>
            </p:nvSpPr>
            <p:spPr bwMode="auto">
              <a:xfrm>
                <a:off x="9874893"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85"/>
              <p:cNvSpPr>
                <a:spLocks noEditPoints="1"/>
              </p:cNvSpPr>
              <p:nvPr/>
            </p:nvSpPr>
            <p:spPr bwMode="auto">
              <a:xfrm>
                <a:off x="9990780"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72"/>
              <p:cNvSpPr>
                <a:spLocks/>
              </p:cNvSpPr>
              <p:nvPr/>
            </p:nvSpPr>
            <p:spPr bwMode="auto">
              <a:xfrm>
                <a:off x="7135469"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Freeform 74"/>
              <p:cNvSpPr>
                <a:spLocks/>
              </p:cNvSpPr>
              <p:nvPr/>
            </p:nvSpPr>
            <p:spPr bwMode="auto">
              <a:xfrm>
                <a:off x="8658473"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75"/>
              <p:cNvSpPr>
                <a:spLocks/>
              </p:cNvSpPr>
              <p:nvPr/>
            </p:nvSpPr>
            <p:spPr bwMode="auto">
              <a:xfrm>
                <a:off x="8809285"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76"/>
              <p:cNvSpPr>
                <a:spLocks noEditPoints="1"/>
              </p:cNvSpPr>
              <p:nvPr/>
            </p:nvSpPr>
            <p:spPr bwMode="auto">
              <a:xfrm>
                <a:off x="724976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8" name="Freeform 78"/>
              <p:cNvSpPr>
                <a:spLocks/>
              </p:cNvSpPr>
              <p:nvPr/>
            </p:nvSpPr>
            <p:spPr bwMode="auto">
              <a:xfrm>
                <a:off x="7432331"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9" name="Freeform 80"/>
              <p:cNvSpPr>
                <a:spLocks/>
              </p:cNvSpPr>
              <p:nvPr/>
            </p:nvSpPr>
            <p:spPr bwMode="auto">
              <a:xfrm>
                <a:off x="8955335"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0" name="Freeform 81"/>
              <p:cNvSpPr>
                <a:spLocks noEditPoints="1"/>
              </p:cNvSpPr>
              <p:nvPr/>
            </p:nvSpPr>
            <p:spPr bwMode="auto">
              <a:xfrm>
                <a:off x="754821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1" name="Freeform 83"/>
              <p:cNvSpPr>
                <a:spLocks noEditPoints="1"/>
              </p:cNvSpPr>
              <p:nvPr/>
            </p:nvSpPr>
            <p:spPr bwMode="auto">
              <a:xfrm>
                <a:off x="9072810" y="1887273"/>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2" name="Freeform 88"/>
              <p:cNvSpPr>
                <a:spLocks/>
              </p:cNvSpPr>
              <p:nvPr/>
            </p:nvSpPr>
            <p:spPr bwMode="auto">
              <a:xfrm>
                <a:off x="774242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90"/>
              <p:cNvSpPr>
                <a:spLocks/>
              </p:cNvSpPr>
              <p:nvPr/>
            </p:nvSpPr>
            <p:spPr bwMode="auto">
              <a:xfrm>
                <a:off x="926542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4" name="Freeform 91"/>
              <p:cNvSpPr>
                <a:spLocks/>
              </p:cNvSpPr>
              <p:nvPr/>
            </p:nvSpPr>
            <p:spPr bwMode="auto">
              <a:xfrm>
                <a:off x="941782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5" name="Freeform 92"/>
              <p:cNvSpPr>
                <a:spLocks noEditPoints="1"/>
              </p:cNvSpPr>
              <p:nvPr/>
            </p:nvSpPr>
            <p:spPr bwMode="auto">
              <a:xfrm>
                <a:off x="7858310" y="188727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6" name="Freeform 94"/>
              <p:cNvSpPr>
                <a:spLocks/>
              </p:cNvSpPr>
              <p:nvPr/>
            </p:nvSpPr>
            <p:spPr bwMode="auto">
              <a:xfrm>
                <a:off x="804087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7" name="Freeform 96"/>
              <p:cNvSpPr>
                <a:spLocks/>
              </p:cNvSpPr>
              <p:nvPr/>
            </p:nvSpPr>
            <p:spPr bwMode="auto">
              <a:xfrm>
                <a:off x="956387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8" name="Freeform 97"/>
              <p:cNvSpPr>
                <a:spLocks noEditPoints="1"/>
              </p:cNvSpPr>
              <p:nvPr/>
            </p:nvSpPr>
            <p:spPr bwMode="auto">
              <a:xfrm>
                <a:off x="8156760" y="1887273"/>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9" name="Freeform 99"/>
              <p:cNvSpPr>
                <a:spLocks noEditPoints="1"/>
              </p:cNvSpPr>
              <p:nvPr/>
            </p:nvSpPr>
            <p:spPr bwMode="auto">
              <a:xfrm>
                <a:off x="9681351" y="1887273"/>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0" name="Freeform 72"/>
              <p:cNvSpPr>
                <a:spLocks/>
              </p:cNvSpPr>
              <p:nvPr/>
            </p:nvSpPr>
            <p:spPr bwMode="auto">
              <a:xfrm>
                <a:off x="835347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1" name="Freeform 74"/>
              <p:cNvSpPr>
                <a:spLocks/>
              </p:cNvSpPr>
              <p:nvPr/>
            </p:nvSpPr>
            <p:spPr bwMode="auto">
              <a:xfrm>
                <a:off x="9876480"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2" name="Freeform 75"/>
              <p:cNvSpPr>
                <a:spLocks/>
              </p:cNvSpPr>
              <p:nvPr/>
            </p:nvSpPr>
            <p:spPr bwMode="auto">
              <a:xfrm>
                <a:off x="10027292"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76"/>
              <p:cNvSpPr>
                <a:spLocks noEditPoints="1"/>
              </p:cNvSpPr>
              <p:nvPr/>
            </p:nvSpPr>
            <p:spPr bwMode="auto">
              <a:xfrm>
                <a:off x="8467776"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5" name="Freeform 72"/>
              <p:cNvSpPr>
                <a:spLocks/>
              </p:cNvSpPr>
              <p:nvPr/>
            </p:nvSpPr>
            <p:spPr bwMode="auto">
              <a:xfrm>
                <a:off x="8834865"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6" name="Freeform 73"/>
              <p:cNvSpPr>
                <a:spLocks/>
              </p:cNvSpPr>
              <p:nvPr/>
            </p:nvSpPr>
            <p:spPr bwMode="auto">
              <a:xfrm>
                <a:off x="8834865"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74"/>
              <p:cNvSpPr>
                <a:spLocks/>
              </p:cNvSpPr>
              <p:nvPr/>
            </p:nvSpPr>
            <p:spPr bwMode="auto">
              <a:xfrm>
                <a:off x="8834865"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75"/>
              <p:cNvSpPr>
                <a:spLocks/>
              </p:cNvSpPr>
              <p:nvPr/>
            </p:nvSpPr>
            <p:spPr bwMode="auto">
              <a:xfrm>
                <a:off x="8985677"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76"/>
              <p:cNvSpPr>
                <a:spLocks noEditPoints="1"/>
              </p:cNvSpPr>
              <p:nvPr/>
            </p:nvSpPr>
            <p:spPr bwMode="auto">
              <a:xfrm>
                <a:off x="894916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78"/>
              <p:cNvSpPr>
                <a:spLocks/>
              </p:cNvSpPr>
              <p:nvPr/>
            </p:nvSpPr>
            <p:spPr bwMode="auto">
              <a:xfrm>
                <a:off x="9131727"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79"/>
              <p:cNvSpPr>
                <a:spLocks/>
              </p:cNvSpPr>
              <p:nvPr/>
            </p:nvSpPr>
            <p:spPr bwMode="auto">
              <a:xfrm>
                <a:off x="9131727" y="3749202"/>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81"/>
              <p:cNvSpPr>
                <a:spLocks noEditPoints="1"/>
              </p:cNvSpPr>
              <p:nvPr/>
            </p:nvSpPr>
            <p:spPr bwMode="auto">
              <a:xfrm>
                <a:off x="924761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6" name="Freeform 83"/>
              <p:cNvSpPr>
                <a:spLocks noEditPoints="1"/>
              </p:cNvSpPr>
              <p:nvPr/>
            </p:nvSpPr>
            <p:spPr bwMode="auto">
              <a:xfrm>
                <a:off x="9249202"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7" name="Freeform 84"/>
              <p:cNvSpPr>
                <a:spLocks/>
              </p:cNvSpPr>
              <p:nvPr/>
            </p:nvSpPr>
            <p:spPr bwMode="auto">
              <a:xfrm>
                <a:off x="8833278"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8" name="Freeform 85"/>
              <p:cNvSpPr>
                <a:spLocks noEditPoints="1"/>
              </p:cNvSpPr>
              <p:nvPr/>
            </p:nvSpPr>
            <p:spPr bwMode="auto">
              <a:xfrm>
                <a:off x="8949165"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0" name="Freeform 87"/>
              <p:cNvSpPr>
                <a:spLocks noEditPoints="1"/>
              </p:cNvSpPr>
              <p:nvPr/>
            </p:nvSpPr>
            <p:spPr bwMode="auto">
              <a:xfrm>
                <a:off x="9247615"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1" name="Freeform 88"/>
              <p:cNvSpPr>
                <a:spLocks/>
              </p:cNvSpPr>
              <p:nvPr/>
            </p:nvSpPr>
            <p:spPr bwMode="auto">
              <a:xfrm>
                <a:off x="9441818"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89"/>
              <p:cNvSpPr>
                <a:spLocks/>
              </p:cNvSpPr>
              <p:nvPr/>
            </p:nvSpPr>
            <p:spPr bwMode="auto">
              <a:xfrm>
                <a:off x="944181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90"/>
              <p:cNvSpPr>
                <a:spLocks/>
              </p:cNvSpPr>
              <p:nvPr/>
            </p:nvSpPr>
            <p:spPr bwMode="auto">
              <a:xfrm>
                <a:off x="944181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91"/>
              <p:cNvSpPr>
                <a:spLocks/>
              </p:cNvSpPr>
              <p:nvPr/>
            </p:nvSpPr>
            <p:spPr bwMode="auto">
              <a:xfrm>
                <a:off x="9594218"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92"/>
              <p:cNvSpPr>
                <a:spLocks noEditPoints="1"/>
              </p:cNvSpPr>
              <p:nvPr/>
            </p:nvSpPr>
            <p:spPr bwMode="auto">
              <a:xfrm>
                <a:off x="9557706"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93"/>
              <p:cNvSpPr>
                <a:spLocks noEditPoints="1"/>
              </p:cNvSpPr>
              <p:nvPr/>
            </p:nvSpPr>
            <p:spPr bwMode="auto">
              <a:xfrm>
                <a:off x="956088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8" name="Freeform 95"/>
              <p:cNvSpPr>
                <a:spLocks/>
              </p:cNvSpPr>
              <p:nvPr/>
            </p:nvSpPr>
            <p:spPr bwMode="auto">
              <a:xfrm>
                <a:off x="974026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9" name="Freeform 96"/>
              <p:cNvSpPr>
                <a:spLocks/>
              </p:cNvSpPr>
              <p:nvPr/>
            </p:nvSpPr>
            <p:spPr bwMode="auto">
              <a:xfrm>
                <a:off x="974026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Freeform 98"/>
              <p:cNvSpPr>
                <a:spLocks noEditPoints="1"/>
              </p:cNvSpPr>
              <p:nvPr/>
            </p:nvSpPr>
            <p:spPr bwMode="auto">
              <a:xfrm>
                <a:off x="9857743" y="373967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2" name="Freeform 99"/>
              <p:cNvSpPr>
                <a:spLocks noEditPoints="1"/>
              </p:cNvSpPr>
              <p:nvPr/>
            </p:nvSpPr>
            <p:spPr bwMode="auto">
              <a:xfrm>
                <a:off x="9857743"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4" name="Freeform 101"/>
              <p:cNvSpPr>
                <a:spLocks/>
              </p:cNvSpPr>
              <p:nvPr/>
            </p:nvSpPr>
            <p:spPr bwMode="auto">
              <a:xfrm>
                <a:off x="9594218"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5" name="Freeform 102"/>
              <p:cNvSpPr>
                <a:spLocks/>
              </p:cNvSpPr>
              <p:nvPr/>
            </p:nvSpPr>
            <p:spPr bwMode="auto">
              <a:xfrm>
                <a:off x="9740268"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6" name="Freeform 103"/>
              <p:cNvSpPr>
                <a:spLocks noEditPoints="1"/>
              </p:cNvSpPr>
              <p:nvPr/>
            </p:nvSpPr>
            <p:spPr bwMode="auto">
              <a:xfrm>
                <a:off x="9857743"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7" name="Freeform 84"/>
              <p:cNvSpPr>
                <a:spLocks/>
              </p:cNvSpPr>
              <p:nvPr/>
            </p:nvSpPr>
            <p:spPr bwMode="auto">
              <a:xfrm>
                <a:off x="8833278"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8" name="Freeform 85"/>
              <p:cNvSpPr>
                <a:spLocks noEditPoints="1"/>
              </p:cNvSpPr>
              <p:nvPr/>
            </p:nvSpPr>
            <p:spPr bwMode="auto">
              <a:xfrm>
                <a:off x="8949165"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86"/>
              <p:cNvSpPr>
                <a:spLocks/>
              </p:cNvSpPr>
              <p:nvPr/>
            </p:nvSpPr>
            <p:spPr bwMode="auto">
              <a:xfrm>
                <a:off x="9131728"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87"/>
              <p:cNvSpPr>
                <a:spLocks noEditPoints="1"/>
              </p:cNvSpPr>
              <p:nvPr/>
            </p:nvSpPr>
            <p:spPr bwMode="auto">
              <a:xfrm>
                <a:off x="9247615"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100"/>
              <p:cNvSpPr>
                <a:spLocks/>
              </p:cNvSpPr>
              <p:nvPr/>
            </p:nvSpPr>
            <p:spPr bwMode="auto">
              <a:xfrm>
                <a:off x="944181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101"/>
              <p:cNvSpPr>
                <a:spLocks/>
              </p:cNvSpPr>
              <p:nvPr/>
            </p:nvSpPr>
            <p:spPr bwMode="auto">
              <a:xfrm>
                <a:off x="9594218"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3" name="Freeform 102"/>
              <p:cNvSpPr>
                <a:spLocks/>
              </p:cNvSpPr>
              <p:nvPr/>
            </p:nvSpPr>
            <p:spPr bwMode="auto">
              <a:xfrm>
                <a:off x="974026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Freeform 103"/>
              <p:cNvSpPr>
                <a:spLocks noEditPoints="1"/>
              </p:cNvSpPr>
              <p:nvPr/>
            </p:nvSpPr>
            <p:spPr bwMode="auto">
              <a:xfrm>
                <a:off x="9857743"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Freeform 72"/>
              <p:cNvSpPr>
                <a:spLocks/>
              </p:cNvSpPr>
              <p:nvPr/>
            </p:nvSpPr>
            <p:spPr bwMode="auto">
              <a:xfrm>
                <a:off x="10052872"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Freeform 73"/>
              <p:cNvSpPr>
                <a:spLocks/>
              </p:cNvSpPr>
              <p:nvPr/>
            </p:nvSpPr>
            <p:spPr bwMode="auto">
              <a:xfrm>
                <a:off x="10052872"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Freeform 74"/>
              <p:cNvSpPr>
                <a:spLocks/>
              </p:cNvSpPr>
              <p:nvPr/>
            </p:nvSpPr>
            <p:spPr bwMode="auto">
              <a:xfrm>
                <a:off x="10052872"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Freeform 84"/>
              <p:cNvSpPr>
                <a:spLocks/>
              </p:cNvSpPr>
              <p:nvPr/>
            </p:nvSpPr>
            <p:spPr bwMode="auto">
              <a:xfrm>
                <a:off x="10051285"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84"/>
              <p:cNvSpPr>
                <a:spLocks/>
              </p:cNvSpPr>
              <p:nvPr/>
            </p:nvSpPr>
            <p:spPr bwMode="auto">
              <a:xfrm>
                <a:off x="10051285"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Freeform 72"/>
              <p:cNvSpPr>
                <a:spLocks/>
              </p:cNvSpPr>
              <p:nvPr/>
            </p:nvSpPr>
            <p:spPr bwMode="auto">
              <a:xfrm>
                <a:off x="8845798"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Freeform 73"/>
              <p:cNvSpPr>
                <a:spLocks/>
              </p:cNvSpPr>
              <p:nvPr/>
            </p:nvSpPr>
            <p:spPr bwMode="auto">
              <a:xfrm>
                <a:off x="8845798"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Freeform 74"/>
              <p:cNvSpPr>
                <a:spLocks/>
              </p:cNvSpPr>
              <p:nvPr/>
            </p:nvSpPr>
            <p:spPr bwMode="auto">
              <a:xfrm>
                <a:off x="8845798"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Freeform 76"/>
              <p:cNvSpPr>
                <a:spLocks noEditPoints="1"/>
              </p:cNvSpPr>
              <p:nvPr/>
            </p:nvSpPr>
            <p:spPr bwMode="auto">
              <a:xfrm>
                <a:off x="896009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77"/>
              <p:cNvSpPr>
                <a:spLocks noEditPoints="1"/>
              </p:cNvSpPr>
              <p:nvPr/>
            </p:nvSpPr>
            <p:spPr bwMode="auto">
              <a:xfrm>
                <a:off x="8963273"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1" name="Freeform 78"/>
              <p:cNvSpPr>
                <a:spLocks/>
              </p:cNvSpPr>
              <p:nvPr/>
            </p:nvSpPr>
            <p:spPr bwMode="auto">
              <a:xfrm>
                <a:off x="9142660" y="542301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Freeform 81"/>
              <p:cNvSpPr>
                <a:spLocks noEditPoints="1"/>
              </p:cNvSpPr>
              <p:nvPr/>
            </p:nvSpPr>
            <p:spPr bwMode="auto">
              <a:xfrm>
                <a:off x="925854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83"/>
              <p:cNvSpPr>
                <a:spLocks noEditPoints="1"/>
              </p:cNvSpPr>
              <p:nvPr/>
            </p:nvSpPr>
            <p:spPr bwMode="auto">
              <a:xfrm>
                <a:off x="9260135" y="4862627"/>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84"/>
              <p:cNvSpPr>
                <a:spLocks/>
              </p:cNvSpPr>
              <p:nvPr/>
            </p:nvSpPr>
            <p:spPr bwMode="auto">
              <a:xfrm>
                <a:off x="8844211"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85"/>
              <p:cNvSpPr>
                <a:spLocks noEditPoints="1"/>
              </p:cNvSpPr>
              <p:nvPr/>
            </p:nvSpPr>
            <p:spPr bwMode="auto">
              <a:xfrm>
                <a:off x="8960098" y="457846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86"/>
              <p:cNvSpPr>
                <a:spLocks/>
              </p:cNvSpPr>
              <p:nvPr/>
            </p:nvSpPr>
            <p:spPr bwMode="auto">
              <a:xfrm>
                <a:off x="9142661" y="458322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87"/>
              <p:cNvSpPr>
                <a:spLocks noEditPoints="1"/>
              </p:cNvSpPr>
              <p:nvPr/>
            </p:nvSpPr>
            <p:spPr bwMode="auto">
              <a:xfrm>
                <a:off x="9258548" y="4578464"/>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88"/>
              <p:cNvSpPr>
                <a:spLocks/>
              </p:cNvSpPr>
              <p:nvPr/>
            </p:nvSpPr>
            <p:spPr bwMode="auto">
              <a:xfrm>
                <a:off x="9452751" y="542301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89"/>
              <p:cNvSpPr>
                <a:spLocks/>
              </p:cNvSpPr>
              <p:nvPr/>
            </p:nvSpPr>
            <p:spPr bwMode="auto">
              <a:xfrm>
                <a:off x="945275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90"/>
              <p:cNvSpPr>
                <a:spLocks/>
              </p:cNvSpPr>
              <p:nvPr/>
            </p:nvSpPr>
            <p:spPr bwMode="auto">
              <a:xfrm>
                <a:off x="945275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91"/>
              <p:cNvSpPr>
                <a:spLocks/>
              </p:cNvSpPr>
              <p:nvPr/>
            </p:nvSpPr>
            <p:spPr bwMode="auto">
              <a:xfrm>
                <a:off x="9605151"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93"/>
              <p:cNvSpPr>
                <a:spLocks noEditPoints="1"/>
              </p:cNvSpPr>
              <p:nvPr/>
            </p:nvSpPr>
            <p:spPr bwMode="auto">
              <a:xfrm>
                <a:off x="9571814"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95"/>
              <p:cNvSpPr>
                <a:spLocks/>
              </p:cNvSpPr>
              <p:nvPr/>
            </p:nvSpPr>
            <p:spPr bwMode="auto">
              <a:xfrm>
                <a:off x="975120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96"/>
              <p:cNvSpPr>
                <a:spLocks/>
              </p:cNvSpPr>
              <p:nvPr/>
            </p:nvSpPr>
            <p:spPr bwMode="auto">
              <a:xfrm>
                <a:off x="975120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98"/>
              <p:cNvSpPr>
                <a:spLocks noEditPoints="1"/>
              </p:cNvSpPr>
              <p:nvPr/>
            </p:nvSpPr>
            <p:spPr bwMode="auto">
              <a:xfrm>
                <a:off x="9868676" y="514044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99"/>
              <p:cNvSpPr>
                <a:spLocks noEditPoints="1"/>
              </p:cNvSpPr>
              <p:nvPr/>
            </p:nvSpPr>
            <p:spPr bwMode="auto">
              <a:xfrm>
                <a:off x="9868676" y="486262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100"/>
              <p:cNvSpPr>
                <a:spLocks/>
              </p:cNvSpPr>
              <p:nvPr/>
            </p:nvSpPr>
            <p:spPr bwMode="auto">
              <a:xfrm>
                <a:off x="945275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101"/>
              <p:cNvSpPr>
                <a:spLocks/>
              </p:cNvSpPr>
              <p:nvPr/>
            </p:nvSpPr>
            <p:spPr bwMode="auto">
              <a:xfrm>
                <a:off x="9605151" y="458481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102"/>
              <p:cNvSpPr>
                <a:spLocks/>
              </p:cNvSpPr>
              <p:nvPr/>
            </p:nvSpPr>
            <p:spPr bwMode="auto">
              <a:xfrm>
                <a:off x="975120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103"/>
              <p:cNvSpPr>
                <a:spLocks noEditPoints="1"/>
              </p:cNvSpPr>
              <p:nvPr/>
            </p:nvSpPr>
            <p:spPr bwMode="auto">
              <a:xfrm>
                <a:off x="9868676" y="457846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84"/>
              <p:cNvSpPr>
                <a:spLocks/>
              </p:cNvSpPr>
              <p:nvPr/>
            </p:nvSpPr>
            <p:spPr bwMode="auto">
              <a:xfrm>
                <a:off x="8844211"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85"/>
              <p:cNvSpPr>
                <a:spLocks noEditPoints="1"/>
              </p:cNvSpPr>
              <p:nvPr/>
            </p:nvSpPr>
            <p:spPr bwMode="auto">
              <a:xfrm>
                <a:off x="8960098" y="429694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86"/>
              <p:cNvSpPr>
                <a:spLocks/>
              </p:cNvSpPr>
              <p:nvPr/>
            </p:nvSpPr>
            <p:spPr bwMode="auto">
              <a:xfrm>
                <a:off x="9142661" y="430170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87"/>
              <p:cNvSpPr>
                <a:spLocks noEditPoints="1"/>
              </p:cNvSpPr>
              <p:nvPr/>
            </p:nvSpPr>
            <p:spPr bwMode="auto">
              <a:xfrm>
                <a:off x="9258548" y="429694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100"/>
              <p:cNvSpPr>
                <a:spLocks/>
              </p:cNvSpPr>
              <p:nvPr/>
            </p:nvSpPr>
            <p:spPr bwMode="auto">
              <a:xfrm>
                <a:off x="945275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102"/>
              <p:cNvSpPr>
                <a:spLocks/>
              </p:cNvSpPr>
              <p:nvPr/>
            </p:nvSpPr>
            <p:spPr bwMode="auto">
              <a:xfrm>
                <a:off x="975120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103"/>
              <p:cNvSpPr>
                <a:spLocks noEditPoints="1"/>
              </p:cNvSpPr>
              <p:nvPr/>
            </p:nvSpPr>
            <p:spPr bwMode="auto">
              <a:xfrm>
                <a:off x="9868676" y="429694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72"/>
              <p:cNvSpPr>
                <a:spLocks/>
              </p:cNvSpPr>
              <p:nvPr/>
            </p:nvSpPr>
            <p:spPr bwMode="auto">
              <a:xfrm>
                <a:off x="10063805"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73"/>
              <p:cNvSpPr>
                <a:spLocks/>
              </p:cNvSpPr>
              <p:nvPr/>
            </p:nvSpPr>
            <p:spPr bwMode="auto">
              <a:xfrm>
                <a:off x="10063805"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7" name="Freeform 74"/>
              <p:cNvSpPr>
                <a:spLocks/>
              </p:cNvSpPr>
              <p:nvPr/>
            </p:nvSpPr>
            <p:spPr bwMode="auto">
              <a:xfrm>
                <a:off x="10063805"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84"/>
              <p:cNvSpPr>
                <a:spLocks/>
              </p:cNvSpPr>
              <p:nvPr/>
            </p:nvSpPr>
            <p:spPr bwMode="auto">
              <a:xfrm>
                <a:off x="10062218"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84"/>
              <p:cNvSpPr>
                <a:spLocks/>
              </p:cNvSpPr>
              <p:nvPr/>
            </p:nvSpPr>
            <p:spPr bwMode="auto">
              <a:xfrm>
                <a:off x="10062218"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84"/>
              <p:cNvSpPr>
                <a:spLocks/>
              </p:cNvSpPr>
              <p:nvPr/>
            </p:nvSpPr>
            <p:spPr bwMode="auto">
              <a:xfrm>
                <a:off x="8833278"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85"/>
              <p:cNvSpPr>
                <a:spLocks noEditPoints="1"/>
              </p:cNvSpPr>
              <p:nvPr/>
            </p:nvSpPr>
            <p:spPr bwMode="auto">
              <a:xfrm>
                <a:off x="8949165" y="5694532"/>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86"/>
              <p:cNvSpPr>
                <a:spLocks/>
              </p:cNvSpPr>
              <p:nvPr/>
            </p:nvSpPr>
            <p:spPr bwMode="auto">
              <a:xfrm>
                <a:off x="913172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87"/>
              <p:cNvSpPr>
                <a:spLocks noEditPoints="1"/>
              </p:cNvSpPr>
              <p:nvPr/>
            </p:nvSpPr>
            <p:spPr bwMode="auto">
              <a:xfrm>
                <a:off x="9247615" y="5694532"/>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4" name="Freeform 100"/>
              <p:cNvSpPr>
                <a:spLocks/>
              </p:cNvSpPr>
              <p:nvPr/>
            </p:nvSpPr>
            <p:spPr bwMode="auto">
              <a:xfrm>
                <a:off x="944181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5" name="Freeform 101"/>
              <p:cNvSpPr>
                <a:spLocks/>
              </p:cNvSpPr>
              <p:nvPr/>
            </p:nvSpPr>
            <p:spPr bwMode="auto">
              <a:xfrm>
                <a:off x="9594218" y="570088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102"/>
              <p:cNvSpPr>
                <a:spLocks/>
              </p:cNvSpPr>
              <p:nvPr/>
            </p:nvSpPr>
            <p:spPr bwMode="auto">
              <a:xfrm>
                <a:off x="974026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103"/>
              <p:cNvSpPr>
                <a:spLocks noEditPoints="1"/>
              </p:cNvSpPr>
              <p:nvPr/>
            </p:nvSpPr>
            <p:spPr bwMode="auto">
              <a:xfrm>
                <a:off x="9857743"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84"/>
              <p:cNvSpPr>
                <a:spLocks/>
              </p:cNvSpPr>
              <p:nvPr/>
            </p:nvSpPr>
            <p:spPr bwMode="auto">
              <a:xfrm>
                <a:off x="10051285"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 name="Group 117"/>
            <p:cNvGrpSpPr/>
            <p:nvPr/>
          </p:nvGrpSpPr>
          <p:grpSpPr>
            <a:xfrm>
              <a:off x="10554283" y="6274801"/>
              <a:ext cx="365760" cy="365760"/>
              <a:chOff x="608865" y="4536026"/>
              <a:chExt cx="329755" cy="329754"/>
            </a:xfrm>
            <a:solidFill>
              <a:schemeClr val="accent3"/>
            </a:solidFill>
          </p:grpSpPr>
          <p:sp>
            <p:nvSpPr>
              <p:cNvPr id="119" name="Donut 118"/>
              <p:cNvSpPr/>
              <p:nvPr/>
            </p:nvSpPr>
            <p:spPr bwMode="auto">
              <a:xfrm>
                <a:off x="608865" y="4536026"/>
                <a:ext cx="329755" cy="329754"/>
              </a:xfrm>
              <a:prstGeom prst="donut">
                <a:avLst>
                  <a:gd name="adj" fmla="val 71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Isosceles Triangle 119"/>
              <p:cNvSpPr/>
              <p:nvPr/>
            </p:nvSpPr>
            <p:spPr bwMode="auto">
              <a:xfrm rot="5400000">
                <a:off x="710175" y="4634663"/>
                <a:ext cx="153677" cy="132481"/>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655238" y="4846289"/>
              <a:ext cx="411410" cy="669336"/>
              <a:chOff x="8361363" y="-330200"/>
              <a:chExt cx="719138" cy="1169988"/>
            </a:xfrm>
          </p:grpSpPr>
          <p:sp>
            <p:nvSpPr>
              <p:cNvPr id="11" name="Freeform 5"/>
              <p:cNvSpPr>
                <a:spLocks/>
              </p:cNvSpPr>
              <p:nvPr/>
            </p:nvSpPr>
            <p:spPr bwMode="auto">
              <a:xfrm>
                <a:off x="8497888" y="-330200"/>
                <a:ext cx="444500" cy="509588"/>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6"/>
              <p:cNvSpPr>
                <a:spLocks noChangeArrowheads="1"/>
              </p:cNvSpPr>
              <p:nvPr/>
            </p:nvSpPr>
            <p:spPr bwMode="auto">
              <a:xfrm>
                <a:off x="8361363" y="161925"/>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7"/>
              <p:cNvSpPr>
                <a:spLocks noChangeArrowheads="1"/>
              </p:cNvSpPr>
              <p:nvPr/>
            </p:nvSpPr>
            <p:spPr bwMode="auto">
              <a:xfrm>
                <a:off x="8361363" y="161925"/>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8"/>
              <p:cNvSpPr>
                <a:spLocks/>
              </p:cNvSpPr>
              <p:nvPr/>
            </p:nvSpPr>
            <p:spPr bwMode="auto">
              <a:xfrm>
                <a:off x="8647113" y="379413"/>
                <a:ext cx="146050" cy="25717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17" name="Picture 516"/>
            <p:cNvPicPr>
              <a:picLocks noChangeAspect="1"/>
            </p:cNvPicPr>
            <p:nvPr/>
          </p:nvPicPr>
          <p:blipFill>
            <a:blip r:embed="rId8"/>
            <a:stretch>
              <a:fillRect/>
            </a:stretch>
          </p:blipFill>
          <p:spPr>
            <a:xfrm>
              <a:off x="8652367" y="6070278"/>
              <a:ext cx="825812" cy="529659"/>
            </a:xfrm>
            <a:prstGeom prst="rect">
              <a:avLst/>
            </a:prstGeom>
          </p:spPr>
        </p:pic>
        <p:pic>
          <p:nvPicPr>
            <p:cNvPr id="521" name="Picture 520"/>
            <p:cNvPicPr>
              <a:picLocks noChangeAspect="1"/>
            </p:cNvPicPr>
            <p:nvPr/>
          </p:nvPicPr>
          <p:blipFill>
            <a:blip r:embed="rId9"/>
            <a:stretch>
              <a:fillRect/>
            </a:stretch>
          </p:blipFill>
          <p:spPr>
            <a:xfrm>
              <a:off x="8425215" y="3981839"/>
              <a:ext cx="467544" cy="880082"/>
            </a:xfrm>
            <a:prstGeom prst="rect">
              <a:avLst/>
            </a:prstGeom>
          </p:spPr>
        </p:pic>
        <p:grpSp>
          <p:nvGrpSpPr>
            <p:cNvPr id="25" name="Group 24"/>
            <p:cNvGrpSpPr/>
            <p:nvPr/>
          </p:nvGrpSpPr>
          <p:grpSpPr>
            <a:xfrm>
              <a:off x="9905781" y="4113554"/>
              <a:ext cx="599461" cy="1062972"/>
              <a:chOff x="-276225" y="620713"/>
              <a:chExt cx="889000" cy="1576387"/>
            </a:xfrm>
          </p:grpSpPr>
          <p:sp>
            <p:nvSpPr>
              <p:cNvPr id="19" name="Freeform 12"/>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3"/>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4"/>
              <p:cNvSpPr>
                <a:spLocks/>
              </p:cNvSpPr>
              <p:nvPr/>
            </p:nvSpPr>
            <p:spPr bwMode="auto">
              <a:xfrm>
                <a:off x="-12700" y="889000"/>
                <a:ext cx="355600" cy="142875"/>
              </a:xfrm>
              <a:custGeom>
                <a:avLst/>
                <a:gdLst>
                  <a:gd name="T0" fmla="*/ 62 w 62"/>
                  <a:gd name="T1" fmla="*/ 12 h 25"/>
                  <a:gd name="T2" fmla="*/ 50 w 62"/>
                  <a:gd name="T3" fmla="*/ 25 h 25"/>
                  <a:gd name="T4" fmla="*/ 13 w 62"/>
                  <a:gd name="T5" fmla="*/ 25 h 25"/>
                  <a:gd name="T6" fmla="*/ 0 w 62"/>
                  <a:gd name="T7" fmla="*/ 12 h 25"/>
                  <a:gd name="T8" fmla="*/ 0 w 62"/>
                  <a:gd name="T9" fmla="*/ 12 h 25"/>
                  <a:gd name="T10" fmla="*/ 13 w 62"/>
                  <a:gd name="T11" fmla="*/ 0 h 25"/>
                  <a:gd name="T12" fmla="*/ 50 w 62"/>
                  <a:gd name="T13" fmla="*/ 0 h 25"/>
                  <a:gd name="T14" fmla="*/ 62 w 62"/>
                  <a:gd name="T15" fmla="*/ 1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5">
                    <a:moveTo>
                      <a:pt x="62" y="12"/>
                    </a:moveTo>
                    <a:cubicBezTo>
                      <a:pt x="62" y="19"/>
                      <a:pt x="57" y="25"/>
                      <a:pt x="50" y="25"/>
                    </a:cubicBezTo>
                    <a:cubicBezTo>
                      <a:pt x="13" y="25"/>
                      <a:pt x="13" y="25"/>
                      <a:pt x="13" y="25"/>
                    </a:cubicBezTo>
                    <a:cubicBezTo>
                      <a:pt x="6" y="25"/>
                      <a:pt x="0" y="19"/>
                      <a:pt x="0" y="12"/>
                    </a:cubicBezTo>
                    <a:cubicBezTo>
                      <a:pt x="0" y="12"/>
                      <a:pt x="0" y="12"/>
                      <a:pt x="0" y="12"/>
                    </a:cubicBezTo>
                    <a:cubicBezTo>
                      <a:pt x="0" y="5"/>
                      <a:pt x="6" y="0"/>
                      <a:pt x="13" y="0"/>
                    </a:cubicBezTo>
                    <a:cubicBezTo>
                      <a:pt x="50" y="0"/>
                      <a:pt x="50" y="0"/>
                      <a:pt x="50" y="0"/>
                    </a:cubicBezTo>
                    <a:cubicBezTo>
                      <a:pt x="57" y="0"/>
                      <a:pt x="62" y="5"/>
                      <a:pt x="62" y="1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5"/>
              <p:cNvSpPr>
                <a:spLocks noEditPoints="1"/>
              </p:cNvSpPr>
              <p:nvPr/>
            </p:nvSpPr>
            <p:spPr bwMode="auto">
              <a:xfrm>
                <a:off x="33338" y="1719263"/>
                <a:ext cx="166688" cy="1651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3 h 29"/>
                  <a:gd name="T12" fmla="*/ 3 w 29"/>
                  <a:gd name="T13" fmla="*/ 15 h 29"/>
                  <a:gd name="T14" fmla="*/ 15 w 29"/>
                  <a:gd name="T15" fmla="*/ 27 h 29"/>
                  <a:gd name="T16" fmla="*/ 27 w 29"/>
                  <a:gd name="T17" fmla="*/ 15 h 29"/>
                  <a:gd name="T18" fmla="*/ 15 w 29"/>
                  <a:gd name="T1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6"/>
                      <a:pt x="6" y="0"/>
                      <a:pt x="15" y="0"/>
                    </a:cubicBezTo>
                    <a:cubicBezTo>
                      <a:pt x="23" y="0"/>
                      <a:pt x="29" y="6"/>
                      <a:pt x="29" y="15"/>
                    </a:cubicBezTo>
                    <a:cubicBezTo>
                      <a:pt x="29" y="23"/>
                      <a:pt x="23" y="29"/>
                      <a:pt x="15" y="29"/>
                    </a:cubicBezTo>
                    <a:close/>
                    <a:moveTo>
                      <a:pt x="15" y="3"/>
                    </a:moveTo>
                    <a:cubicBezTo>
                      <a:pt x="8" y="3"/>
                      <a:pt x="3" y="8"/>
                      <a:pt x="3" y="15"/>
                    </a:cubicBezTo>
                    <a:cubicBezTo>
                      <a:pt x="3" y="21"/>
                      <a:pt x="8" y="27"/>
                      <a:pt x="15" y="27"/>
                    </a:cubicBezTo>
                    <a:cubicBezTo>
                      <a:pt x="21" y="27"/>
                      <a:pt x="27" y="21"/>
                      <a:pt x="27" y="15"/>
                    </a:cubicBezTo>
                    <a:cubicBezTo>
                      <a:pt x="27" y="8"/>
                      <a:pt x="21" y="3"/>
                      <a:pt x="1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Oval 16"/>
              <p:cNvSpPr>
                <a:spLocks noChangeArrowheads="1"/>
              </p:cNvSpPr>
              <p:nvPr/>
            </p:nvSpPr>
            <p:spPr bwMode="auto">
              <a:xfrm>
                <a:off x="96838" y="1793875"/>
                <a:ext cx="195263" cy="193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Oval 17"/>
              <p:cNvSpPr>
                <a:spLocks noChangeArrowheads="1"/>
              </p:cNvSpPr>
              <p:nvPr/>
            </p:nvSpPr>
            <p:spPr bwMode="auto">
              <a:xfrm>
                <a:off x="-46038" y="620713"/>
                <a:ext cx="147638" cy="14922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5" name="Group 114"/>
            <p:cNvGrpSpPr/>
            <p:nvPr/>
          </p:nvGrpSpPr>
          <p:grpSpPr>
            <a:xfrm>
              <a:off x="8688700" y="4616200"/>
              <a:ext cx="746525" cy="504818"/>
              <a:chOff x="1136650" y="2795504"/>
              <a:chExt cx="1171576" cy="792247"/>
            </a:xfrm>
          </p:grpSpPr>
          <p:grpSp>
            <p:nvGrpSpPr>
              <p:cNvPr id="137" name="Group 136"/>
              <p:cNvGrpSpPr/>
              <p:nvPr/>
            </p:nvGrpSpPr>
            <p:grpSpPr>
              <a:xfrm>
                <a:off x="1489075" y="2795504"/>
                <a:ext cx="481013" cy="438150"/>
                <a:chOff x="1520825" y="2871788"/>
                <a:chExt cx="481013" cy="438150"/>
              </a:xfrm>
            </p:grpSpPr>
            <p:sp>
              <p:nvSpPr>
                <p:cNvPr id="144" name="Rectangle 193"/>
                <p:cNvSpPr>
                  <a:spLocks noChangeArrowheads="1"/>
                </p:cNvSpPr>
                <p:nvPr/>
              </p:nvSpPr>
              <p:spPr bwMode="auto">
                <a:xfrm>
                  <a:off x="1520825" y="3108325"/>
                  <a:ext cx="90488" cy="2016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94"/>
                <p:cNvSpPr>
                  <a:spLocks noChangeArrowheads="1"/>
                </p:cNvSpPr>
                <p:nvPr/>
              </p:nvSpPr>
              <p:spPr bwMode="auto">
                <a:xfrm>
                  <a:off x="1781175" y="3048000"/>
                  <a:ext cx="88900" cy="2619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Rectangle 195"/>
                <p:cNvSpPr>
                  <a:spLocks noChangeArrowheads="1"/>
                </p:cNvSpPr>
                <p:nvPr/>
              </p:nvSpPr>
              <p:spPr bwMode="auto">
                <a:xfrm>
                  <a:off x="1909763" y="2871788"/>
                  <a:ext cx="92075" cy="4381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96"/>
                <p:cNvSpPr>
                  <a:spLocks noChangeArrowheads="1"/>
                </p:cNvSpPr>
                <p:nvPr/>
              </p:nvSpPr>
              <p:spPr bwMode="auto">
                <a:xfrm>
                  <a:off x="1652588" y="3014663"/>
                  <a:ext cx="88900" cy="295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8" name="Freeform 200"/>
              <p:cNvSpPr>
                <a:spLocks/>
              </p:cNvSpPr>
              <p:nvPr/>
            </p:nvSpPr>
            <p:spPr bwMode="auto">
              <a:xfrm>
                <a:off x="1136650" y="3122613"/>
                <a:ext cx="130175" cy="292100"/>
              </a:xfrm>
              <a:custGeom>
                <a:avLst/>
                <a:gdLst>
                  <a:gd name="T0" fmla="*/ 82 w 82"/>
                  <a:gd name="T1" fmla="*/ 177 h 184"/>
                  <a:gd name="T2" fmla="*/ 18 w 82"/>
                  <a:gd name="T3" fmla="*/ 184 h 184"/>
                  <a:gd name="T4" fmla="*/ 0 w 82"/>
                  <a:gd name="T5" fmla="*/ 6 h 184"/>
                  <a:gd name="T6" fmla="*/ 64 w 82"/>
                  <a:gd name="T7" fmla="*/ 0 h 184"/>
                  <a:gd name="T8" fmla="*/ 82 w 82"/>
                  <a:gd name="T9" fmla="*/ 177 h 184"/>
                </a:gdLst>
                <a:ahLst/>
                <a:cxnLst>
                  <a:cxn ang="0">
                    <a:pos x="T0" y="T1"/>
                  </a:cxn>
                  <a:cxn ang="0">
                    <a:pos x="T2" y="T3"/>
                  </a:cxn>
                  <a:cxn ang="0">
                    <a:pos x="T4" y="T5"/>
                  </a:cxn>
                  <a:cxn ang="0">
                    <a:pos x="T6" y="T7"/>
                  </a:cxn>
                  <a:cxn ang="0">
                    <a:pos x="T8" y="T9"/>
                  </a:cxn>
                </a:cxnLst>
                <a:rect l="0" t="0" r="r" b="b"/>
                <a:pathLst>
                  <a:path w="82" h="184">
                    <a:moveTo>
                      <a:pt x="82" y="177"/>
                    </a:moveTo>
                    <a:lnTo>
                      <a:pt x="18" y="184"/>
                    </a:lnTo>
                    <a:lnTo>
                      <a:pt x="0" y="6"/>
                    </a:lnTo>
                    <a:lnTo>
                      <a:pt x="64" y="0"/>
                    </a:lnTo>
                    <a:lnTo>
                      <a:pt x="82" y="177"/>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201"/>
              <p:cNvSpPr>
                <a:spLocks/>
              </p:cNvSpPr>
              <p:nvPr/>
            </p:nvSpPr>
            <p:spPr bwMode="auto">
              <a:xfrm>
                <a:off x="2173288" y="3121025"/>
                <a:ext cx="134938" cy="293688"/>
              </a:xfrm>
              <a:custGeom>
                <a:avLst/>
                <a:gdLst>
                  <a:gd name="T0" fmla="*/ 62 w 85"/>
                  <a:gd name="T1" fmla="*/ 185 h 185"/>
                  <a:gd name="T2" fmla="*/ 0 w 85"/>
                  <a:gd name="T3" fmla="*/ 176 h 185"/>
                  <a:gd name="T4" fmla="*/ 21 w 85"/>
                  <a:gd name="T5" fmla="*/ 0 h 185"/>
                  <a:gd name="T6" fmla="*/ 85 w 85"/>
                  <a:gd name="T7" fmla="*/ 8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8"/>
                    </a:lnTo>
                    <a:lnTo>
                      <a:pt x="62" y="185"/>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202"/>
              <p:cNvSpPr>
                <a:spLocks/>
              </p:cNvSpPr>
              <p:nvPr/>
            </p:nvSpPr>
            <p:spPr bwMode="auto">
              <a:xfrm>
                <a:off x="1222375" y="2919413"/>
                <a:ext cx="260350" cy="668338"/>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203"/>
              <p:cNvSpPr>
                <a:spLocks/>
              </p:cNvSpPr>
              <p:nvPr/>
            </p:nvSpPr>
            <p:spPr bwMode="auto">
              <a:xfrm>
                <a:off x="1952625" y="2913063"/>
                <a:ext cx="274638" cy="668338"/>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 name="Group 20"/>
            <p:cNvGrpSpPr>
              <a:grpSpLocks noChangeAspect="1"/>
            </p:cNvGrpSpPr>
            <p:nvPr/>
          </p:nvGrpSpPr>
          <p:grpSpPr bwMode="auto">
            <a:xfrm>
              <a:off x="10018678" y="5550106"/>
              <a:ext cx="550109" cy="748984"/>
              <a:chOff x="-1629" y="917"/>
              <a:chExt cx="816" cy="1111"/>
            </a:xfrm>
          </p:grpSpPr>
          <p:sp>
            <p:nvSpPr>
              <p:cNvPr id="27" name="AutoShape 19"/>
              <p:cNvSpPr>
                <a:spLocks noChangeAspect="1" noChangeArrowheads="1" noTextEdit="1"/>
              </p:cNvSpPr>
              <p:nvPr/>
            </p:nvSpPr>
            <p:spPr bwMode="auto">
              <a:xfrm>
                <a:off x="-1629" y="917"/>
                <a:ext cx="816" cy="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21"/>
              <p:cNvSpPr>
                <a:spLocks/>
              </p:cNvSpPr>
              <p:nvPr/>
            </p:nvSpPr>
            <p:spPr bwMode="auto">
              <a:xfrm>
                <a:off x="-1573" y="917"/>
                <a:ext cx="722" cy="954"/>
              </a:xfrm>
              <a:custGeom>
                <a:avLst/>
                <a:gdLst>
                  <a:gd name="T0" fmla="*/ 417 w 417"/>
                  <a:gd name="T1" fmla="*/ 208 h 551"/>
                  <a:gd name="T2" fmla="*/ 208 w 417"/>
                  <a:gd name="T3" fmla="*/ 0 h 551"/>
                  <a:gd name="T4" fmla="*/ 0 w 417"/>
                  <a:gd name="T5" fmla="*/ 208 h 551"/>
                  <a:gd name="T6" fmla="*/ 92 w 417"/>
                  <a:gd name="T7" fmla="*/ 381 h 551"/>
                  <a:gd name="T8" fmla="*/ 137 w 417"/>
                  <a:gd name="T9" fmla="*/ 522 h 551"/>
                  <a:gd name="T10" fmla="*/ 208 w 417"/>
                  <a:gd name="T11" fmla="*/ 551 h 551"/>
                  <a:gd name="T12" fmla="*/ 208 w 417"/>
                  <a:gd name="T13" fmla="*/ 551 h 551"/>
                  <a:gd name="T14" fmla="*/ 208 w 417"/>
                  <a:gd name="T15" fmla="*/ 551 h 551"/>
                  <a:gd name="T16" fmla="*/ 208 w 417"/>
                  <a:gd name="T17" fmla="*/ 551 h 551"/>
                  <a:gd name="T18" fmla="*/ 208 w 417"/>
                  <a:gd name="T19" fmla="*/ 551 h 551"/>
                  <a:gd name="T20" fmla="*/ 279 w 417"/>
                  <a:gd name="T21" fmla="*/ 522 h 551"/>
                  <a:gd name="T22" fmla="*/ 280 w 417"/>
                  <a:gd name="T23" fmla="*/ 522 h 551"/>
                  <a:gd name="T24" fmla="*/ 280 w 417"/>
                  <a:gd name="T25" fmla="*/ 511 h 551"/>
                  <a:gd name="T26" fmla="*/ 324 w 417"/>
                  <a:gd name="T27" fmla="*/ 381 h 551"/>
                  <a:gd name="T28" fmla="*/ 417 w 417"/>
                  <a:gd name="T29" fmla="*/ 20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7" h="551">
                    <a:moveTo>
                      <a:pt x="417" y="208"/>
                    </a:moveTo>
                    <a:cubicBezTo>
                      <a:pt x="417" y="93"/>
                      <a:pt x="323" y="0"/>
                      <a:pt x="208" y="0"/>
                    </a:cubicBezTo>
                    <a:cubicBezTo>
                      <a:pt x="94" y="0"/>
                      <a:pt x="0" y="93"/>
                      <a:pt x="0" y="208"/>
                    </a:cubicBezTo>
                    <a:cubicBezTo>
                      <a:pt x="0" y="280"/>
                      <a:pt x="37"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80" y="522"/>
                      <a:pt x="280" y="522"/>
                      <a:pt x="280" y="522"/>
                    </a:cubicBezTo>
                    <a:cubicBezTo>
                      <a:pt x="280" y="511"/>
                      <a:pt x="280" y="511"/>
                      <a:pt x="280" y="511"/>
                    </a:cubicBezTo>
                    <a:cubicBezTo>
                      <a:pt x="282" y="420"/>
                      <a:pt x="319" y="385"/>
                      <a:pt x="324" y="381"/>
                    </a:cubicBezTo>
                    <a:cubicBezTo>
                      <a:pt x="380" y="344"/>
                      <a:pt x="417" y="281"/>
                      <a:pt x="417" y="208"/>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3"/>
              <p:cNvSpPr>
                <a:spLocks noChangeArrowheads="1"/>
              </p:cNvSpPr>
              <p:nvPr/>
            </p:nvSpPr>
            <p:spPr bwMode="auto">
              <a:xfrm>
                <a:off x="-1336" y="1820"/>
                <a:ext cx="248" cy="165"/>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4"/>
              <p:cNvSpPr>
                <a:spLocks noChangeShapeType="1"/>
              </p:cNvSpPr>
              <p:nvPr/>
            </p:nvSpPr>
            <p:spPr bwMode="auto">
              <a:xfrm>
                <a:off x="-1336" y="188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5"/>
              <p:cNvSpPr>
                <a:spLocks noChangeShapeType="1"/>
              </p:cNvSpPr>
              <p:nvPr/>
            </p:nvSpPr>
            <p:spPr bwMode="auto">
              <a:xfrm>
                <a:off x="-1336" y="193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6"/>
              <p:cNvSpPr>
                <a:spLocks/>
              </p:cNvSpPr>
              <p:nvPr/>
            </p:nvSpPr>
            <p:spPr bwMode="auto">
              <a:xfrm>
                <a:off x="-1277" y="1985"/>
                <a:ext cx="128" cy="43"/>
              </a:xfrm>
              <a:custGeom>
                <a:avLst/>
                <a:gdLst>
                  <a:gd name="T0" fmla="*/ 0 w 128"/>
                  <a:gd name="T1" fmla="*/ 0 h 43"/>
                  <a:gd name="T2" fmla="*/ 20 w 128"/>
                  <a:gd name="T3" fmla="*/ 43 h 43"/>
                  <a:gd name="T4" fmla="*/ 109 w 128"/>
                  <a:gd name="T5" fmla="*/ 43 h 43"/>
                  <a:gd name="T6" fmla="*/ 128 w 128"/>
                  <a:gd name="T7" fmla="*/ 0 h 43"/>
                  <a:gd name="T8" fmla="*/ 0 w 128"/>
                  <a:gd name="T9" fmla="*/ 0 h 43"/>
                </a:gdLst>
                <a:ahLst/>
                <a:cxnLst>
                  <a:cxn ang="0">
                    <a:pos x="T0" y="T1"/>
                  </a:cxn>
                  <a:cxn ang="0">
                    <a:pos x="T2" y="T3"/>
                  </a:cxn>
                  <a:cxn ang="0">
                    <a:pos x="T4" y="T5"/>
                  </a:cxn>
                  <a:cxn ang="0">
                    <a:pos x="T6" y="T7"/>
                  </a:cxn>
                  <a:cxn ang="0">
                    <a:pos x="T8" y="T9"/>
                  </a:cxn>
                </a:cxnLst>
                <a:rect l="0" t="0" r="r" b="b"/>
                <a:pathLst>
                  <a:path w="128" h="43">
                    <a:moveTo>
                      <a:pt x="0" y="0"/>
                    </a:moveTo>
                    <a:lnTo>
                      <a:pt x="20" y="43"/>
                    </a:lnTo>
                    <a:lnTo>
                      <a:pt x="109" y="43"/>
                    </a:lnTo>
                    <a:lnTo>
                      <a:pt x="1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p:cNvGrpSpPr/>
            <p:nvPr/>
          </p:nvGrpSpPr>
          <p:grpSpPr>
            <a:xfrm>
              <a:off x="10422101" y="3969272"/>
              <a:ext cx="611053" cy="585008"/>
              <a:chOff x="7072497" y="872254"/>
              <a:chExt cx="968375" cy="927100"/>
            </a:xfrm>
          </p:grpSpPr>
          <p:sp>
            <p:nvSpPr>
              <p:cNvPr id="39" name="Freeform 31"/>
              <p:cNvSpPr>
                <a:spLocks noEditPoints="1"/>
              </p:cNvSpPr>
              <p:nvPr/>
            </p:nvSpPr>
            <p:spPr bwMode="auto">
              <a:xfrm>
                <a:off x="7072497" y="872254"/>
                <a:ext cx="968375" cy="927100"/>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2" name="Group 41"/>
              <p:cNvGrpSpPr/>
              <p:nvPr/>
            </p:nvGrpSpPr>
            <p:grpSpPr>
              <a:xfrm>
                <a:off x="7131234" y="891304"/>
                <a:ext cx="850900" cy="881063"/>
                <a:chOff x="10800247" y="1319368"/>
                <a:chExt cx="850900" cy="881063"/>
              </a:xfrm>
            </p:grpSpPr>
            <p:sp>
              <p:nvSpPr>
                <p:cNvPr id="38" name="Freeform 30"/>
                <p:cNvSpPr>
                  <a:spLocks/>
                </p:cNvSpPr>
                <p:nvPr/>
              </p:nvSpPr>
              <p:spPr bwMode="auto">
                <a:xfrm>
                  <a:off x="10800247" y="1352706"/>
                  <a:ext cx="850900" cy="822325"/>
                </a:xfrm>
                <a:custGeom>
                  <a:avLst/>
                  <a:gdLst>
                    <a:gd name="T0" fmla="*/ 14 w 131"/>
                    <a:gd name="T1" fmla="*/ 7 h 127"/>
                    <a:gd name="T2" fmla="*/ 65 w 131"/>
                    <a:gd name="T3" fmla="*/ 127 h 127"/>
                    <a:gd name="T4" fmla="*/ 117 w 131"/>
                    <a:gd name="T5" fmla="*/ 7 h 127"/>
                    <a:gd name="T6" fmla="*/ 94 w 131"/>
                    <a:gd name="T7" fmla="*/ 13 h 127"/>
                    <a:gd name="T8" fmla="*/ 66 w 131"/>
                    <a:gd name="T9" fmla="*/ 1 h 127"/>
                    <a:gd name="T10" fmla="*/ 65 w 131"/>
                    <a:gd name="T11" fmla="*/ 0 h 127"/>
                    <a:gd name="T12" fmla="*/ 65 w 131"/>
                    <a:gd name="T13" fmla="*/ 1 h 127"/>
                    <a:gd name="T14" fmla="*/ 37 w 131"/>
                    <a:gd name="T15" fmla="*/ 13 h 127"/>
                    <a:gd name="T16" fmla="*/ 14 w 131"/>
                    <a:gd name="T17"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14" y="7"/>
                      </a:moveTo>
                      <a:cubicBezTo>
                        <a:pt x="0" y="52"/>
                        <a:pt x="21" y="104"/>
                        <a:pt x="65" y="127"/>
                      </a:cubicBezTo>
                      <a:cubicBezTo>
                        <a:pt x="109" y="104"/>
                        <a:pt x="131" y="52"/>
                        <a:pt x="117" y="7"/>
                      </a:cubicBezTo>
                      <a:cubicBezTo>
                        <a:pt x="109" y="11"/>
                        <a:pt x="101" y="13"/>
                        <a:pt x="94" y="13"/>
                      </a:cubicBezTo>
                      <a:cubicBezTo>
                        <a:pt x="81" y="13"/>
                        <a:pt x="72" y="6"/>
                        <a:pt x="66" y="1"/>
                      </a:cubicBezTo>
                      <a:cubicBezTo>
                        <a:pt x="66" y="0"/>
                        <a:pt x="66" y="0"/>
                        <a:pt x="65" y="0"/>
                      </a:cubicBezTo>
                      <a:cubicBezTo>
                        <a:pt x="65" y="0"/>
                        <a:pt x="65" y="0"/>
                        <a:pt x="65" y="1"/>
                      </a:cubicBezTo>
                      <a:cubicBezTo>
                        <a:pt x="59" y="6"/>
                        <a:pt x="50" y="13"/>
                        <a:pt x="37" y="13"/>
                      </a:cubicBezTo>
                      <a:cubicBezTo>
                        <a:pt x="30" y="13"/>
                        <a:pt x="22" y="11"/>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32"/>
                <p:cNvSpPr>
                  <a:spLocks/>
                </p:cNvSpPr>
                <p:nvPr/>
              </p:nvSpPr>
              <p:spPr bwMode="auto">
                <a:xfrm>
                  <a:off x="10825647" y="1319368"/>
                  <a:ext cx="396875" cy="441325"/>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33"/>
                <p:cNvSpPr>
                  <a:spLocks/>
                </p:cNvSpPr>
                <p:nvPr/>
              </p:nvSpPr>
              <p:spPr bwMode="auto">
                <a:xfrm>
                  <a:off x="11222522" y="1760693"/>
                  <a:ext cx="363538" cy="439738"/>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91" name="Freeform 290"/>
            <p:cNvSpPr>
              <a:spLocks noChangeAspect="1"/>
            </p:cNvSpPr>
            <p:nvPr/>
          </p:nvSpPr>
          <p:spPr bwMode="auto">
            <a:xfrm>
              <a:off x="8157600" y="5696685"/>
              <a:ext cx="831676" cy="59443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100"/>
            </a:solidFill>
            <a:ln>
              <a:noFill/>
            </a:ln>
          </p:spPr>
          <p:txBody>
            <a:bodyPr vert="horz" wrap="square" lIns="89592" tIns="44796" rIns="89592" bIns="44796" numCol="1" anchor="t" anchorCtr="0" compatLnSpc="1">
              <a:prstTxWarp prst="textNoShape">
                <a:avLst/>
              </a:prstTxWarp>
            </a:bodyPr>
            <a:lstStyle/>
            <a:p>
              <a:pPr marL="0" marR="0" lvl="0" indent="0" algn="l" defTabSz="912803" rtl="0" eaLnBrk="1" fontAlgn="base" latinLnBrk="0" hangingPunct="1">
                <a:lnSpc>
                  <a:spcPct val="100000"/>
                </a:lnSpc>
                <a:spcBef>
                  <a:spcPct val="0"/>
                </a:spcBef>
                <a:spcAft>
                  <a:spcPct val="0"/>
                </a:spcAft>
                <a:buClrTx/>
                <a:buSzTx/>
                <a:buFontTx/>
                <a:buNone/>
                <a:tabLst/>
                <a:defRPr/>
              </a:pPr>
              <a:endParaRPr kumimoji="0" lang="en-IN" sz="1567"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4019009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622" y="486"/>
            <a:ext cx="12192000" cy="6857650"/>
            <a:chOff x="-635" y="-1"/>
            <a:chExt cx="12436475" cy="6995160"/>
          </a:xfrm>
        </p:grpSpPr>
        <p:pic>
          <p:nvPicPr>
            <p:cNvPr id="32" name="Picture 3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33" name="Rectangle 32"/>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5" name="Rectangle 34"/>
          <p:cNvSpPr/>
          <p:nvPr/>
        </p:nvSpPr>
        <p:spPr bwMode="auto">
          <a:xfrm>
            <a:off x="0" y="487"/>
            <a:ext cx="9441070" cy="6857027"/>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p:nvSpPr>
        <p:spPr bwMode="auto">
          <a:xfrm>
            <a:off x="1" y="487"/>
            <a:ext cx="4068736" cy="6857028"/>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Content Placeholder 2"/>
          <p:cNvSpPr txBox="1">
            <a:spLocks/>
          </p:cNvSpPr>
          <p:nvPr/>
        </p:nvSpPr>
        <p:spPr>
          <a:xfrm>
            <a:off x="277574" y="2846531"/>
            <a:ext cx="3577365" cy="84912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90000"/>
              <a:buFont typeface="Arial" pitchFamily="34" charset="0"/>
              <a:buChar char="•"/>
              <a:tabLst/>
              <a:defRPr sz="2856" kern="1200" spc="-71" baseline="0">
                <a:gradFill>
                  <a:gsLst>
                    <a:gs pos="0">
                      <a:schemeClr val="tx2"/>
                    </a:gs>
                    <a:gs pos="86000">
                      <a:schemeClr val="tx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0">
                      <a:schemeClr val="tx2"/>
                    </a:gs>
                    <a:gs pos="86000">
                      <a:schemeClr val="tx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Arial" pitchFamily="34" charset="0"/>
              <a:buChar char="•"/>
              <a:tabLst>
                <a:tab pos="814403" algn="l"/>
              </a:tabLst>
              <a:defRPr sz="2040" kern="1200" spc="0" baseline="0">
                <a:gradFill>
                  <a:gsLst>
                    <a:gs pos="0">
                      <a:schemeClr val="tx2"/>
                    </a:gs>
                    <a:gs pos="86000">
                      <a:schemeClr val="tx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0">
                      <a:schemeClr val="tx2"/>
                    </a:gs>
                    <a:gs pos="86000">
                      <a:schemeClr val="tx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Arial" pitchFamily="34" charset="0"/>
              <a:buChar char="•"/>
              <a:tabLst>
                <a:tab pos="1280702" algn="l"/>
              </a:tabLst>
              <a:defRPr sz="1836" kern="1200" spc="0" baseline="0">
                <a:gradFill>
                  <a:gsLst>
                    <a:gs pos="0">
                      <a:schemeClr val="tx2"/>
                    </a:gs>
                    <a:gs pos="86000">
                      <a:schemeClr val="tx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14188" rtl="0" eaLnBrk="1" fontAlgn="auto" latinLnBrk="0" hangingPunct="1">
              <a:lnSpc>
                <a:spcPct val="90000"/>
              </a:lnSpc>
              <a:spcBef>
                <a:spcPts val="588"/>
              </a:spcBef>
              <a:spcAft>
                <a:spcPts val="0"/>
              </a:spcAft>
              <a:buClrTx/>
              <a:buSzPct val="90000"/>
              <a:buFont typeface="Arial" pitchFamily="34" charset="0"/>
              <a:buNone/>
              <a:tabLst/>
              <a:defRPr/>
            </a:pPr>
            <a:r>
              <a:rPr kumimoji="0" lang="en-US" sz="3529" b="0" i="0" u="none" strike="noStrike" kern="1200" cap="none" spc="-70" normalizeH="0" baseline="0" noProof="0" dirty="0">
                <a:ln>
                  <a:noFill/>
                </a:ln>
                <a:gradFill>
                  <a:gsLst>
                    <a:gs pos="5310">
                      <a:srgbClr val="FFFFFF"/>
                    </a:gs>
                    <a:gs pos="42000">
                      <a:srgbClr val="FFFFFF"/>
                    </a:gs>
                  </a:gsLst>
                  <a:lin ang="0" scaled="1"/>
                </a:gradFill>
                <a:effectLst/>
                <a:uLnTx/>
                <a:uFillTx/>
                <a:latin typeface="Segoe UI Light"/>
                <a:ea typeface="+mn-ea"/>
                <a:cs typeface="+mn-cs"/>
              </a:rPr>
              <a:t>Tough Love for Microsoft Search</a:t>
            </a:r>
          </a:p>
          <a:p>
            <a:pPr marL="0" marR="0" lvl="0" indent="0" algn="l" defTabSz="914188" rtl="0" eaLnBrk="1" fontAlgn="auto" latinLnBrk="0" hangingPunct="1">
              <a:lnSpc>
                <a:spcPct val="90000"/>
              </a:lnSpc>
              <a:spcBef>
                <a:spcPts val="1765"/>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5310">
                      <a:srgbClr val="FFFFFF">
                        <a:alpha val="60000"/>
                      </a:srgbClr>
                    </a:gs>
                    <a:gs pos="42000">
                      <a:srgbClr val="FFFFFF">
                        <a:alpha val="60000"/>
                      </a:srgbClr>
                    </a:gs>
                  </a:gsLst>
                  <a:lin ang="0" scaled="1"/>
                </a:gradFill>
                <a:effectLst/>
                <a:uLnTx/>
                <a:uFillTx/>
                <a:latin typeface="Segoe UI"/>
                <a:ea typeface="+mn-ea"/>
                <a:cs typeface="+mn-cs"/>
              </a:rPr>
              <a:t>Danny Sullivan, Search Engine Land December 30, 2008</a:t>
            </a:r>
          </a:p>
        </p:txBody>
      </p:sp>
      <p:sp>
        <p:nvSpPr>
          <p:cNvPr id="15" name="Title 1"/>
          <p:cNvSpPr txBox="1">
            <a:spLocks/>
          </p:cNvSpPr>
          <p:nvPr/>
        </p:nvSpPr>
        <p:spPr>
          <a:xfrm>
            <a:off x="4080580" y="2979232"/>
            <a:ext cx="6945757" cy="899537"/>
          </a:xfrm>
          <a:prstGeom prst="rect">
            <a:avLst/>
          </a:prstGeom>
        </p:spPr>
        <p:txBody>
          <a:bodyPr vert="horz" wrap="square" lIns="268927"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outerShdw blurRad="266700" sx="102000" sy="102000" algn="ctr" rotWithShape="0">
                    <a:prstClr val="black"/>
                  </a:outerShdw>
                </a:effectLst>
                <a:uLnTx/>
                <a:uFillTx/>
                <a:latin typeface="Segoe UI Light"/>
                <a:ea typeface="+mn-ea"/>
                <a:cs typeface="Segoe UI" pitchFamily="34" charset="0"/>
              </a:rPr>
              <a:t>Google wasn’t just a brand, it was a habit</a:t>
            </a:r>
          </a:p>
        </p:txBody>
      </p:sp>
      <p:grpSp>
        <p:nvGrpSpPr>
          <p:cNvPr id="19" name="Group 18"/>
          <p:cNvGrpSpPr/>
          <p:nvPr/>
        </p:nvGrpSpPr>
        <p:grpSpPr>
          <a:xfrm>
            <a:off x="4457762" y="5754621"/>
            <a:ext cx="7295365" cy="632207"/>
            <a:chOff x="611739" y="1104900"/>
            <a:chExt cx="8646561" cy="749300"/>
          </a:xfrm>
        </p:grpSpPr>
        <p:sp>
          <p:nvSpPr>
            <p:cNvPr id="20" name="Rectangle 19"/>
            <p:cNvSpPr/>
            <p:nvPr/>
          </p:nvSpPr>
          <p:spPr bwMode="auto">
            <a:xfrm>
              <a:off x="2103438" y="1104900"/>
              <a:ext cx="7154862" cy="7493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68927"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dirty="0" err="1">
                  <a:ln>
                    <a:noFill/>
                  </a:ln>
                  <a:gradFill>
                    <a:gsLst>
                      <a:gs pos="15929">
                        <a:srgbClr val="505050"/>
                      </a:gs>
                      <a:gs pos="40000">
                        <a:srgbClr val="505050"/>
                      </a:gs>
                    </a:gsLst>
                    <a:lin ang="5400000" scaled="0"/>
                  </a:gradFill>
                  <a:effectLst/>
                  <a:uLnTx/>
                  <a:uFillTx/>
                  <a:latin typeface="Segoe UI"/>
                  <a:ea typeface="+mn-ea"/>
                  <a:cs typeface="+mn-cs"/>
                </a:rPr>
                <a:t>bing</a:t>
              </a:r>
              <a:r>
                <a:rPr kumimoji="0" lang="en-US" sz="2353" b="0" i="0" u="none" strike="noStrike" kern="1200" cap="none" spc="0" normalizeH="0" baseline="0" noProof="0" dirty="0">
                  <a:ln>
                    <a:noFill/>
                  </a:ln>
                  <a:gradFill>
                    <a:gsLst>
                      <a:gs pos="15929">
                        <a:srgbClr val="505050"/>
                      </a:gs>
                      <a:gs pos="40000">
                        <a:srgbClr val="505050"/>
                      </a:gs>
                    </a:gsLst>
                    <a:lin ang="5400000" scaled="0"/>
                  </a:gradFill>
                  <a:effectLst/>
                  <a:uLnTx/>
                  <a:uFillTx/>
                  <a:latin typeface="Segoe UI"/>
                  <a:ea typeface="+mn-ea"/>
                  <a:cs typeface="+mn-cs"/>
                </a:rPr>
                <a:t> comes from behind</a:t>
              </a:r>
            </a:p>
          </p:txBody>
        </p:sp>
        <p:sp>
          <p:nvSpPr>
            <p:cNvPr id="21" name="Rectangle 20"/>
            <p:cNvSpPr/>
            <p:nvPr/>
          </p:nvSpPr>
          <p:spPr bwMode="auto">
            <a:xfrm>
              <a:off x="8574881" y="1164431"/>
              <a:ext cx="630238" cy="630238"/>
            </a:xfrm>
            <a:prstGeom prst="rect">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Freeform 5"/>
            <p:cNvSpPr>
              <a:spLocks noEditPoints="1"/>
            </p:cNvSpPr>
            <p:nvPr/>
          </p:nvSpPr>
          <p:spPr bwMode="auto">
            <a:xfrm flipH="1">
              <a:off x="8713054" y="1311117"/>
              <a:ext cx="353892" cy="336867"/>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mn-cs"/>
              </a:endParaRPr>
            </a:p>
          </p:txBody>
        </p:sp>
        <p:grpSp>
          <p:nvGrpSpPr>
            <p:cNvPr id="23" name="Group 4"/>
            <p:cNvGrpSpPr>
              <a:grpSpLocks noChangeAspect="1"/>
            </p:cNvGrpSpPr>
            <p:nvPr/>
          </p:nvGrpSpPr>
          <p:grpSpPr bwMode="auto">
            <a:xfrm>
              <a:off x="611739" y="1236280"/>
              <a:ext cx="1255162" cy="486541"/>
              <a:chOff x="2144" y="72"/>
              <a:chExt cx="1989" cy="771"/>
            </a:xfrm>
            <a:solidFill>
              <a:schemeClr val="tx1"/>
            </a:solidFill>
          </p:grpSpPr>
          <p:sp>
            <p:nvSpPr>
              <p:cNvPr id="24" name="Freeform 5"/>
              <p:cNvSpPr>
                <a:spLocks noEditPoints="1"/>
              </p:cNvSpPr>
              <p:nvPr/>
            </p:nvSpPr>
            <p:spPr bwMode="auto">
              <a:xfrm>
                <a:off x="2985" y="201"/>
                <a:ext cx="299" cy="494"/>
              </a:xfrm>
              <a:custGeom>
                <a:avLst/>
                <a:gdLst>
                  <a:gd name="T0" fmla="*/ 126 w 126"/>
                  <a:gd name="T1" fmla="*/ 131 h 207"/>
                  <a:gd name="T2" fmla="*/ 109 w 126"/>
                  <a:gd name="T3" fmla="*/ 186 h 207"/>
                  <a:gd name="T4" fmla="*/ 63 w 126"/>
                  <a:gd name="T5" fmla="*/ 207 h 207"/>
                  <a:gd name="T6" fmla="*/ 22 w 126"/>
                  <a:gd name="T7" fmla="*/ 184 h 207"/>
                  <a:gd name="T8" fmla="*/ 22 w 126"/>
                  <a:gd name="T9" fmla="*/ 184 h 207"/>
                  <a:gd name="T10" fmla="*/ 22 w 126"/>
                  <a:gd name="T11" fmla="*/ 204 h 207"/>
                  <a:gd name="T12" fmla="*/ 0 w 126"/>
                  <a:gd name="T13" fmla="*/ 204 h 207"/>
                  <a:gd name="T14" fmla="*/ 0 w 126"/>
                  <a:gd name="T15" fmla="*/ 0 h 207"/>
                  <a:gd name="T16" fmla="*/ 22 w 126"/>
                  <a:gd name="T17" fmla="*/ 7 h 207"/>
                  <a:gd name="T18" fmla="*/ 22 w 126"/>
                  <a:gd name="T19" fmla="*/ 90 h 207"/>
                  <a:gd name="T20" fmla="*/ 22 w 126"/>
                  <a:gd name="T21" fmla="*/ 90 h 207"/>
                  <a:gd name="T22" fmla="*/ 70 w 126"/>
                  <a:gd name="T23" fmla="*/ 63 h 207"/>
                  <a:gd name="T24" fmla="*/ 111 w 126"/>
                  <a:gd name="T25" fmla="*/ 81 h 207"/>
                  <a:gd name="T26" fmla="*/ 126 w 126"/>
                  <a:gd name="T27" fmla="*/ 131 h 207"/>
                  <a:gd name="T28" fmla="*/ 104 w 126"/>
                  <a:gd name="T29" fmla="*/ 130 h 207"/>
                  <a:gd name="T30" fmla="*/ 93 w 126"/>
                  <a:gd name="T31" fmla="*/ 95 h 207"/>
                  <a:gd name="T32" fmla="*/ 64 w 126"/>
                  <a:gd name="T33" fmla="*/ 81 h 207"/>
                  <a:gd name="T34" fmla="*/ 33 w 126"/>
                  <a:gd name="T35" fmla="*/ 95 h 207"/>
                  <a:gd name="T36" fmla="*/ 22 w 126"/>
                  <a:gd name="T37" fmla="*/ 128 h 207"/>
                  <a:gd name="T38" fmla="*/ 22 w 126"/>
                  <a:gd name="T39" fmla="*/ 148 h 207"/>
                  <a:gd name="T40" fmla="*/ 33 w 126"/>
                  <a:gd name="T41" fmla="*/ 177 h 207"/>
                  <a:gd name="T42" fmla="*/ 61 w 126"/>
                  <a:gd name="T43" fmla="*/ 188 h 207"/>
                  <a:gd name="T44" fmla="*/ 92 w 126"/>
                  <a:gd name="T45" fmla="*/ 173 h 207"/>
                  <a:gd name="T46" fmla="*/ 104 w 126"/>
                  <a:gd name="T47" fmla="*/ 13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207">
                    <a:moveTo>
                      <a:pt x="126" y="131"/>
                    </a:moveTo>
                    <a:cubicBezTo>
                      <a:pt x="126" y="154"/>
                      <a:pt x="121" y="172"/>
                      <a:pt x="109" y="186"/>
                    </a:cubicBezTo>
                    <a:cubicBezTo>
                      <a:pt x="98" y="200"/>
                      <a:pt x="83" y="207"/>
                      <a:pt x="63" y="207"/>
                    </a:cubicBezTo>
                    <a:cubicBezTo>
                      <a:pt x="45" y="207"/>
                      <a:pt x="32" y="199"/>
                      <a:pt x="22" y="184"/>
                    </a:cubicBezTo>
                    <a:cubicBezTo>
                      <a:pt x="22" y="184"/>
                      <a:pt x="22" y="184"/>
                      <a:pt x="22" y="184"/>
                    </a:cubicBezTo>
                    <a:cubicBezTo>
                      <a:pt x="22" y="204"/>
                      <a:pt x="22" y="204"/>
                      <a:pt x="22" y="204"/>
                    </a:cubicBezTo>
                    <a:cubicBezTo>
                      <a:pt x="0" y="204"/>
                      <a:pt x="0" y="204"/>
                      <a:pt x="0" y="204"/>
                    </a:cubicBezTo>
                    <a:cubicBezTo>
                      <a:pt x="0" y="0"/>
                      <a:pt x="0" y="0"/>
                      <a:pt x="0" y="0"/>
                    </a:cubicBezTo>
                    <a:cubicBezTo>
                      <a:pt x="22" y="7"/>
                      <a:pt x="22" y="7"/>
                      <a:pt x="22" y="7"/>
                    </a:cubicBezTo>
                    <a:cubicBezTo>
                      <a:pt x="22" y="90"/>
                      <a:pt x="22" y="90"/>
                      <a:pt x="22" y="90"/>
                    </a:cubicBezTo>
                    <a:cubicBezTo>
                      <a:pt x="22" y="90"/>
                      <a:pt x="22" y="90"/>
                      <a:pt x="22" y="90"/>
                    </a:cubicBezTo>
                    <a:cubicBezTo>
                      <a:pt x="33" y="72"/>
                      <a:pt x="49" y="63"/>
                      <a:pt x="70" y="63"/>
                    </a:cubicBezTo>
                    <a:cubicBezTo>
                      <a:pt x="87" y="63"/>
                      <a:pt x="101" y="69"/>
                      <a:pt x="111" y="81"/>
                    </a:cubicBezTo>
                    <a:cubicBezTo>
                      <a:pt x="121" y="93"/>
                      <a:pt x="126" y="110"/>
                      <a:pt x="126" y="131"/>
                    </a:cubicBezTo>
                    <a:moveTo>
                      <a:pt x="104" y="130"/>
                    </a:moveTo>
                    <a:cubicBezTo>
                      <a:pt x="104" y="116"/>
                      <a:pt x="100" y="104"/>
                      <a:pt x="93" y="95"/>
                    </a:cubicBezTo>
                    <a:cubicBezTo>
                      <a:pt x="86" y="86"/>
                      <a:pt x="77" y="81"/>
                      <a:pt x="64" y="81"/>
                    </a:cubicBezTo>
                    <a:cubicBezTo>
                      <a:pt x="52" y="81"/>
                      <a:pt x="41" y="86"/>
                      <a:pt x="33" y="95"/>
                    </a:cubicBezTo>
                    <a:cubicBezTo>
                      <a:pt x="26" y="103"/>
                      <a:pt x="22" y="115"/>
                      <a:pt x="22" y="128"/>
                    </a:cubicBezTo>
                    <a:cubicBezTo>
                      <a:pt x="22" y="148"/>
                      <a:pt x="22" y="148"/>
                      <a:pt x="22" y="148"/>
                    </a:cubicBezTo>
                    <a:cubicBezTo>
                      <a:pt x="22" y="159"/>
                      <a:pt x="25" y="169"/>
                      <a:pt x="33" y="177"/>
                    </a:cubicBezTo>
                    <a:cubicBezTo>
                      <a:pt x="41" y="184"/>
                      <a:pt x="50" y="188"/>
                      <a:pt x="61" y="188"/>
                    </a:cubicBezTo>
                    <a:cubicBezTo>
                      <a:pt x="74" y="188"/>
                      <a:pt x="85" y="183"/>
                      <a:pt x="92" y="173"/>
                    </a:cubicBezTo>
                    <a:cubicBezTo>
                      <a:pt x="100" y="163"/>
                      <a:pt x="104" y="149"/>
                      <a:pt x="104" y="1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6"/>
              <p:cNvSpPr>
                <a:spLocks/>
              </p:cNvSpPr>
              <p:nvPr/>
            </p:nvSpPr>
            <p:spPr bwMode="auto">
              <a:xfrm>
                <a:off x="3346" y="213"/>
                <a:ext cx="68" cy="69"/>
              </a:xfrm>
              <a:custGeom>
                <a:avLst/>
                <a:gdLst>
                  <a:gd name="T0" fmla="*/ 29 w 29"/>
                  <a:gd name="T1" fmla="*/ 15 h 29"/>
                  <a:gd name="T2" fmla="*/ 25 w 29"/>
                  <a:gd name="T3" fmla="*/ 25 h 29"/>
                  <a:gd name="T4" fmla="*/ 15 w 29"/>
                  <a:gd name="T5" fmla="*/ 29 h 29"/>
                  <a:gd name="T6" fmla="*/ 4 w 29"/>
                  <a:gd name="T7" fmla="*/ 25 h 29"/>
                  <a:gd name="T8" fmla="*/ 0 w 29"/>
                  <a:gd name="T9" fmla="*/ 15 h 29"/>
                  <a:gd name="T10" fmla="*/ 4 w 29"/>
                  <a:gd name="T11" fmla="*/ 5 h 29"/>
                  <a:gd name="T12" fmla="*/ 15 w 29"/>
                  <a:gd name="T13" fmla="*/ 0 h 29"/>
                  <a:gd name="T14" fmla="*/ 25 w 29"/>
                  <a:gd name="T15" fmla="*/ 5 h 29"/>
                  <a:gd name="T16" fmla="*/ 29 w 29"/>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9">
                    <a:moveTo>
                      <a:pt x="29" y="15"/>
                    </a:moveTo>
                    <a:cubicBezTo>
                      <a:pt x="29" y="19"/>
                      <a:pt x="28" y="22"/>
                      <a:pt x="25" y="25"/>
                    </a:cubicBezTo>
                    <a:cubicBezTo>
                      <a:pt x="22" y="28"/>
                      <a:pt x="19" y="29"/>
                      <a:pt x="15" y="29"/>
                    </a:cubicBezTo>
                    <a:cubicBezTo>
                      <a:pt x="11" y="29"/>
                      <a:pt x="7" y="28"/>
                      <a:pt x="4" y="25"/>
                    </a:cubicBezTo>
                    <a:cubicBezTo>
                      <a:pt x="2" y="23"/>
                      <a:pt x="0" y="19"/>
                      <a:pt x="0" y="15"/>
                    </a:cubicBezTo>
                    <a:cubicBezTo>
                      <a:pt x="0" y="11"/>
                      <a:pt x="2" y="8"/>
                      <a:pt x="4" y="5"/>
                    </a:cubicBezTo>
                    <a:cubicBezTo>
                      <a:pt x="7" y="2"/>
                      <a:pt x="10" y="0"/>
                      <a:pt x="15" y="0"/>
                    </a:cubicBezTo>
                    <a:cubicBezTo>
                      <a:pt x="19" y="0"/>
                      <a:pt x="22" y="2"/>
                      <a:pt x="25" y="5"/>
                    </a:cubicBezTo>
                    <a:cubicBezTo>
                      <a:pt x="28" y="7"/>
                      <a:pt x="29" y="11"/>
                      <a:pt x="29"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7"/>
              <p:cNvSpPr>
                <a:spLocks noChangeArrowheads="1"/>
              </p:cNvSpPr>
              <p:nvPr/>
            </p:nvSpPr>
            <p:spPr bwMode="auto">
              <a:xfrm>
                <a:off x="3353" y="359"/>
                <a:ext cx="52" cy="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8"/>
              <p:cNvSpPr>
                <a:spLocks/>
              </p:cNvSpPr>
              <p:nvPr/>
            </p:nvSpPr>
            <p:spPr bwMode="auto">
              <a:xfrm>
                <a:off x="3493" y="351"/>
                <a:ext cx="270" cy="337"/>
              </a:xfrm>
              <a:custGeom>
                <a:avLst/>
                <a:gdLst>
                  <a:gd name="T0" fmla="*/ 114 w 114"/>
                  <a:gd name="T1" fmla="*/ 141 h 141"/>
                  <a:gd name="T2" fmla="*/ 92 w 114"/>
                  <a:gd name="T3" fmla="*/ 141 h 141"/>
                  <a:gd name="T4" fmla="*/ 92 w 114"/>
                  <a:gd name="T5" fmla="*/ 62 h 141"/>
                  <a:gd name="T6" fmla="*/ 60 w 114"/>
                  <a:gd name="T7" fmla="*/ 18 h 141"/>
                  <a:gd name="T8" fmla="*/ 33 w 114"/>
                  <a:gd name="T9" fmla="*/ 31 h 141"/>
                  <a:gd name="T10" fmla="*/ 22 w 114"/>
                  <a:gd name="T11" fmla="*/ 62 h 141"/>
                  <a:gd name="T12" fmla="*/ 22 w 114"/>
                  <a:gd name="T13" fmla="*/ 141 h 141"/>
                  <a:gd name="T14" fmla="*/ 0 w 114"/>
                  <a:gd name="T15" fmla="*/ 141 h 141"/>
                  <a:gd name="T16" fmla="*/ 0 w 114"/>
                  <a:gd name="T17" fmla="*/ 3 h 141"/>
                  <a:gd name="T18" fmla="*/ 22 w 114"/>
                  <a:gd name="T19" fmla="*/ 3 h 141"/>
                  <a:gd name="T20" fmla="*/ 22 w 114"/>
                  <a:gd name="T21" fmla="*/ 26 h 141"/>
                  <a:gd name="T22" fmla="*/ 22 w 114"/>
                  <a:gd name="T23" fmla="*/ 26 h 141"/>
                  <a:gd name="T24" fmla="*/ 68 w 114"/>
                  <a:gd name="T25" fmla="*/ 0 h 141"/>
                  <a:gd name="T26" fmla="*/ 102 w 114"/>
                  <a:gd name="T27" fmla="*/ 14 h 141"/>
                  <a:gd name="T28" fmla="*/ 114 w 114"/>
                  <a:gd name="T29" fmla="*/ 56 h 141"/>
                  <a:gd name="T30" fmla="*/ 114 w 114"/>
                  <a:gd name="T3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141">
                    <a:moveTo>
                      <a:pt x="114" y="141"/>
                    </a:moveTo>
                    <a:cubicBezTo>
                      <a:pt x="92" y="141"/>
                      <a:pt x="92" y="141"/>
                      <a:pt x="92" y="141"/>
                    </a:cubicBezTo>
                    <a:cubicBezTo>
                      <a:pt x="92" y="62"/>
                      <a:pt x="92" y="62"/>
                      <a:pt x="92" y="62"/>
                    </a:cubicBezTo>
                    <a:cubicBezTo>
                      <a:pt x="92" y="33"/>
                      <a:pt x="81" y="18"/>
                      <a:pt x="60" y="18"/>
                    </a:cubicBezTo>
                    <a:cubicBezTo>
                      <a:pt x="49" y="18"/>
                      <a:pt x="40" y="22"/>
                      <a:pt x="33" y="31"/>
                    </a:cubicBezTo>
                    <a:cubicBezTo>
                      <a:pt x="26" y="39"/>
                      <a:pt x="22" y="49"/>
                      <a:pt x="22" y="62"/>
                    </a:cubicBezTo>
                    <a:cubicBezTo>
                      <a:pt x="22" y="141"/>
                      <a:pt x="22" y="141"/>
                      <a:pt x="22" y="141"/>
                    </a:cubicBezTo>
                    <a:cubicBezTo>
                      <a:pt x="0" y="141"/>
                      <a:pt x="0" y="141"/>
                      <a:pt x="0" y="141"/>
                    </a:cubicBezTo>
                    <a:cubicBezTo>
                      <a:pt x="0" y="3"/>
                      <a:pt x="0" y="3"/>
                      <a:pt x="0" y="3"/>
                    </a:cubicBezTo>
                    <a:cubicBezTo>
                      <a:pt x="22" y="3"/>
                      <a:pt x="22" y="3"/>
                      <a:pt x="22" y="3"/>
                    </a:cubicBezTo>
                    <a:cubicBezTo>
                      <a:pt x="22" y="26"/>
                      <a:pt x="22" y="26"/>
                      <a:pt x="22" y="26"/>
                    </a:cubicBezTo>
                    <a:cubicBezTo>
                      <a:pt x="22" y="26"/>
                      <a:pt x="22" y="26"/>
                      <a:pt x="22" y="26"/>
                    </a:cubicBezTo>
                    <a:cubicBezTo>
                      <a:pt x="33" y="8"/>
                      <a:pt x="48" y="0"/>
                      <a:pt x="68" y="0"/>
                    </a:cubicBezTo>
                    <a:cubicBezTo>
                      <a:pt x="83" y="0"/>
                      <a:pt x="94" y="5"/>
                      <a:pt x="102" y="14"/>
                    </a:cubicBezTo>
                    <a:cubicBezTo>
                      <a:pt x="110" y="24"/>
                      <a:pt x="114" y="38"/>
                      <a:pt x="114" y="56"/>
                    </a:cubicBezTo>
                    <a:lnTo>
                      <a:pt x="114"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9"/>
              <p:cNvSpPr>
                <a:spLocks noEditPoints="1"/>
              </p:cNvSpPr>
              <p:nvPr/>
            </p:nvSpPr>
            <p:spPr bwMode="auto">
              <a:xfrm>
                <a:off x="3834" y="351"/>
                <a:ext cx="299" cy="492"/>
              </a:xfrm>
              <a:custGeom>
                <a:avLst/>
                <a:gdLst>
                  <a:gd name="T0" fmla="*/ 126 w 126"/>
                  <a:gd name="T1" fmla="*/ 130 h 206"/>
                  <a:gd name="T2" fmla="*/ 54 w 126"/>
                  <a:gd name="T3" fmla="*/ 206 h 206"/>
                  <a:gd name="T4" fmla="*/ 9 w 126"/>
                  <a:gd name="T5" fmla="*/ 196 h 206"/>
                  <a:gd name="T6" fmla="*/ 15 w 126"/>
                  <a:gd name="T7" fmla="*/ 177 h 206"/>
                  <a:gd name="T8" fmla="*/ 53 w 126"/>
                  <a:gd name="T9" fmla="*/ 187 h 206"/>
                  <a:gd name="T10" fmla="*/ 104 w 126"/>
                  <a:gd name="T11" fmla="*/ 133 h 206"/>
                  <a:gd name="T12" fmla="*/ 104 w 126"/>
                  <a:gd name="T13" fmla="*/ 118 h 206"/>
                  <a:gd name="T14" fmla="*/ 104 w 126"/>
                  <a:gd name="T15" fmla="*/ 118 h 206"/>
                  <a:gd name="T16" fmla="*/ 57 w 126"/>
                  <a:gd name="T17" fmla="*/ 144 h 206"/>
                  <a:gd name="T18" fmla="*/ 27 w 126"/>
                  <a:gd name="T19" fmla="*/ 136 h 206"/>
                  <a:gd name="T20" fmla="*/ 7 w 126"/>
                  <a:gd name="T21" fmla="*/ 112 h 206"/>
                  <a:gd name="T22" fmla="*/ 0 w 126"/>
                  <a:gd name="T23" fmla="*/ 76 h 206"/>
                  <a:gd name="T24" fmla="*/ 17 w 126"/>
                  <a:gd name="T25" fmla="*/ 20 h 206"/>
                  <a:gd name="T26" fmla="*/ 63 w 126"/>
                  <a:gd name="T27" fmla="*/ 0 h 206"/>
                  <a:gd name="T28" fmla="*/ 104 w 126"/>
                  <a:gd name="T29" fmla="*/ 22 h 206"/>
                  <a:gd name="T30" fmla="*/ 104 w 126"/>
                  <a:gd name="T31" fmla="*/ 22 h 206"/>
                  <a:gd name="T32" fmla="*/ 104 w 126"/>
                  <a:gd name="T33" fmla="*/ 3 h 206"/>
                  <a:gd name="T34" fmla="*/ 126 w 126"/>
                  <a:gd name="T35" fmla="*/ 3 h 206"/>
                  <a:gd name="T36" fmla="*/ 126 w 126"/>
                  <a:gd name="T37" fmla="*/ 130 h 206"/>
                  <a:gd name="T38" fmla="*/ 104 w 126"/>
                  <a:gd name="T39" fmla="*/ 78 h 206"/>
                  <a:gd name="T40" fmla="*/ 104 w 126"/>
                  <a:gd name="T41" fmla="*/ 58 h 206"/>
                  <a:gd name="T42" fmla="*/ 93 w 126"/>
                  <a:gd name="T43" fmla="*/ 30 h 206"/>
                  <a:gd name="T44" fmla="*/ 66 w 126"/>
                  <a:gd name="T45" fmla="*/ 18 h 206"/>
                  <a:gd name="T46" fmla="*/ 34 w 126"/>
                  <a:gd name="T47" fmla="*/ 33 h 206"/>
                  <a:gd name="T48" fmla="*/ 22 w 126"/>
                  <a:gd name="T49" fmla="*/ 75 h 206"/>
                  <a:gd name="T50" fmla="*/ 33 w 126"/>
                  <a:gd name="T51" fmla="*/ 111 h 206"/>
                  <a:gd name="T52" fmla="*/ 63 w 126"/>
                  <a:gd name="T53" fmla="*/ 125 h 206"/>
                  <a:gd name="T54" fmla="*/ 93 w 126"/>
                  <a:gd name="T55" fmla="*/ 112 h 206"/>
                  <a:gd name="T56" fmla="*/ 104 w 126"/>
                  <a:gd name="T57" fmla="*/ 7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206">
                    <a:moveTo>
                      <a:pt x="126" y="130"/>
                    </a:moveTo>
                    <a:cubicBezTo>
                      <a:pt x="126" y="180"/>
                      <a:pt x="102" y="206"/>
                      <a:pt x="54" y="206"/>
                    </a:cubicBezTo>
                    <a:cubicBezTo>
                      <a:pt x="37" y="206"/>
                      <a:pt x="22" y="202"/>
                      <a:pt x="9" y="196"/>
                    </a:cubicBezTo>
                    <a:cubicBezTo>
                      <a:pt x="15" y="177"/>
                      <a:pt x="15" y="177"/>
                      <a:pt x="15" y="177"/>
                    </a:cubicBezTo>
                    <a:cubicBezTo>
                      <a:pt x="29" y="184"/>
                      <a:pt x="39" y="187"/>
                      <a:pt x="53" y="187"/>
                    </a:cubicBezTo>
                    <a:cubicBezTo>
                      <a:pt x="87" y="187"/>
                      <a:pt x="104" y="169"/>
                      <a:pt x="104" y="133"/>
                    </a:cubicBezTo>
                    <a:cubicBezTo>
                      <a:pt x="104" y="118"/>
                      <a:pt x="104" y="118"/>
                      <a:pt x="104" y="118"/>
                    </a:cubicBezTo>
                    <a:cubicBezTo>
                      <a:pt x="104" y="118"/>
                      <a:pt x="104" y="118"/>
                      <a:pt x="104" y="118"/>
                    </a:cubicBezTo>
                    <a:cubicBezTo>
                      <a:pt x="93" y="135"/>
                      <a:pt x="78" y="144"/>
                      <a:pt x="57" y="144"/>
                    </a:cubicBezTo>
                    <a:cubicBezTo>
                      <a:pt x="45" y="144"/>
                      <a:pt x="35" y="141"/>
                      <a:pt x="27" y="136"/>
                    </a:cubicBezTo>
                    <a:cubicBezTo>
                      <a:pt x="18" y="130"/>
                      <a:pt x="11" y="122"/>
                      <a:pt x="7" y="112"/>
                    </a:cubicBezTo>
                    <a:cubicBezTo>
                      <a:pt x="2" y="102"/>
                      <a:pt x="0" y="90"/>
                      <a:pt x="0" y="76"/>
                    </a:cubicBezTo>
                    <a:cubicBezTo>
                      <a:pt x="0" y="53"/>
                      <a:pt x="5" y="34"/>
                      <a:pt x="17" y="20"/>
                    </a:cubicBezTo>
                    <a:cubicBezTo>
                      <a:pt x="28" y="7"/>
                      <a:pt x="43" y="0"/>
                      <a:pt x="63" y="0"/>
                    </a:cubicBezTo>
                    <a:cubicBezTo>
                      <a:pt x="81" y="0"/>
                      <a:pt x="95" y="7"/>
                      <a:pt x="104" y="22"/>
                    </a:cubicBezTo>
                    <a:cubicBezTo>
                      <a:pt x="104" y="22"/>
                      <a:pt x="104" y="22"/>
                      <a:pt x="104" y="22"/>
                    </a:cubicBezTo>
                    <a:cubicBezTo>
                      <a:pt x="104" y="3"/>
                      <a:pt x="104" y="3"/>
                      <a:pt x="104" y="3"/>
                    </a:cubicBezTo>
                    <a:cubicBezTo>
                      <a:pt x="126" y="3"/>
                      <a:pt x="126" y="3"/>
                      <a:pt x="126" y="3"/>
                    </a:cubicBezTo>
                    <a:lnTo>
                      <a:pt x="126" y="130"/>
                    </a:lnTo>
                    <a:close/>
                    <a:moveTo>
                      <a:pt x="104" y="78"/>
                    </a:moveTo>
                    <a:cubicBezTo>
                      <a:pt x="104" y="58"/>
                      <a:pt x="104" y="58"/>
                      <a:pt x="104" y="58"/>
                    </a:cubicBezTo>
                    <a:cubicBezTo>
                      <a:pt x="104" y="47"/>
                      <a:pt x="101" y="38"/>
                      <a:pt x="93" y="30"/>
                    </a:cubicBezTo>
                    <a:cubicBezTo>
                      <a:pt x="85" y="22"/>
                      <a:pt x="76" y="18"/>
                      <a:pt x="66" y="18"/>
                    </a:cubicBezTo>
                    <a:cubicBezTo>
                      <a:pt x="52" y="18"/>
                      <a:pt x="41" y="23"/>
                      <a:pt x="34" y="33"/>
                    </a:cubicBezTo>
                    <a:cubicBezTo>
                      <a:pt x="26" y="43"/>
                      <a:pt x="22" y="57"/>
                      <a:pt x="22" y="75"/>
                    </a:cubicBezTo>
                    <a:cubicBezTo>
                      <a:pt x="22" y="90"/>
                      <a:pt x="26" y="102"/>
                      <a:pt x="33" y="111"/>
                    </a:cubicBezTo>
                    <a:cubicBezTo>
                      <a:pt x="41" y="121"/>
                      <a:pt x="50" y="125"/>
                      <a:pt x="63" y="125"/>
                    </a:cubicBezTo>
                    <a:cubicBezTo>
                      <a:pt x="75" y="125"/>
                      <a:pt x="85" y="121"/>
                      <a:pt x="93" y="112"/>
                    </a:cubicBezTo>
                    <a:cubicBezTo>
                      <a:pt x="101" y="104"/>
                      <a:pt x="104" y="92"/>
                      <a:pt x="104"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10"/>
              <p:cNvSpPr>
                <a:spLocks/>
              </p:cNvSpPr>
              <p:nvPr/>
            </p:nvSpPr>
            <p:spPr bwMode="auto">
              <a:xfrm>
                <a:off x="2144" y="273"/>
                <a:ext cx="612" cy="567"/>
              </a:xfrm>
              <a:custGeom>
                <a:avLst/>
                <a:gdLst>
                  <a:gd name="T0" fmla="*/ 230 w 612"/>
                  <a:gd name="T1" fmla="*/ 0 h 567"/>
                  <a:gd name="T2" fmla="*/ 306 w 612"/>
                  <a:gd name="T3" fmla="*/ 167 h 567"/>
                  <a:gd name="T4" fmla="*/ 422 w 612"/>
                  <a:gd name="T5" fmla="*/ 222 h 567"/>
                  <a:gd name="T6" fmla="*/ 0 w 612"/>
                  <a:gd name="T7" fmla="*/ 446 h 567"/>
                  <a:gd name="T8" fmla="*/ 175 w 612"/>
                  <a:gd name="T9" fmla="*/ 567 h 567"/>
                  <a:gd name="T10" fmla="*/ 612 w 612"/>
                  <a:gd name="T11" fmla="*/ 305 h 567"/>
                  <a:gd name="T12" fmla="*/ 612 w 612"/>
                  <a:gd name="T13" fmla="*/ 119 h 567"/>
                  <a:gd name="T14" fmla="*/ 230 w 612"/>
                  <a:gd name="T15" fmla="*/ 0 h 5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567">
                    <a:moveTo>
                      <a:pt x="230" y="0"/>
                    </a:moveTo>
                    <a:lnTo>
                      <a:pt x="306" y="167"/>
                    </a:lnTo>
                    <a:lnTo>
                      <a:pt x="422" y="222"/>
                    </a:lnTo>
                    <a:lnTo>
                      <a:pt x="0" y="446"/>
                    </a:lnTo>
                    <a:lnTo>
                      <a:pt x="175" y="567"/>
                    </a:lnTo>
                    <a:lnTo>
                      <a:pt x="612" y="305"/>
                    </a:lnTo>
                    <a:lnTo>
                      <a:pt x="612" y="119"/>
                    </a:lnTo>
                    <a:lnTo>
                      <a:pt x="2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11"/>
              <p:cNvSpPr>
                <a:spLocks/>
              </p:cNvSpPr>
              <p:nvPr/>
            </p:nvSpPr>
            <p:spPr bwMode="auto">
              <a:xfrm>
                <a:off x="2144" y="72"/>
                <a:ext cx="175" cy="647"/>
              </a:xfrm>
              <a:custGeom>
                <a:avLst/>
                <a:gdLst>
                  <a:gd name="T0" fmla="*/ 175 w 175"/>
                  <a:gd name="T1" fmla="*/ 55 h 647"/>
                  <a:gd name="T2" fmla="*/ 0 w 175"/>
                  <a:gd name="T3" fmla="*/ 0 h 647"/>
                  <a:gd name="T4" fmla="*/ 0 w 175"/>
                  <a:gd name="T5" fmla="*/ 647 h 647"/>
                  <a:gd name="T6" fmla="*/ 175 w 175"/>
                  <a:gd name="T7" fmla="*/ 487 h 647"/>
                  <a:gd name="T8" fmla="*/ 175 w 175"/>
                  <a:gd name="T9" fmla="*/ 55 h 647"/>
                </a:gdLst>
                <a:ahLst/>
                <a:cxnLst>
                  <a:cxn ang="0">
                    <a:pos x="T0" y="T1"/>
                  </a:cxn>
                  <a:cxn ang="0">
                    <a:pos x="T2" y="T3"/>
                  </a:cxn>
                  <a:cxn ang="0">
                    <a:pos x="T4" y="T5"/>
                  </a:cxn>
                  <a:cxn ang="0">
                    <a:pos x="T6" y="T7"/>
                  </a:cxn>
                  <a:cxn ang="0">
                    <a:pos x="T8" y="T9"/>
                  </a:cxn>
                </a:cxnLst>
                <a:rect l="0" t="0" r="r" b="b"/>
                <a:pathLst>
                  <a:path w="175" h="647">
                    <a:moveTo>
                      <a:pt x="175" y="55"/>
                    </a:moveTo>
                    <a:lnTo>
                      <a:pt x="0" y="0"/>
                    </a:lnTo>
                    <a:lnTo>
                      <a:pt x="0" y="647"/>
                    </a:lnTo>
                    <a:lnTo>
                      <a:pt x="175" y="487"/>
                    </a:lnTo>
                    <a:lnTo>
                      <a:pt x="175"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08049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63" presetClass="path" presetSubtype="0" decel="100000" fill="hold" grpId="1" nodeType="withEffect">
                                  <p:stCondLst>
                                    <p:cond delay="300"/>
                                  </p:stCondLst>
                                  <p:childTnLst>
                                    <p:animMotion origin="layout" path="M 3.22951E-6 -1.77031E-6 L 0.018 -1.77031E-6 " pathEditMode="relative" rAng="0" ptsTypes="AA">
                                      <p:cBhvr>
                                        <p:cTn id="13" dur="500" spd="-100000" fill="hold"/>
                                        <p:tgtEl>
                                          <p:spTgt spid="14"/>
                                        </p:tgtEl>
                                        <p:attrNameLst>
                                          <p:attrName>ppt_x</p:attrName>
                                          <p:attrName>ppt_y</p:attrName>
                                        </p:attrNameLst>
                                      </p:cBhvr>
                                      <p:rCtr x="894" y="0"/>
                                    </p:animMotion>
                                  </p:childTnLst>
                                </p:cTn>
                              </p:par>
                              <p:par>
                                <p:cTn id="14" presetID="10" presetClass="entr" presetSubtype="0" fill="hold" grpId="0" nodeType="withEffect">
                                  <p:stCondLst>
                                    <p:cond delay="4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63" presetClass="path" presetSubtype="0" decel="100000" fill="hold" grpId="1" nodeType="withEffect">
                                  <p:stCondLst>
                                    <p:cond delay="400"/>
                                  </p:stCondLst>
                                  <p:childTnLst>
                                    <p:animMotion origin="layout" path="M 3.22951E-6 -1.77031E-6 L 0.018 -1.77031E-6 " pathEditMode="relative" rAng="0" ptsTypes="AA">
                                      <p:cBhvr>
                                        <p:cTn id="18" dur="500" spd="-100000" fill="hold"/>
                                        <p:tgtEl>
                                          <p:spTgt spid="15"/>
                                        </p:tgtEl>
                                        <p:attrNameLst>
                                          <p:attrName>ppt_x</p:attrName>
                                          <p:attrName>ppt_y</p:attrName>
                                        </p:attrNameLst>
                                      </p:cBhvr>
                                      <p:rCtr x="894" y="0"/>
                                    </p:animMotion>
                                  </p:childTnLst>
                                </p:cTn>
                              </p:par>
                            </p:childTnLst>
                          </p:cTn>
                        </p:par>
                        <p:par>
                          <p:cTn id="19" fill="hold">
                            <p:stCondLst>
                              <p:cond delay="90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0"/>
                                  </p:stCondLst>
                                  <p:childTnLst>
                                    <p:animMotion origin="layout" path="M -1.83304E-6 1.82025E-6 L -1.83304E-6 0.03064 " pathEditMode="relative" rAng="0" ptsTypes="AA">
                                      <p:cBhvr>
                                        <p:cTn id="24" dur="500" spd="-100000" fill="hold"/>
                                        <p:tgtEl>
                                          <p:spTgt spid="19"/>
                                        </p:tgtEl>
                                        <p:attrNameLst>
                                          <p:attrName>ppt_x</p:attrName>
                                          <p:attrName>ppt_y</p:attrName>
                                        </p:attrNameLst>
                                      </p:cBhvr>
                                      <p:rCtr x="0" y="1521"/>
                                    </p:animMotion>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3" grpId="0" animBg="1"/>
      <p:bldP spid="14" grpId="0"/>
      <p:bldP spid="14" grpId="1"/>
      <p:bldP spid="15" grpId="0"/>
      <p:bldP spid="15" grpId="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Find the top 100 domains that users clicked on</a:t>
            </a:r>
            <a:br>
              <a:rPr lang="en-US" sz="4400" dirty="0"/>
            </a:br>
            <a:r>
              <a:rPr lang="en-US" sz="2800" dirty="0">
                <a:solidFill>
                  <a:schemeClr val="accent2"/>
                </a:solidFill>
              </a:rPr>
              <a:t>Unstructured</a:t>
            </a:r>
          </a:p>
        </p:txBody>
      </p:sp>
      <p:grpSp>
        <p:nvGrpSpPr>
          <p:cNvPr id="9" name="Group 8"/>
          <p:cNvGrpSpPr/>
          <p:nvPr/>
        </p:nvGrpSpPr>
        <p:grpSpPr>
          <a:xfrm>
            <a:off x="5468309" y="1405140"/>
            <a:ext cx="6354989" cy="5050090"/>
            <a:chOff x="2901043" y="1272949"/>
            <a:chExt cx="6389914" cy="5077843"/>
          </a:xfrm>
        </p:grpSpPr>
        <p:pic>
          <p:nvPicPr>
            <p:cNvPr id="10" name="Picture 9"/>
            <p:cNvPicPr>
              <a:picLocks noChangeAspect="1"/>
            </p:cNvPicPr>
            <p:nvPr/>
          </p:nvPicPr>
          <p:blipFill rotWithShape="1">
            <a:blip r:embed="rId3"/>
            <a:srcRect b="27317"/>
            <a:stretch/>
          </p:blipFill>
          <p:spPr>
            <a:xfrm>
              <a:off x="2901043" y="1272949"/>
              <a:ext cx="6389914" cy="5077842"/>
            </a:xfrm>
            <a:prstGeom prst="rect">
              <a:avLst/>
            </a:prstGeom>
            <a:noFill/>
            <a:ln>
              <a:noFill/>
            </a:ln>
          </p:spPr>
        </p:pic>
        <p:sp>
          <p:nvSpPr>
            <p:cNvPr id="11" name="Rectangle 10"/>
            <p:cNvSpPr/>
            <p:nvPr/>
          </p:nvSpPr>
          <p:spPr bwMode="auto">
            <a:xfrm>
              <a:off x="3200398" y="2683120"/>
              <a:ext cx="6071616" cy="36676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9144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ClickData</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403225"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SELECT </a:t>
              </a:r>
            </a:p>
            <a:p>
              <a:pPr marL="804863"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Session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804863"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Domain string,</a:t>
              </a:r>
            </a:p>
            <a:p>
              <a:pPr marL="804863"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Clicks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endPar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FROM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clickdata.tsv</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0" indent="0" algn="l" defTabSz="914363" rtl="0" eaLnBrk="1" fontAlgn="auto" latinLnBrk="0" hangingPunct="1">
                <a:lnSpc>
                  <a:spcPct val="100000"/>
                </a:lnSpc>
                <a:spcBef>
                  <a:spcPts val="0"/>
                </a:spcBef>
                <a:spcAft>
                  <a:spcPts val="10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USING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Extractors.Tsv</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endParaRPr kumimoji="0" lang="en-US" sz="11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@rows = SELECT </a:t>
              </a:r>
            </a:p>
            <a:p>
              <a:pPr marL="804863"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Domain, </a:t>
              </a:r>
            </a:p>
            <a:p>
              <a:pPr marL="804863"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SUM(Clicks) AS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TotalClicks</a:t>
              </a:r>
              <a:endPar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403225"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FROM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ClickData</a:t>
              </a:r>
              <a:endPar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403225" marR="0" lvl="0" indent="0" algn="l" defTabSz="914363" rtl="0" eaLnBrk="1" fontAlgn="auto" latinLnBrk="0" hangingPunct="1">
                <a:lnSpc>
                  <a:spcPct val="100000"/>
                </a:lnSpc>
                <a:spcBef>
                  <a:spcPts val="0"/>
                </a:spcBef>
                <a:spcAft>
                  <a:spcPts val="10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GROUP BY Domain;</a:t>
              </a:r>
              <a:endParaRPr kumimoji="0" lang="en-US" sz="105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OUTPUT @rows</a:t>
              </a:r>
            </a:p>
            <a:p>
              <a:pPr marL="403225"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TO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output.tsv</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403225"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USING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Outputters.tsv</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p:txBody>
        </p:sp>
      </p:grpSp>
      <p:graphicFrame>
        <p:nvGraphicFramePr>
          <p:cNvPr id="16" name="Table 15"/>
          <p:cNvGraphicFramePr>
            <a:graphicFrameLocks noGrp="1"/>
          </p:cNvGraphicFramePr>
          <p:nvPr>
            <p:extLst/>
          </p:nvPr>
        </p:nvGraphicFramePr>
        <p:xfrm>
          <a:off x="268927" y="1677514"/>
          <a:ext cx="4851400" cy="3352800"/>
        </p:xfrm>
        <a:graphic>
          <a:graphicData uri="http://schemas.openxmlformats.org/drawingml/2006/table">
            <a:tbl>
              <a:tblPr firstRow="1" bandRow="1">
                <a:tableStyleId>{5C22544A-7EE6-4342-B048-85BDC9FD1C3A}</a:tableStyleId>
              </a:tblPr>
              <a:tblGrid>
                <a:gridCol w="2556059">
                  <a:extLst>
                    <a:ext uri="{9D8B030D-6E8A-4147-A177-3AD203B41FA5}">
                      <a16:colId xmlns:a16="http://schemas.microsoft.com/office/drawing/2014/main" val="20000"/>
                    </a:ext>
                  </a:extLst>
                </a:gridCol>
                <a:gridCol w="2295341">
                  <a:extLst>
                    <a:ext uri="{9D8B030D-6E8A-4147-A177-3AD203B41FA5}">
                      <a16:colId xmlns:a16="http://schemas.microsoft.com/office/drawing/2014/main" val="20001"/>
                    </a:ext>
                  </a:extLst>
                </a:gridCol>
              </a:tblGrid>
              <a:tr h="579120">
                <a:tc gridSpan="2">
                  <a:txBody>
                    <a:bodyPr/>
                    <a:lstStyle/>
                    <a:p>
                      <a:pPr algn="ctr"/>
                      <a:r>
                        <a:rPr lang="en-US" sz="3200" b="0" dirty="0">
                          <a:solidFill>
                            <a:srgbClr val="002050"/>
                          </a:solidFill>
                          <a:latin typeface="+mj-lt"/>
                          <a:cs typeface="Segoe UI Semibold" panose="020B0702040204020203" pitchFamily="34" charset="0"/>
                        </a:rPr>
                        <a:t>Output</a:t>
                      </a:r>
                    </a:p>
                  </a:txBody>
                  <a:tcPr anchor="ct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914367" rtl="0" eaLnBrk="1" fontAlgn="auto" latinLnBrk="0" hangingPunct="1">
                        <a:lnSpc>
                          <a:spcPct val="100000"/>
                        </a:lnSpc>
                        <a:spcBef>
                          <a:spcPts val="0"/>
                        </a:spcBef>
                        <a:spcAft>
                          <a:spcPts val="0"/>
                        </a:spcAft>
                        <a:buClrTx/>
                        <a:buSzTx/>
                        <a:buFontTx/>
                        <a:buNone/>
                        <a:tabLst/>
                        <a:defRPr/>
                      </a:pPr>
                      <a:endParaRPr lang="en-US" sz="2600" b="0" dirty="0">
                        <a:solidFill>
                          <a:schemeClr val="bg1"/>
                        </a:solidFill>
                        <a:latin typeface="+mj-lt"/>
                        <a:cs typeface="Segoe UI Semibold" panose="020B0702040204020203"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rgbClr val="002050"/>
                      </a:solidFill>
                      <a:prstDash val="solid"/>
                      <a:round/>
                      <a:headEnd type="none" w="med" len="med"/>
                      <a:tailEnd type="none" w="med" len="med"/>
                    </a:lnR>
                    <a:lnT w="6350" cap="flat" cmpd="sng" algn="ctr">
                      <a:solidFill>
                        <a:srgbClr val="002050"/>
                      </a:solidFill>
                      <a:prstDash val="solid"/>
                      <a:round/>
                      <a:headEnd type="none" w="med" len="med"/>
                      <a:tailEnd type="none" w="med" len="med"/>
                    </a:lnT>
                    <a:lnB w="6350" cap="flat" cmpd="sng" algn="ctr">
                      <a:noFill/>
                      <a:prstDash val="solid"/>
                      <a:round/>
                      <a:headEnd type="none" w="med" len="med"/>
                      <a:tailEnd type="none" w="med" len="med"/>
                    </a:lnB>
                    <a:solidFill>
                      <a:srgbClr val="002050"/>
                    </a:solidFill>
                  </a:tcPr>
                </a:tc>
                <a:extLst>
                  <a:ext uri="{0D108BD9-81ED-4DB2-BD59-A6C34878D82A}">
                    <a16:rowId xmlns:a16="http://schemas.microsoft.com/office/drawing/2014/main" val="10000"/>
                  </a:ext>
                </a:extLst>
              </a:tr>
              <a:tr h="487680">
                <a:tc>
                  <a:txBody>
                    <a:bodyPr/>
                    <a:lstStyle/>
                    <a:p>
                      <a:pPr algn="ctr"/>
                      <a:r>
                        <a:rPr lang="en-US" sz="2600" b="0" dirty="0">
                          <a:solidFill>
                            <a:schemeClr val="accent2"/>
                          </a:solidFill>
                          <a:latin typeface="+mn-lt"/>
                          <a:cs typeface="Segoe UI Semibold" panose="020B0702040204020203" pitchFamily="34" charset="0"/>
                        </a:rPr>
                        <a:t>Domain</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2600" b="0" dirty="0">
                          <a:solidFill>
                            <a:schemeClr val="accent2"/>
                          </a:solidFill>
                          <a:latin typeface="+mn-lt"/>
                          <a:cs typeface="Segoe UI Semibold" panose="020B0702040204020203" pitchFamily="34" charset="0"/>
                        </a:rPr>
                        <a:t>Total</a:t>
                      </a:r>
                      <a:r>
                        <a:rPr lang="en-US" sz="2600" b="0" baseline="0" dirty="0">
                          <a:solidFill>
                            <a:schemeClr val="accent2"/>
                          </a:solidFill>
                          <a:latin typeface="+mn-lt"/>
                          <a:cs typeface="Segoe UI Semibold" panose="020B0702040204020203" pitchFamily="34" charset="0"/>
                        </a:rPr>
                        <a:t> c</a:t>
                      </a:r>
                      <a:r>
                        <a:rPr lang="en-US" sz="2600" b="0" dirty="0">
                          <a:solidFill>
                            <a:schemeClr val="accent2"/>
                          </a:solidFill>
                          <a:latin typeface="+mn-lt"/>
                          <a:cs typeface="Segoe UI Semibold" panose="020B0702040204020203" pitchFamily="34" charset="0"/>
                        </a:rPr>
                        <a:t>licks</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7200">
                <a:tc>
                  <a:txBody>
                    <a:bodyPr/>
                    <a:lstStyle/>
                    <a:p>
                      <a:r>
                        <a:rPr lang="en-US" sz="2400" dirty="0">
                          <a:solidFill>
                            <a:srgbClr val="FF0000"/>
                          </a:solidFill>
                          <a:latin typeface="+mn-lt"/>
                          <a:cs typeface="Consolas" panose="020B0609020204030204" pitchFamily="49" charset="0"/>
                        </a:rPr>
                        <a:t>facebook.com</a:t>
                      </a:r>
                      <a:endParaRPr lang="en-US" sz="2400" dirty="0">
                        <a:solidFill>
                          <a:srgbClr val="FF0000"/>
                        </a:solidFill>
                        <a:latin typeface="+mn-lt"/>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dirty="0">
                          <a:solidFill>
                            <a:srgbClr val="FF0000"/>
                          </a:solidFill>
                          <a:latin typeface="+mn-lt"/>
                        </a:rPr>
                        <a:t>13</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57200">
                <a:tc>
                  <a:txBody>
                    <a:bodyPr/>
                    <a:lstStyle/>
                    <a:p>
                      <a:r>
                        <a:rPr lang="ms-MY" sz="2400" dirty="0">
                          <a:solidFill>
                            <a:srgbClr val="FF0000"/>
                          </a:solidFill>
                          <a:latin typeface="+mn-lt"/>
                        </a:rPr>
                        <a:t>microsoft.com</a:t>
                      </a:r>
                      <a:endParaRPr lang="en-US" sz="2400" dirty="0">
                        <a:solidFill>
                          <a:srgbClr val="FF0000"/>
                        </a:solidFill>
                        <a:latin typeface="+mn-lt"/>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dirty="0">
                          <a:solidFill>
                            <a:srgbClr val="FF0000"/>
                          </a:solidFill>
                          <a:latin typeface="+mn-lt"/>
                        </a:rPr>
                        <a:t>12</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57200">
                <a:tc>
                  <a:txBody>
                    <a:bodyPr/>
                    <a:lstStyle/>
                    <a:p>
                      <a:r>
                        <a:rPr lang="en-US" sz="2400" dirty="0">
                          <a:solidFill>
                            <a:schemeClr val="tx2"/>
                          </a:solidFill>
                          <a:latin typeface="+mn-lt"/>
                          <a:cs typeface="Consolas" panose="020B0609020204030204" pitchFamily="49" charset="0"/>
                        </a:rPr>
                        <a:t>whitehouse.gov</a:t>
                      </a:r>
                      <a:endParaRPr lang="en-US" sz="2400" dirty="0">
                        <a:solidFill>
                          <a:schemeClr val="tx2"/>
                        </a:solidFill>
                        <a:latin typeface="+mn-lt"/>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dirty="0">
                          <a:solidFill>
                            <a:schemeClr val="tx2"/>
                          </a:solidFill>
                          <a:latin typeface="+mn-lt"/>
                        </a:rPr>
                        <a:t>14</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457200">
                <a:tc>
                  <a:txBody>
                    <a:bodyPr/>
                    <a:lstStyle/>
                    <a:p>
                      <a:r>
                        <a:rPr lang="en-US" sz="2400" dirty="0">
                          <a:solidFill>
                            <a:schemeClr val="tx2"/>
                          </a:solidFill>
                          <a:latin typeface="+mn-lt"/>
                          <a:cs typeface="Consolas" panose="020B0609020204030204" pitchFamily="49" charset="0"/>
                        </a:rPr>
                        <a:t>reddit.com</a:t>
                      </a:r>
                      <a:endParaRPr lang="en-US" sz="2400" dirty="0">
                        <a:solidFill>
                          <a:schemeClr val="tx2"/>
                        </a:solidFill>
                        <a:latin typeface="+mn-lt"/>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dirty="0">
                          <a:solidFill>
                            <a:schemeClr val="tx2"/>
                          </a:solidFill>
                          <a:latin typeface="+mn-lt"/>
                        </a:rPr>
                        <a:t>78</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57200">
                <a:tc>
                  <a:txBody>
                    <a:bodyPr/>
                    <a:lstStyle/>
                    <a:p>
                      <a:r>
                        <a:rPr lang="en-US" sz="2400" dirty="0">
                          <a:solidFill>
                            <a:schemeClr val="tx2"/>
                          </a:solidFill>
                          <a:latin typeface="+mn-lt"/>
                          <a:cs typeface="Consolas" panose="020B0609020204030204" pitchFamily="49" charset="0"/>
                        </a:rPr>
                        <a:t>cnn.com</a:t>
                      </a:r>
                      <a:endParaRPr lang="en-US" sz="2400" dirty="0">
                        <a:solidFill>
                          <a:schemeClr val="tx2"/>
                        </a:solidFill>
                        <a:latin typeface="+mn-lt"/>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2400" dirty="0">
                          <a:solidFill>
                            <a:schemeClr val="tx2"/>
                          </a:solidFill>
                          <a:latin typeface="+mn-lt"/>
                        </a:rPr>
                        <a:t>9</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942118205"/>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 unstructured data</a:t>
            </a:r>
          </a:p>
        </p:txBody>
      </p:sp>
      <p:sp>
        <p:nvSpPr>
          <p:cNvPr id="133" name="Rectangular Callout 132"/>
          <p:cNvSpPr/>
          <p:nvPr/>
        </p:nvSpPr>
        <p:spPr bwMode="auto">
          <a:xfrm>
            <a:off x="9303988" y="1571626"/>
            <a:ext cx="2453037" cy="633726"/>
          </a:xfrm>
          <a:prstGeom prst="wedgeRectCallout">
            <a:avLst>
              <a:gd name="adj1" fmla="val -65274"/>
              <a:gd name="adj2" fmla="val -5766"/>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Domains are randomly scattered across extents</a:t>
            </a:r>
          </a:p>
        </p:txBody>
      </p:sp>
      <p:grpSp>
        <p:nvGrpSpPr>
          <p:cNvPr id="226" name="Group 225"/>
          <p:cNvGrpSpPr/>
          <p:nvPr/>
        </p:nvGrpSpPr>
        <p:grpSpPr>
          <a:xfrm>
            <a:off x="1616075" y="1157007"/>
            <a:ext cx="7096125" cy="5312057"/>
            <a:chOff x="434975" y="1157007"/>
            <a:chExt cx="7096125" cy="5312057"/>
          </a:xfrm>
        </p:grpSpPr>
        <p:sp>
          <p:nvSpPr>
            <p:cNvPr id="8" name="Rectangle 7"/>
            <p:cNvSpPr/>
            <p:nvPr/>
          </p:nvSpPr>
          <p:spPr bwMode="auto">
            <a:xfrm>
              <a:off x="434975" y="1157007"/>
              <a:ext cx="2300823" cy="417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A,B,C</a:t>
              </a:r>
              <a:endPar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ectangle 8"/>
            <p:cNvSpPr/>
            <p:nvPr/>
          </p:nvSpPr>
          <p:spPr bwMode="auto">
            <a:xfrm>
              <a:off x="2832626" y="1157007"/>
              <a:ext cx="2300823" cy="417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A,B,C</a:t>
              </a:r>
            </a:p>
          </p:txBody>
        </p:sp>
        <p:sp>
          <p:nvSpPr>
            <p:cNvPr id="10" name="Rectangle 9"/>
            <p:cNvSpPr/>
            <p:nvPr/>
          </p:nvSpPr>
          <p:spPr bwMode="auto">
            <a:xfrm>
              <a:off x="5230277" y="1157007"/>
              <a:ext cx="2300823" cy="417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A,B,C</a:t>
              </a:r>
              <a:endPar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p:cNvSpPr/>
            <p:nvPr/>
          </p:nvSpPr>
          <p:spPr bwMode="auto">
            <a:xfrm>
              <a:off x="434975" y="1571626"/>
              <a:ext cx="2300823" cy="54278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Extent 1</a:t>
              </a:r>
            </a:p>
          </p:txBody>
        </p:sp>
        <p:sp>
          <p:nvSpPr>
            <p:cNvPr id="13" name="Rectangle 12"/>
            <p:cNvSpPr/>
            <p:nvPr/>
          </p:nvSpPr>
          <p:spPr bwMode="auto">
            <a:xfrm>
              <a:off x="2832626" y="1571626"/>
              <a:ext cx="2300823" cy="54278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Extent 2</a:t>
              </a:r>
            </a:p>
          </p:txBody>
        </p:sp>
        <p:sp>
          <p:nvSpPr>
            <p:cNvPr id="14" name="Rectangle 13"/>
            <p:cNvSpPr/>
            <p:nvPr/>
          </p:nvSpPr>
          <p:spPr bwMode="auto">
            <a:xfrm>
              <a:off x="5230277" y="1571626"/>
              <a:ext cx="2300823" cy="54278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Extent 3</a:t>
              </a:r>
            </a:p>
          </p:txBody>
        </p:sp>
        <p:sp>
          <p:nvSpPr>
            <p:cNvPr id="15" name="Rectangle 14"/>
            <p:cNvSpPr/>
            <p:nvPr/>
          </p:nvSpPr>
          <p:spPr bwMode="auto">
            <a:xfrm>
              <a:off x="434975" y="2205352"/>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Read</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6" name="Rectangle 15"/>
            <p:cNvSpPr/>
            <p:nvPr/>
          </p:nvSpPr>
          <p:spPr bwMode="auto">
            <a:xfrm>
              <a:off x="2832626" y="2205352"/>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Read</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7" name="Rectangle 16"/>
            <p:cNvSpPr/>
            <p:nvPr/>
          </p:nvSpPr>
          <p:spPr bwMode="auto">
            <a:xfrm>
              <a:off x="5230277" y="2205352"/>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Read</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cxnSp>
          <p:nvCxnSpPr>
            <p:cNvPr id="24" name="Straight Arrow Connector 23"/>
            <p:cNvCxnSpPr>
              <a:stCxn id="15" idx="2"/>
              <a:endCxn id="21" idx="0"/>
            </p:cNvCxnSpPr>
            <p:nvPr/>
          </p:nvCxnSpPr>
          <p:spPr>
            <a:xfrm>
              <a:off x="1585387" y="2748142"/>
              <a:ext cx="0" cy="302882"/>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22" idx="0"/>
            </p:cNvCxnSpPr>
            <p:nvPr/>
          </p:nvCxnSpPr>
          <p:spPr>
            <a:xfrm>
              <a:off x="3983038" y="2748142"/>
              <a:ext cx="0" cy="302882"/>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2"/>
              <a:endCxn id="23" idx="0"/>
            </p:cNvCxnSpPr>
            <p:nvPr/>
          </p:nvCxnSpPr>
          <p:spPr>
            <a:xfrm>
              <a:off x="6380689" y="2748142"/>
              <a:ext cx="0" cy="302882"/>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434975" y="3051024"/>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Partial </a:t>
              </a: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22" name="Rectangle 21"/>
            <p:cNvSpPr/>
            <p:nvPr/>
          </p:nvSpPr>
          <p:spPr bwMode="auto">
            <a:xfrm>
              <a:off x="2832626" y="3051024"/>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Partial </a:t>
              </a: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23" name="Rectangle 22"/>
            <p:cNvSpPr/>
            <p:nvPr/>
          </p:nvSpPr>
          <p:spPr bwMode="auto">
            <a:xfrm>
              <a:off x="5230277" y="3051024"/>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Partial </a:t>
              </a: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39" name="Rectangle 38"/>
            <p:cNvSpPr/>
            <p:nvPr/>
          </p:nvSpPr>
          <p:spPr bwMode="auto">
            <a:xfrm>
              <a:off x="434975" y="3906378"/>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Partition</a:t>
              </a:r>
            </a:p>
          </p:txBody>
        </p:sp>
        <p:sp>
          <p:nvSpPr>
            <p:cNvPr id="40" name="Rectangle 39"/>
            <p:cNvSpPr/>
            <p:nvPr/>
          </p:nvSpPr>
          <p:spPr bwMode="auto">
            <a:xfrm>
              <a:off x="2832626" y="3906378"/>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Partition</a:t>
              </a:r>
            </a:p>
          </p:txBody>
        </p:sp>
        <p:sp>
          <p:nvSpPr>
            <p:cNvPr id="41" name="Rectangle 40"/>
            <p:cNvSpPr/>
            <p:nvPr/>
          </p:nvSpPr>
          <p:spPr bwMode="auto">
            <a:xfrm>
              <a:off x="5230277" y="3906377"/>
              <a:ext cx="2300823" cy="5427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Partition</a:t>
              </a:r>
            </a:p>
          </p:txBody>
        </p:sp>
        <p:cxnSp>
          <p:nvCxnSpPr>
            <p:cNvPr id="42" name="Straight Arrow Connector 41"/>
            <p:cNvCxnSpPr>
              <a:stCxn id="21" idx="2"/>
              <a:endCxn id="39" idx="0"/>
            </p:cNvCxnSpPr>
            <p:nvPr/>
          </p:nvCxnSpPr>
          <p:spPr>
            <a:xfrm>
              <a:off x="1585387" y="3593813"/>
              <a:ext cx="0" cy="312565"/>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2" idx="2"/>
              <a:endCxn id="40" idx="0"/>
            </p:cNvCxnSpPr>
            <p:nvPr/>
          </p:nvCxnSpPr>
          <p:spPr>
            <a:xfrm>
              <a:off x="3983038" y="3593813"/>
              <a:ext cx="0" cy="312565"/>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2"/>
              <a:endCxn id="41" idx="0"/>
            </p:cNvCxnSpPr>
            <p:nvPr/>
          </p:nvCxnSpPr>
          <p:spPr>
            <a:xfrm>
              <a:off x="6380689" y="3593813"/>
              <a:ext cx="0" cy="312564"/>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bwMode="auto">
            <a:xfrm>
              <a:off x="434975" y="5070920"/>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68" name="Rectangle 67"/>
            <p:cNvSpPr/>
            <p:nvPr/>
          </p:nvSpPr>
          <p:spPr bwMode="auto">
            <a:xfrm>
              <a:off x="2832626" y="5070920"/>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69" name="Rectangle 68"/>
            <p:cNvSpPr/>
            <p:nvPr/>
          </p:nvSpPr>
          <p:spPr bwMode="auto">
            <a:xfrm>
              <a:off x="5230277" y="5070920"/>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70" name="Rectangle 69"/>
            <p:cNvSpPr/>
            <p:nvPr/>
          </p:nvSpPr>
          <p:spPr bwMode="auto">
            <a:xfrm>
              <a:off x="434975" y="5926275"/>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Write</a:t>
              </a:r>
            </a:p>
          </p:txBody>
        </p:sp>
        <p:sp>
          <p:nvSpPr>
            <p:cNvPr id="71" name="Rectangle 70"/>
            <p:cNvSpPr/>
            <p:nvPr/>
          </p:nvSpPr>
          <p:spPr bwMode="auto">
            <a:xfrm>
              <a:off x="2832626" y="5926275"/>
              <a:ext cx="2300823" cy="5427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Write</a:t>
              </a:r>
            </a:p>
          </p:txBody>
        </p:sp>
        <p:sp>
          <p:nvSpPr>
            <p:cNvPr id="72" name="Rectangle 71"/>
            <p:cNvSpPr/>
            <p:nvPr/>
          </p:nvSpPr>
          <p:spPr bwMode="auto">
            <a:xfrm>
              <a:off x="5230277" y="5926274"/>
              <a:ext cx="2300823" cy="5427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Write</a:t>
              </a:r>
            </a:p>
          </p:txBody>
        </p:sp>
        <p:cxnSp>
          <p:nvCxnSpPr>
            <p:cNvPr id="94" name="Straight Arrow Connector 93"/>
            <p:cNvCxnSpPr>
              <a:stCxn id="69" idx="2"/>
              <a:endCxn id="72" idx="0"/>
            </p:cNvCxnSpPr>
            <p:nvPr/>
          </p:nvCxnSpPr>
          <p:spPr>
            <a:xfrm>
              <a:off x="6380689" y="5613709"/>
              <a:ext cx="0" cy="312565"/>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8" idx="2"/>
              <a:endCxn id="71" idx="0"/>
            </p:cNvCxnSpPr>
            <p:nvPr/>
          </p:nvCxnSpPr>
          <p:spPr>
            <a:xfrm>
              <a:off x="3983038" y="5613709"/>
              <a:ext cx="0" cy="312566"/>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7" idx="2"/>
              <a:endCxn id="70" idx="0"/>
            </p:cNvCxnSpPr>
            <p:nvPr/>
          </p:nvCxnSpPr>
          <p:spPr>
            <a:xfrm>
              <a:off x="1585387" y="5613709"/>
              <a:ext cx="0" cy="312566"/>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40" idx="2"/>
              <a:endCxn id="68" idx="0"/>
            </p:cNvCxnSpPr>
            <p:nvPr/>
          </p:nvCxnSpPr>
          <p:spPr>
            <a:xfrm>
              <a:off x="3983038" y="4449167"/>
              <a:ext cx="0" cy="62175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41" idx="2"/>
              <a:endCxn id="69" idx="0"/>
            </p:cNvCxnSpPr>
            <p:nvPr/>
          </p:nvCxnSpPr>
          <p:spPr>
            <a:xfrm>
              <a:off x="6380689" y="4449167"/>
              <a:ext cx="0" cy="62175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41" idx="2"/>
            </p:cNvCxnSpPr>
            <p:nvPr/>
          </p:nvCxnSpPr>
          <p:spPr>
            <a:xfrm flipH="1">
              <a:off x="4777098" y="4449167"/>
              <a:ext cx="1603591" cy="62810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41" idx="2"/>
            </p:cNvCxnSpPr>
            <p:nvPr/>
          </p:nvCxnSpPr>
          <p:spPr>
            <a:xfrm flipH="1">
              <a:off x="2379444" y="4449167"/>
              <a:ext cx="4001245" cy="62175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40" idx="2"/>
            </p:cNvCxnSpPr>
            <p:nvPr/>
          </p:nvCxnSpPr>
          <p:spPr>
            <a:xfrm flipH="1">
              <a:off x="791329" y="4449167"/>
              <a:ext cx="3191709" cy="62175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40" idx="2"/>
            </p:cNvCxnSpPr>
            <p:nvPr/>
          </p:nvCxnSpPr>
          <p:spPr>
            <a:xfrm>
              <a:off x="3983038" y="4449167"/>
              <a:ext cx="3191708" cy="62175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39" idx="2"/>
              <a:endCxn id="67" idx="0"/>
            </p:cNvCxnSpPr>
            <p:nvPr/>
          </p:nvCxnSpPr>
          <p:spPr>
            <a:xfrm>
              <a:off x="1585387" y="4449167"/>
              <a:ext cx="0" cy="62175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39" idx="2"/>
            </p:cNvCxnSpPr>
            <p:nvPr/>
          </p:nvCxnSpPr>
          <p:spPr>
            <a:xfrm>
              <a:off x="1585387" y="4449167"/>
              <a:ext cx="1603593" cy="62175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a:stCxn id="39" idx="2"/>
            </p:cNvCxnSpPr>
            <p:nvPr/>
          </p:nvCxnSpPr>
          <p:spPr>
            <a:xfrm>
              <a:off x="1585387" y="4449167"/>
              <a:ext cx="4001244" cy="62175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127" name="TextBox 126"/>
          <p:cNvSpPr txBox="1"/>
          <p:nvPr/>
        </p:nvSpPr>
        <p:spPr>
          <a:xfrm>
            <a:off x="4493442" y="4575377"/>
            <a:ext cx="1341393" cy="369332"/>
          </a:xfrm>
          <a:prstGeom prst="rect">
            <a:avLst/>
          </a:prstGeom>
          <a:solidFill>
            <a:schemeClr val="bg1"/>
          </a:solidFill>
          <a:ln>
            <a:solidFill>
              <a:schemeClr val="tx1"/>
            </a:solidFill>
          </a:ln>
        </p:spPr>
        <p:txBody>
          <a:bodyPr wrap="none" rtlCol="0" anchor="ctr">
            <a:spAutoFit/>
          </a:bodyPr>
          <a:lstStyle>
            <a:defPPr>
              <a:defRPr lang="en-US"/>
            </a:defPPr>
            <a:lvl1pPr defTabSz="914363">
              <a:defRPr>
                <a:ln w="1905"/>
                <a:solidFill>
                  <a:srgbClr val="FF0000"/>
                </a:solidFill>
                <a:latin typeface="Segoe UI Semibold" panose="020B0702040204020203" pitchFamily="34" charset="0"/>
                <a:cs typeface="Segoe UI Semibold" panose="020B0702040204020203" pitchFamily="34" charset="0"/>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1905"/>
                <a:solidFill>
                  <a:srgbClr val="FB7D37"/>
                </a:solidFill>
                <a:effectLst/>
                <a:uLnTx/>
                <a:uFillTx/>
                <a:latin typeface="Segoe UI Semibold" panose="020B0702040204020203" pitchFamily="34" charset="0"/>
                <a:ea typeface="+mn-ea"/>
                <a:cs typeface="Segoe UI Semibold" panose="020B0702040204020203" pitchFamily="34" charset="0"/>
              </a:rPr>
              <a:t>EXPENSIVE</a:t>
            </a:r>
          </a:p>
        </p:txBody>
      </p:sp>
      <p:sp>
        <p:nvSpPr>
          <p:cNvPr id="228" name="Rectangular Callout 227"/>
          <p:cNvSpPr/>
          <p:nvPr/>
        </p:nvSpPr>
        <p:spPr bwMode="auto">
          <a:xfrm>
            <a:off x="9303988" y="2387703"/>
            <a:ext cx="2453037" cy="633726"/>
          </a:xfrm>
          <a:prstGeom prst="wedgeRectCallout">
            <a:avLst>
              <a:gd name="adj1" fmla="val -68232"/>
              <a:gd name="adj2" fmla="val -40121"/>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Within an extent we can partially compute the aggregates</a:t>
            </a:r>
          </a:p>
        </p:txBody>
      </p:sp>
      <p:sp>
        <p:nvSpPr>
          <p:cNvPr id="230" name="Rectangular Callout 229"/>
          <p:cNvSpPr/>
          <p:nvPr/>
        </p:nvSpPr>
        <p:spPr bwMode="auto">
          <a:xfrm>
            <a:off x="9303988" y="3360160"/>
            <a:ext cx="2453037" cy="633726"/>
          </a:xfrm>
          <a:prstGeom prst="wedgeRectCallout">
            <a:avLst>
              <a:gd name="adj1" fmla="val -68232"/>
              <a:gd name="adj2" fmla="val -40121"/>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Put the data for each</a:t>
            </a:r>
            <a:br>
              <a:rPr kumimoji="0" lang="en-IN"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IN"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domain into the same place</a:t>
            </a:r>
          </a:p>
        </p:txBody>
      </p:sp>
      <p:sp>
        <p:nvSpPr>
          <p:cNvPr id="231" name="Rectangular Callout 230"/>
          <p:cNvSpPr/>
          <p:nvPr/>
        </p:nvSpPr>
        <p:spPr bwMode="auto">
          <a:xfrm>
            <a:off x="9303988" y="4913189"/>
            <a:ext cx="2453037" cy="633726"/>
          </a:xfrm>
          <a:prstGeom prst="wedgeRectCallout">
            <a:avLst>
              <a:gd name="adj1" fmla="val -65865"/>
              <a:gd name="adj2" fmla="val -3476"/>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Now we can complete the aggregation per domain</a:t>
            </a:r>
          </a:p>
        </p:txBody>
      </p:sp>
      <p:sp>
        <p:nvSpPr>
          <p:cNvPr id="232" name="Rectangular Callout 231"/>
          <p:cNvSpPr/>
          <p:nvPr/>
        </p:nvSpPr>
        <p:spPr bwMode="auto">
          <a:xfrm>
            <a:off x="9303988" y="5842104"/>
            <a:ext cx="2453037" cy="633726"/>
          </a:xfrm>
          <a:prstGeom prst="wedgeRectCallout">
            <a:avLst>
              <a:gd name="adj1" fmla="val -68232"/>
              <a:gd name="adj2" fmla="val -19508"/>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Parallel write</a:t>
            </a:r>
          </a:p>
        </p:txBody>
      </p:sp>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657217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8"/>
                                        </p:tgtEl>
                                        <p:attrNameLst>
                                          <p:attrName>style.visibility</p:attrName>
                                        </p:attrNameLst>
                                      </p:cBhvr>
                                      <p:to>
                                        <p:strVal val="visible"/>
                                      </p:to>
                                    </p:set>
                                    <p:animEffect transition="in" filter="fade">
                                      <p:cBhvr>
                                        <p:cTn id="11" dur="1000"/>
                                        <p:tgtEl>
                                          <p:spTgt spid="22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fade">
                                      <p:cBhvr>
                                        <p:cTn id="15" dur="1000"/>
                                        <p:tgtEl>
                                          <p:spTgt spid="230"/>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31"/>
                                        </p:tgtEl>
                                        <p:attrNameLst>
                                          <p:attrName>style.visibility</p:attrName>
                                        </p:attrNameLst>
                                      </p:cBhvr>
                                      <p:to>
                                        <p:strVal val="visible"/>
                                      </p:to>
                                    </p:set>
                                    <p:animEffect transition="in" filter="fade">
                                      <p:cBhvr>
                                        <p:cTn id="19" dur="1300"/>
                                        <p:tgtEl>
                                          <p:spTgt spid="231"/>
                                        </p:tgtEl>
                                      </p:cBhvr>
                                    </p:animEffect>
                                  </p:childTnLst>
                                </p:cTn>
                              </p:par>
                            </p:childTnLst>
                          </p:cTn>
                        </p:par>
                        <p:par>
                          <p:cTn id="20" fill="hold">
                            <p:stCondLst>
                              <p:cond delay="4300"/>
                            </p:stCondLst>
                            <p:childTnLst>
                              <p:par>
                                <p:cTn id="21" presetID="10" presetClass="entr" presetSubtype="0" fill="hold" grpId="0" nodeType="afterEffect">
                                  <p:stCondLst>
                                    <p:cond delay="0"/>
                                  </p:stCondLst>
                                  <p:childTnLst>
                                    <p:set>
                                      <p:cBhvr>
                                        <p:cTn id="22" dur="1" fill="hold">
                                          <p:stCondLst>
                                            <p:cond delay="0"/>
                                          </p:stCondLst>
                                        </p:cTn>
                                        <p:tgtEl>
                                          <p:spTgt spid="232"/>
                                        </p:tgtEl>
                                        <p:attrNameLst>
                                          <p:attrName>style.visibility</p:attrName>
                                        </p:attrNameLst>
                                      </p:cBhvr>
                                      <p:to>
                                        <p:strVal val="visible"/>
                                      </p:to>
                                    </p:set>
                                    <p:animEffect transition="in" filter="fade">
                                      <p:cBhvr>
                                        <p:cTn id="23" dur="10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228" grpId="0" animBg="1"/>
      <p:bldP spid="230" grpId="0" animBg="1"/>
      <p:bldP spid="231" grpId="0" animBg="1"/>
      <p:bldP spid="232"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69240" y="2483007"/>
            <a:ext cx="11653523" cy="1796217"/>
          </a:xfrm>
        </p:spPr>
        <p:txBody>
          <a:bodyPr/>
          <a:lstStyle/>
          <a:p>
            <a:r>
              <a:rPr lang="en-US" dirty="0"/>
              <a:t>Using the catalog to improve parallelization</a:t>
            </a:r>
          </a:p>
        </p:txBody>
      </p:sp>
    </p:spTree>
    <p:extLst>
      <p:ext uri="{BB962C8B-B14F-4D97-AF65-F5344CB8AC3E}">
        <p14:creationId xmlns:p14="http://schemas.microsoft.com/office/powerpoint/2010/main" val="3861632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table</a:t>
            </a:r>
          </a:p>
        </p:txBody>
      </p:sp>
      <p:grpSp>
        <p:nvGrpSpPr>
          <p:cNvPr id="8" name="Group 7"/>
          <p:cNvGrpSpPr/>
          <p:nvPr/>
        </p:nvGrpSpPr>
        <p:grpSpPr>
          <a:xfrm>
            <a:off x="5567461" y="1262062"/>
            <a:ext cx="6354989" cy="5207564"/>
            <a:chOff x="2901043" y="1272948"/>
            <a:chExt cx="6389914" cy="5236183"/>
          </a:xfrm>
        </p:grpSpPr>
        <p:pic>
          <p:nvPicPr>
            <p:cNvPr id="9" name="Picture 8"/>
            <p:cNvPicPr>
              <a:picLocks noChangeAspect="1"/>
            </p:cNvPicPr>
            <p:nvPr/>
          </p:nvPicPr>
          <p:blipFill rotWithShape="1">
            <a:blip r:embed="rId3"/>
            <a:srcRect b="25051"/>
            <a:stretch/>
          </p:blipFill>
          <p:spPr>
            <a:xfrm>
              <a:off x="2901043" y="1272948"/>
              <a:ext cx="6389914" cy="5236182"/>
            </a:xfrm>
            <a:prstGeom prst="rect">
              <a:avLst/>
            </a:prstGeom>
            <a:noFill/>
            <a:ln>
              <a:noFill/>
            </a:ln>
          </p:spPr>
        </p:pic>
        <p:sp>
          <p:nvSpPr>
            <p:cNvPr id="10" name="Rectangle 9"/>
            <p:cNvSpPr/>
            <p:nvPr/>
          </p:nvSpPr>
          <p:spPr bwMode="auto">
            <a:xfrm>
              <a:off x="3200398" y="2695763"/>
              <a:ext cx="6090559" cy="38133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CREATE TABLE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SampleDBTutorials.dbo.ClickData</a:t>
              </a:r>
              <a:b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b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86360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SessionId</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86360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Domain string,</a:t>
              </a:r>
            </a:p>
            <a:p>
              <a:pPr marL="86360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Clinks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29210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INDEX idx1 //Name of index</a:t>
              </a:r>
            </a:p>
            <a:p>
              <a:pPr marL="29210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CLUSTERED (Domain ASC) //Column to cluster by</a:t>
              </a:r>
            </a:p>
            <a:p>
              <a:pPr marL="29210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PARTITIONED BY HASH (Region) //Column to partition by</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INSERT INTO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SampleDBTutorials.dbo.ClickData</a:t>
              </a:r>
              <a:endPar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FROM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clickdata</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grpSp>
      <p:graphicFrame>
        <p:nvGraphicFramePr>
          <p:cNvPr id="12" name="Table 11"/>
          <p:cNvGraphicFramePr>
            <a:graphicFrameLocks noGrp="1"/>
          </p:cNvGraphicFramePr>
          <p:nvPr>
            <p:extLst/>
          </p:nvPr>
        </p:nvGraphicFramePr>
        <p:xfrm>
          <a:off x="431799" y="1131619"/>
          <a:ext cx="4810125" cy="5217396"/>
        </p:xfrm>
        <a:graphic>
          <a:graphicData uri="http://schemas.openxmlformats.org/drawingml/2006/table">
            <a:tbl>
              <a:tblPr firstRow="1" bandRow="1">
                <a:tableStyleId>{5C22544A-7EE6-4342-B048-85BDC9FD1C3A}</a:tableStyleId>
              </a:tblPr>
              <a:tblGrid>
                <a:gridCol w="1603375">
                  <a:extLst>
                    <a:ext uri="{9D8B030D-6E8A-4147-A177-3AD203B41FA5}">
                      <a16:colId xmlns:a16="http://schemas.microsoft.com/office/drawing/2014/main" val="20000"/>
                    </a:ext>
                  </a:extLst>
                </a:gridCol>
                <a:gridCol w="1603375">
                  <a:extLst>
                    <a:ext uri="{9D8B030D-6E8A-4147-A177-3AD203B41FA5}">
                      <a16:colId xmlns:a16="http://schemas.microsoft.com/office/drawing/2014/main" val="20001"/>
                    </a:ext>
                  </a:extLst>
                </a:gridCol>
                <a:gridCol w="1603375">
                  <a:extLst>
                    <a:ext uri="{9D8B030D-6E8A-4147-A177-3AD203B41FA5}">
                      <a16:colId xmlns:a16="http://schemas.microsoft.com/office/drawing/2014/main" val="20002"/>
                    </a:ext>
                  </a:extLst>
                </a:gridCol>
              </a:tblGrid>
              <a:tr h="962846">
                <a:tc gridSpan="3">
                  <a:txBody>
                    <a:bodyPr/>
                    <a:lstStyle/>
                    <a:p>
                      <a:pPr marL="0" algn="ctr" defTabSz="914367" rtl="0" eaLnBrk="1" latinLnBrk="0" hangingPunct="1"/>
                      <a:r>
                        <a:rPr lang="en-US" sz="2800" b="0" kern="1200" dirty="0">
                          <a:solidFill>
                            <a:schemeClr val="tx2"/>
                          </a:solidFill>
                          <a:latin typeface="+mj-lt"/>
                          <a:ea typeface="+mn-ea"/>
                          <a:cs typeface="Segoe UI Semibold" panose="020B0702040204020203" pitchFamily="34" charset="0"/>
                        </a:rPr>
                        <a:t>Table – partitioned</a:t>
                      </a:r>
                      <a:r>
                        <a:rPr lang="en-US" sz="2800" b="0" kern="1200" baseline="0" dirty="0">
                          <a:solidFill>
                            <a:schemeClr val="tx2"/>
                          </a:solidFill>
                          <a:latin typeface="+mj-lt"/>
                          <a:ea typeface="+mn-ea"/>
                          <a:cs typeface="Segoe UI Semibold" panose="020B0702040204020203" pitchFamily="34" charset="0"/>
                        </a:rPr>
                        <a:t> </a:t>
                      </a:r>
                      <a:r>
                        <a:rPr lang="en-US" sz="2800" b="0" kern="1200" dirty="0">
                          <a:solidFill>
                            <a:schemeClr val="tx2"/>
                          </a:solidFill>
                          <a:latin typeface="+mj-lt"/>
                          <a:ea typeface="+mn-ea"/>
                          <a:cs typeface="Segoe UI Semibold" panose="020B0702040204020203" pitchFamily="34" charset="0"/>
                        </a:rPr>
                        <a:t>by domain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hMerge="1">
                  <a:txBody>
                    <a:bodyPr/>
                    <a:lstStyle/>
                    <a:p>
                      <a:pPr algn="ctr"/>
                      <a:endParaRPr lang="en-US" sz="3200" b="0" dirty="0">
                        <a:solidFill>
                          <a:schemeClr val="tx2"/>
                        </a:solidFill>
                        <a:latin typeface="+mj-lt"/>
                        <a:cs typeface="Segoe UI Semibold" panose="020B0702040204020203"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hMerge="1">
                  <a:txBody>
                    <a:bodyPr/>
                    <a:lstStyle/>
                    <a:p>
                      <a:pPr marL="0" marR="0" indent="0" algn="ctr" defTabSz="914367" rtl="0" eaLnBrk="1" fontAlgn="auto" latinLnBrk="0" hangingPunct="1">
                        <a:lnSpc>
                          <a:spcPct val="100000"/>
                        </a:lnSpc>
                        <a:spcBef>
                          <a:spcPts val="0"/>
                        </a:spcBef>
                        <a:spcAft>
                          <a:spcPts val="0"/>
                        </a:spcAft>
                        <a:buClrTx/>
                        <a:buSzTx/>
                        <a:buFontTx/>
                        <a:buNone/>
                        <a:tabLst/>
                        <a:defRPr/>
                      </a:pPr>
                      <a:endParaRPr lang="en-US" sz="3200" b="0" dirty="0">
                        <a:solidFill>
                          <a:schemeClr val="tx2"/>
                        </a:solidFill>
                        <a:latin typeface="+mj-lt"/>
                        <a:cs typeface="Segoe UI Semibold" panose="020B0702040204020203"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577285">
                <a:tc>
                  <a:txBody>
                    <a:bodyPr/>
                    <a:lstStyle/>
                    <a:p>
                      <a:pPr algn="ctr"/>
                      <a:r>
                        <a:rPr lang="en-US" sz="2000" b="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Extent 1</a:t>
                      </a:r>
                    </a:p>
                  </a:txBody>
                  <a:tcPr anchor="ctr">
                    <a:lnL w="635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2000" b="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Extent 2</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2000" b="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Extent 3</a:t>
                      </a:r>
                    </a:p>
                  </a:txBody>
                  <a:tcPr anchor="ctr">
                    <a:lnL w="571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225755">
                <a:tc>
                  <a:txBody>
                    <a:bodyPr/>
                    <a:lstStyle/>
                    <a:p>
                      <a:pPr algn="ctr"/>
                      <a:r>
                        <a:rPr lang="en-US" sz="2000" dirty="0">
                          <a:solidFill>
                            <a:schemeClr val="bg1"/>
                          </a:solidFill>
                          <a:latin typeface="+mn-lt"/>
                          <a:cs typeface="Segoe UI Semibold" panose="020B0702040204020203" pitchFamily="34" charset="0"/>
                        </a:rPr>
                        <a:t>Facebook</a:t>
                      </a:r>
                    </a:p>
                  </a:txBody>
                  <a:tcPr marT="91440" marB="91440" anchor="ctr">
                    <a:lnL w="952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2050"/>
                    </a:solidFill>
                  </a:tcPr>
                </a:tc>
                <a:tc>
                  <a:txBody>
                    <a:bodyPr/>
                    <a:lstStyle/>
                    <a:p>
                      <a:pPr marL="0" algn="ctr" defTabSz="914367" rtl="0" eaLnBrk="1" fontAlgn="base" latinLnBrk="0" hangingPunct="1">
                        <a:spcBef>
                          <a:spcPct val="0"/>
                        </a:spcBef>
                        <a:spcAft>
                          <a:spcPct val="0"/>
                        </a:spcAft>
                      </a:pPr>
                      <a:r>
                        <a:rPr lang="en-US" sz="2000" kern="1200" dirty="0">
                          <a:solidFill>
                            <a:schemeClr val="bg1"/>
                          </a:solidFill>
                          <a:latin typeface="+mn-lt"/>
                          <a:ea typeface="+mn-ea"/>
                          <a:cs typeface="Segoe UI Semibold" panose="020B0702040204020203" pitchFamily="34" charset="0"/>
                        </a:rPr>
                        <a:t>White House</a:t>
                      </a: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tc>
                  <a:txBody>
                    <a:bodyPr/>
                    <a:lstStyle/>
                    <a:p>
                      <a:pPr marL="0" algn="ctr" defTabSz="914367" rtl="0" eaLnBrk="1" fontAlgn="base" latinLnBrk="0" hangingPunct="1">
                        <a:spcBef>
                          <a:spcPct val="0"/>
                        </a:spcBef>
                        <a:spcAft>
                          <a:spcPct val="0"/>
                        </a:spcAft>
                      </a:pPr>
                      <a:r>
                        <a:rPr lang="en-US" sz="2000" kern="1200" dirty="0">
                          <a:solidFill>
                            <a:schemeClr val="bg1"/>
                          </a:solidFill>
                          <a:latin typeface="+mn-lt"/>
                          <a:ea typeface="+mn-ea"/>
                          <a:cs typeface="Segoe UI Semibold" panose="020B0702040204020203" pitchFamily="34" charset="0"/>
                        </a:rPr>
                        <a:t>CNN</a:t>
                      </a:r>
                    </a:p>
                  </a:txBody>
                  <a:tcPr marT="91440" marB="91440" anchor="ctr">
                    <a:lnL w="5715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1225755">
                <a:tc>
                  <a:txBody>
                    <a:bodyPr/>
                    <a:lstStyle/>
                    <a:p>
                      <a:pPr algn="ctr"/>
                      <a:r>
                        <a:rPr lang="en-US" sz="2000" dirty="0">
                          <a:solidFill>
                            <a:schemeClr val="bg1"/>
                          </a:solidFill>
                          <a:latin typeface="+mn-lt"/>
                          <a:cs typeface="Segoe UI Semibold" panose="020B0702040204020203" pitchFamily="34" charset="0"/>
                        </a:rPr>
                        <a:t>Facebook</a:t>
                      </a:r>
                    </a:p>
                  </a:txBody>
                  <a:tcPr marT="91440" marB="91440" anchor="ctr">
                    <a:lnL w="952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2050"/>
                    </a:solidFill>
                  </a:tcPr>
                </a:tc>
                <a:tc>
                  <a:txBody>
                    <a:bodyPr/>
                    <a:lstStyle/>
                    <a:p>
                      <a:pPr marL="0" algn="ctr" defTabSz="914367" rtl="0" eaLnBrk="1" fontAlgn="base" latinLnBrk="0" hangingPunct="1">
                        <a:spcBef>
                          <a:spcPct val="0"/>
                        </a:spcBef>
                        <a:spcAft>
                          <a:spcPct val="0"/>
                        </a:spcAft>
                      </a:pPr>
                      <a:r>
                        <a:rPr lang="en-US" sz="2000" kern="1200" dirty="0">
                          <a:solidFill>
                            <a:schemeClr val="bg1"/>
                          </a:solidFill>
                          <a:latin typeface="+mn-lt"/>
                          <a:ea typeface="+mn-ea"/>
                          <a:cs typeface="Segoe UI Semibold" panose="020B0702040204020203" pitchFamily="34" charset="0"/>
                        </a:rPr>
                        <a:t>White House</a:t>
                      </a: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tc>
                  <a:txBody>
                    <a:bodyPr/>
                    <a:lstStyle/>
                    <a:p>
                      <a:pPr marL="0" algn="ctr" defTabSz="914367" rtl="0" eaLnBrk="1" fontAlgn="base" latinLnBrk="0" hangingPunct="1">
                        <a:spcBef>
                          <a:spcPct val="0"/>
                        </a:spcBef>
                        <a:spcAft>
                          <a:spcPct val="0"/>
                        </a:spcAft>
                      </a:pPr>
                      <a:r>
                        <a:rPr lang="en-US" sz="2000" kern="1200" dirty="0">
                          <a:solidFill>
                            <a:schemeClr val="bg1"/>
                          </a:solidFill>
                          <a:latin typeface="+mn-lt"/>
                          <a:ea typeface="+mn-ea"/>
                          <a:cs typeface="Segoe UI Semibold" panose="020B0702040204020203" pitchFamily="34" charset="0"/>
                        </a:rPr>
                        <a:t>CNN</a:t>
                      </a:r>
                    </a:p>
                  </a:txBody>
                  <a:tcPr marT="91440" marB="91440" anchor="ctr">
                    <a:lnL w="5715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1225755">
                <a:tc>
                  <a:txBody>
                    <a:bodyPr/>
                    <a:lstStyle/>
                    <a:p>
                      <a:pPr algn="ctr"/>
                      <a:r>
                        <a:rPr lang="en-US" sz="2000" dirty="0">
                          <a:solidFill>
                            <a:schemeClr val="bg1"/>
                          </a:solidFill>
                          <a:latin typeface="+mn-lt"/>
                          <a:cs typeface="Segoe UI Semibold" panose="020B0702040204020203" pitchFamily="34" charset="0"/>
                        </a:rPr>
                        <a:t>Facebook</a:t>
                      </a:r>
                    </a:p>
                  </a:txBody>
                  <a:tcPr marT="91440" marB="91440" anchor="ctr">
                    <a:lnL w="952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02050"/>
                    </a:solidFill>
                  </a:tcPr>
                </a:tc>
                <a:tc>
                  <a:txBody>
                    <a:bodyPr/>
                    <a:lstStyle/>
                    <a:p>
                      <a:pPr marL="0" algn="ctr" defTabSz="914367" rtl="0" eaLnBrk="1" fontAlgn="base" latinLnBrk="0" hangingPunct="1">
                        <a:spcBef>
                          <a:spcPct val="0"/>
                        </a:spcBef>
                        <a:spcAft>
                          <a:spcPct val="0"/>
                        </a:spcAft>
                      </a:pPr>
                      <a:r>
                        <a:rPr lang="en-US" sz="2000" kern="1200" dirty="0">
                          <a:solidFill>
                            <a:schemeClr val="bg1"/>
                          </a:solidFill>
                          <a:latin typeface="+mn-lt"/>
                          <a:ea typeface="+mn-ea"/>
                          <a:cs typeface="Segoe UI Semibold" panose="020B0702040204020203" pitchFamily="34" charset="0"/>
                        </a:rPr>
                        <a:t>White House</a:t>
                      </a: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solidFill>
                  </a:tcPr>
                </a:tc>
                <a:tc>
                  <a:txBody>
                    <a:bodyPr/>
                    <a:lstStyle/>
                    <a:p>
                      <a:pPr marL="0" algn="ctr" defTabSz="914367" rtl="0" eaLnBrk="1" fontAlgn="base" latinLnBrk="0" hangingPunct="1">
                        <a:spcBef>
                          <a:spcPct val="0"/>
                        </a:spcBef>
                        <a:spcAft>
                          <a:spcPct val="0"/>
                        </a:spcAft>
                      </a:pPr>
                      <a:r>
                        <a:rPr lang="en-US" sz="2000" kern="1200" dirty="0">
                          <a:solidFill>
                            <a:schemeClr val="bg1"/>
                          </a:solidFill>
                          <a:latin typeface="+mn-lt"/>
                          <a:ea typeface="+mn-ea"/>
                          <a:cs typeface="Segoe UI Semibold" panose="020B0702040204020203" pitchFamily="34" charset="0"/>
                        </a:rPr>
                        <a:t>CNN</a:t>
                      </a:r>
                    </a:p>
                  </a:txBody>
                  <a:tcPr marT="91440" marB="91440" anchor="ctr">
                    <a:lnL w="5715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247074510"/>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4" name="Straight Arrow Connector 13"/>
          <p:cNvCxnSpPr>
            <a:endCxn id="17" idx="0"/>
          </p:cNvCxnSpPr>
          <p:nvPr/>
        </p:nvCxnSpPr>
        <p:spPr>
          <a:xfrm>
            <a:off x="1789218" y="3149213"/>
            <a:ext cx="0" cy="575538"/>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8" idx="0"/>
          </p:cNvCxnSpPr>
          <p:nvPr/>
        </p:nvCxnSpPr>
        <p:spPr>
          <a:xfrm>
            <a:off x="4611687" y="3149211"/>
            <a:ext cx="0" cy="575540"/>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9" idx="0"/>
          </p:cNvCxnSpPr>
          <p:nvPr/>
        </p:nvCxnSpPr>
        <p:spPr>
          <a:xfrm>
            <a:off x="7434158" y="3149213"/>
            <a:ext cx="0" cy="575538"/>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0"/>
          </p:cNvCxnSpPr>
          <p:nvPr/>
        </p:nvCxnSpPr>
        <p:spPr>
          <a:xfrm>
            <a:off x="1789218" y="4629698"/>
            <a:ext cx="0" cy="593938"/>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622191" y="4609582"/>
            <a:ext cx="0" cy="593938"/>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2" idx="0"/>
          </p:cNvCxnSpPr>
          <p:nvPr/>
        </p:nvCxnSpPr>
        <p:spPr>
          <a:xfrm>
            <a:off x="7434158" y="4629698"/>
            <a:ext cx="0" cy="593936"/>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With table clustered on domain</a:t>
            </a:r>
          </a:p>
        </p:txBody>
      </p:sp>
      <p:sp>
        <p:nvSpPr>
          <p:cNvPr id="20" name="Rectangle 19"/>
          <p:cNvSpPr/>
          <p:nvPr/>
        </p:nvSpPr>
        <p:spPr bwMode="auto">
          <a:xfrm>
            <a:off x="434975" y="5223636"/>
            <a:ext cx="2708486" cy="10314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Write</a:t>
            </a:r>
          </a:p>
        </p:txBody>
      </p:sp>
      <p:sp>
        <p:nvSpPr>
          <p:cNvPr id="21" name="Rectangle 20"/>
          <p:cNvSpPr/>
          <p:nvPr/>
        </p:nvSpPr>
        <p:spPr bwMode="auto">
          <a:xfrm>
            <a:off x="3257444" y="5223636"/>
            <a:ext cx="2708486" cy="10314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Write</a:t>
            </a:r>
          </a:p>
        </p:txBody>
      </p:sp>
      <p:sp>
        <p:nvSpPr>
          <p:cNvPr id="22" name="Rectangle 21"/>
          <p:cNvSpPr/>
          <p:nvPr/>
        </p:nvSpPr>
        <p:spPr bwMode="auto">
          <a:xfrm>
            <a:off x="6079914" y="5223634"/>
            <a:ext cx="2708486" cy="10314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Write</a:t>
            </a:r>
          </a:p>
        </p:txBody>
      </p:sp>
      <p:sp>
        <p:nvSpPr>
          <p:cNvPr id="5" name="Rectangle 4"/>
          <p:cNvSpPr/>
          <p:nvPr/>
        </p:nvSpPr>
        <p:spPr bwMode="auto">
          <a:xfrm>
            <a:off x="434975" y="1195389"/>
            <a:ext cx="2708486" cy="417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A</a:t>
            </a:r>
            <a:endPar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 name="Rectangle 5"/>
          <p:cNvSpPr/>
          <p:nvPr/>
        </p:nvSpPr>
        <p:spPr bwMode="auto">
          <a:xfrm>
            <a:off x="3257445" y="1195389"/>
            <a:ext cx="2708486" cy="417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B</a:t>
            </a:r>
          </a:p>
        </p:txBody>
      </p:sp>
      <p:sp>
        <p:nvSpPr>
          <p:cNvPr id="7" name="Rectangle 6"/>
          <p:cNvSpPr/>
          <p:nvPr/>
        </p:nvSpPr>
        <p:spPr bwMode="auto">
          <a:xfrm>
            <a:off x="6079914" y="1195389"/>
            <a:ext cx="2708486" cy="417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C</a:t>
            </a:r>
          </a:p>
        </p:txBody>
      </p:sp>
      <p:sp>
        <p:nvSpPr>
          <p:cNvPr id="8" name="Rectangle 7"/>
          <p:cNvSpPr/>
          <p:nvPr/>
        </p:nvSpPr>
        <p:spPr bwMode="auto">
          <a:xfrm>
            <a:off x="434975" y="1571626"/>
            <a:ext cx="2708486" cy="54278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Extent 1</a:t>
            </a:r>
          </a:p>
        </p:txBody>
      </p:sp>
      <p:sp>
        <p:nvSpPr>
          <p:cNvPr id="9" name="Rectangle 8"/>
          <p:cNvSpPr/>
          <p:nvPr/>
        </p:nvSpPr>
        <p:spPr bwMode="auto">
          <a:xfrm>
            <a:off x="3257444" y="1571626"/>
            <a:ext cx="2708486" cy="54278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Extent 2</a:t>
            </a:r>
          </a:p>
        </p:txBody>
      </p:sp>
      <p:sp>
        <p:nvSpPr>
          <p:cNvPr id="10" name="Rectangle 9"/>
          <p:cNvSpPr/>
          <p:nvPr/>
        </p:nvSpPr>
        <p:spPr bwMode="auto">
          <a:xfrm>
            <a:off x="6079914" y="1571626"/>
            <a:ext cx="2708486" cy="54278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Extent 3</a:t>
            </a:r>
          </a:p>
        </p:txBody>
      </p:sp>
      <p:sp>
        <p:nvSpPr>
          <p:cNvPr id="11" name="Rectangle 10"/>
          <p:cNvSpPr/>
          <p:nvPr/>
        </p:nvSpPr>
        <p:spPr bwMode="auto">
          <a:xfrm>
            <a:off x="434975" y="2205352"/>
            <a:ext cx="2708486" cy="10314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Read</a:t>
            </a:r>
          </a:p>
        </p:txBody>
      </p:sp>
      <p:sp>
        <p:nvSpPr>
          <p:cNvPr id="12" name="Rectangle 11"/>
          <p:cNvSpPr/>
          <p:nvPr/>
        </p:nvSpPr>
        <p:spPr bwMode="auto">
          <a:xfrm>
            <a:off x="3257444" y="2205352"/>
            <a:ext cx="2708486" cy="10314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Read</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3" name="Rectangle 12"/>
          <p:cNvSpPr/>
          <p:nvPr/>
        </p:nvSpPr>
        <p:spPr bwMode="auto">
          <a:xfrm>
            <a:off x="6079914" y="2205352"/>
            <a:ext cx="2708486" cy="10314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Read</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7" name="Rectangle 16"/>
          <p:cNvSpPr/>
          <p:nvPr/>
        </p:nvSpPr>
        <p:spPr bwMode="auto">
          <a:xfrm>
            <a:off x="434975" y="3724751"/>
            <a:ext cx="2708486" cy="10314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8" name="Rectangle 17"/>
          <p:cNvSpPr/>
          <p:nvPr/>
        </p:nvSpPr>
        <p:spPr bwMode="auto">
          <a:xfrm>
            <a:off x="3257444" y="3724751"/>
            <a:ext cx="2708486" cy="10314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9" name="Rectangle 18"/>
          <p:cNvSpPr/>
          <p:nvPr/>
        </p:nvSpPr>
        <p:spPr bwMode="auto">
          <a:xfrm>
            <a:off x="6079914" y="3724751"/>
            <a:ext cx="2708486" cy="10314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8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28" name="Rectangular Callout 27"/>
          <p:cNvSpPr/>
          <p:nvPr/>
        </p:nvSpPr>
        <p:spPr bwMode="auto">
          <a:xfrm>
            <a:off x="9303988" y="1571626"/>
            <a:ext cx="2453037" cy="633726"/>
          </a:xfrm>
          <a:prstGeom prst="wedgeRectCallout">
            <a:avLst>
              <a:gd name="adj1" fmla="val -65274"/>
              <a:gd name="adj2" fmla="val -5766"/>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The domains are partitioned into extents</a:t>
            </a:r>
          </a:p>
        </p:txBody>
      </p:sp>
      <p:sp>
        <p:nvSpPr>
          <p:cNvPr id="30" name="Rectangular Callout 29"/>
          <p:cNvSpPr/>
          <p:nvPr/>
        </p:nvSpPr>
        <p:spPr bwMode="auto">
          <a:xfrm>
            <a:off x="9303987" y="4024495"/>
            <a:ext cx="2453037" cy="633726"/>
          </a:xfrm>
          <a:prstGeom prst="wedgeRectCallout">
            <a:avLst>
              <a:gd name="adj1" fmla="val -67439"/>
              <a:gd name="adj2" fmla="val -3281"/>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No massive</a:t>
            </a:r>
            <a:br>
              <a:rPr kumimoji="0" lang="en-IN"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IN"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 shuffling</a:t>
            </a:r>
          </a:p>
        </p:txBody>
      </p:sp>
      <p:sp>
        <p:nvSpPr>
          <p:cNvPr id="32" name="Rectangular Callout 31"/>
          <p:cNvSpPr/>
          <p:nvPr/>
        </p:nvSpPr>
        <p:spPr bwMode="auto">
          <a:xfrm>
            <a:off x="9303988" y="5422477"/>
            <a:ext cx="2453037" cy="633726"/>
          </a:xfrm>
          <a:prstGeom prst="wedgeRectCallout">
            <a:avLst>
              <a:gd name="adj1" fmla="val -68232"/>
              <a:gd name="adj2" fmla="val -19508"/>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We can do the full aggregation immediately</a:t>
            </a:r>
          </a:p>
        </p:txBody>
      </p:sp>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5750897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000"/>
                                        <p:tgtEl>
                                          <p:spTgt spid="30"/>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9239" y="1265377"/>
            <a:ext cx="11653523" cy="4955203"/>
          </a:xfrm>
        </p:spPr>
        <p:txBody>
          <a:bodyPr tIns="91440" bIns="91440"/>
          <a:lstStyle/>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000" dirty="0">
                <a:solidFill>
                  <a:srgbClr val="505050"/>
                </a:solidFill>
                <a:latin typeface="+mn-lt"/>
                <a:ea typeface="+mn-ea"/>
                <a:cs typeface="+mn-cs"/>
              </a:rPr>
              <a:t>Learn U-SQL – Leverage native U-SQL constructs first</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000" dirty="0">
                <a:solidFill>
                  <a:srgbClr val="505050"/>
                </a:solidFill>
                <a:latin typeface="+mn-lt"/>
                <a:ea typeface="+mn-ea"/>
                <a:cs typeface="+mn-cs"/>
              </a:rPr>
              <a:t>UDOs are evil – ADLA can’t optimize your UDOs like it can pure U-SQL code</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000" dirty="0">
                <a:solidFill>
                  <a:srgbClr val="505050"/>
                </a:solidFill>
                <a:latin typeface="+mn-lt"/>
                <a:ea typeface="+mn-ea"/>
                <a:cs typeface="+mn-cs"/>
              </a:rPr>
              <a:t>Understand and control your data – volume, distribution, partitioning, growth</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000" dirty="0">
                <a:solidFill>
                  <a:srgbClr val="505050"/>
                </a:solidFill>
                <a:latin typeface="+mn-lt"/>
                <a:ea typeface="+mn-ea"/>
                <a:cs typeface="+mn-cs"/>
              </a:rPr>
              <a:t>Use windowing functions – Avoid using reducers to accomplish things like Top N in group</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000" dirty="0">
                <a:solidFill>
                  <a:srgbClr val="505050"/>
                </a:solidFill>
                <a:latin typeface="+mn-lt"/>
                <a:ea typeface="+mn-ea"/>
                <a:cs typeface="+mn-cs"/>
              </a:rPr>
              <a:t>You probably don’t need that processor – Use SELECT with CROSS APPLY and ARRAY_AGG/LIST instead</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000" dirty="0">
                <a:solidFill>
                  <a:srgbClr val="505050"/>
                </a:solidFill>
                <a:latin typeface="+mn-lt"/>
                <a:ea typeface="+mn-ea"/>
                <a:cs typeface="+mn-cs"/>
              </a:rPr>
              <a:t>Use scope complex types MAP&lt;K,V&gt; and ARRAY&lt;K&gt; instead of .NET Collections –</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000" dirty="0">
                <a:solidFill>
                  <a:srgbClr val="505050"/>
                </a:solidFill>
                <a:latin typeface="+mn-lt"/>
                <a:ea typeface="+mn-ea"/>
                <a:cs typeface="+mn-cs"/>
              </a:rPr>
              <a:t>Use ARRAY_AGG instead of LIST wherever you can</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000" dirty="0">
                <a:solidFill>
                  <a:srgbClr val="505050"/>
                </a:solidFill>
                <a:latin typeface="+mn-lt"/>
                <a:ea typeface="+mn-ea"/>
                <a:cs typeface="+mn-cs"/>
              </a:rPr>
              <a:t>When creating a TBLW always CLUSTERED BY – Again, know your data</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000" dirty="0">
                <a:solidFill>
                  <a:srgbClr val="505050"/>
                </a:solidFill>
                <a:latin typeface="+mn-lt"/>
                <a:ea typeface="+mn-ea"/>
                <a:cs typeface="+mn-cs"/>
              </a:rPr>
              <a:t>Prefer custom aggregators to reducers – Try to make it a recursive aggregator!</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000" dirty="0">
                <a:solidFill>
                  <a:srgbClr val="505050"/>
                </a:solidFill>
                <a:latin typeface="+mn-lt"/>
                <a:ea typeface="+mn-ea"/>
                <a:cs typeface="+mn-cs"/>
              </a:rPr>
              <a:t>Sorting is expensive – Avoid if possible</a:t>
            </a:r>
            <a:endParaRPr lang="en-US" sz="2000" dirty="0">
              <a:solidFill>
                <a:srgbClr val="505050"/>
              </a:solidFill>
              <a:latin typeface="+mn-lt"/>
              <a:ea typeface="+mn-ea"/>
              <a:cs typeface="+mn-cs"/>
            </a:endParaRPr>
          </a:p>
        </p:txBody>
      </p:sp>
      <p:sp>
        <p:nvSpPr>
          <p:cNvPr id="7" name="Title 6"/>
          <p:cNvSpPr>
            <a:spLocks noGrp="1"/>
          </p:cNvSpPr>
          <p:nvPr>
            <p:ph type="title"/>
          </p:nvPr>
        </p:nvSpPr>
        <p:spPr/>
        <p:txBody>
          <a:bodyPr/>
          <a:lstStyle/>
          <a:p>
            <a:r>
              <a:rPr lang="en-US" dirty="0"/>
              <a:t>High level performance advice</a:t>
            </a: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4336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25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1000"/>
                                        <p:tgtEl>
                                          <p:spTgt spid="8">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25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wipe(left)">
                                      <p:cBhvr>
                                        <p:cTn id="15" dur="1000"/>
                                        <p:tgtEl>
                                          <p:spTgt spid="8">
                                            <p:txEl>
                                              <p:pRg st="2" end="2"/>
                                            </p:txEl>
                                          </p:spTgt>
                                        </p:tgtEl>
                                      </p:cBhvr>
                                    </p:animEffect>
                                  </p:childTnLst>
                                </p:cTn>
                              </p:par>
                            </p:childTnLst>
                          </p:cTn>
                        </p:par>
                        <p:par>
                          <p:cTn id="16" fill="hold">
                            <p:stCondLst>
                              <p:cond delay="3500"/>
                            </p:stCondLst>
                            <p:childTnLst>
                              <p:par>
                                <p:cTn id="17" presetID="22" presetClass="entr" presetSubtype="8" fill="hold" nodeType="afterEffect">
                                  <p:stCondLst>
                                    <p:cond delay="25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wipe(left)">
                                      <p:cBhvr>
                                        <p:cTn id="19" dur="1000"/>
                                        <p:tgtEl>
                                          <p:spTgt spid="8">
                                            <p:txEl>
                                              <p:pRg st="3" end="3"/>
                                            </p:txEl>
                                          </p:spTgt>
                                        </p:tgtEl>
                                      </p:cBhvr>
                                    </p:animEffect>
                                  </p:childTnLst>
                                </p:cTn>
                              </p:par>
                            </p:childTnLst>
                          </p:cTn>
                        </p:par>
                        <p:par>
                          <p:cTn id="20" fill="hold">
                            <p:stCondLst>
                              <p:cond delay="4750"/>
                            </p:stCondLst>
                            <p:childTnLst>
                              <p:par>
                                <p:cTn id="21" presetID="22" presetClass="entr" presetSubtype="8" fill="hold" nodeType="afterEffect">
                                  <p:stCondLst>
                                    <p:cond delay="25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wipe(left)">
                                      <p:cBhvr>
                                        <p:cTn id="23" dur="1000"/>
                                        <p:tgtEl>
                                          <p:spTgt spid="8">
                                            <p:txEl>
                                              <p:pRg st="4" end="4"/>
                                            </p:txEl>
                                          </p:spTgt>
                                        </p:tgtEl>
                                      </p:cBhvr>
                                    </p:animEffect>
                                  </p:childTnLst>
                                </p:cTn>
                              </p:par>
                            </p:childTnLst>
                          </p:cTn>
                        </p:par>
                        <p:par>
                          <p:cTn id="24" fill="hold">
                            <p:stCondLst>
                              <p:cond delay="6000"/>
                            </p:stCondLst>
                            <p:childTnLst>
                              <p:par>
                                <p:cTn id="25" presetID="22" presetClass="entr" presetSubtype="8" fill="hold" nodeType="afterEffect">
                                  <p:stCondLst>
                                    <p:cond delay="25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wipe(left)">
                                      <p:cBhvr>
                                        <p:cTn id="27" dur="1000"/>
                                        <p:tgtEl>
                                          <p:spTgt spid="8">
                                            <p:txEl>
                                              <p:pRg st="5" end="5"/>
                                            </p:txEl>
                                          </p:spTgt>
                                        </p:tgtEl>
                                      </p:cBhvr>
                                    </p:animEffect>
                                  </p:childTnLst>
                                </p:cTn>
                              </p:par>
                            </p:childTnLst>
                          </p:cTn>
                        </p:par>
                        <p:par>
                          <p:cTn id="28" fill="hold">
                            <p:stCondLst>
                              <p:cond delay="7250"/>
                            </p:stCondLst>
                            <p:childTnLst>
                              <p:par>
                                <p:cTn id="29" presetID="22" presetClass="entr" presetSubtype="8" fill="hold" nodeType="afterEffect">
                                  <p:stCondLst>
                                    <p:cond delay="25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wipe(left)">
                                      <p:cBhvr>
                                        <p:cTn id="31" dur="1000"/>
                                        <p:tgtEl>
                                          <p:spTgt spid="8">
                                            <p:txEl>
                                              <p:pRg st="6" end="6"/>
                                            </p:txEl>
                                          </p:spTgt>
                                        </p:tgtEl>
                                      </p:cBhvr>
                                    </p:animEffect>
                                  </p:childTnLst>
                                </p:cTn>
                              </p:par>
                            </p:childTnLst>
                          </p:cTn>
                        </p:par>
                        <p:par>
                          <p:cTn id="32" fill="hold">
                            <p:stCondLst>
                              <p:cond delay="8500"/>
                            </p:stCondLst>
                            <p:childTnLst>
                              <p:par>
                                <p:cTn id="33" presetID="22" presetClass="entr" presetSubtype="8" fill="hold" nodeType="afterEffect">
                                  <p:stCondLst>
                                    <p:cond delay="25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wipe(left)">
                                      <p:cBhvr>
                                        <p:cTn id="35" dur="1000"/>
                                        <p:tgtEl>
                                          <p:spTgt spid="8">
                                            <p:txEl>
                                              <p:pRg st="7" end="7"/>
                                            </p:txEl>
                                          </p:spTgt>
                                        </p:tgtEl>
                                      </p:cBhvr>
                                    </p:animEffect>
                                  </p:childTnLst>
                                </p:cTn>
                              </p:par>
                            </p:childTnLst>
                          </p:cTn>
                        </p:par>
                        <p:par>
                          <p:cTn id="36" fill="hold">
                            <p:stCondLst>
                              <p:cond delay="9750"/>
                            </p:stCondLst>
                            <p:childTnLst>
                              <p:par>
                                <p:cTn id="37" presetID="22" presetClass="entr" presetSubtype="8" fill="hold" nodeType="afterEffect">
                                  <p:stCondLst>
                                    <p:cond delay="250"/>
                                  </p:stCondLst>
                                  <p:childTnLst>
                                    <p:set>
                                      <p:cBhvr>
                                        <p:cTn id="38" dur="1" fill="hold">
                                          <p:stCondLst>
                                            <p:cond delay="0"/>
                                          </p:stCondLst>
                                        </p:cTn>
                                        <p:tgtEl>
                                          <p:spTgt spid="8">
                                            <p:txEl>
                                              <p:pRg st="8" end="8"/>
                                            </p:txEl>
                                          </p:spTgt>
                                        </p:tgtEl>
                                        <p:attrNameLst>
                                          <p:attrName>style.visibility</p:attrName>
                                        </p:attrNameLst>
                                      </p:cBhvr>
                                      <p:to>
                                        <p:strVal val="visible"/>
                                      </p:to>
                                    </p:set>
                                    <p:animEffect transition="in" filter="wipe(left)">
                                      <p:cBhvr>
                                        <p:cTn id="39" dur="1000"/>
                                        <p:tgtEl>
                                          <p:spTgt spid="8">
                                            <p:txEl>
                                              <p:pRg st="8" end="8"/>
                                            </p:txEl>
                                          </p:spTgt>
                                        </p:tgtEl>
                                      </p:cBhvr>
                                    </p:animEffect>
                                  </p:childTnLst>
                                </p:cTn>
                              </p:par>
                            </p:childTnLst>
                          </p:cTn>
                        </p:par>
                        <p:par>
                          <p:cTn id="40" fill="hold">
                            <p:stCondLst>
                              <p:cond delay="11000"/>
                            </p:stCondLst>
                            <p:childTnLst>
                              <p:par>
                                <p:cTn id="41" presetID="22" presetClass="entr" presetSubtype="8" fill="hold" nodeType="afterEffect">
                                  <p:stCondLst>
                                    <p:cond delay="250"/>
                                  </p:stCondLst>
                                  <p:childTnLst>
                                    <p:set>
                                      <p:cBhvr>
                                        <p:cTn id="42" dur="1" fill="hold">
                                          <p:stCondLst>
                                            <p:cond delay="0"/>
                                          </p:stCondLst>
                                        </p:cTn>
                                        <p:tgtEl>
                                          <p:spTgt spid="8">
                                            <p:txEl>
                                              <p:pRg st="9" end="9"/>
                                            </p:txEl>
                                          </p:spTgt>
                                        </p:tgtEl>
                                        <p:attrNameLst>
                                          <p:attrName>style.visibility</p:attrName>
                                        </p:attrNameLst>
                                      </p:cBhvr>
                                      <p:to>
                                        <p:strVal val="visible"/>
                                      </p:to>
                                    </p:set>
                                    <p:animEffect transition="in" filter="wipe(left)">
                                      <p:cBhvr>
                                        <p:cTn id="43" dur="10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itle 6"/>
          <p:cNvSpPr>
            <a:spLocks noGrp="1"/>
          </p:cNvSpPr>
          <p:nvPr>
            <p:ph type="title"/>
          </p:nvPr>
        </p:nvSpPr>
        <p:spPr>
          <a:xfrm>
            <a:off x="269240" y="2530892"/>
            <a:ext cx="11653523" cy="1796217"/>
          </a:xfrm>
        </p:spPr>
        <p:txBody>
          <a:bodyPr/>
          <a:lstStyle/>
          <a:p>
            <a:r>
              <a:rPr lang="en-IN" dirty="0"/>
              <a:t>Data skew</a:t>
            </a:r>
            <a:br>
              <a:rPr lang="en-IN" dirty="0"/>
            </a:br>
            <a:r>
              <a:rPr lang="en-IN" sz="4400" dirty="0"/>
              <a:t>Understanding the distribution of your data</a:t>
            </a:r>
            <a:br>
              <a:rPr lang="en-IN" sz="4400" dirty="0"/>
            </a:br>
            <a:endParaRPr lang="en-US" dirty="0"/>
          </a:p>
        </p:txBody>
      </p:sp>
    </p:spTree>
    <p:extLst>
      <p:ext uri="{BB962C8B-B14F-4D97-AF65-F5344CB8AC3E}">
        <p14:creationId xmlns:p14="http://schemas.microsoft.com/office/powerpoint/2010/main" val="4096951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69240" y="2880238"/>
            <a:ext cx="11653523" cy="1097525"/>
          </a:xfrm>
        </p:spPr>
        <p:txBody>
          <a:bodyPr/>
          <a:lstStyle/>
          <a:p>
            <a:r>
              <a:rPr lang="en-US" dirty="0"/>
              <a:t>Natural data skew</a:t>
            </a:r>
          </a:p>
        </p:txBody>
      </p:sp>
    </p:spTree>
    <p:extLst>
      <p:ext uri="{BB962C8B-B14F-4D97-AF65-F5344CB8AC3E}">
        <p14:creationId xmlns:p14="http://schemas.microsoft.com/office/powerpoint/2010/main" val="964667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69239" y="1262063"/>
            <a:ext cx="3770326" cy="5047536"/>
          </a:xfrm>
        </p:spPr>
        <p:txBody>
          <a:bodyPr tIns="91440" bIns="91440"/>
          <a:lstStyle/>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200" dirty="0">
                <a:solidFill>
                  <a:srgbClr val="505050"/>
                </a:solidFill>
                <a:latin typeface="+mn-lt"/>
                <a:ea typeface="+mn-ea"/>
                <a:cs typeface="+mn-cs"/>
              </a:rPr>
              <a:t>If you assigned 50 tax examiner to audit tax returns – one person to each state</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200" dirty="0">
                <a:solidFill>
                  <a:srgbClr val="505050"/>
                </a:solidFill>
                <a:latin typeface="+mn-lt"/>
                <a:ea typeface="+mn-ea"/>
                <a:cs typeface="+mn-cs"/>
              </a:rPr>
              <a:t>The Wyoming auditor is going home early</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200" dirty="0">
                <a:solidFill>
                  <a:srgbClr val="505050"/>
                </a:solidFill>
                <a:latin typeface="+mn-lt"/>
                <a:ea typeface="+mn-ea"/>
                <a:cs typeface="+mn-cs"/>
              </a:rPr>
              <a:t>The California, New York, and Texas examiners are going to be working very late</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200" dirty="0">
                <a:solidFill>
                  <a:srgbClr val="505050"/>
                </a:solidFill>
                <a:latin typeface="+mn-lt"/>
                <a:ea typeface="+mn-ea"/>
                <a:cs typeface="+mn-cs"/>
              </a:rPr>
              <a:t>The skew in this case is “Natural”</a:t>
            </a:r>
            <a:endParaRPr lang="en-US" sz="2200" dirty="0">
              <a:solidFill>
                <a:srgbClr val="505050"/>
              </a:solidFill>
              <a:latin typeface="+mn-lt"/>
              <a:ea typeface="+mn-ea"/>
              <a:cs typeface="+mn-cs"/>
            </a:endParaRPr>
          </a:p>
        </p:txBody>
      </p:sp>
      <p:sp>
        <p:nvSpPr>
          <p:cNvPr id="6" name="Title 5"/>
          <p:cNvSpPr>
            <a:spLocks noGrp="1"/>
          </p:cNvSpPr>
          <p:nvPr>
            <p:ph type="title"/>
          </p:nvPr>
        </p:nvSpPr>
        <p:spPr/>
        <p:txBody>
          <a:bodyPr/>
          <a:lstStyle/>
          <a:p>
            <a:r>
              <a:rPr lang="en-US" dirty="0"/>
              <a:t>Data skew = over represented value</a:t>
            </a:r>
          </a:p>
        </p:txBody>
      </p:sp>
      <p:graphicFrame>
        <p:nvGraphicFramePr>
          <p:cNvPr id="9" name="Chart 8"/>
          <p:cNvGraphicFramePr/>
          <p:nvPr>
            <p:extLst/>
          </p:nvPr>
        </p:nvGraphicFramePr>
        <p:xfrm>
          <a:off x="3886200" y="1262063"/>
          <a:ext cx="7870371" cy="5207000"/>
        </p:xfrm>
        <a:graphic>
          <a:graphicData uri="http://schemas.openxmlformats.org/drawingml/2006/chart">
            <c:chart xmlns:c="http://schemas.openxmlformats.org/drawingml/2006/chart" xmlns:r="http://schemas.openxmlformats.org/officeDocument/2006/relationships" r:id="rId4"/>
          </a:graphicData>
        </a:graphic>
      </p:graphicFrame>
      <p:sp>
        <p:nvSpPr>
          <p:cNvPr id="2" name="Slide Number Placeholder 1"/>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12062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1000"/>
                                        <p:tgtEl>
                                          <p:spTgt spid="7">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1000"/>
                                        <p:tgtEl>
                                          <p:spTgt spid="7">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10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compute terms</a:t>
            </a:r>
          </a:p>
        </p:txBody>
      </p:sp>
      <p:sp>
        <p:nvSpPr>
          <p:cNvPr id="72" name="Freeform 10"/>
          <p:cNvSpPr>
            <a:spLocks/>
          </p:cNvSpPr>
          <p:nvPr/>
        </p:nvSpPr>
        <p:spPr bwMode="auto">
          <a:xfrm>
            <a:off x="5181600" y="1704136"/>
            <a:ext cx="1828800" cy="914400"/>
          </a:xfrm>
          <a:custGeom>
            <a:avLst/>
            <a:gdLst>
              <a:gd name="T0" fmla="*/ 1006 w 1006"/>
              <a:gd name="T1" fmla="*/ 0 h 2307"/>
              <a:gd name="T2" fmla="*/ 0 w 1006"/>
              <a:gd name="T3" fmla="*/ 0 h 2307"/>
              <a:gd name="T4" fmla="*/ 0 w 1006"/>
              <a:gd name="T5" fmla="*/ 1154 h 2307"/>
              <a:gd name="T6" fmla="*/ 506 w 1006"/>
              <a:gd name="T7" fmla="*/ 2307 h 2307"/>
              <a:gd name="T8" fmla="*/ 1006 w 1006"/>
              <a:gd name="T9" fmla="*/ 1169 h 2307"/>
              <a:gd name="T10" fmla="*/ 1006 w 1006"/>
              <a:gd name="T11" fmla="*/ 0 h 2307"/>
            </a:gdLst>
            <a:ahLst/>
            <a:cxnLst>
              <a:cxn ang="0">
                <a:pos x="T0" y="T1"/>
              </a:cxn>
              <a:cxn ang="0">
                <a:pos x="T2" y="T3"/>
              </a:cxn>
              <a:cxn ang="0">
                <a:pos x="T4" y="T5"/>
              </a:cxn>
              <a:cxn ang="0">
                <a:pos x="T6" y="T7"/>
              </a:cxn>
              <a:cxn ang="0">
                <a:pos x="T8" y="T9"/>
              </a:cxn>
              <a:cxn ang="0">
                <a:pos x="T10" y="T11"/>
              </a:cxn>
            </a:cxnLst>
            <a:rect l="0" t="0" r="r" b="b"/>
            <a:pathLst>
              <a:path w="1006" h="2307">
                <a:moveTo>
                  <a:pt x="1006" y="0"/>
                </a:moveTo>
                <a:lnTo>
                  <a:pt x="0" y="0"/>
                </a:lnTo>
                <a:lnTo>
                  <a:pt x="0" y="1154"/>
                </a:lnTo>
                <a:lnTo>
                  <a:pt x="506" y="2307"/>
                </a:lnTo>
                <a:lnTo>
                  <a:pt x="1006" y="1169"/>
                </a:lnTo>
                <a:lnTo>
                  <a:pt x="1006" y="0"/>
                </a:lnTo>
                <a:close/>
              </a:path>
            </a:pathLst>
          </a:custGeom>
          <a:solidFill>
            <a:srgbClr val="002050"/>
          </a:solidFill>
          <a:ln w="19050">
            <a:noFill/>
            <a:round/>
            <a:headEnd/>
            <a:tailEnd/>
          </a:ln>
        </p:spPr>
        <p:txBody>
          <a:bodyPr vert="horz" wrap="square" lIns="91440" tIns="45720" rIns="91440" bIns="45720"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Input</a:t>
            </a:r>
            <a:br>
              <a:rPr kumimoji="0" lang="en-US" sz="1800" b="0" i="0" u="none" strike="noStrike" kern="0" cap="none" spc="0" normalizeH="0" baseline="0" noProof="0" dirty="0">
                <a:ln>
                  <a:noFill/>
                </a:ln>
                <a:solidFill>
                  <a:srgbClr val="FFFFFF"/>
                </a:solidFill>
                <a:effectLst/>
                <a:uLnTx/>
                <a:uFillTx/>
                <a:latin typeface="Segoe UI"/>
                <a:ea typeface="+mn-ea"/>
                <a:cs typeface="+mn-cs"/>
              </a:rPr>
            </a:br>
            <a:r>
              <a:rPr kumimoji="0" lang="en-US" sz="1800" b="0" i="0" u="none" strike="noStrike" kern="0" cap="none" spc="0" normalizeH="0" baseline="0" noProof="0" dirty="0">
                <a:ln>
                  <a:noFill/>
                </a:ln>
                <a:solidFill>
                  <a:srgbClr val="FFFFFF"/>
                </a:solidFill>
                <a:effectLst/>
                <a:uLnTx/>
                <a:uFillTx/>
                <a:latin typeface="Segoe UI"/>
                <a:ea typeface="+mn-ea"/>
                <a:cs typeface="+mn-cs"/>
              </a:rPr>
              <a:t>stream</a:t>
            </a:r>
          </a:p>
        </p:txBody>
      </p:sp>
      <p:sp>
        <p:nvSpPr>
          <p:cNvPr id="73" name="Freeform 12"/>
          <p:cNvSpPr>
            <a:spLocks/>
          </p:cNvSpPr>
          <p:nvPr/>
        </p:nvSpPr>
        <p:spPr bwMode="auto">
          <a:xfrm>
            <a:off x="5181600" y="5553914"/>
            <a:ext cx="1828800" cy="914400"/>
          </a:xfrm>
          <a:custGeom>
            <a:avLst/>
            <a:gdLst>
              <a:gd name="T0" fmla="*/ 1006 w 1006"/>
              <a:gd name="T1" fmla="*/ 2307 h 2307"/>
              <a:gd name="T2" fmla="*/ 1006 w 1006"/>
              <a:gd name="T3" fmla="*/ 1152 h 2307"/>
              <a:gd name="T4" fmla="*/ 500 w 1006"/>
              <a:gd name="T5" fmla="*/ 0 h 2307"/>
              <a:gd name="T6" fmla="*/ 0 w 1006"/>
              <a:gd name="T7" fmla="*/ 1137 h 2307"/>
              <a:gd name="T8" fmla="*/ 0 w 1006"/>
              <a:gd name="T9" fmla="*/ 2307 h 2307"/>
              <a:gd name="T10" fmla="*/ 1006 w 1006"/>
              <a:gd name="T11" fmla="*/ 2307 h 2307"/>
            </a:gdLst>
            <a:ahLst/>
            <a:cxnLst>
              <a:cxn ang="0">
                <a:pos x="T0" y="T1"/>
              </a:cxn>
              <a:cxn ang="0">
                <a:pos x="T2" y="T3"/>
              </a:cxn>
              <a:cxn ang="0">
                <a:pos x="T4" y="T5"/>
              </a:cxn>
              <a:cxn ang="0">
                <a:pos x="T6" y="T7"/>
              </a:cxn>
              <a:cxn ang="0">
                <a:pos x="T8" y="T9"/>
              </a:cxn>
              <a:cxn ang="0">
                <a:pos x="T10" y="T11"/>
              </a:cxn>
            </a:cxnLst>
            <a:rect l="0" t="0" r="r" b="b"/>
            <a:pathLst>
              <a:path w="1006" h="2307">
                <a:moveTo>
                  <a:pt x="1006" y="2307"/>
                </a:moveTo>
                <a:lnTo>
                  <a:pt x="1006" y="1152"/>
                </a:lnTo>
                <a:lnTo>
                  <a:pt x="500" y="0"/>
                </a:lnTo>
                <a:lnTo>
                  <a:pt x="0" y="1137"/>
                </a:lnTo>
                <a:lnTo>
                  <a:pt x="0" y="2307"/>
                </a:lnTo>
                <a:lnTo>
                  <a:pt x="1006" y="2307"/>
                </a:lnTo>
                <a:close/>
              </a:path>
            </a:pathLst>
          </a:custGeom>
          <a:solidFill>
            <a:srgbClr val="002050"/>
          </a:solidFill>
          <a:ln w="19050">
            <a:noFill/>
            <a:round/>
            <a:headEnd/>
            <a:tailEnd/>
          </a:ln>
        </p:spPr>
        <p:txBody>
          <a:bodyPr vert="horz" wrap="square" lIns="91440" tIns="45720" rIns="91440" bIns="45720" numCol="1" anchor="ctr"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Output</a:t>
            </a:r>
          </a:p>
        </p:txBody>
      </p:sp>
      <p:cxnSp>
        <p:nvCxnSpPr>
          <p:cNvPr id="75" name="Straight Arrow Connector 74"/>
          <p:cNvCxnSpPr>
            <a:stCxn id="72" idx="3"/>
            <a:endCxn id="74" idx="0"/>
          </p:cNvCxnSpPr>
          <p:nvPr/>
        </p:nvCxnSpPr>
        <p:spPr>
          <a:xfrm flipH="1">
            <a:off x="6096001" y="2618536"/>
            <a:ext cx="0" cy="736319"/>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4" idx="2"/>
            <a:endCxn id="73" idx="2"/>
          </p:cNvCxnSpPr>
          <p:nvPr/>
        </p:nvCxnSpPr>
        <p:spPr>
          <a:xfrm flipH="1">
            <a:off x="6090546" y="4817595"/>
            <a:ext cx="0" cy="736319"/>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591051" y="3354855"/>
            <a:ext cx="3009900" cy="1462740"/>
            <a:chOff x="4591051" y="3375960"/>
            <a:chExt cx="3009900" cy="1462740"/>
          </a:xfrm>
        </p:grpSpPr>
        <p:sp>
          <p:nvSpPr>
            <p:cNvPr id="74" name="Rectangle 73"/>
            <p:cNvSpPr/>
            <p:nvPr/>
          </p:nvSpPr>
          <p:spPr>
            <a:xfrm>
              <a:off x="4591051" y="3375960"/>
              <a:ext cx="3009900" cy="1462740"/>
            </a:xfrm>
            <a:prstGeom prst="rect">
              <a:avLst/>
            </a:prstGeom>
            <a:solidFill>
              <a:schemeClr val="bg1">
                <a:lumMod val="95000"/>
              </a:schemeClr>
            </a:solidFill>
            <a:ln w="19050">
              <a:solidFill>
                <a:srgbClr val="FF0000"/>
              </a:solidFill>
              <a:prstDash val="sysDot"/>
              <a:round/>
              <a:headEnd/>
              <a:tailEnd/>
            </a:ln>
          </p:spPr>
          <p:txBody>
            <a:bodyPr vert="horz" wrap="square" lIns="91440" tIns="91440" rIns="91440" bIns="45720"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mn-cs"/>
                </a:rPr>
                <a:t>Stage 0</a:t>
              </a:r>
            </a:p>
          </p:txBody>
        </p:sp>
        <p:grpSp>
          <p:nvGrpSpPr>
            <p:cNvPr id="77" name="Group 76"/>
            <p:cNvGrpSpPr/>
            <p:nvPr/>
          </p:nvGrpSpPr>
          <p:grpSpPr>
            <a:xfrm>
              <a:off x="4921701" y="3832182"/>
              <a:ext cx="2348598" cy="750647"/>
              <a:chOff x="7305421" y="3896714"/>
              <a:chExt cx="1782839" cy="569822"/>
            </a:xfrm>
          </p:grpSpPr>
          <p:sp>
            <p:nvSpPr>
              <p:cNvPr id="78" name="Rectangle 77"/>
              <p:cNvSpPr/>
              <p:nvPr/>
            </p:nvSpPr>
            <p:spPr>
              <a:xfrm>
                <a:off x="7305421" y="3896714"/>
                <a:ext cx="112622" cy="112622"/>
              </a:xfrm>
              <a:prstGeom prst="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79" name="Rectangle 78"/>
              <p:cNvSpPr/>
              <p:nvPr/>
            </p:nvSpPr>
            <p:spPr>
              <a:xfrm>
                <a:off x="7457821" y="38967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0" name="Rectangle 79"/>
              <p:cNvSpPr/>
              <p:nvPr/>
            </p:nvSpPr>
            <p:spPr>
              <a:xfrm>
                <a:off x="7305421" y="40491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1" name="Rectangle 80"/>
              <p:cNvSpPr/>
              <p:nvPr/>
            </p:nvSpPr>
            <p:spPr>
              <a:xfrm>
                <a:off x="7457821" y="40491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2" name="Rectangle 81"/>
              <p:cNvSpPr/>
              <p:nvPr/>
            </p:nvSpPr>
            <p:spPr>
              <a:xfrm>
                <a:off x="7610221" y="38967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3" name="Rectangle 82"/>
              <p:cNvSpPr/>
              <p:nvPr/>
            </p:nvSpPr>
            <p:spPr>
              <a:xfrm>
                <a:off x="7762621" y="38967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4" name="Rectangle 83"/>
              <p:cNvSpPr/>
              <p:nvPr/>
            </p:nvSpPr>
            <p:spPr>
              <a:xfrm>
                <a:off x="7610221" y="4049114"/>
                <a:ext cx="112622" cy="112622"/>
              </a:xfrm>
              <a:prstGeom prst="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5" name="Rectangle 84"/>
              <p:cNvSpPr/>
              <p:nvPr/>
            </p:nvSpPr>
            <p:spPr>
              <a:xfrm>
                <a:off x="7762621" y="40491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6" name="Rectangle 85"/>
              <p:cNvSpPr/>
              <p:nvPr/>
            </p:nvSpPr>
            <p:spPr>
              <a:xfrm>
                <a:off x="7915021" y="38967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7" name="Rectangle 86"/>
              <p:cNvSpPr/>
              <p:nvPr/>
            </p:nvSpPr>
            <p:spPr>
              <a:xfrm>
                <a:off x="7915021" y="40491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8" name="Rectangle 87"/>
              <p:cNvSpPr/>
              <p:nvPr/>
            </p:nvSpPr>
            <p:spPr>
              <a:xfrm>
                <a:off x="7305421" y="42015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9" name="Rectangle 88"/>
              <p:cNvSpPr/>
              <p:nvPr/>
            </p:nvSpPr>
            <p:spPr>
              <a:xfrm>
                <a:off x="7457821" y="42015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90" name="Rectangle 89"/>
              <p:cNvSpPr/>
              <p:nvPr/>
            </p:nvSpPr>
            <p:spPr>
              <a:xfrm>
                <a:off x="7305421"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91" name="Rectangle 90"/>
              <p:cNvSpPr/>
              <p:nvPr/>
            </p:nvSpPr>
            <p:spPr>
              <a:xfrm>
                <a:off x="7457821"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92" name="Rectangle 91"/>
              <p:cNvSpPr/>
              <p:nvPr/>
            </p:nvSpPr>
            <p:spPr>
              <a:xfrm>
                <a:off x="7610221" y="42015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93" name="Rectangle 92"/>
              <p:cNvSpPr/>
              <p:nvPr/>
            </p:nvSpPr>
            <p:spPr>
              <a:xfrm>
                <a:off x="7762621" y="42015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94" name="Rectangle 93"/>
              <p:cNvSpPr/>
              <p:nvPr/>
            </p:nvSpPr>
            <p:spPr>
              <a:xfrm>
                <a:off x="7610221"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95" name="Rectangle 94"/>
              <p:cNvSpPr/>
              <p:nvPr/>
            </p:nvSpPr>
            <p:spPr>
              <a:xfrm>
                <a:off x="7762621"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96" name="Rectangle 95"/>
              <p:cNvSpPr/>
              <p:nvPr/>
            </p:nvSpPr>
            <p:spPr>
              <a:xfrm>
                <a:off x="7915021" y="42015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97" name="Rectangle 96"/>
              <p:cNvSpPr/>
              <p:nvPr/>
            </p:nvSpPr>
            <p:spPr>
              <a:xfrm>
                <a:off x="7915021"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98" name="Rectangle 97"/>
              <p:cNvSpPr/>
              <p:nvPr/>
            </p:nvSpPr>
            <p:spPr>
              <a:xfrm>
                <a:off x="8069099" y="38967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99" name="Rectangle 98"/>
              <p:cNvSpPr/>
              <p:nvPr/>
            </p:nvSpPr>
            <p:spPr>
              <a:xfrm>
                <a:off x="8221499" y="38967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00" name="Rectangle 99"/>
              <p:cNvSpPr/>
              <p:nvPr/>
            </p:nvSpPr>
            <p:spPr>
              <a:xfrm>
                <a:off x="8069099" y="40491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01" name="Rectangle 100"/>
              <p:cNvSpPr/>
              <p:nvPr/>
            </p:nvSpPr>
            <p:spPr>
              <a:xfrm>
                <a:off x="8221499" y="40491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02" name="Rectangle 101"/>
              <p:cNvSpPr/>
              <p:nvPr/>
            </p:nvSpPr>
            <p:spPr>
              <a:xfrm>
                <a:off x="8373899" y="38967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03" name="Rectangle 102"/>
              <p:cNvSpPr/>
              <p:nvPr/>
            </p:nvSpPr>
            <p:spPr>
              <a:xfrm>
                <a:off x="8526299" y="38967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04" name="Rectangle 103"/>
              <p:cNvSpPr/>
              <p:nvPr/>
            </p:nvSpPr>
            <p:spPr>
              <a:xfrm>
                <a:off x="8373899" y="40491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05" name="Rectangle 104"/>
              <p:cNvSpPr/>
              <p:nvPr/>
            </p:nvSpPr>
            <p:spPr>
              <a:xfrm>
                <a:off x="8526299" y="40491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06" name="Rectangle 105"/>
              <p:cNvSpPr/>
              <p:nvPr/>
            </p:nvSpPr>
            <p:spPr>
              <a:xfrm>
                <a:off x="8678699" y="38967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07" name="Rectangle 106"/>
              <p:cNvSpPr/>
              <p:nvPr/>
            </p:nvSpPr>
            <p:spPr>
              <a:xfrm>
                <a:off x="8678699" y="40491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08" name="Rectangle 107"/>
              <p:cNvSpPr/>
              <p:nvPr/>
            </p:nvSpPr>
            <p:spPr>
              <a:xfrm>
                <a:off x="8069099" y="42015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09" name="Rectangle 108"/>
              <p:cNvSpPr/>
              <p:nvPr/>
            </p:nvSpPr>
            <p:spPr>
              <a:xfrm>
                <a:off x="8221499" y="4201514"/>
                <a:ext cx="112622" cy="112622"/>
              </a:xfrm>
              <a:prstGeom prst="rect">
                <a:avLst/>
              </a:prstGeom>
              <a:solidFill>
                <a:srgbClr val="FF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10" name="Rectangle 109"/>
              <p:cNvSpPr/>
              <p:nvPr/>
            </p:nvSpPr>
            <p:spPr>
              <a:xfrm>
                <a:off x="8069099"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11" name="Rectangle 110"/>
              <p:cNvSpPr/>
              <p:nvPr/>
            </p:nvSpPr>
            <p:spPr>
              <a:xfrm>
                <a:off x="8221499"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12" name="Rectangle 111"/>
              <p:cNvSpPr/>
              <p:nvPr/>
            </p:nvSpPr>
            <p:spPr>
              <a:xfrm>
                <a:off x="8373899" y="42015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13" name="Rectangle 112"/>
              <p:cNvSpPr/>
              <p:nvPr/>
            </p:nvSpPr>
            <p:spPr>
              <a:xfrm>
                <a:off x="8526299" y="42015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14" name="Rectangle 113"/>
              <p:cNvSpPr/>
              <p:nvPr/>
            </p:nvSpPr>
            <p:spPr>
              <a:xfrm>
                <a:off x="8373899"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15" name="Rectangle 114"/>
              <p:cNvSpPr/>
              <p:nvPr/>
            </p:nvSpPr>
            <p:spPr>
              <a:xfrm>
                <a:off x="8526299"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16" name="Rectangle 115"/>
              <p:cNvSpPr/>
              <p:nvPr/>
            </p:nvSpPr>
            <p:spPr>
              <a:xfrm>
                <a:off x="8678699" y="42015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17" name="Rectangle 116"/>
              <p:cNvSpPr/>
              <p:nvPr/>
            </p:nvSpPr>
            <p:spPr>
              <a:xfrm>
                <a:off x="8678699"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18" name="Rectangle 117"/>
              <p:cNvSpPr/>
              <p:nvPr/>
            </p:nvSpPr>
            <p:spPr>
              <a:xfrm>
                <a:off x="8823238" y="38967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19" name="Rectangle 118"/>
              <p:cNvSpPr/>
              <p:nvPr/>
            </p:nvSpPr>
            <p:spPr>
              <a:xfrm>
                <a:off x="8823238" y="40491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0" name="Rectangle 119"/>
              <p:cNvSpPr/>
              <p:nvPr/>
            </p:nvSpPr>
            <p:spPr>
              <a:xfrm>
                <a:off x="8975638" y="38967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1" name="Rectangle 120"/>
              <p:cNvSpPr/>
              <p:nvPr/>
            </p:nvSpPr>
            <p:spPr>
              <a:xfrm>
                <a:off x="8975638" y="40491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2" name="Rectangle 121"/>
              <p:cNvSpPr/>
              <p:nvPr/>
            </p:nvSpPr>
            <p:spPr>
              <a:xfrm>
                <a:off x="8823238" y="42015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3" name="Rectangle 122"/>
              <p:cNvSpPr/>
              <p:nvPr/>
            </p:nvSpPr>
            <p:spPr>
              <a:xfrm>
                <a:off x="8823238"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4" name="Rectangle 123"/>
              <p:cNvSpPr/>
              <p:nvPr/>
            </p:nvSpPr>
            <p:spPr>
              <a:xfrm>
                <a:off x="8975638" y="42015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5" name="Rectangle 124"/>
              <p:cNvSpPr/>
              <p:nvPr/>
            </p:nvSpPr>
            <p:spPr>
              <a:xfrm>
                <a:off x="8975638" y="4353914"/>
                <a:ext cx="112622" cy="112622"/>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grpSp>
      </p:grpSp>
      <p:sp>
        <p:nvSpPr>
          <p:cNvPr id="126" name="Rectangle 125"/>
          <p:cNvSpPr/>
          <p:nvPr/>
        </p:nvSpPr>
        <p:spPr>
          <a:xfrm>
            <a:off x="4618897" y="1282403"/>
            <a:ext cx="3167534" cy="369332"/>
          </a:xfrm>
          <a:prstGeom prst="rect">
            <a:avLst/>
          </a:prstGeom>
          <a:noFill/>
          <a:ln w="12700" cap="flat" cmpd="sng" algn="ctr">
            <a:noFill/>
            <a:prstDash val="solid"/>
            <a:miter lim="800000"/>
          </a:ln>
          <a:effectLst/>
        </p:spPr>
        <p:txBody>
          <a:bodyPr wrap="square" lIns="0" tIns="0" rIns="0" bIns="91440" rtlCol="0" anchor="ctr">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50 states worth of census data</a:t>
            </a:r>
          </a:p>
        </p:txBody>
      </p:sp>
      <p:sp>
        <p:nvSpPr>
          <p:cNvPr id="127" name="Rectangle 126"/>
          <p:cNvSpPr/>
          <p:nvPr/>
        </p:nvSpPr>
        <p:spPr>
          <a:xfrm>
            <a:off x="1362075" y="3763060"/>
            <a:ext cx="2878073" cy="646331"/>
          </a:xfrm>
          <a:prstGeom prst="rect">
            <a:avLst/>
          </a:prstGeom>
          <a:noFill/>
          <a:ln w="12700" cap="flat" cmpd="sng" algn="ctr">
            <a:noFill/>
            <a:prstDash val="solid"/>
            <a:miter lim="800000"/>
          </a:ln>
          <a:effectLst/>
        </p:spPr>
        <p:txBody>
          <a:bodyPr wrap="square" lIns="0" tIns="0" rIns="0" bIns="91440" rtlCol="0" anchor="ctr">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Vertexes handling CA, TX, NY will get more data</a:t>
            </a:r>
          </a:p>
        </p:txBody>
      </p:sp>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2907127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49"/>
                                          </p:stCondLst>
                                        </p:cTn>
                                        <p:tgtEl>
                                          <p:spTgt spid="126"/>
                                        </p:tgtEl>
                                        <p:attrNameLst>
                                          <p:attrName>style.visibility</p:attrName>
                                        </p:attrNameLst>
                                      </p:cBhvr>
                                      <p:to>
                                        <p:strVal val="visible"/>
                                      </p:to>
                                    </p:set>
                                  </p:childTnLst>
                                </p:cTn>
                              </p:par>
                            </p:childTnLst>
                          </p:cTn>
                        </p:par>
                        <p:par>
                          <p:cTn id="7" fill="hold">
                            <p:stCondLst>
                              <p:cond delay="250"/>
                            </p:stCondLst>
                            <p:childTnLst>
                              <p:par>
                                <p:cTn id="8" presetID="22" presetClass="entr" presetSubtype="1" fill="hold" grpId="0" nodeType="after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up)">
                                      <p:cBhvr>
                                        <p:cTn id="10" dur="500"/>
                                        <p:tgtEl>
                                          <p:spTgt spid="72"/>
                                        </p:tgtEl>
                                      </p:cBhvr>
                                    </p:animEffect>
                                  </p:childTnLst>
                                </p:cTn>
                              </p:par>
                            </p:childTnLst>
                          </p:cTn>
                        </p:par>
                        <p:par>
                          <p:cTn id="11" fill="hold">
                            <p:stCondLst>
                              <p:cond delay="750"/>
                            </p:stCondLst>
                            <p:childTnLst>
                              <p:par>
                                <p:cTn id="12" presetID="22" presetClass="entr" presetSubtype="1" fill="hold"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up)">
                                      <p:cBhvr>
                                        <p:cTn id="14" dur="500"/>
                                        <p:tgtEl>
                                          <p:spTgt spid="75"/>
                                        </p:tgtEl>
                                      </p:cBhvr>
                                    </p:animEffect>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750"/>
                            </p:stCondLst>
                            <p:childTnLst>
                              <p:par>
                                <p:cTn id="20" presetID="22" presetClass="entr" presetSubtype="1"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up)">
                                      <p:cBhvr>
                                        <p:cTn id="22" dur="500"/>
                                        <p:tgtEl>
                                          <p:spTgt spid="76"/>
                                        </p:tgtEl>
                                      </p:cBhvr>
                                    </p:animEffect>
                                  </p:childTnLst>
                                </p:cTn>
                              </p:par>
                            </p:childTnLst>
                          </p:cTn>
                        </p:par>
                        <p:par>
                          <p:cTn id="23" fill="hold">
                            <p:stCondLst>
                              <p:cond delay="2250"/>
                            </p:stCondLst>
                            <p:childTnLst>
                              <p:par>
                                <p:cTn id="24" presetID="22" presetClass="entr" presetSubtype="1" fill="hold" grpId="0"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up)">
                                      <p:cBhvr>
                                        <p:cTn id="26" dur="500"/>
                                        <p:tgtEl>
                                          <p:spTgt spid="73"/>
                                        </p:tgtEl>
                                      </p:cBhvr>
                                    </p:animEffect>
                                  </p:childTnLst>
                                </p:cTn>
                              </p:par>
                            </p:childTnLst>
                          </p:cTn>
                        </p:par>
                        <p:par>
                          <p:cTn id="27" fill="hold">
                            <p:stCondLst>
                              <p:cond delay="2750"/>
                            </p:stCondLst>
                            <p:childTnLst>
                              <p:par>
                                <p:cTn id="28" presetID="1" presetClass="entr" presetSubtype="0" fill="hold" grpId="0" nodeType="afterEffect">
                                  <p:stCondLst>
                                    <p:cond delay="0"/>
                                  </p:stCondLst>
                                  <p:childTnLst>
                                    <p:set>
                                      <p:cBhvr>
                                        <p:cTn id="29" dur="1" fill="hold">
                                          <p:stCondLst>
                                            <p:cond delay="249"/>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126" grpId="0"/>
      <p:bldP spid="1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8" y="489"/>
            <a:ext cx="12190264" cy="6857023"/>
          </a:xfrm>
          <a:prstGeom prst="rect">
            <a:avLst/>
          </a:prstGeom>
        </p:spPr>
      </p:pic>
      <p:sp>
        <p:nvSpPr>
          <p:cNvPr id="11" name="Rectangle 10"/>
          <p:cNvSpPr/>
          <p:nvPr/>
        </p:nvSpPr>
        <p:spPr bwMode="auto">
          <a:xfrm>
            <a:off x="1" y="487"/>
            <a:ext cx="9448033" cy="6857027"/>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p:cNvSpPr/>
          <p:nvPr/>
        </p:nvSpPr>
        <p:spPr bwMode="auto">
          <a:xfrm>
            <a:off x="1" y="487"/>
            <a:ext cx="8134708" cy="6857028"/>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TextBox 13"/>
          <p:cNvSpPr txBox="1"/>
          <p:nvPr/>
        </p:nvSpPr>
        <p:spPr>
          <a:xfrm>
            <a:off x="448212" y="4779356"/>
            <a:ext cx="6992426" cy="362072"/>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a:ea typeface="+mn-ea"/>
                <a:cs typeface="Segoe UI Light" panose="020B0502040204020203" pitchFamily="34" charset="0"/>
              </a:rPr>
              <a:t>Serving and adapting for </a:t>
            </a:r>
            <a:r>
              <a:rPr kumimoji="0" lang="en-US" sz="235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billions</a:t>
            </a:r>
            <a:r>
              <a:rPr kumimoji="0" lang="en-US" sz="235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Light" panose="020B0502040204020203" pitchFamily="34" charset="0"/>
              </a:rPr>
              <a:t> </a:t>
            </a:r>
            <a:r>
              <a:rPr kumimoji="0" lang="en-US" sz="2353"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a:ea typeface="+mn-ea"/>
                <a:cs typeface="Segoe UI Light" panose="020B0502040204020203" pitchFamily="34" charset="0"/>
              </a:rPr>
              <a:t>of users</a:t>
            </a:r>
          </a:p>
        </p:txBody>
      </p:sp>
      <p:sp>
        <p:nvSpPr>
          <p:cNvPr id="15" name="TextBox 14"/>
          <p:cNvSpPr txBox="1"/>
          <p:nvPr/>
        </p:nvSpPr>
        <p:spPr>
          <a:xfrm>
            <a:off x="448212" y="1716572"/>
            <a:ext cx="6992426" cy="362072"/>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a:ea typeface="+mn-ea"/>
                <a:cs typeface="Segoe UI Light" panose="020B0502040204020203" pitchFamily="34" charset="0"/>
              </a:rPr>
              <a:t>Processing</a:t>
            </a:r>
            <a:r>
              <a:rPr kumimoji="0" lang="en-US" sz="235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Light" panose="020B0502040204020203" pitchFamily="34" charset="0"/>
              </a:rPr>
              <a:t> </a:t>
            </a:r>
            <a:r>
              <a:rPr kumimoji="0" lang="en-US" sz="235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hundreds of billions </a:t>
            </a:r>
            <a:r>
              <a:rPr kumimoji="0" lang="en-US" sz="2353"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a:ea typeface="+mn-ea"/>
                <a:cs typeface="Segoe UI Light" panose="020B0502040204020203" pitchFamily="34" charset="0"/>
              </a:rPr>
              <a:t>of documents</a:t>
            </a:r>
          </a:p>
        </p:txBody>
      </p:sp>
      <p:sp>
        <p:nvSpPr>
          <p:cNvPr id="16" name="TextBox 15"/>
          <p:cNvSpPr txBox="1"/>
          <p:nvPr/>
        </p:nvSpPr>
        <p:spPr>
          <a:xfrm>
            <a:off x="448212" y="2482268"/>
            <a:ext cx="6992426" cy="362072"/>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a:ea typeface="+mn-ea"/>
                <a:cs typeface="Segoe UI Light" panose="020B0502040204020203" pitchFamily="34" charset="0"/>
              </a:rPr>
              <a:t>Understanding</a:t>
            </a:r>
            <a:r>
              <a:rPr kumimoji="0" lang="en-US" sz="235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Light" panose="020B0502040204020203" pitchFamily="34" charset="0"/>
              </a:rPr>
              <a:t> </a:t>
            </a:r>
            <a:r>
              <a:rPr kumimoji="0" lang="en-US" sz="235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billions </a:t>
            </a:r>
            <a:r>
              <a:rPr kumimoji="0" lang="en-US" sz="2353"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a:ea typeface="+mn-ea"/>
                <a:cs typeface="Segoe UI Light" panose="020B0502040204020203" pitchFamily="34" charset="0"/>
              </a:rPr>
              <a:t>of entities</a:t>
            </a:r>
          </a:p>
        </p:txBody>
      </p:sp>
      <p:sp>
        <p:nvSpPr>
          <p:cNvPr id="22" name="TextBox 21"/>
          <p:cNvSpPr txBox="1"/>
          <p:nvPr/>
        </p:nvSpPr>
        <p:spPr>
          <a:xfrm>
            <a:off x="448212" y="4013660"/>
            <a:ext cx="6992426" cy="362072"/>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a:ea typeface="+mn-ea"/>
                <a:cs typeface="Segoe UI Light" panose="020B0502040204020203" pitchFamily="34" charset="0"/>
              </a:rPr>
              <a:t>Seeing</a:t>
            </a:r>
            <a:r>
              <a:rPr kumimoji="0" lang="en-US" sz="235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Light" panose="020B0502040204020203" pitchFamily="34" charset="0"/>
              </a:rPr>
              <a:t> </a:t>
            </a:r>
            <a:r>
              <a:rPr kumimoji="0" lang="en-US" sz="235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hundreds of billions </a:t>
            </a:r>
            <a:r>
              <a:rPr kumimoji="0" lang="en-US" sz="2353"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a:ea typeface="+mn-ea"/>
                <a:cs typeface="Segoe UI Light" panose="020B0502040204020203" pitchFamily="34" charset="0"/>
              </a:rPr>
              <a:t>of queries and clicks</a:t>
            </a:r>
          </a:p>
        </p:txBody>
      </p:sp>
      <p:sp>
        <p:nvSpPr>
          <p:cNvPr id="23" name="TextBox 22"/>
          <p:cNvSpPr txBox="1"/>
          <p:nvPr/>
        </p:nvSpPr>
        <p:spPr>
          <a:xfrm>
            <a:off x="448212" y="3247964"/>
            <a:ext cx="6992426" cy="362072"/>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a:ea typeface="+mn-ea"/>
                <a:cs typeface="Segoe UI Light" panose="020B0502040204020203" pitchFamily="34" charset="0"/>
              </a:rPr>
              <a:t>Reasoning </a:t>
            </a:r>
            <a:r>
              <a:rPr kumimoji="0" lang="en-US" sz="235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trillions</a:t>
            </a:r>
            <a:r>
              <a:rPr kumimoji="0" lang="en-US" sz="235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Light" panose="020B0502040204020203" pitchFamily="34" charset="0"/>
              </a:rPr>
              <a:t> </a:t>
            </a:r>
            <a:r>
              <a:rPr kumimoji="0" lang="en-US" sz="2353"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a:ea typeface="+mn-ea"/>
                <a:cs typeface="Segoe UI Light" panose="020B0502040204020203" pitchFamily="34" charset="0"/>
              </a:rPr>
              <a:t>of entity relationships</a:t>
            </a:r>
          </a:p>
        </p:txBody>
      </p:sp>
      <p:sp>
        <p:nvSpPr>
          <p:cNvPr id="24" name="Title 1"/>
          <p:cNvSpPr txBox="1">
            <a:spLocks/>
          </p:cNvSpPr>
          <p:nvPr/>
        </p:nvSpPr>
        <p:spPr>
          <a:xfrm>
            <a:off x="8153384" y="3690983"/>
            <a:ext cx="3797355" cy="899537"/>
          </a:xfrm>
          <a:prstGeom prst="rect">
            <a:avLst/>
          </a:prstGeom>
        </p:spPr>
        <p:txBody>
          <a:bodyPr vert="horz" wrap="square" lIns="268927"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alpha val="70000"/>
                      </a:srgbClr>
                    </a:gs>
                    <a:gs pos="100000">
                      <a:srgbClr val="FFFFFF">
                        <a:alpha val="70000"/>
                      </a:srgbClr>
                    </a:gs>
                  </a:gsLst>
                  <a:lin ang="5400000" scaled="0"/>
                </a:gradFill>
                <a:effectLst>
                  <a:outerShdw blurRad="228600" sx="102000" sy="102000" algn="ctr" rotWithShape="0">
                    <a:srgbClr val="283F4C"/>
                  </a:outerShdw>
                </a:effectLst>
                <a:uLnTx/>
                <a:uFillTx/>
                <a:latin typeface="Segoe UI Semilight" panose="020B0402040204020203" pitchFamily="34" charset="0"/>
                <a:ea typeface="+mn-ea"/>
                <a:cs typeface="Segoe UI Semilight" panose="020B0402040204020203" pitchFamily="34" charset="0"/>
              </a:rPr>
              <a:t>Search is a </a:t>
            </a:r>
            <a:b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outerShdw blurRad="228600" sx="102000" sy="102000" algn="ctr" rotWithShape="0">
                    <a:srgbClr val="283F4C"/>
                  </a:outerShdw>
                </a:effectLst>
                <a:uLnTx/>
                <a:uFillTx/>
                <a:latin typeface="Segoe UI Semilight" panose="020B0402040204020203" pitchFamily="34" charset="0"/>
                <a:ea typeface="+mn-ea"/>
                <a:cs typeface="Segoe UI Semilight" panose="020B0402040204020203" pitchFamily="34" charset="0"/>
              </a:rPr>
            </a:b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outerShdw blurRad="228600" sx="102000" sy="102000" algn="ctr" rotWithShape="0">
                    <a:srgbClr val="283F4C"/>
                  </a:outerShdw>
                </a:effectLst>
                <a:uLnTx/>
                <a:uFillTx/>
                <a:latin typeface="Segoe UI Semilight" panose="020B0402040204020203" pitchFamily="34" charset="0"/>
                <a:ea typeface="+mn-ea"/>
                <a:cs typeface="Segoe UI Semilight" panose="020B0402040204020203" pitchFamily="34" charset="0"/>
              </a:rPr>
              <a:t>big data </a:t>
            </a:r>
            <a:r>
              <a:rPr kumimoji="0" lang="en-US" sz="4705" b="0" i="0" u="none" strike="noStrike" kern="1200" cap="none" spc="-100" normalizeH="0" baseline="0" noProof="0" dirty="0">
                <a:ln w="3175">
                  <a:noFill/>
                </a:ln>
                <a:gradFill>
                  <a:gsLst>
                    <a:gs pos="1250">
                      <a:srgbClr val="FFFFFF">
                        <a:alpha val="70000"/>
                      </a:srgbClr>
                    </a:gs>
                    <a:gs pos="100000">
                      <a:srgbClr val="FFFFFF">
                        <a:alpha val="70000"/>
                      </a:srgbClr>
                    </a:gs>
                  </a:gsLst>
                  <a:lin ang="5400000" scaled="0"/>
                </a:gradFill>
                <a:effectLst>
                  <a:outerShdw blurRad="228600" sx="102000" sy="102000" algn="ctr" rotWithShape="0">
                    <a:srgbClr val="283F4C"/>
                  </a:outerShdw>
                </a:effectLst>
                <a:uLnTx/>
                <a:uFillTx/>
                <a:latin typeface="Segoe UI Semilight" panose="020B0402040204020203" pitchFamily="34" charset="0"/>
                <a:ea typeface="+mn-ea"/>
                <a:cs typeface="Segoe UI Semilight" panose="020B0402040204020203" pitchFamily="34" charset="0"/>
              </a:rPr>
              <a:t>play</a:t>
            </a:r>
          </a:p>
        </p:txBody>
      </p:sp>
      <p:grpSp>
        <p:nvGrpSpPr>
          <p:cNvPr id="2" name="Group 1"/>
          <p:cNvGrpSpPr/>
          <p:nvPr/>
        </p:nvGrpSpPr>
        <p:grpSpPr>
          <a:xfrm>
            <a:off x="8368246" y="2267480"/>
            <a:ext cx="909926" cy="909926"/>
            <a:chOff x="8536046" y="2312451"/>
            <a:chExt cx="928172" cy="928172"/>
          </a:xfrm>
        </p:grpSpPr>
        <p:sp>
          <p:nvSpPr>
            <p:cNvPr id="25" name="Oval 24"/>
            <p:cNvSpPr/>
            <p:nvPr/>
          </p:nvSpPr>
          <p:spPr bwMode="auto">
            <a:xfrm>
              <a:off x="8536046" y="2312451"/>
              <a:ext cx="928172" cy="928172"/>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Freeform 5"/>
            <p:cNvSpPr>
              <a:spLocks noEditPoints="1"/>
            </p:cNvSpPr>
            <p:nvPr/>
          </p:nvSpPr>
          <p:spPr bwMode="auto">
            <a:xfrm>
              <a:off x="8758238" y="2535238"/>
              <a:ext cx="484187" cy="482600"/>
            </a:xfrm>
            <a:custGeom>
              <a:avLst/>
              <a:gdLst>
                <a:gd name="T0" fmla="*/ 86 w 126"/>
                <a:gd name="T1" fmla="*/ 0 h 126"/>
                <a:gd name="T2" fmla="*/ 46 w 126"/>
                <a:gd name="T3" fmla="*/ 40 h 126"/>
                <a:gd name="T4" fmla="*/ 55 w 126"/>
                <a:gd name="T5" fmla="*/ 65 h 126"/>
                <a:gd name="T6" fmla="*/ 0 w 126"/>
                <a:gd name="T7" fmla="*/ 121 h 126"/>
                <a:gd name="T8" fmla="*/ 5 w 126"/>
                <a:gd name="T9" fmla="*/ 126 h 126"/>
                <a:gd name="T10" fmla="*/ 61 w 126"/>
                <a:gd name="T11" fmla="*/ 71 h 126"/>
                <a:gd name="T12" fmla="*/ 86 w 126"/>
                <a:gd name="T13" fmla="*/ 80 h 126"/>
                <a:gd name="T14" fmla="*/ 126 w 126"/>
                <a:gd name="T15" fmla="*/ 40 h 126"/>
                <a:gd name="T16" fmla="*/ 86 w 126"/>
                <a:gd name="T17" fmla="*/ 0 h 126"/>
                <a:gd name="T18" fmla="*/ 86 w 126"/>
                <a:gd name="T19" fmla="*/ 72 h 126"/>
                <a:gd name="T20" fmla="*/ 54 w 126"/>
                <a:gd name="T21" fmla="*/ 40 h 126"/>
                <a:gd name="T22" fmla="*/ 86 w 126"/>
                <a:gd name="T23" fmla="*/ 8 h 126"/>
                <a:gd name="T24" fmla="*/ 118 w 126"/>
                <a:gd name="T25" fmla="*/ 40 h 126"/>
                <a:gd name="T26" fmla="*/ 86 w 126"/>
                <a:gd name="T27"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6">
                  <a:moveTo>
                    <a:pt x="86" y="0"/>
                  </a:moveTo>
                  <a:cubicBezTo>
                    <a:pt x="64" y="0"/>
                    <a:pt x="46" y="18"/>
                    <a:pt x="46" y="40"/>
                  </a:cubicBezTo>
                  <a:cubicBezTo>
                    <a:pt x="46" y="49"/>
                    <a:pt x="50" y="58"/>
                    <a:pt x="55" y="65"/>
                  </a:cubicBezTo>
                  <a:cubicBezTo>
                    <a:pt x="0" y="121"/>
                    <a:pt x="0" y="121"/>
                    <a:pt x="0" y="121"/>
                  </a:cubicBezTo>
                  <a:cubicBezTo>
                    <a:pt x="5" y="126"/>
                    <a:pt x="5" y="126"/>
                    <a:pt x="5" y="126"/>
                  </a:cubicBezTo>
                  <a:cubicBezTo>
                    <a:pt x="61" y="71"/>
                    <a:pt x="61" y="71"/>
                    <a:pt x="61" y="71"/>
                  </a:cubicBezTo>
                  <a:cubicBezTo>
                    <a:pt x="68" y="76"/>
                    <a:pt x="77" y="80"/>
                    <a:pt x="86" y="80"/>
                  </a:cubicBezTo>
                  <a:cubicBezTo>
                    <a:pt x="108" y="80"/>
                    <a:pt x="126" y="62"/>
                    <a:pt x="126" y="40"/>
                  </a:cubicBezTo>
                  <a:cubicBezTo>
                    <a:pt x="126" y="18"/>
                    <a:pt x="108" y="0"/>
                    <a:pt x="86" y="0"/>
                  </a:cubicBezTo>
                  <a:moveTo>
                    <a:pt x="86" y="72"/>
                  </a:moveTo>
                  <a:cubicBezTo>
                    <a:pt x="69" y="72"/>
                    <a:pt x="54" y="57"/>
                    <a:pt x="54" y="40"/>
                  </a:cubicBezTo>
                  <a:cubicBezTo>
                    <a:pt x="54" y="22"/>
                    <a:pt x="69" y="8"/>
                    <a:pt x="86" y="8"/>
                  </a:cubicBezTo>
                  <a:cubicBezTo>
                    <a:pt x="104" y="8"/>
                    <a:pt x="118" y="22"/>
                    <a:pt x="118" y="40"/>
                  </a:cubicBezTo>
                  <a:cubicBezTo>
                    <a:pt x="118" y="57"/>
                    <a:pt x="104" y="72"/>
                    <a:pt x="86" y="72"/>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32468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500" fill="hold"/>
                                        <p:tgtEl>
                                          <p:spTgt spid="2"/>
                                        </p:tgtEl>
                                      </p:cBhvr>
                                      <p:by x="0" y="0"/>
                                    </p:animScale>
                                  </p:childTnLst>
                                </p:cTn>
                              </p:par>
                              <p:par>
                                <p:cTn id="13" presetID="10" presetClass="entr" presetSubtype="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63" presetClass="path" presetSubtype="0" decel="100000" fill="hold" grpId="1" nodeType="withEffect">
                                  <p:stCondLst>
                                    <p:cond delay="500"/>
                                  </p:stCondLst>
                                  <p:childTnLst>
                                    <p:animMotion origin="layout" path="M 3.22951E-6 -1.77031E-6 L 0.018 -1.77031E-6 " pathEditMode="relative" rAng="0" ptsTypes="AA">
                                      <p:cBhvr>
                                        <p:cTn id="17" dur="500" spd="-100000" fill="hold"/>
                                        <p:tgtEl>
                                          <p:spTgt spid="24"/>
                                        </p:tgtEl>
                                        <p:attrNameLst>
                                          <p:attrName>ppt_x</p:attrName>
                                          <p:attrName>ppt_y</p:attrName>
                                        </p:attrNameLst>
                                      </p:cBhvr>
                                      <p:rCtr x="894" y="0"/>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grpId="1" nodeType="withEffect">
                                  <p:stCondLst>
                                    <p:cond delay="0"/>
                                  </p:stCondLst>
                                  <p:childTnLst>
                                    <p:animMotion origin="layout" path="M -1.83304E-6 1.82025E-6 L -1.83304E-6 0.03064 " pathEditMode="relative" rAng="0" ptsTypes="AA">
                                      <p:cBhvr>
                                        <p:cTn id="23" dur="500" spd="-100000" fill="hold"/>
                                        <p:tgtEl>
                                          <p:spTgt spid="15"/>
                                        </p:tgtEl>
                                        <p:attrNameLst>
                                          <p:attrName>ppt_x</p:attrName>
                                          <p:attrName>ppt_y</p:attrName>
                                        </p:attrNameLst>
                                      </p:cBhvr>
                                      <p:rCtr x="0" y="1521"/>
                                    </p:animMotion>
                                  </p:childTnLst>
                                </p:cTn>
                              </p:par>
                              <p:par>
                                <p:cTn id="24" presetID="10" presetClass="entr" presetSubtype="0" fill="hold" grpId="0" nodeType="withEffect">
                                  <p:stCondLst>
                                    <p:cond delay="1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42" presetClass="path" presetSubtype="0" decel="100000" fill="hold" grpId="1" nodeType="withEffect">
                                  <p:stCondLst>
                                    <p:cond delay="100"/>
                                  </p:stCondLst>
                                  <p:childTnLst>
                                    <p:animMotion origin="layout" path="M -1.83304E-6 1.82025E-6 L -1.83304E-6 0.03064 " pathEditMode="relative" rAng="0" ptsTypes="AA">
                                      <p:cBhvr>
                                        <p:cTn id="28" dur="500" spd="-100000" fill="hold"/>
                                        <p:tgtEl>
                                          <p:spTgt spid="16"/>
                                        </p:tgtEl>
                                        <p:attrNameLst>
                                          <p:attrName>ppt_x</p:attrName>
                                          <p:attrName>ppt_y</p:attrName>
                                        </p:attrNameLst>
                                      </p:cBhvr>
                                      <p:rCtr x="0" y="1521"/>
                                    </p:animMotion>
                                  </p:childTnLst>
                                </p:cTn>
                              </p:par>
                              <p:par>
                                <p:cTn id="29" presetID="10" presetClass="entr" presetSubtype="0" fill="hold" grpId="0" nodeType="withEffect">
                                  <p:stCondLst>
                                    <p:cond delay="2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42" presetClass="path" presetSubtype="0" decel="100000" fill="hold" grpId="1" nodeType="withEffect">
                                  <p:stCondLst>
                                    <p:cond delay="200"/>
                                  </p:stCondLst>
                                  <p:childTnLst>
                                    <p:animMotion origin="layout" path="M -1.83304E-6 1.82025E-6 L -1.83304E-6 0.03064 " pathEditMode="relative" rAng="0" ptsTypes="AA">
                                      <p:cBhvr>
                                        <p:cTn id="33" dur="500" spd="-100000" fill="hold"/>
                                        <p:tgtEl>
                                          <p:spTgt spid="23"/>
                                        </p:tgtEl>
                                        <p:attrNameLst>
                                          <p:attrName>ppt_x</p:attrName>
                                          <p:attrName>ppt_y</p:attrName>
                                        </p:attrNameLst>
                                      </p:cBhvr>
                                      <p:rCtr x="0" y="1521"/>
                                    </p:animMotion>
                                  </p:childTnLst>
                                </p:cTn>
                              </p:par>
                              <p:par>
                                <p:cTn id="34" presetID="10" presetClass="entr" presetSubtype="0" fill="hold" grpId="0" nodeType="withEffect">
                                  <p:stCondLst>
                                    <p:cond delay="3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42" presetClass="path" presetSubtype="0" decel="100000" fill="hold" grpId="1" nodeType="withEffect">
                                  <p:stCondLst>
                                    <p:cond delay="300"/>
                                  </p:stCondLst>
                                  <p:childTnLst>
                                    <p:animMotion origin="layout" path="M -1.83304E-6 1.82025E-6 L -1.83304E-6 0.03064 " pathEditMode="relative" rAng="0" ptsTypes="AA">
                                      <p:cBhvr>
                                        <p:cTn id="38" dur="500" spd="-100000" fill="hold"/>
                                        <p:tgtEl>
                                          <p:spTgt spid="22"/>
                                        </p:tgtEl>
                                        <p:attrNameLst>
                                          <p:attrName>ppt_x</p:attrName>
                                          <p:attrName>ppt_y</p:attrName>
                                        </p:attrNameLst>
                                      </p:cBhvr>
                                      <p:rCtr x="0" y="1521"/>
                                    </p:animMotion>
                                  </p:childTnLst>
                                </p:cTn>
                              </p:par>
                              <p:par>
                                <p:cTn id="39" presetID="10" presetClass="entr" presetSubtype="0" fill="hold" grpId="0" nodeType="withEffect">
                                  <p:stCondLst>
                                    <p:cond delay="40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42" presetClass="path" presetSubtype="0" decel="100000" fill="hold" grpId="1" nodeType="withEffect">
                                  <p:stCondLst>
                                    <p:cond delay="400"/>
                                  </p:stCondLst>
                                  <p:childTnLst>
                                    <p:animMotion origin="layout" path="M -1.83304E-6 1.82025E-6 L -1.83304E-6 0.03064 " pathEditMode="relative" rAng="0" ptsTypes="AA">
                                      <p:cBhvr>
                                        <p:cTn id="43" dur="500" spd="-100000" fill="hold"/>
                                        <p:tgtEl>
                                          <p:spTgt spid="14"/>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4" grpId="1"/>
      <p:bldP spid="15" grpId="0"/>
      <p:bldP spid="15" grpId="1"/>
      <p:bldP spid="16" grpId="0"/>
      <p:bldP spid="16" grpId="1"/>
      <p:bldP spid="22" grpId="0"/>
      <p:bldP spid="22" grpId="1"/>
      <p:bldP spid="23" grpId="0"/>
      <p:bldP spid="23" grpId="1"/>
      <p:bldP spid="24" grpId="0"/>
      <p:bldP spid="24" grpId="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a:t>Vertexes have a 5 hour limit</a:t>
            </a:r>
            <a:endParaRPr lang="en-US" dirty="0"/>
          </a:p>
        </p:txBody>
      </p:sp>
      <p:sp>
        <p:nvSpPr>
          <p:cNvPr id="10" name="Rectangle 9"/>
          <p:cNvSpPr/>
          <p:nvPr/>
        </p:nvSpPr>
        <p:spPr>
          <a:xfrm>
            <a:off x="434663" y="974213"/>
            <a:ext cx="1132205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srgbClr val="50B347"/>
                </a:solidFill>
                <a:effectLst/>
                <a:uLnTx/>
                <a:uFillTx/>
                <a:latin typeface="Segoe UI Light"/>
                <a:ea typeface="+mn-ea"/>
                <a:cs typeface="+mn-cs"/>
              </a:rPr>
              <a:t>If there is enough data being sent to that single vertex then it may not complete in time.</a:t>
            </a:r>
            <a:endParaRPr kumimoji="0" lang="en-US" sz="2800" b="0" i="0" u="none" strike="noStrike" kern="1200" cap="none" spc="0" normalizeH="0" baseline="0" noProof="0" dirty="0">
              <a:ln>
                <a:noFill/>
              </a:ln>
              <a:solidFill>
                <a:srgbClr val="50B347"/>
              </a:solidFill>
              <a:effectLst/>
              <a:uLnTx/>
              <a:uFillTx/>
              <a:latin typeface="Segoe UI Light"/>
              <a:ea typeface="+mn-ea"/>
              <a:cs typeface="+mn-cs"/>
            </a:endParaRPr>
          </a:p>
        </p:txBody>
      </p:sp>
      <p:grpSp>
        <p:nvGrpSpPr>
          <p:cNvPr id="11" name="Group 10"/>
          <p:cNvGrpSpPr/>
          <p:nvPr/>
        </p:nvGrpSpPr>
        <p:grpSpPr>
          <a:xfrm>
            <a:off x="2901043" y="2336124"/>
            <a:ext cx="6389914" cy="4128176"/>
            <a:chOff x="2901043" y="1272950"/>
            <a:chExt cx="6389914" cy="4128176"/>
          </a:xfrm>
        </p:grpSpPr>
        <p:pic>
          <p:nvPicPr>
            <p:cNvPr id="12" name="Picture 11"/>
            <p:cNvPicPr>
              <a:picLocks noChangeAspect="1"/>
            </p:cNvPicPr>
            <p:nvPr/>
          </p:nvPicPr>
          <p:blipFill rotWithShape="1">
            <a:blip r:embed="rId3"/>
            <a:srcRect b="40911"/>
            <a:stretch/>
          </p:blipFill>
          <p:spPr>
            <a:xfrm>
              <a:off x="2901043" y="1272950"/>
              <a:ext cx="6389914" cy="4128176"/>
            </a:xfrm>
            <a:prstGeom prst="rect">
              <a:avLst/>
            </a:prstGeom>
            <a:noFill/>
            <a:ln>
              <a:noFill/>
            </a:ln>
          </p:spPr>
        </p:pic>
        <p:sp>
          <p:nvSpPr>
            <p:cNvPr id="13" name="Rectangle 12"/>
            <p:cNvSpPr/>
            <p:nvPr/>
          </p:nvSpPr>
          <p:spPr bwMode="auto">
            <a:xfrm>
              <a:off x="3200399" y="2721430"/>
              <a:ext cx="6071616" cy="2679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91440" numCol="1" spcCol="0" rtlCol="0" fromWordArt="0" anchor="t" anchorCtr="0" forceAA="0" compatLnSpc="1">
              <a:prstTxWarp prst="textNoShape">
                <a:avLst/>
              </a:prstTxWarp>
              <a:noAutofit/>
            </a:bodyPr>
            <a:lstStyle/>
            <a:p>
              <a:pPr marL="223838" marR="0" lvl="1" indent="-223838"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Job manager reported this error string:</a:t>
              </a:r>
            </a:p>
            <a:p>
              <a:pPr marL="0" marR="0" lvl="1" indent="0" algn="l" defTabSz="913505" rtl="0" eaLnBrk="1" fontAlgn="base" latinLnBrk="0" hangingPunct="1">
                <a:lnSpc>
                  <a:spcPct val="100000"/>
                </a:lnSpc>
                <a:spcBef>
                  <a:spcPts val="400"/>
                </a:spcBef>
                <a:spcAft>
                  <a:spcPts val="60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Job FAILURE REASON: Vertex SV3_Aggregate[25] had error – Process execution time is too long</a:t>
              </a:r>
            </a:p>
            <a:p>
              <a:pPr marL="223838" marR="0" lvl="1" indent="-223838"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Vertex: SV3_Aggregate[25]</a:t>
              </a:r>
            </a:p>
            <a:p>
              <a:pPr marL="223838" marR="0" lvl="1" indent="-223838"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Error::</a:t>
              </a:r>
            </a:p>
            <a:p>
              <a:pPr marL="223838" marR="0" lvl="1" indent="-223838" algn="l" defTabSz="913505" rtl="0" eaLnBrk="1" fontAlgn="base" latinLnBrk="0" hangingPunct="1">
                <a:lnSpc>
                  <a:spcPct val="100000"/>
                </a:lnSpc>
                <a:spcBef>
                  <a:spcPts val="400"/>
                </a:spcBef>
                <a:spcAft>
                  <a:spcPct val="0"/>
                </a:spcAft>
                <a:buClrTx/>
                <a:buSzPct val="90000"/>
                <a:buFontTx/>
                <a:buNone/>
                <a:tabLst/>
                <a:defRPr/>
              </a:pPr>
              <a:r>
                <a:rPr kumimoji="0" lang="en-IN"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Process execution time is too long</a:t>
              </a:r>
            </a:p>
            <a:p>
              <a:pPr marL="0" marR="0" lvl="1" indent="0" algn="l" defTabSz="913505" rtl="0" eaLnBrk="1" fontAlgn="base" latinLnBrk="0" hangingPunct="1">
                <a:lnSpc>
                  <a:spcPct val="100000"/>
                </a:lnSpc>
                <a:spcBef>
                  <a:spcPts val="400"/>
                </a:spcBef>
                <a:spcAft>
                  <a:spcPts val="600"/>
                </a:spcAft>
                <a:buClrTx/>
                <a:buSzPct val="90000"/>
                <a:buFontTx/>
                <a:buNone/>
                <a:tabLst/>
                <a:defRPr/>
              </a:pPr>
              <a:r>
                <a:rPr kumimoji="0" lang="en-IN"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Error:</a:t>
              </a:r>
              <a:r>
                <a:rPr kumimoji="0" lang="el-GR"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Process execution time is too long</a:t>
              </a:r>
              <a:r>
                <a:rPr kumimoji="0" lang="el-GR"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Details:</a:t>
              </a:r>
              <a:r>
                <a:rPr kumimoji="0" lang="el-GR"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Vertex terminated by JM as it ran for more than 5h</a:t>
              </a:r>
              <a:r>
                <a:rPr kumimoji="0" lang="el-GR"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endPar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223838" marR="0" lvl="1" indent="-223838"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DEBUG INFORMATION:</a:t>
              </a:r>
            </a:p>
            <a:p>
              <a:pPr marL="223838" marR="0" lvl="1" indent="-223838"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Failing Vertex: SV3_Aggregate[25]</a:t>
              </a:r>
              <a:endParaRPr kumimoji="0" lang="en-IN"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94661990"/>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69240" y="2829979"/>
            <a:ext cx="11653523" cy="1198042"/>
          </a:xfrm>
        </p:spPr>
        <p:txBody>
          <a:bodyPr/>
          <a:lstStyle/>
          <a:p>
            <a:r>
              <a:rPr lang="en-US" dirty="0"/>
              <a:t>Skew due to query</a:t>
            </a:r>
          </a:p>
        </p:txBody>
      </p:sp>
    </p:spTree>
    <p:extLst>
      <p:ext uri="{BB962C8B-B14F-4D97-AF65-F5344CB8AC3E}">
        <p14:creationId xmlns:p14="http://schemas.microsoft.com/office/powerpoint/2010/main" val="1961262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library</a:t>
            </a:r>
          </a:p>
        </p:txBody>
      </p:sp>
      <p:grpSp>
        <p:nvGrpSpPr>
          <p:cNvPr id="9" name="Group 8"/>
          <p:cNvGrpSpPr/>
          <p:nvPr/>
        </p:nvGrpSpPr>
        <p:grpSpPr>
          <a:xfrm>
            <a:off x="440620" y="1272950"/>
            <a:ext cx="5603292" cy="5196113"/>
            <a:chOff x="2901043" y="1272949"/>
            <a:chExt cx="6389914" cy="5925573"/>
          </a:xfrm>
        </p:grpSpPr>
        <p:pic>
          <p:nvPicPr>
            <p:cNvPr id="10" name="Picture 9"/>
            <p:cNvPicPr>
              <a:picLocks noChangeAspect="1"/>
            </p:cNvPicPr>
            <p:nvPr/>
          </p:nvPicPr>
          <p:blipFill rotWithShape="1">
            <a:blip r:embed="rId3"/>
            <a:srcRect b="19440"/>
            <a:stretch/>
          </p:blipFill>
          <p:spPr>
            <a:xfrm>
              <a:off x="2901043" y="1272949"/>
              <a:ext cx="6389914" cy="5628197"/>
            </a:xfrm>
            <a:prstGeom prst="rect">
              <a:avLst/>
            </a:prstGeom>
            <a:noFill/>
            <a:ln>
              <a:noFill/>
            </a:ln>
          </p:spPr>
        </p:pic>
        <p:sp>
          <p:nvSpPr>
            <p:cNvPr id="11" name="Rectangle 10"/>
            <p:cNvSpPr/>
            <p:nvPr/>
          </p:nvSpPr>
          <p:spPr bwMode="auto">
            <a:xfrm>
              <a:off x="3200398" y="2721429"/>
              <a:ext cx="6071616" cy="44770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91440" numCol="1" spcCol="0" rtlCol="0" fromWordArt="0" anchor="t" anchorCtr="0" forceAA="0" compatLnSpc="1">
              <a:prstTxWarp prst="textNoShape">
                <a:avLst/>
              </a:prstTxWarp>
              <a:noAutofit/>
            </a:bodyPr>
            <a:lstStyle/>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Aggregator</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@rows = </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SELECT Gender, AGG&lt;</a:t>
              </a:r>
              <a:r>
                <a:rPr kumimoji="0" lang="en-IN"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MyAgg</a:t>
              </a: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&gt;(…) AS Result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FROM @</a:t>
              </a:r>
              <a:r>
                <a:rPr kumimoji="0" lang="en-IN"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HugeInput</a:t>
              </a:r>
              <a:endPar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GROUP BY Gender;</a:t>
              </a:r>
            </a:p>
          </p:txBody>
        </p:sp>
      </p:grpSp>
      <p:grpSp>
        <p:nvGrpSpPr>
          <p:cNvPr id="12" name="Group 11"/>
          <p:cNvGrpSpPr/>
          <p:nvPr/>
        </p:nvGrpSpPr>
        <p:grpSpPr>
          <a:xfrm>
            <a:off x="6155874" y="1272950"/>
            <a:ext cx="5603292" cy="5193164"/>
            <a:chOff x="2901043" y="1272949"/>
            <a:chExt cx="6389914" cy="5922210"/>
          </a:xfrm>
        </p:grpSpPr>
        <p:pic>
          <p:nvPicPr>
            <p:cNvPr id="14" name="Picture 13"/>
            <p:cNvPicPr>
              <a:picLocks noChangeAspect="1"/>
            </p:cNvPicPr>
            <p:nvPr/>
          </p:nvPicPr>
          <p:blipFill rotWithShape="1">
            <a:blip r:embed="rId3"/>
            <a:srcRect t="-1" b="19284"/>
            <a:stretch/>
          </p:blipFill>
          <p:spPr>
            <a:xfrm>
              <a:off x="2901043" y="1272949"/>
              <a:ext cx="6389914" cy="5639173"/>
            </a:xfrm>
            <a:prstGeom prst="rect">
              <a:avLst/>
            </a:prstGeom>
            <a:noFill/>
            <a:ln>
              <a:noFill/>
            </a:ln>
          </p:spPr>
        </p:pic>
        <p:sp>
          <p:nvSpPr>
            <p:cNvPr id="15" name="Rectangle 14"/>
            <p:cNvSpPr/>
            <p:nvPr/>
          </p:nvSpPr>
          <p:spPr bwMode="auto">
            <a:xfrm>
              <a:off x="3200398" y="2721429"/>
              <a:ext cx="6071616" cy="447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91440" numCol="1" spcCol="0" rtlCol="0" fromWordArt="0" anchor="t" anchorCtr="0" forceAA="0" compatLnSpc="1">
              <a:prstTxWarp prst="textNoShape">
                <a:avLst/>
              </a:prstTxWarp>
              <a:noAutofit/>
            </a:bodyPr>
            <a:lstStyle/>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Reducer</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@rows = </a:t>
              </a:r>
              <a:b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b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REDUCE @</a:t>
              </a:r>
              <a:r>
                <a:rPr kumimoji="0" lang="en-IN"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HugeInput</a:t>
              </a:r>
              <a:endPar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ON Gender</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IN"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MyReducer</a:t>
              </a:r>
              <a:r>
                <a:rPr kumimoji="0" lang="en-IN"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p:txBody>
        </p:sp>
      </p:grpSp>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752122334"/>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9240" y="1265377"/>
            <a:ext cx="4961180" cy="4216539"/>
          </a:xfrm>
        </p:spPr>
        <p:txBody>
          <a:bodyPr tIns="91440" bIns="91440"/>
          <a:lstStyle/>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800" dirty="0">
                <a:solidFill>
                  <a:srgbClr val="505050"/>
                </a:solidFill>
                <a:latin typeface="+mn-lt"/>
                <a:ea typeface="+mn-ea"/>
                <a:cs typeface="+mn-cs"/>
              </a:rPr>
              <a:t>Besides natural skew, your queries can cause the same problem … even if the data has an even distribution.</a:t>
            </a:r>
          </a:p>
          <a:p>
            <a:pPr marL="395288" indent="-282575" defTabSz="914400">
              <a:lnSpc>
                <a:spcPct val="100000"/>
              </a:lnSpc>
              <a:spcBef>
                <a:spcPts val="600"/>
              </a:spcBef>
              <a:spcAft>
                <a:spcPts val="600"/>
              </a:spcAft>
              <a:buClr>
                <a:schemeClr val="accent2"/>
              </a:buClr>
              <a:buSzPct val="100000"/>
              <a:buBlip>
                <a:blip r:embed="rId3"/>
              </a:buBlip>
              <a:tabLst>
                <a:tab pos="292100" algn="l"/>
              </a:tabLst>
            </a:pPr>
            <a:r>
              <a:rPr lang="en-IN" sz="2800" dirty="0">
                <a:solidFill>
                  <a:srgbClr val="505050"/>
                </a:solidFill>
                <a:latin typeface="+mn-lt"/>
                <a:ea typeface="+mn-ea"/>
                <a:cs typeface="+mn-cs"/>
              </a:rPr>
              <a:t>In this example, the key used for distributing data is called a “low distinctness key”</a:t>
            </a:r>
            <a:endParaRPr lang="en-US" sz="2800" dirty="0">
              <a:solidFill>
                <a:srgbClr val="505050"/>
              </a:solidFill>
              <a:latin typeface="+mn-lt"/>
              <a:ea typeface="+mn-ea"/>
              <a:cs typeface="+mn-cs"/>
            </a:endParaRPr>
          </a:p>
        </p:txBody>
      </p:sp>
      <p:sp>
        <p:nvSpPr>
          <p:cNvPr id="28" name="Title 27"/>
          <p:cNvSpPr>
            <a:spLocks noGrp="1"/>
          </p:cNvSpPr>
          <p:nvPr>
            <p:ph type="title"/>
          </p:nvPr>
        </p:nvSpPr>
        <p:spPr/>
        <p:txBody>
          <a:bodyPr/>
          <a:lstStyle/>
          <a:p>
            <a:r>
              <a:rPr lang="en-US" dirty="0"/>
              <a:t>Querying issues</a:t>
            </a:r>
          </a:p>
        </p:txBody>
      </p:sp>
      <p:grpSp>
        <p:nvGrpSpPr>
          <p:cNvPr id="23" name="Group 22"/>
          <p:cNvGrpSpPr/>
          <p:nvPr/>
        </p:nvGrpSpPr>
        <p:grpSpPr>
          <a:xfrm>
            <a:off x="6596745" y="1883229"/>
            <a:ext cx="5073197" cy="3777342"/>
            <a:chOff x="6553201" y="1883229"/>
            <a:chExt cx="5073197" cy="3777342"/>
          </a:xfrm>
        </p:grpSpPr>
        <p:sp>
          <p:nvSpPr>
            <p:cNvPr id="9" name="Rectangle 8"/>
            <p:cNvSpPr/>
            <p:nvPr/>
          </p:nvSpPr>
          <p:spPr bwMode="auto">
            <a:xfrm>
              <a:off x="8371342" y="1883229"/>
              <a:ext cx="1436914" cy="12627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Huge input</a:t>
              </a:r>
            </a:p>
          </p:txBody>
        </p:sp>
        <p:sp>
          <p:nvSpPr>
            <p:cNvPr id="17" name="Rectangle 16"/>
            <p:cNvSpPr/>
            <p:nvPr/>
          </p:nvSpPr>
          <p:spPr bwMode="auto">
            <a:xfrm>
              <a:off x="6553201" y="4397829"/>
              <a:ext cx="1436914" cy="12627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Vertex 0</a:t>
              </a:r>
            </a:p>
          </p:txBody>
        </p:sp>
        <p:sp>
          <p:nvSpPr>
            <p:cNvPr id="18" name="Rectangle 17"/>
            <p:cNvSpPr/>
            <p:nvPr/>
          </p:nvSpPr>
          <p:spPr bwMode="auto">
            <a:xfrm>
              <a:off x="10189484" y="4397829"/>
              <a:ext cx="1436914" cy="12627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Vertex 1</a:t>
              </a:r>
            </a:p>
          </p:txBody>
        </p:sp>
        <p:sp>
          <p:nvSpPr>
            <p:cNvPr id="19" name="Right Arrow 18"/>
            <p:cNvSpPr/>
            <p:nvPr/>
          </p:nvSpPr>
          <p:spPr bwMode="auto">
            <a:xfrm rot="6436208">
              <a:off x="7579882" y="3634326"/>
              <a:ext cx="1155587" cy="326571"/>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Rectangle 20"/>
            <p:cNvSpPr/>
            <p:nvPr/>
          </p:nvSpPr>
          <p:spPr>
            <a:xfrm>
              <a:off x="6689682" y="3197391"/>
              <a:ext cx="1404231" cy="430326"/>
            </a:xfrm>
            <a:prstGeom prst="rect">
              <a:avLst/>
            </a:prstGeom>
            <a:noFill/>
            <a:ln w="12700" cap="flat" cmpd="sng" algn="ctr">
              <a:noFill/>
              <a:prstDash val="solid"/>
              <a:miter lim="800000"/>
            </a:ln>
            <a:effectLst/>
          </p:spPr>
          <p:txBody>
            <a:bodyPr wrap="none" lIns="0" tIns="0" rIns="0" bIns="0" rtlCol="0" anchor="ctr">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Gender=Male</a:t>
              </a:r>
            </a:p>
          </p:txBody>
        </p:sp>
        <p:sp>
          <p:nvSpPr>
            <p:cNvPr id="22" name="Rectangle 21"/>
            <p:cNvSpPr/>
            <p:nvPr/>
          </p:nvSpPr>
          <p:spPr>
            <a:xfrm>
              <a:off x="10054813" y="3197391"/>
              <a:ext cx="1571585" cy="430326"/>
            </a:xfrm>
            <a:prstGeom prst="rect">
              <a:avLst/>
            </a:prstGeom>
            <a:noFill/>
            <a:ln w="12700" cap="flat" cmpd="sng" algn="ctr">
              <a:noFill/>
              <a:prstDash val="solid"/>
              <a:miter lim="800000"/>
            </a:ln>
            <a:effectLst/>
          </p:spPr>
          <p:txBody>
            <a:bodyPr wrap="none" lIns="0" tIns="0" rIns="0" bIns="0" rtlCol="0" anchor="ctr">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rPr>
                <a:t>Gender=Female</a:t>
              </a:r>
            </a:p>
          </p:txBody>
        </p:sp>
        <p:sp>
          <p:nvSpPr>
            <p:cNvPr id="29" name="Right Arrow 28"/>
            <p:cNvSpPr/>
            <p:nvPr/>
          </p:nvSpPr>
          <p:spPr bwMode="auto">
            <a:xfrm rot="15163792" flipH="1">
              <a:off x="9411700" y="3634326"/>
              <a:ext cx="1155587" cy="326571"/>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743632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69240" y="2530892"/>
            <a:ext cx="11653523" cy="1796217"/>
          </a:xfrm>
        </p:spPr>
        <p:txBody>
          <a:bodyPr/>
          <a:lstStyle/>
          <a:p>
            <a:r>
              <a:rPr lang="en-US" dirty="0"/>
              <a:t>Recursive vs non-recursive</a:t>
            </a:r>
            <a:br>
              <a:rPr lang="en-US" dirty="0"/>
            </a:br>
            <a:r>
              <a:rPr lang="en-US" dirty="0"/>
              <a:t>reducers and aggregates</a:t>
            </a:r>
          </a:p>
        </p:txBody>
      </p:sp>
    </p:spTree>
    <p:extLst>
      <p:ext uri="{BB962C8B-B14F-4D97-AF65-F5344CB8AC3E}">
        <p14:creationId xmlns:p14="http://schemas.microsoft.com/office/powerpoint/2010/main" val="3767137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non-recursive SUM</a:t>
            </a:r>
          </a:p>
        </p:txBody>
      </p:sp>
      <p:sp>
        <p:nvSpPr>
          <p:cNvPr id="19" name="Rectangle 18"/>
          <p:cNvSpPr/>
          <p:nvPr/>
        </p:nvSpPr>
        <p:spPr bwMode="auto">
          <a:xfrm>
            <a:off x="434975" y="2715935"/>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20" name="Rectangle 19"/>
          <p:cNvSpPr/>
          <p:nvPr/>
        </p:nvSpPr>
        <p:spPr bwMode="auto">
          <a:xfrm>
            <a:off x="1436460" y="2715935"/>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21" name="Rectangle 20"/>
          <p:cNvSpPr/>
          <p:nvPr/>
        </p:nvSpPr>
        <p:spPr bwMode="auto">
          <a:xfrm>
            <a:off x="2437945" y="2715935"/>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22" name="Rectangle 21"/>
          <p:cNvSpPr/>
          <p:nvPr/>
        </p:nvSpPr>
        <p:spPr bwMode="auto">
          <a:xfrm>
            <a:off x="3439430" y="2715935"/>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23" name="Rectangle 22"/>
          <p:cNvSpPr/>
          <p:nvPr/>
        </p:nvSpPr>
        <p:spPr bwMode="auto">
          <a:xfrm>
            <a:off x="4440915" y="2715935"/>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24" name="Rectangle 23"/>
          <p:cNvSpPr/>
          <p:nvPr/>
        </p:nvSpPr>
        <p:spPr bwMode="auto">
          <a:xfrm>
            <a:off x="5442400" y="2715935"/>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25" name="Rectangle 24"/>
          <p:cNvSpPr/>
          <p:nvPr/>
        </p:nvSpPr>
        <p:spPr bwMode="auto">
          <a:xfrm>
            <a:off x="6443885" y="2715935"/>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26" name="Rectangle 25"/>
          <p:cNvSpPr/>
          <p:nvPr/>
        </p:nvSpPr>
        <p:spPr bwMode="auto">
          <a:xfrm>
            <a:off x="7445370" y="2727501"/>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sp>
        <p:nvSpPr>
          <p:cNvPr id="28" name="Rectangle 27"/>
          <p:cNvSpPr/>
          <p:nvPr/>
        </p:nvSpPr>
        <p:spPr bwMode="auto">
          <a:xfrm>
            <a:off x="10842625" y="2727501"/>
            <a:ext cx="914400"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36</a:t>
            </a:r>
          </a:p>
        </p:txBody>
      </p:sp>
      <p:sp>
        <p:nvSpPr>
          <p:cNvPr id="18" name="Right Arrow 17"/>
          <p:cNvSpPr/>
          <p:nvPr/>
        </p:nvSpPr>
        <p:spPr bwMode="auto">
          <a:xfrm>
            <a:off x="8795657" y="3021416"/>
            <a:ext cx="1654629" cy="326571"/>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0" name="Rectangle 29"/>
          <p:cNvSpPr/>
          <p:nvPr/>
        </p:nvSpPr>
        <p:spPr>
          <a:xfrm>
            <a:off x="-662134" y="909521"/>
            <a:ext cx="6913338" cy="609600"/>
          </a:xfrm>
          <a:prstGeom prst="rect">
            <a:avLst/>
          </a:prstGeom>
          <a:noFill/>
          <a:ln w="12700" cap="flat" cmpd="sng" algn="ctr">
            <a:noFill/>
            <a:prstDash val="solid"/>
            <a:miter lim="800000"/>
          </a:ln>
          <a:effectLst/>
        </p:spPr>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50B347"/>
                </a:solidFill>
                <a:effectLst/>
                <a:uLnTx/>
                <a:uFillTx/>
                <a:latin typeface="Segoe UI Light"/>
                <a:ea typeface="+mn-ea"/>
                <a:cs typeface="Segoe UI" panose="020B0502040204020203" pitchFamily="34" charset="0"/>
              </a:rPr>
              <a:t>All the rows go to a single vertex</a:t>
            </a:r>
          </a:p>
        </p:txBody>
      </p:sp>
      <p:sp>
        <p:nvSpPr>
          <p:cNvPr id="2" name="Slide Number Placeholder 1"/>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510370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5000"/>
                            </p:stCondLst>
                            <p:childTnLst>
                              <p:par>
                                <p:cTn id="45" presetID="1"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8" grpId="0" animBg="1"/>
      <p:bldP spid="18" grpId="0" animBg="1"/>
      <p:bldP spid="30"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Recursive SUM</a:t>
            </a:r>
          </a:p>
        </p:txBody>
      </p:sp>
      <p:cxnSp>
        <p:nvCxnSpPr>
          <p:cNvPr id="11" name="Straight Connector 10"/>
          <p:cNvCxnSpPr>
            <a:stCxn id="6" idx="2"/>
            <a:endCxn id="58" idx="0"/>
          </p:cNvCxnSpPr>
          <p:nvPr/>
        </p:nvCxnSpPr>
        <p:spPr>
          <a:xfrm rot="16200000" flipH="1">
            <a:off x="986517" y="2931206"/>
            <a:ext cx="812800" cy="1001485"/>
          </a:xfrm>
          <a:prstGeom prst="bentConnector3">
            <a:avLst>
              <a:gd name="adj1" fmla="val 50000"/>
            </a:avLst>
          </a:prstGeom>
          <a:ln w="571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10"/>
          <p:cNvCxnSpPr>
            <a:stCxn id="41" idx="2"/>
            <a:endCxn id="58" idx="0"/>
          </p:cNvCxnSpPr>
          <p:nvPr/>
        </p:nvCxnSpPr>
        <p:spPr>
          <a:xfrm rot="5400000">
            <a:off x="1988003" y="2931207"/>
            <a:ext cx="812800" cy="1001485"/>
          </a:xfrm>
          <a:prstGeom prst="bentConnector3">
            <a:avLst>
              <a:gd name="adj1" fmla="val 50000"/>
            </a:avLst>
          </a:prstGeom>
          <a:ln w="571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10"/>
          <p:cNvCxnSpPr>
            <a:stCxn id="40" idx="2"/>
            <a:endCxn id="58" idx="0"/>
          </p:cNvCxnSpPr>
          <p:nvPr/>
        </p:nvCxnSpPr>
        <p:spPr>
          <a:xfrm>
            <a:off x="1893660" y="3025549"/>
            <a:ext cx="0" cy="812800"/>
          </a:xfrm>
          <a:prstGeom prst="straightConnector1">
            <a:avLst/>
          </a:prstGeom>
          <a:ln w="571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10"/>
          <p:cNvCxnSpPr>
            <a:stCxn id="45" idx="2"/>
            <a:endCxn id="70" idx="0"/>
          </p:cNvCxnSpPr>
          <p:nvPr/>
        </p:nvCxnSpPr>
        <p:spPr>
          <a:xfrm rot="16200000" flipH="1">
            <a:off x="5689600" y="2931206"/>
            <a:ext cx="812800" cy="1001485"/>
          </a:xfrm>
          <a:prstGeom prst="bentConnector3">
            <a:avLst>
              <a:gd name="adj1" fmla="val 50000"/>
            </a:avLst>
          </a:prstGeom>
          <a:ln w="571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10"/>
          <p:cNvCxnSpPr>
            <a:stCxn id="48" idx="2"/>
            <a:endCxn id="70" idx="0"/>
          </p:cNvCxnSpPr>
          <p:nvPr/>
        </p:nvCxnSpPr>
        <p:spPr>
          <a:xfrm rot="5400000">
            <a:off x="6691086" y="2931207"/>
            <a:ext cx="812800" cy="1001485"/>
          </a:xfrm>
          <a:prstGeom prst="bentConnector3">
            <a:avLst>
              <a:gd name="adj1" fmla="val 50000"/>
            </a:avLst>
          </a:prstGeom>
          <a:ln w="571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10"/>
          <p:cNvCxnSpPr>
            <a:stCxn id="47" idx="2"/>
            <a:endCxn id="70" idx="0"/>
          </p:cNvCxnSpPr>
          <p:nvPr/>
        </p:nvCxnSpPr>
        <p:spPr>
          <a:xfrm>
            <a:off x="6596743" y="3025549"/>
            <a:ext cx="0" cy="812800"/>
          </a:xfrm>
          <a:prstGeom prst="straightConnector1">
            <a:avLst/>
          </a:prstGeom>
          <a:ln w="571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10"/>
          <p:cNvCxnSpPr>
            <a:stCxn id="50" idx="2"/>
            <a:endCxn id="72" idx="0"/>
          </p:cNvCxnSpPr>
          <p:nvPr/>
        </p:nvCxnSpPr>
        <p:spPr>
          <a:xfrm rot="16200000" flipH="1">
            <a:off x="10142311" y="3181578"/>
            <a:ext cx="812800" cy="500742"/>
          </a:xfrm>
          <a:prstGeom prst="bentConnector3">
            <a:avLst>
              <a:gd name="adj1" fmla="val 50000"/>
            </a:avLst>
          </a:prstGeom>
          <a:ln w="571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10"/>
          <p:cNvCxnSpPr>
            <a:stCxn id="52" idx="2"/>
            <a:endCxn id="72" idx="0"/>
          </p:cNvCxnSpPr>
          <p:nvPr/>
        </p:nvCxnSpPr>
        <p:spPr>
          <a:xfrm rot="5400000">
            <a:off x="10643054" y="3181578"/>
            <a:ext cx="812800" cy="500743"/>
          </a:xfrm>
          <a:prstGeom prst="bentConnector3">
            <a:avLst>
              <a:gd name="adj1" fmla="val 50000"/>
            </a:avLst>
          </a:prstGeom>
          <a:ln w="571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10"/>
          <p:cNvCxnSpPr>
            <a:stCxn id="58" idx="2"/>
            <a:endCxn id="65" idx="1"/>
          </p:cNvCxnSpPr>
          <p:nvPr/>
        </p:nvCxnSpPr>
        <p:spPr>
          <a:xfrm rot="16200000" flipH="1">
            <a:off x="3381601" y="3264807"/>
            <a:ext cx="1270000" cy="4245883"/>
          </a:xfrm>
          <a:prstGeom prst="bentConnector2">
            <a:avLst/>
          </a:prstGeom>
          <a:ln w="571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10"/>
          <p:cNvCxnSpPr>
            <a:stCxn id="72" idx="2"/>
            <a:endCxn id="65" idx="3"/>
          </p:cNvCxnSpPr>
          <p:nvPr/>
        </p:nvCxnSpPr>
        <p:spPr>
          <a:xfrm rot="5400000">
            <a:off x="8291513" y="3515180"/>
            <a:ext cx="1270000" cy="3745139"/>
          </a:xfrm>
          <a:prstGeom prst="bentConnector2">
            <a:avLst/>
          </a:prstGeom>
          <a:ln w="571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10"/>
          <p:cNvCxnSpPr>
            <a:stCxn id="70" idx="2"/>
            <a:endCxn id="65" idx="0"/>
          </p:cNvCxnSpPr>
          <p:nvPr/>
        </p:nvCxnSpPr>
        <p:spPr>
          <a:xfrm>
            <a:off x="6596743" y="4752749"/>
            <a:ext cx="0" cy="812800"/>
          </a:xfrm>
          <a:prstGeom prst="straightConnector1">
            <a:avLst/>
          </a:prstGeom>
          <a:ln w="571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434975" y="21111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40" name="Rectangle 39"/>
          <p:cNvSpPr/>
          <p:nvPr/>
        </p:nvSpPr>
        <p:spPr bwMode="auto">
          <a:xfrm>
            <a:off x="1436460" y="21111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41" name="Rectangle 40"/>
          <p:cNvSpPr/>
          <p:nvPr/>
        </p:nvSpPr>
        <p:spPr bwMode="auto">
          <a:xfrm>
            <a:off x="2437945" y="21111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58" name="Rectangle 57"/>
          <p:cNvSpPr/>
          <p:nvPr/>
        </p:nvSpPr>
        <p:spPr bwMode="auto">
          <a:xfrm>
            <a:off x="1436460" y="38383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45" name="Rectangle 44"/>
          <p:cNvSpPr/>
          <p:nvPr/>
        </p:nvSpPr>
        <p:spPr bwMode="auto">
          <a:xfrm>
            <a:off x="5138058" y="21111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47" name="Rectangle 46"/>
          <p:cNvSpPr/>
          <p:nvPr/>
        </p:nvSpPr>
        <p:spPr bwMode="auto">
          <a:xfrm>
            <a:off x="6139543" y="21111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48" name="Rectangle 47"/>
          <p:cNvSpPr/>
          <p:nvPr/>
        </p:nvSpPr>
        <p:spPr bwMode="auto">
          <a:xfrm>
            <a:off x="7141028" y="21111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6</a:t>
            </a:r>
          </a:p>
        </p:txBody>
      </p:sp>
      <p:sp>
        <p:nvSpPr>
          <p:cNvPr id="50" name="Rectangle 49"/>
          <p:cNvSpPr/>
          <p:nvPr/>
        </p:nvSpPr>
        <p:spPr bwMode="auto">
          <a:xfrm>
            <a:off x="9841140" y="21111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7</a:t>
            </a:r>
          </a:p>
        </p:txBody>
      </p:sp>
      <p:sp>
        <p:nvSpPr>
          <p:cNvPr id="52" name="Rectangle 51"/>
          <p:cNvSpPr/>
          <p:nvPr/>
        </p:nvSpPr>
        <p:spPr bwMode="auto">
          <a:xfrm>
            <a:off x="10842625" y="21111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8</a:t>
            </a:r>
          </a:p>
        </p:txBody>
      </p:sp>
      <p:sp>
        <p:nvSpPr>
          <p:cNvPr id="65" name="Rectangle 64"/>
          <p:cNvSpPr/>
          <p:nvPr/>
        </p:nvSpPr>
        <p:spPr bwMode="auto">
          <a:xfrm>
            <a:off x="6139543" y="5565549"/>
            <a:ext cx="914400" cy="9144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36</a:t>
            </a:r>
          </a:p>
        </p:txBody>
      </p:sp>
      <p:sp>
        <p:nvSpPr>
          <p:cNvPr id="70" name="Rectangle 69"/>
          <p:cNvSpPr/>
          <p:nvPr/>
        </p:nvSpPr>
        <p:spPr bwMode="auto">
          <a:xfrm>
            <a:off x="6139543" y="38383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15</a:t>
            </a:r>
          </a:p>
        </p:txBody>
      </p:sp>
      <p:sp>
        <p:nvSpPr>
          <p:cNvPr id="72" name="Rectangle 71"/>
          <p:cNvSpPr/>
          <p:nvPr/>
        </p:nvSpPr>
        <p:spPr bwMode="auto">
          <a:xfrm>
            <a:off x="10341882" y="38383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15</a:t>
            </a:r>
          </a:p>
        </p:txBody>
      </p:sp>
      <p:sp>
        <p:nvSpPr>
          <p:cNvPr id="85" name="Rectangle 84"/>
          <p:cNvSpPr/>
          <p:nvPr/>
        </p:nvSpPr>
        <p:spPr>
          <a:xfrm>
            <a:off x="322913" y="891949"/>
            <a:ext cx="11322050" cy="609600"/>
          </a:xfrm>
          <a:prstGeom prst="rect">
            <a:avLst/>
          </a:prstGeom>
          <a:noFill/>
          <a:ln w="12700" cap="flat" cmpd="sng" algn="ctr">
            <a:noFill/>
            <a:prstDash val="solid"/>
            <a:miter lim="800000"/>
          </a:ln>
          <a:effectLst/>
        </p:spPr>
        <p:txBody>
          <a:bodyPr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IN" sz="2800" b="0" i="0" u="none" strike="noStrike" kern="0" cap="none" spc="0" normalizeH="0" baseline="0" noProof="0" dirty="0">
                <a:ln>
                  <a:noFill/>
                </a:ln>
                <a:solidFill>
                  <a:srgbClr val="50B347"/>
                </a:solidFill>
                <a:effectLst/>
                <a:uLnTx/>
                <a:uFillTx/>
                <a:latin typeface="Segoe UI Light"/>
                <a:ea typeface="+mn-ea"/>
                <a:cs typeface="Segoe UI" panose="020B0502040204020203" pitchFamily="34" charset="0"/>
              </a:rPr>
              <a:t>The data can be sent to multiple vertexes.</a:t>
            </a: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483638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22" presetClass="entr" presetSubtype="8"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par>
                                <p:cTn id="37" presetID="22" presetClass="entr" presetSubtype="1"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up)">
                                      <p:cBhvr>
                                        <p:cTn id="39" dur="500"/>
                                        <p:tgtEl>
                                          <p:spTgt spid="75"/>
                                        </p:tgtEl>
                                      </p:cBhvr>
                                    </p:animEffect>
                                  </p:childTnLst>
                                </p:cTn>
                              </p:par>
                              <p:par>
                                <p:cTn id="40" presetID="22" presetClass="entr" presetSubtype="2"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right)">
                                      <p:cBhvr>
                                        <p:cTn id="42" dur="500"/>
                                        <p:tgtEl>
                                          <p:spTgt spid="74"/>
                                        </p:tgtEl>
                                      </p:cBhvr>
                                    </p:animEffect>
                                  </p:childTnLst>
                                </p:cTn>
                              </p:par>
                            </p:childTnLst>
                          </p:cTn>
                        </p:par>
                        <p:par>
                          <p:cTn id="43" fill="hold">
                            <p:stCondLst>
                              <p:cond delay="1500"/>
                            </p:stCondLst>
                            <p:childTnLst>
                              <p:par>
                                <p:cTn id="44" presetID="10" presetClass="entr" presetSubtype="0" fill="hold" grpId="0" nodeType="afterEffect">
                                  <p:stCondLst>
                                    <p:cond delay="25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750"/>
                                        <p:tgtEl>
                                          <p:spTgt spid="58"/>
                                        </p:tgtEl>
                                      </p:cBhvr>
                                    </p:animEffect>
                                  </p:childTnLst>
                                </p:cTn>
                              </p:par>
                              <p:par>
                                <p:cTn id="47" presetID="22" presetClass="entr" presetSubtype="8"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ipe(left)">
                                      <p:cBhvr>
                                        <p:cTn id="49" dur="500"/>
                                        <p:tgtEl>
                                          <p:spTgt spid="76"/>
                                        </p:tgtEl>
                                      </p:cBhvr>
                                    </p:animEffect>
                                  </p:childTnLst>
                                </p:cTn>
                              </p:par>
                              <p:par>
                                <p:cTn id="50" presetID="22" presetClass="entr" presetSubtype="1" fill="hold"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wipe(up)">
                                      <p:cBhvr>
                                        <p:cTn id="52" dur="500"/>
                                        <p:tgtEl>
                                          <p:spTgt spid="78"/>
                                        </p:tgtEl>
                                      </p:cBhvr>
                                    </p:animEffect>
                                  </p:childTnLst>
                                </p:cTn>
                              </p:par>
                              <p:par>
                                <p:cTn id="53" presetID="22" presetClass="entr" presetSubtype="2" fill="hold" nodeType="with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right)">
                                      <p:cBhvr>
                                        <p:cTn id="55" dur="500"/>
                                        <p:tgtEl>
                                          <p:spTgt spid="77"/>
                                        </p:tgtEl>
                                      </p:cBhvr>
                                    </p:animEffect>
                                  </p:childTnLst>
                                </p:cTn>
                              </p:par>
                            </p:childTnLst>
                          </p:cTn>
                        </p:par>
                        <p:par>
                          <p:cTn id="56" fill="hold">
                            <p:stCondLst>
                              <p:cond delay="2500"/>
                            </p:stCondLst>
                            <p:childTnLst>
                              <p:par>
                                <p:cTn id="57" presetID="10" presetClass="entr" presetSubtype="0" fill="hold" grpId="0" nodeType="afterEffect">
                                  <p:stCondLst>
                                    <p:cond delay="25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750"/>
                                        <p:tgtEl>
                                          <p:spTgt spid="70"/>
                                        </p:tgtEl>
                                      </p:cBhvr>
                                    </p:animEffect>
                                  </p:childTnLst>
                                </p:cTn>
                              </p:par>
                              <p:par>
                                <p:cTn id="60" presetID="22" presetClass="entr" presetSubtype="8" fill="hold"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left)">
                                      <p:cBhvr>
                                        <p:cTn id="62" dur="500"/>
                                        <p:tgtEl>
                                          <p:spTgt spid="79"/>
                                        </p:tgtEl>
                                      </p:cBhvr>
                                    </p:animEffect>
                                  </p:childTnLst>
                                </p:cTn>
                              </p:par>
                              <p:par>
                                <p:cTn id="63" presetID="22" presetClass="entr" presetSubtype="2" fill="hold" nodeType="with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wipe(right)">
                                      <p:cBhvr>
                                        <p:cTn id="65" dur="500"/>
                                        <p:tgtEl>
                                          <p:spTgt spid="80"/>
                                        </p:tgtEl>
                                      </p:cBhvr>
                                    </p:animEffect>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fade">
                                      <p:cBhvr>
                                        <p:cTn id="69" dur="750"/>
                                        <p:tgtEl>
                                          <p:spTgt spid="72"/>
                                        </p:tgtEl>
                                      </p:cBhvr>
                                    </p:animEffect>
                                  </p:childTnLst>
                                </p:cTn>
                              </p:par>
                            </p:childTnLst>
                          </p:cTn>
                        </p:par>
                        <p:par>
                          <p:cTn id="70" fill="hold">
                            <p:stCondLst>
                              <p:cond delay="4250"/>
                            </p:stCondLst>
                            <p:childTnLst>
                              <p:par>
                                <p:cTn id="71" presetID="22" presetClass="entr" presetSubtype="1" fill="hold" nodeType="after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wipe(up)">
                                      <p:cBhvr>
                                        <p:cTn id="73" dur="500"/>
                                        <p:tgtEl>
                                          <p:spTgt spid="83"/>
                                        </p:tgtEl>
                                      </p:cBhvr>
                                    </p:animEffect>
                                  </p:childTnLst>
                                </p:cTn>
                              </p:par>
                            </p:childTnLst>
                          </p:cTn>
                        </p:par>
                        <p:par>
                          <p:cTn id="74" fill="hold">
                            <p:stCondLst>
                              <p:cond delay="4750"/>
                            </p:stCondLst>
                            <p:childTnLst>
                              <p:par>
                                <p:cTn id="75" presetID="22" presetClass="entr" presetSubtype="8" fill="hold" nodeType="afterEffect">
                                  <p:stCondLst>
                                    <p:cond delay="0"/>
                                  </p:stCondLst>
                                  <p:childTnLst>
                                    <p:set>
                                      <p:cBhvr>
                                        <p:cTn id="76" dur="1" fill="hold">
                                          <p:stCondLst>
                                            <p:cond delay="0"/>
                                          </p:stCondLst>
                                        </p:cTn>
                                        <p:tgtEl>
                                          <p:spTgt spid="81"/>
                                        </p:tgtEl>
                                        <p:attrNameLst>
                                          <p:attrName>style.visibility</p:attrName>
                                        </p:attrNameLst>
                                      </p:cBhvr>
                                      <p:to>
                                        <p:strVal val="visible"/>
                                      </p:to>
                                    </p:set>
                                    <p:animEffect transition="in" filter="wipe(left)">
                                      <p:cBhvr>
                                        <p:cTn id="77" dur="500"/>
                                        <p:tgtEl>
                                          <p:spTgt spid="81"/>
                                        </p:tgtEl>
                                      </p:cBhvr>
                                    </p:animEffect>
                                  </p:childTnLst>
                                </p:cTn>
                              </p:par>
                            </p:childTnLst>
                          </p:cTn>
                        </p:par>
                        <p:par>
                          <p:cTn id="78" fill="hold">
                            <p:stCondLst>
                              <p:cond delay="5250"/>
                            </p:stCondLst>
                            <p:childTnLst>
                              <p:par>
                                <p:cTn id="79" presetID="22" presetClass="entr" presetSubtype="2" fill="hold" nodeType="after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wipe(right)">
                                      <p:cBhvr>
                                        <p:cTn id="81" dur="500"/>
                                        <p:tgtEl>
                                          <p:spTgt spid="82"/>
                                        </p:tgtEl>
                                      </p:cBhvr>
                                    </p:animEffect>
                                  </p:childTnLst>
                                </p:cTn>
                              </p:par>
                            </p:childTnLst>
                          </p:cTn>
                        </p:par>
                        <p:par>
                          <p:cTn id="82" fill="hold">
                            <p:stCondLst>
                              <p:cond delay="5750"/>
                            </p:stCondLst>
                            <p:childTnLst>
                              <p:par>
                                <p:cTn id="83" presetID="1" presetClass="entr" presetSubtype="0" fill="hold" grpId="0" nodeType="after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0" grpId="0" animBg="1"/>
      <p:bldP spid="41" grpId="0" animBg="1"/>
      <p:bldP spid="58" grpId="0" animBg="1"/>
      <p:bldP spid="45" grpId="0" animBg="1"/>
      <p:bldP spid="47" grpId="0" animBg="1"/>
      <p:bldP spid="48" grpId="0" animBg="1"/>
      <p:bldP spid="50" grpId="0" animBg="1"/>
      <p:bldP spid="52" grpId="0" animBg="1"/>
      <p:bldP spid="65" grpId="0" animBg="1"/>
      <p:bldP spid="70" grpId="0" animBg="1"/>
      <p:bldP spid="72" grpId="0" animBg="1"/>
      <p:bldP spid="85"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reducer sample code</a:t>
            </a:r>
          </a:p>
        </p:txBody>
      </p:sp>
      <p:pic>
        <p:nvPicPr>
          <p:cNvPr id="10" name="Picture 9"/>
          <p:cNvPicPr>
            <a:picLocks noChangeAspect="1"/>
          </p:cNvPicPr>
          <p:nvPr/>
        </p:nvPicPr>
        <p:blipFill rotWithShape="1">
          <a:blip r:embed="rId3"/>
          <a:srcRect b="37182"/>
          <a:stretch/>
        </p:blipFill>
        <p:spPr>
          <a:xfrm>
            <a:off x="2209918" y="1272948"/>
            <a:ext cx="7571834" cy="5200423"/>
          </a:xfrm>
          <a:prstGeom prst="rect">
            <a:avLst/>
          </a:prstGeom>
          <a:noFill/>
          <a:ln>
            <a:noFill/>
          </a:ln>
        </p:spPr>
      </p:pic>
      <p:sp>
        <p:nvSpPr>
          <p:cNvPr id="11" name="Rectangle 10"/>
          <p:cNvSpPr/>
          <p:nvPr/>
        </p:nvSpPr>
        <p:spPr bwMode="auto">
          <a:xfrm>
            <a:off x="2554996" y="2918460"/>
            <a:ext cx="7208520" cy="35506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91440" numCol="1" spcCol="0" rtlCol="0" fromWordArt="0" anchor="t" anchorCtr="0" forceAA="0" compatLnSpc="1">
            <a:prstTxWarp prst="textNoShape">
              <a:avLst/>
            </a:prstTxWarp>
            <a:noAutofit/>
          </a:bodyPr>
          <a:lstStyle/>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THIS CODE IS SCOPE -&gt; NEEDS TO BE UPDATED TO U-SQL</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public class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SampleNonRecursiveReducer</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Reducer</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233363"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public override bool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IsRecursive</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get { return true; } }</a:t>
            </a:r>
          </a:p>
          <a:p>
            <a:pPr marL="233363"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public override Schema Produces(string[] columns, string[]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args</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Schema input)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233363"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public override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IEnumerable</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&lt;Row&gt; Reduce(</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RowSet</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input, Row output, string[]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args</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#ENDCS</a:t>
            </a: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9562803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wipe(left)">
                                      <p:cBhvr>
                                        <p:cTn id="11" dur="1000"/>
                                        <p:tgtEl>
                                          <p:spTgt spid="11">
                                            <p:txEl>
                                              <p:pRg st="1" end="1"/>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wipe(left)">
                                      <p:cBhvr>
                                        <p:cTn id="15" dur="500"/>
                                        <p:tgtEl>
                                          <p:spTgt spid="11">
                                            <p:txEl>
                                              <p:pRg st="2" end="2"/>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wipe(left)">
                                      <p:cBhvr>
                                        <p:cTn id="19" dur="500"/>
                                        <p:tgtEl>
                                          <p:spTgt spid="11">
                                            <p:txEl>
                                              <p:pRg st="3" end="3"/>
                                            </p:txEl>
                                          </p:spTgt>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wipe(left)">
                                      <p:cBhvr>
                                        <p:cTn id="23" dur="500"/>
                                        <p:tgtEl>
                                          <p:spTgt spid="11">
                                            <p:txEl>
                                              <p:pRg st="4" end="4"/>
                                            </p:txEl>
                                          </p:spTgt>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wipe(left)">
                                      <p:cBhvr>
                                        <p:cTn id="27" dur="500"/>
                                        <p:tgtEl>
                                          <p:spTgt spid="11">
                                            <p:txEl>
                                              <p:pRg st="5" end="5"/>
                                            </p:txEl>
                                          </p:spTgt>
                                        </p:tgtEl>
                                      </p:cBhvr>
                                    </p:animEffect>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wipe(left)">
                                      <p:cBhvr>
                                        <p:cTn id="31" dur="500"/>
                                        <p:tgtEl>
                                          <p:spTgt spid="11">
                                            <p:txEl>
                                              <p:pRg st="6" end="6"/>
                                            </p:txEl>
                                          </p:spTgt>
                                        </p:tgtEl>
                                      </p:cBhvr>
                                    </p:animEffect>
                                  </p:childTnLst>
                                </p:cTn>
                              </p:par>
                            </p:childTnLst>
                          </p:cTn>
                        </p:par>
                        <p:par>
                          <p:cTn id="32" fill="hold">
                            <p:stCondLst>
                              <p:cond delay="4000"/>
                            </p:stCondLst>
                            <p:childTnLst>
                              <p:par>
                                <p:cTn id="33" presetID="22" presetClass="entr" presetSubtype="8" fill="hold" nodeType="after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animEffect transition="in" filter="wipe(left)">
                                      <p:cBhvr>
                                        <p:cTn id="35" dur="500"/>
                                        <p:tgtEl>
                                          <p:spTgt spid="11">
                                            <p:txEl>
                                              <p:pRg st="7" end="7"/>
                                            </p:txEl>
                                          </p:spTgt>
                                        </p:tgtEl>
                                      </p:cBhvr>
                                    </p:animEffect>
                                  </p:childTnLst>
                                </p:cTn>
                              </p:par>
                            </p:childTnLst>
                          </p:cTn>
                        </p:par>
                        <p:par>
                          <p:cTn id="36" fill="hold">
                            <p:stCondLst>
                              <p:cond delay="4500"/>
                            </p:stCondLst>
                            <p:childTnLst>
                              <p:par>
                                <p:cTn id="37" presetID="22" presetClass="entr" presetSubtype="8" fill="hold" nodeType="after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animEffect transition="in" filter="wipe(left)">
                                      <p:cBhvr>
                                        <p:cTn id="39" dur="500"/>
                                        <p:tgtEl>
                                          <p:spTgt spid="11">
                                            <p:txEl>
                                              <p:pRg st="8" end="8"/>
                                            </p:txEl>
                                          </p:spTgt>
                                        </p:tgtEl>
                                      </p:cBhvr>
                                    </p:animEffect>
                                  </p:childTnLst>
                                </p:cTn>
                              </p:par>
                            </p:childTnLst>
                          </p:cTn>
                        </p:par>
                        <p:par>
                          <p:cTn id="40" fill="hold">
                            <p:stCondLst>
                              <p:cond delay="5000"/>
                            </p:stCondLst>
                            <p:childTnLst>
                              <p:par>
                                <p:cTn id="41" presetID="22" presetClass="entr" presetSubtype="8" fill="hold" nodeType="after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animEffect transition="in" filter="wipe(left)">
                                      <p:cBhvr>
                                        <p:cTn id="43" dur="500"/>
                                        <p:tgtEl>
                                          <p:spTgt spid="11">
                                            <p:txEl>
                                              <p:pRg st="9" end="9"/>
                                            </p:txEl>
                                          </p:spTgt>
                                        </p:tgtEl>
                                      </p:cBhvr>
                                    </p:animEffect>
                                  </p:childTnLst>
                                </p:cTn>
                              </p:par>
                            </p:childTnLst>
                          </p:cTn>
                        </p:par>
                        <p:par>
                          <p:cTn id="44" fill="hold">
                            <p:stCondLst>
                              <p:cond delay="5500"/>
                            </p:stCondLst>
                            <p:childTnLst>
                              <p:par>
                                <p:cTn id="45" presetID="22" presetClass="entr" presetSubtype="8" fill="hold" nodeType="after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animEffect transition="in" filter="wipe(left)">
                                      <p:cBhvr>
                                        <p:cTn id="47" dur="500"/>
                                        <p:tgtEl>
                                          <p:spTgt spid="11">
                                            <p:txEl>
                                              <p:pRg st="10" end="10"/>
                                            </p:txEl>
                                          </p:spTgt>
                                        </p:tgtEl>
                                      </p:cBhvr>
                                    </p:animEffect>
                                  </p:childTnLst>
                                </p:cTn>
                              </p:par>
                            </p:childTnLst>
                          </p:cTn>
                        </p:par>
                        <p:par>
                          <p:cTn id="48" fill="hold">
                            <p:stCondLst>
                              <p:cond delay="6000"/>
                            </p:stCondLst>
                            <p:childTnLst>
                              <p:par>
                                <p:cTn id="49" presetID="22" presetClass="entr" presetSubtype="8" fill="hold" nodeType="afterEffect">
                                  <p:stCondLst>
                                    <p:cond delay="0"/>
                                  </p:stCondLst>
                                  <p:childTnLst>
                                    <p:set>
                                      <p:cBhvr>
                                        <p:cTn id="50" dur="1" fill="hold">
                                          <p:stCondLst>
                                            <p:cond delay="0"/>
                                          </p:stCondLst>
                                        </p:cTn>
                                        <p:tgtEl>
                                          <p:spTgt spid="11">
                                            <p:txEl>
                                              <p:pRg st="11" end="11"/>
                                            </p:txEl>
                                          </p:spTgt>
                                        </p:tgtEl>
                                        <p:attrNameLst>
                                          <p:attrName>style.visibility</p:attrName>
                                        </p:attrNameLst>
                                      </p:cBhvr>
                                      <p:to>
                                        <p:strVal val="visible"/>
                                      </p:to>
                                    </p:set>
                                    <p:animEffect transition="in" filter="wipe(left)">
                                      <p:cBhvr>
                                        <p:cTn id="51" dur="500"/>
                                        <p:tgtEl>
                                          <p:spTgt spid="11">
                                            <p:txEl>
                                              <p:pRg st="11" end="11"/>
                                            </p:txEl>
                                          </p:spTgt>
                                        </p:tgtEl>
                                      </p:cBhvr>
                                    </p:animEffect>
                                  </p:childTnLst>
                                </p:cTn>
                              </p:par>
                            </p:childTnLst>
                          </p:cTn>
                        </p:par>
                        <p:par>
                          <p:cTn id="52" fill="hold">
                            <p:stCondLst>
                              <p:cond delay="6500"/>
                            </p:stCondLst>
                            <p:childTnLst>
                              <p:par>
                                <p:cTn id="53" presetID="22" presetClass="entr" presetSubtype="8" fill="hold" nodeType="after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animEffect transition="in" filter="wipe(left)">
                                      <p:cBhvr>
                                        <p:cTn id="55" dur="500"/>
                                        <p:tgtEl>
                                          <p:spTgt spid="11">
                                            <p:txEl>
                                              <p:pRg st="12" end="12"/>
                                            </p:txEl>
                                          </p:spTgt>
                                        </p:tgtEl>
                                      </p:cBhvr>
                                    </p:animEffect>
                                  </p:childTnLst>
                                </p:cTn>
                              </p:par>
                            </p:childTnLst>
                          </p:cTn>
                        </p:par>
                        <p:par>
                          <p:cTn id="56" fill="hold">
                            <p:stCondLst>
                              <p:cond delay="7000"/>
                            </p:stCondLst>
                            <p:childTnLst>
                              <p:par>
                                <p:cTn id="57" presetID="22" presetClass="entr" presetSubtype="8" fill="hold" nodeType="afterEffect">
                                  <p:stCondLst>
                                    <p:cond delay="0"/>
                                  </p:stCondLst>
                                  <p:childTnLst>
                                    <p:set>
                                      <p:cBhvr>
                                        <p:cTn id="58" dur="1" fill="hold">
                                          <p:stCondLst>
                                            <p:cond delay="0"/>
                                          </p:stCondLst>
                                        </p:cTn>
                                        <p:tgtEl>
                                          <p:spTgt spid="11">
                                            <p:txEl>
                                              <p:pRg st="13" end="13"/>
                                            </p:txEl>
                                          </p:spTgt>
                                        </p:tgtEl>
                                        <p:attrNameLst>
                                          <p:attrName>style.visibility</p:attrName>
                                        </p:attrNameLst>
                                      </p:cBhvr>
                                      <p:to>
                                        <p:strVal val="visible"/>
                                      </p:to>
                                    </p:set>
                                    <p:animEffect transition="in" filter="wipe(left)">
                                      <p:cBhvr>
                                        <p:cTn id="59" dur="500"/>
                                        <p:tgtEl>
                                          <p:spTgt spid="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benefit </a:t>
            </a:r>
            <a:r>
              <a:rPr lang="en-US" dirty="0"/>
              <a:t>of being recursive</a:t>
            </a:r>
          </a:p>
        </p:txBody>
      </p:sp>
      <p:grpSp>
        <p:nvGrpSpPr>
          <p:cNvPr id="16" name="Group 15"/>
          <p:cNvGrpSpPr/>
          <p:nvPr/>
        </p:nvGrpSpPr>
        <p:grpSpPr>
          <a:xfrm>
            <a:off x="2901043" y="1272949"/>
            <a:ext cx="6389914" cy="5197079"/>
            <a:chOff x="2901043" y="1272949"/>
            <a:chExt cx="6389914" cy="5197079"/>
          </a:xfrm>
        </p:grpSpPr>
        <p:pic>
          <p:nvPicPr>
            <p:cNvPr id="10" name="Picture 9"/>
            <p:cNvPicPr>
              <a:picLocks noChangeAspect="1"/>
            </p:cNvPicPr>
            <p:nvPr/>
          </p:nvPicPr>
          <p:blipFill rotWithShape="1">
            <a:blip r:embed="rId3"/>
            <a:srcRect b="25611"/>
            <a:stretch/>
          </p:blipFill>
          <p:spPr>
            <a:xfrm>
              <a:off x="2901043" y="1272949"/>
              <a:ext cx="6389914" cy="5197079"/>
            </a:xfrm>
            <a:prstGeom prst="rect">
              <a:avLst/>
            </a:prstGeom>
            <a:noFill/>
            <a:ln>
              <a:noFill/>
            </a:ln>
          </p:spPr>
        </p:pic>
        <p:sp>
          <p:nvSpPr>
            <p:cNvPr id="15" name="Rectangle 14"/>
            <p:cNvSpPr/>
            <p:nvPr/>
          </p:nvSpPr>
          <p:spPr bwMode="auto">
            <a:xfrm>
              <a:off x="3200399" y="2721429"/>
              <a:ext cx="6071616" cy="3744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3838" marR="0" lvl="1" indent="-223838" algn="l" defTabSz="913505" rtl="0" eaLnBrk="1" fontAlgn="base" latinLnBrk="0" hangingPunct="1">
                <a:lnSpc>
                  <a:spcPct val="100000"/>
                </a:lnSpc>
                <a:spcBef>
                  <a:spcPts val="600"/>
                </a:spcBef>
                <a:spcAft>
                  <a:spcPct val="0"/>
                </a:spcAft>
                <a:buClrTx/>
                <a:buSzPct val="90000"/>
                <a:buFontTx/>
                <a:buNone/>
                <a:tabLst/>
                <a:defRPr/>
              </a:pPr>
              <a:r>
                <a:rPr kumimoji="0" lang="en-US" sz="16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Distributed data reduction</a:t>
              </a:r>
            </a:p>
            <a:p>
              <a:pPr marL="223838" marR="0" lvl="1" indent="-223838" algn="l" defTabSz="913505" rtl="0" eaLnBrk="1" fontAlgn="base" latinLnBrk="0" hangingPunct="1">
                <a:lnSpc>
                  <a:spcPct val="100000"/>
                </a:lnSpc>
                <a:spcBef>
                  <a:spcPts val="600"/>
                </a:spcBef>
                <a:spcAft>
                  <a:spcPct val="0"/>
                </a:spcAft>
                <a:buClrTx/>
                <a:buSzPct val="90000"/>
                <a:buFontTx/>
                <a:buNone/>
                <a:tabLst/>
                <a:defRPr/>
              </a:pPr>
              <a:r>
                <a:rPr kumimoji="0" lang="en-US" sz="16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SELECT Gender, SUM(…) AS Result</a:t>
              </a:r>
            </a:p>
            <a:p>
              <a:pPr marL="223838" marR="0" lvl="1" indent="-223838" algn="l" defTabSz="913505" rtl="0" eaLnBrk="1" fontAlgn="base" latinLnBrk="0" hangingPunct="1">
                <a:lnSpc>
                  <a:spcPct val="100000"/>
                </a:lnSpc>
                <a:spcBef>
                  <a:spcPts val="600"/>
                </a:spcBef>
                <a:spcAft>
                  <a:spcPct val="0"/>
                </a:spcAft>
                <a:buClrTx/>
                <a:buSzPct val="90000"/>
                <a:buFontTx/>
                <a:buNone/>
                <a:tabLst/>
                <a:defRPr/>
              </a:pPr>
              <a:r>
                <a:rPr kumimoji="0" lang="en-US" sz="16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FROM </a:t>
              </a:r>
              <a:r>
                <a:rPr kumimoji="0" lang="en-US" sz="1600" b="1"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HugeInput</a:t>
              </a:r>
              <a:endParaRPr kumimoji="0" lang="en-US" sz="16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223838" marR="0" lvl="1" indent="-223838" algn="l" defTabSz="913505" rtl="0" eaLnBrk="1" fontAlgn="base" latinLnBrk="0" hangingPunct="1">
                <a:lnSpc>
                  <a:spcPct val="100000"/>
                </a:lnSpc>
                <a:spcBef>
                  <a:spcPts val="600"/>
                </a:spcBef>
                <a:spcAft>
                  <a:spcPct val="0"/>
                </a:spcAft>
                <a:buClrTx/>
                <a:buSzPct val="90000"/>
                <a:buFontTx/>
                <a:buNone/>
                <a:tabLst/>
                <a:defRPr/>
              </a:pPr>
              <a:r>
                <a:rPr kumimoji="0" lang="en-US" sz="1600" b="1"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GROUP BY Gender;</a:t>
              </a:r>
            </a:p>
            <a:p>
              <a:pPr marL="0" marR="0" lvl="1" indent="0" algn="l" defTabSz="913505" rtl="0" eaLnBrk="1" fontAlgn="base" latinLnBrk="0" hangingPunct="1">
                <a:lnSpc>
                  <a:spcPct val="100000"/>
                </a:lnSpc>
                <a:spcBef>
                  <a:spcPts val="600"/>
                </a:spcBef>
                <a:spcAft>
                  <a:spcPct val="0"/>
                </a:spcAft>
                <a:buClrTx/>
                <a:buSzPct val="90000"/>
                <a:buFontTx/>
                <a:buNone/>
                <a:tabLst/>
                <a:defRPr/>
              </a:pPr>
              <a:r>
                <a:rPr kumimoji="0" lang="en-US" sz="16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This job will succeeded even if the input is huge.</a:t>
              </a:r>
            </a:p>
            <a:p>
              <a:pPr marL="228600" marR="0" lvl="1" indent="-174625" algn="l" defTabSz="913505" rtl="0" eaLnBrk="1" fontAlgn="base" latinLnBrk="0" hangingPunct="1">
                <a:lnSpc>
                  <a:spcPct val="100000"/>
                </a:lnSpc>
                <a:spcBef>
                  <a:spcPts val="200"/>
                </a:spcBef>
                <a:spcAft>
                  <a:spcPts val="400"/>
                </a:spcAft>
                <a:buClrTx/>
                <a:buSzPct val="100000"/>
                <a:buFont typeface="Arial" charset="0"/>
                <a:buChar char="•"/>
                <a:tabLst/>
                <a:defRPr/>
              </a:pPr>
              <a:r>
                <a:rPr kumimoji="0" lang="en-US" sz="16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But not all Reducers Can be recursive</a:t>
              </a:r>
            </a:p>
            <a:p>
              <a:pPr marL="457200" marR="0" lvl="2" indent="-174625" algn="l" defTabSz="913505" rtl="0" eaLnBrk="1" fontAlgn="base" latinLnBrk="0" hangingPunct="1">
                <a:lnSpc>
                  <a:spcPct val="100000"/>
                </a:lnSpc>
                <a:spcBef>
                  <a:spcPts val="200"/>
                </a:spcBef>
                <a:spcAft>
                  <a:spcPts val="400"/>
                </a:spcAft>
                <a:buClrTx/>
                <a:buSzPct val="100000"/>
                <a:buFont typeface="Calibri" panose="020F050202020403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Median</a:t>
              </a:r>
            </a:p>
            <a:p>
              <a:pPr marL="457200" marR="0" lvl="2" indent="-174625" algn="l" defTabSz="913505" rtl="0" eaLnBrk="1" fontAlgn="base" latinLnBrk="0" hangingPunct="1">
                <a:lnSpc>
                  <a:spcPct val="100000"/>
                </a:lnSpc>
                <a:spcBef>
                  <a:spcPts val="200"/>
                </a:spcBef>
                <a:spcAft>
                  <a:spcPts val="400"/>
                </a:spcAft>
                <a:buClrTx/>
                <a:buSzPct val="100000"/>
                <a:buFont typeface="Calibri" panose="020F050202020403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Percentile</a:t>
              </a: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88800739"/>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66" name="think-cell Slide" r:id="rId5" imgW="377" imgH="377" progId="TCLayout.ActiveDocument.1">
                  <p:embed/>
                </p:oleObj>
              </mc:Choice>
              <mc:Fallback>
                <p:oleObj name="think-cell Slide" r:id="rId5" imgW="377" imgH="377"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p:cNvSpPr/>
          <p:nvPr/>
        </p:nvSpPr>
        <p:spPr bwMode="auto">
          <a:xfrm>
            <a:off x="0" y="0"/>
            <a:ext cx="5198165" cy="6858000"/>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6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extBox 2"/>
          <p:cNvSpPr txBox="1"/>
          <p:nvPr/>
        </p:nvSpPr>
        <p:spPr>
          <a:xfrm>
            <a:off x="143279" y="764526"/>
            <a:ext cx="4911606" cy="191129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ADL Analytics</a:t>
            </a:r>
          </a:p>
          <a:p>
            <a:pPr marL="0" marR="0" lvl="0" indent="0" algn="l" defTabSz="914400" rtl="0" eaLnBrk="1" fontAlgn="auto" latinLnBrk="0" hangingPunct="1">
              <a:lnSpc>
                <a:spcPct val="90000"/>
              </a:lnSpc>
              <a:spcBef>
                <a:spcPts val="1200"/>
              </a:spcBef>
              <a:spcAft>
                <a:spcPts val="600"/>
              </a:spcAft>
              <a:buClrTx/>
              <a:buSzTx/>
              <a:buFontTx/>
              <a:buNone/>
              <a:tabLst/>
              <a:defRPr/>
            </a:pPr>
            <a:r>
              <a:rPr kumimoji="0" lang="en-US" sz="4000" b="0" i="0" u="none" strike="noStrike" kern="1200" cap="none" spc="0" normalizeH="0" baseline="0" noProof="0" dirty="0">
                <a:ln>
                  <a:noFill/>
                </a:ln>
                <a:solidFill>
                  <a:srgbClr val="FFC000"/>
                </a:solidFill>
                <a:effectLst/>
                <a:uLnTx/>
                <a:uFillTx/>
                <a:latin typeface="Segoe UI Light"/>
                <a:ea typeface="Segoe UI" pitchFamily="34" charset="0"/>
                <a:cs typeface="Segoe UI" pitchFamily="34" charset="0"/>
              </a:rPr>
              <a:t>Getting started</a:t>
            </a:r>
            <a:endParaRPr kumimoji="0" lang="en-US" sz="4400" b="0" i="0" u="none" strike="noStrike" kern="1200" cap="none" spc="0" normalizeH="0" baseline="0" noProof="0" dirty="0">
              <a:ln>
                <a:noFill/>
              </a:ln>
              <a:solidFill>
                <a:srgbClr val="FFC000"/>
              </a:solidFill>
              <a:effectLst/>
              <a:uLnTx/>
              <a:uFillTx/>
              <a:latin typeface="Segoe UI Light"/>
              <a:ea typeface="Segoe UI" pitchFamily="34" charset="0"/>
              <a:cs typeface="Segoe UI" pitchFamily="34" charset="0"/>
            </a:endParaRPr>
          </a:p>
        </p:txBody>
      </p:sp>
      <p:sp>
        <p:nvSpPr>
          <p:cNvPr id="4" name="TextBox 3"/>
          <p:cNvSpPr txBox="1"/>
          <p:nvPr/>
        </p:nvSpPr>
        <p:spPr>
          <a:xfrm>
            <a:off x="5341444" y="874643"/>
            <a:ext cx="6420679" cy="2548390"/>
          </a:xfrm>
          <a:prstGeom prst="rect">
            <a:avLst/>
          </a:prstGeom>
          <a:noFill/>
        </p:spPr>
        <p:txBody>
          <a:bodyPr wrap="square" lIns="182880" tIns="146304" rIns="182880" bIns="146304" rtlCol="0">
            <a:spAutoFit/>
          </a:bodyPr>
          <a:lstStyle/>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Developing big data apps</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Works across cloud data</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Simplified management and admin</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119</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p:cNvGrpSpPr/>
          <p:nvPr/>
        </p:nvGrpSpPr>
        <p:grpSpPr>
          <a:xfrm>
            <a:off x="2806995" y="4612408"/>
            <a:ext cx="1939025" cy="1874030"/>
            <a:chOff x="7780975" y="2716621"/>
            <a:chExt cx="2249434" cy="2174034"/>
          </a:xfrm>
        </p:grpSpPr>
        <p:sp>
          <p:nvSpPr>
            <p:cNvPr id="12" name="Rounded Rectangle 11"/>
            <p:cNvSpPr/>
            <p:nvPr/>
          </p:nvSpPr>
          <p:spPr bwMode="auto">
            <a:xfrm rot="1534581">
              <a:off x="7912418" y="2810683"/>
              <a:ext cx="110605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Rounded Rectangle 12"/>
            <p:cNvSpPr/>
            <p:nvPr/>
          </p:nvSpPr>
          <p:spPr bwMode="auto">
            <a:xfrm rot="1534581">
              <a:off x="7954205" y="2845813"/>
              <a:ext cx="205104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ounded Rectangle 13"/>
            <p:cNvSpPr/>
            <p:nvPr/>
          </p:nvSpPr>
          <p:spPr bwMode="auto">
            <a:xfrm>
              <a:off x="7780975" y="2716621"/>
              <a:ext cx="2249434" cy="2174034"/>
            </a:xfrm>
            <a:prstGeom prst="roundRect">
              <a:avLst>
                <a:gd name="adj" fmla="val 8841"/>
              </a:avLst>
            </a:prstGeom>
            <a:solidFill>
              <a:schemeClr val="bg1"/>
            </a:solidFill>
            <a:ln w="152400">
              <a:solidFill>
                <a:srgbClr val="A0A1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Freeform 14"/>
            <p:cNvSpPr/>
            <p:nvPr/>
          </p:nvSpPr>
          <p:spPr bwMode="auto">
            <a:xfrm>
              <a:off x="8500707" y="3098244"/>
              <a:ext cx="877077" cy="1455575"/>
            </a:xfrm>
            <a:custGeom>
              <a:avLst/>
              <a:gdLst>
                <a:gd name="connsiteX0" fmla="*/ 559836 w 877077"/>
                <a:gd name="connsiteY0" fmla="*/ 37322 h 1418253"/>
                <a:gd name="connsiteX1" fmla="*/ 0 w 877077"/>
                <a:gd name="connsiteY1" fmla="*/ 895739 h 1418253"/>
                <a:gd name="connsiteX2" fmla="*/ 363894 w 877077"/>
                <a:gd name="connsiteY2" fmla="*/ 914400 h 1418253"/>
                <a:gd name="connsiteX3" fmla="*/ 242596 w 877077"/>
                <a:gd name="connsiteY3" fmla="*/ 1418253 h 1418253"/>
                <a:gd name="connsiteX4" fmla="*/ 877077 w 877077"/>
                <a:gd name="connsiteY4" fmla="*/ 541176 h 1418253"/>
                <a:gd name="connsiteX5" fmla="*/ 466530 w 877077"/>
                <a:gd name="connsiteY5" fmla="*/ 541176 h 1418253"/>
                <a:gd name="connsiteX6" fmla="*/ 615820 w 877077"/>
                <a:gd name="connsiteY6" fmla="*/ 0 h 1418253"/>
                <a:gd name="connsiteX0" fmla="*/ 559836 w 877077"/>
                <a:gd name="connsiteY0" fmla="*/ 74644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 name="connsiteX0" fmla="*/ 597158 w 877077"/>
                <a:gd name="connsiteY0" fmla="*/ 9330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7" h="1455575">
                  <a:moveTo>
                    <a:pt x="597158" y="9330"/>
                  </a:moveTo>
                  <a:lnTo>
                    <a:pt x="0" y="933061"/>
                  </a:lnTo>
                  <a:lnTo>
                    <a:pt x="363894" y="951722"/>
                  </a:lnTo>
                  <a:lnTo>
                    <a:pt x="242596" y="1455575"/>
                  </a:lnTo>
                  <a:lnTo>
                    <a:pt x="877077" y="578498"/>
                  </a:lnTo>
                  <a:lnTo>
                    <a:pt x="466530" y="578498"/>
                  </a:lnTo>
                  <a:lnTo>
                    <a:pt x="615820" y="0"/>
                  </a:lnTo>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17908208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11" dirty="0"/>
              <a:t>Microsoft had a sliding US search share 2005-2009</a:t>
            </a:r>
          </a:p>
        </p:txBody>
      </p:sp>
      <p:sp>
        <p:nvSpPr>
          <p:cNvPr id="46" name="Rectangle 45"/>
          <p:cNvSpPr/>
          <p:nvPr/>
        </p:nvSpPr>
        <p:spPr bwMode="auto">
          <a:xfrm rot="5400000">
            <a:off x="3148304" y="-2342244"/>
            <a:ext cx="5726870" cy="11966559"/>
          </a:xfrm>
          <a:prstGeom prst="rect">
            <a:avLst/>
          </a:prstGeom>
          <a:noFill/>
          <a:ln>
            <a:noFill/>
            <a:headEnd type="none" w="med" len="med"/>
            <a:tailEnd type="none" w="med" len="med"/>
          </a:ln>
          <a:effectLst>
            <a:outerShdw blurRad="44450" dist="13970" dir="5400000" algn="ctr" rotWithShape="0">
              <a:srgbClr val="000000">
                <a:alpha val="45000"/>
              </a:srgbClr>
            </a:outerShdw>
          </a:effectLst>
          <a:scene3d>
            <a:camera prst="orthographicFront" fov="0">
              <a:rot lat="0" lon="0" rev="0"/>
            </a:camera>
            <a:lightRig rig="soft" dir="tl">
              <a:rot lat="0" lon="0" rev="20000000"/>
            </a:lightRig>
          </a:scene3d>
          <a:sp3d prstMaterial="matte"/>
        </p:spPr>
        <p:txBody>
          <a:bodyPr vert="horz" wrap="square" lIns="121791" tIns="60895" rIns="121791" bIns="60895" numCol="1" rtlCol="0" anchor="ctr" anchorCtr="0" compatLnSpc="1">
            <a:prstTxWarp prst="textNoShape">
              <a:avLst/>
            </a:prstTxWarp>
          </a:bodyPr>
          <a:lstStyle/>
          <a:p>
            <a:pPr marL="0" marR="0" lvl="1" indent="-310842" algn="ctr" defTabSz="1217551" rtl="0" eaLnBrk="1" fontAlgn="base" latinLnBrk="0" hangingPunct="1">
              <a:lnSpc>
                <a:spcPct val="120000"/>
              </a:lnSpc>
              <a:spcBef>
                <a:spcPct val="0"/>
              </a:spcBef>
              <a:spcAft>
                <a:spcPct val="0"/>
              </a:spcAft>
              <a:buClr>
                <a:srgbClr val="FFFFFF"/>
              </a:buClr>
              <a:buSzPct val="120000"/>
              <a:buFontTx/>
              <a:buNone/>
              <a:tabLst/>
              <a:defRPr/>
            </a:pPr>
            <a:endParaRPr kumimoji="0" lang="en-US" altLang="zh-CN" sz="3137" b="1"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endParaRPr>
          </a:p>
        </p:txBody>
      </p:sp>
      <p:grpSp>
        <p:nvGrpSpPr>
          <p:cNvPr id="47" name="Group 46"/>
          <p:cNvGrpSpPr/>
          <p:nvPr/>
        </p:nvGrpSpPr>
        <p:grpSpPr>
          <a:xfrm>
            <a:off x="965867" y="6020780"/>
            <a:ext cx="10765435" cy="484881"/>
            <a:chOff x="668560" y="6141016"/>
            <a:chExt cx="10520094" cy="494604"/>
          </a:xfrm>
        </p:grpSpPr>
        <p:sp>
          <p:nvSpPr>
            <p:cNvPr id="49" name="Rectangle 48"/>
            <p:cNvSpPr/>
            <p:nvPr/>
          </p:nvSpPr>
          <p:spPr>
            <a:xfrm>
              <a:off x="5977445"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Oct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2007</a:t>
              </a:r>
            </a:p>
          </p:txBody>
        </p:sp>
        <p:sp>
          <p:nvSpPr>
            <p:cNvPr id="50" name="Rectangle 49"/>
            <p:cNvSpPr/>
            <p:nvPr/>
          </p:nvSpPr>
          <p:spPr>
            <a:xfrm>
              <a:off x="6635044"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Jan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2008</a:t>
              </a:r>
            </a:p>
          </p:txBody>
        </p:sp>
        <p:sp>
          <p:nvSpPr>
            <p:cNvPr id="90" name="Rectangle 89"/>
            <p:cNvSpPr/>
            <p:nvPr/>
          </p:nvSpPr>
          <p:spPr>
            <a:xfrm>
              <a:off x="7974288"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July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2008</a:t>
              </a:r>
            </a:p>
          </p:txBody>
        </p:sp>
        <p:sp>
          <p:nvSpPr>
            <p:cNvPr id="94" name="Rectangle 93"/>
            <p:cNvSpPr/>
            <p:nvPr/>
          </p:nvSpPr>
          <p:spPr>
            <a:xfrm>
              <a:off x="7291351" y="6141016"/>
              <a:ext cx="586558"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April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2008</a:t>
              </a:r>
            </a:p>
          </p:txBody>
        </p:sp>
        <p:sp>
          <p:nvSpPr>
            <p:cNvPr id="95" name="Rectangle 94"/>
            <p:cNvSpPr/>
            <p:nvPr/>
          </p:nvSpPr>
          <p:spPr>
            <a:xfrm>
              <a:off x="8631888"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Oct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2008</a:t>
              </a:r>
            </a:p>
          </p:txBody>
        </p:sp>
        <p:sp>
          <p:nvSpPr>
            <p:cNvPr id="96" name="Rectangle 95"/>
            <p:cNvSpPr/>
            <p:nvPr/>
          </p:nvSpPr>
          <p:spPr>
            <a:xfrm>
              <a:off x="9289487"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Jan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2009</a:t>
              </a:r>
            </a:p>
          </p:txBody>
        </p:sp>
        <p:sp>
          <p:nvSpPr>
            <p:cNvPr id="97" name="Rectangle 96"/>
            <p:cNvSpPr/>
            <p:nvPr/>
          </p:nvSpPr>
          <p:spPr>
            <a:xfrm>
              <a:off x="10628727"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July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2009</a:t>
              </a:r>
            </a:p>
          </p:txBody>
        </p:sp>
        <p:sp>
          <p:nvSpPr>
            <p:cNvPr id="98" name="Rectangle 97"/>
            <p:cNvSpPr/>
            <p:nvPr/>
          </p:nvSpPr>
          <p:spPr>
            <a:xfrm>
              <a:off x="9945790" y="6141016"/>
              <a:ext cx="586558"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April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2009</a:t>
              </a:r>
            </a:p>
          </p:txBody>
        </p:sp>
        <p:sp>
          <p:nvSpPr>
            <p:cNvPr id="99" name="Rectangle 98"/>
            <p:cNvSpPr/>
            <p:nvPr/>
          </p:nvSpPr>
          <p:spPr>
            <a:xfrm>
              <a:off x="3323002"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Oct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2006</a:t>
              </a:r>
            </a:p>
          </p:txBody>
        </p:sp>
        <p:sp>
          <p:nvSpPr>
            <p:cNvPr id="100" name="Rectangle 99"/>
            <p:cNvSpPr/>
            <p:nvPr/>
          </p:nvSpPr>
          <p:spPr>
            <a:xfrm>
              <a:off x="3980601"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Jan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2007</a:t>
              </a:r>
            </a:p>
          </p:txBody>
        </p:sp>
        <p:sp>
          <p:nvSpPr>
            <p:cNvPr id="101" name="Rectangle 100"/>
            <p:cNvSpPr/>
            <p:nvPr/>
          </p:nvSpPr>
          <p:spPr>
            <a:xfrm>
              <a:off x="5319846"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July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2007</a:t>
              </a:r>
            </a:p>
          </p:txBody>
        </p:sp>
        <p:sp>
          <p:nvSpPr>
            <p:cNvPr id="102" name="Rectangle 101"/>
            <p:cNvSpPr/>
            <p:nvPr/>
          </p:nvSpPr>
          <p:spPr>
            <a:xfrm>
              <a:off x="4636907" y="6141016"/>
              <a:ext cx="586558"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April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2007</a:t>
              </a:r>
            </a:p>
          </p:txBody>
        </p:sp>
        <p:sp>
          <p:nvSpPr>
            <p:cNvPr id="103" name="Rectangle 102"/>
            <p:cNvSpPr/>
            <p:nvPr/>
          </p:nvSpPr>
          <p:spPr>
            <a:xfrm>
              <a:off x="668560"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Segoe UI" pitchFamily="34" charset="0"/>
                  <a:cs typeface="Segoe UI" pitchFamily="34" charset="0"/>
                </a:rPr>
                <a:t>Oct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Segoe UI" pitchFamily="34" charset="0"/>
                  <a:cs typeface="Segoe UI" pitchFamily="34" charset="0"/>
                </a:rPr>
                <a:t>2005</a:t>
              </a:r>
            </a:p>
          </p:txBody>
        </p:sp>
        <p:sp>
          <p:nvSpPr>
            <p:cNvPr id="104" name="Rectangle 103"/>
            <p:cNvSpPr/>
            <p:nvPr/>
          </p:nvSpPr>
          <p:spPr>
            <a:xfrm>
              <a:off x="1326159"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Jan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2006</a:t>
              </a:r>
            </a:p>
          </p:txBody>
        </p:sp>
        <p:sp>
          <p:nvSpPr>
            <p:cNvPr id="105" name="Rectangle 104"/>
            <p:cNvSpPr/>
            <p:nvPr/>
          </p:nvSpPr>
          <p:spPr>
            <a:xfrm>
              <a:off x="2665403" y="6141016"/>
              <a:ext cx="559927"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July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2006</a:t>
              </a:r>
            </a:p>
          </p:txBody>
        </p:sp>
        <p:sp>
          <p:nvSpPr>
            <p:cNvPr id="106" name="Rectangle 105"/>
            <p:cNvSpPr/>
            <p:nvPr/>
          </p:nvSpPr>
          <p:spPr>
            <a:xfrm>
              <a:off x="1982465" y="6141016"/>
              <a:ext cx="586558" cy="494604"/>
            </a:xfrm>
            <a:prstGeom prst="rect">
              <a:avLst/>
            </a:prstGeom>
          </p:spPr>
          <p:txBody>
            <a:bodyPr wrap="none" lIns="121797" tIns="60899" rIns="121797" bIns="60899">
              <a:spAutoFit/>
            </a:bodyPr>
            <a:lstStyle/>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April </a:t>
              </a:r>
            </a:p>
            <a:p>
              <a:pPr marL="0" marR="0" lvl="0" indent="0" algn="ctr"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mn-ea"/>
                  <a:cs typeface="+mn-cs"/>
                </a:rPr>
                <a:t>2006</a:t>
              </a:r>
            </a:p>
          </p:txBody>
        </p:sp>
      </p:grpSp>
      <p:grpSp>
        <p:nvGrpSpPr>
          <p:cNvPr id="107" name="Group 106"/>
          <p:cNvGrpSpPr/>
          <p:nvPr/>
        </p:nvGrpSpPr>
        <p:grpSpPr>
          <a:xfrm>
            <a:off x="338443" y="1308212"/>
            <a:ext cx="11405346" cy="4654211"/>
            <a:chOff x="345228" y="1076740"/>
            <a:chExt cx="11634047" cy="5004746"/>
          </a:xfrm>
        </p:grpSpPr>
        <p:sp>
          <p:nvSpPr>
            <p:cNvPr id="108" name="Rectangle 107"/>
            <p:cNvSpPr/>
            <p:nvPr/>
          </p:nvSpPr>
          <p:spPr>
            <a:xfrm>
              <a:off x="345228" y="5258581"/>
              <a:ext cx="543597" cy="326825"/>
            </a:xfrm>
            <a:prstGeom prst="rect">
              <a:avLst/>
            </a:prstGeom>
          </p:spPr>
          <p:txBody>
            <a:bodyPr wrap="none" lIns="121797" tIns="60899" rIns="121797" bIns="60899">
              <a:spAutoFit/>
            </a:bodyPr>
            <a:lstStyle/>
            <a:p>
              <a:pPr marL="0" marR="0" lvl="0" indent="0" algn="l"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Segoe UI" pitchFamily="34" charset="0"/>
                  <a:cs typeface="Segoe UI" pitchFamily="34" charset="0"/>
                </a:rPr>
                <a:t>10%</a:t>
              </a:r>
            </a:p>
          </p:txBody>
        </p:sp>
        <p:sp>
          <p:nvSpPr>
            <p:cNvPr id="109" name="Rectangle 108"/>
            <p:cNvSpPr/>
            <p:nvPr/>
          </p:nvSpPr>
          <p:spPr>
            <a:xfrm>
              <a:off x="357908" y="4561607"/>
              <a:ext cx="543597" cy="326825"/>
            </a:xfrm>
            <a:prstGeom prst="rect">
              <a:avLst/>
            </a:prstGeom>
          </p:spPr>
          <p:txBody>
            <a:bodyPr wrap="none" lIns="121797" tIns="60899" rIns="121797" bIns="60899">
              <a:spAutoFit/>
            </a:bodyPr>
            <a:lstStyle/>
            <a:p>
              <a:pPr marL="0" marR="0" lvl="0" indent="0" algn="l"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Segoe UI" pitchFamily="34" charset="0"/>
                  <a:cs typeface="Segoe UI" pitchFamily="34" charset="0"/>
                </a:rPr>
                <a:t>20%</a:t>
              </a:r>
            </a:p>
          </p:txBody>
        </p:sp>
        <p:sp>
          <p:nvSpPr>
            <p:cNvPr id="110" name="Rectangle 109"/>
            <p:cNvSpPr/>
            <p:nvPr/>
          </p:nvSpPr>
          <p:spPr>
            <a:xfrm>
              <a:off x="357908" y="3864638"/>
              <a:ext cx="543597" cy="326825"/>
            </a:xfrm>
            <a:prstGeom prst="rect">
              <a:avLst/>
            </a:prstGeom>
          </p:spPr>
          <p:txBody>
            <a:bodyPr wrap="none" lIns="121797" tIns="60899" rIns="121797" bIns="60899">
              <a:spAutoFit/>
            </a:bodyPr>
            <a:lstStyle/>
            <a:p>
              <a:pPr marL="0" marR="0" lvl="0" indent="0" algn="l"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Segoe UI" pitchFamily="34" charset="0"/>
                  <a:cs typeface="Segoe UI" pitchFamily="34" charset="0"/>
                </a:rPr>
                <a:t>30%</a:t>
              </a:r>
            </a:p>
          </p:txBody>
        </p:sp>
        <p:sp>
          <p:nvSpPr>
            <p:cNvPr id="111" name="Rectangle 110"/>
            <p:cNvSpPr/>
            <p:nvPr/>
          </p:nvSpPr>
          <p:spPr>
            <a:xfrm>
              <a:off x="357908" y="3167658"/>
              <a:ext cx="543597" cy="326825"/>
            </a:xfrm>
            <a:prstGeom prst="rect">
              <a:avLst/>
            </a:prstGeom>
          </p:spPr>
          <p:txBody>
            <a:bodyPr wrap="none" lIns="121797" tIns="60899" rIns="121797" bIns="60899">
              <a:spAutoFit/>
            </a:bodyPr>
            <a:lstStyle/>
            <a:p>
              <a:pPr marL="0" marR="0" lvl="0" indent="0" algn="l"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Segoe UI" pitchFamily="34" charset="0"/>
                  <a:cs typeface="Segoe UI" pitchFamily="34" charset="0"/>
                </a:rPr>
                <a:t>40%</a:t>
              </a:r>
            </a:p>
          </p:txBody>
        </p:sp>
        <p:sp>
          <p:nvSpPr>
            <p:cNvPr id="112" name="Rectangle 111"/>
            <p:cNvSpPr/>
            <p:nvPr/>
          </p:nvSpPr>
          <p:spPr>
            <a:xfrm>
              <a:off x="357908" y="2470694"/>
              <a:ext cx="543597" cy="326825"/>
            </a:xfrm>
            <a:prstGeom prst="rect">
              <a:avLst/>
            </a:prstGeom>
          </p:spPr>
          <p:txBody>
            <a:bodyPr wrap="none" lIns="121797" tIns="60899" rIns="121797" bIns="60899">
              <a:spAutoFit/>
            </a:bodyPr>
            <a:lstStyle/>
            <a:p>
              <a:pPr marL="0" marR="0" lvl="0" indent="0" algn="l"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Segoe UI" pitchFamily="34" charset="0"/>
                  <a:cs typeface="Segoe UI" pitchFamily="34" charset="0"/>
                </a:rPr>
                <a:t>50%</a:t>
              </a:r>
            </a:p>
          </p:txBody>
        </p:sp>
        <p:sp>
          <p:nvSpPr>
            <p:cNvPr id="113" name="Rectangle 112"/>
            <p:cNvSpPr/>
            <p:nvPr/>
          </p:nvSpPr>
          <p:spPr>
            <a:xfrm>
              <a:off x="357908" y="1773719"/>
              <a:ext cx="543597" cy="326825"/>
            </a:xfrm>
            <a:prstGeom prst="rect">
              <a:avLst/>
            </a:prstGeom>
          </p:spPr>
          <p:txBody>
            <a:bodyPr wrap="none" lIns="121797" tIns="60899" rIns="121797" bIns="60899">
              <a:spAutoFit/>
            </a:bodyPr>
            <a:lstStyle/>
            <a:p>
              <a:pPr marL="0" marR="0" lvl="0" indent="0" algn="l"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Segoe UI" pitchFamily="34" charset="0"/>
                  <a:cs typeface="Segoe UI" pitchFamily="34" charset="0"/>
                </a:rPr>
                <a:t>60%</a:t>
              </a:r>
            </a:p>
          </p:txBody>
        </p:sp>
        <p:sp>
          <p:nvSpPr>
            <p:cNvPr id="114" name="Rectangle 113"/>
            <p:cNvSpPr/>
            <p:nvPr/>
          </p:nvSpPr>
          <p:spPr>
            <a:xfrm>
              <a:off x="357908" y="1076740"/>
              <a:ext cx="543597" cy="326825"/>
            </a:xfrm>
            <a:prstGeom prst="rect">
              <a:avLst/>
            </a:prstGeom>
          </p:spPr>
          <p:txBody>
            <a:bodyPr wrap="none" lIns="121797" tIns="60899" rIns="121797" bIns="60899">
              <a:spAutoFit/>
            </a:bodyPr>
            <a:lstStyle/>
            <a:p>
              <a:pPr marL="0" marR="0" lvl="0" indent="0" algn="l" defTabSz="121795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66372">
                        <a:srgbClr val="FFFFFF"/>
                      </a:gs>
                      <a:gs pos="83000">
                        <a:srgbClr val="FFFFFF"/>
                      </a:gs>
                    </a:gsLst>
                    <a:lin ang="5400000" scaled="1"/>
                  </a:gradFill>
                  <a:effectLst/>
                  <a:uLnTx/>
                  <a:uFillTx/>
                  <a:latin typeface="Segoe UI"/>
                  <a:ea typeface="Segoe UI" pitchFamily="34" charset="0"/>
                  <a:cs typeface="Segoe UI" pitchFamily="34" charset="0"/>
                </a:rPr>
                <a:t>70%</a:t>
              </a:r>
            </a:p>
          </p:txBody>
        </p:sp>
        <p:grpSp>
          <p:nvGrpSpPr>
            <p:cNvPr id="115" name="Group 114"/>
            <p:cNvGrpSpPr/>
            <p:nvPr/>
          </p:nvGrpSpPr>
          <p:grpSpPr>
            <a:xfrm>
              <a:off x="953275" y="1231799"/>
              <a:ext cx="11026000" cy="4830611"/>
              <a:chOff x="953275" y="1231799"/>
              <a:chExt cx="10070152" cy="4830611"/>
            </a:xfrm>
          </p:grpSpPr>
          <p:cxnSp>
            <p:nvCxnSpPr>
              <p:cNvPr id="117" name="Straight Connector 116"/>
              <p:cNvCxnSpPr/>
              <p:nvPr/>
            </p:nvCxnSpPr>
            <p:spPr>
              <a:xfrm>
                <a:off x="974419" y="5413640"/>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18" name="Straight Connector 117"/>
              <p:cNvCxnSpPr/>
              <p:nvPr/>
            </p:nvCxnSpPr>
            <p:spPr>
              <a:xfrm>
                <a:off x="974419" y="1231799"/>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19" name="Straight Connector 118"/>
              <p:cNvCxnSpPr/>
              <p:nvPr/>
            </p:nvCxnSpPr>
            <p:spPr>
              <a:xfrm>
                <a:off x="974419" y="1928773"/>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0" name="Straight Connector 119"/>
              <p:cNvCxnSpPr/>
              <p:nvPr/>
            </p:nvCxnSpPr>
            <p:spPr>
              <a:xfrm>
                <a:off x="974419" y="2625747"/>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1" name="Straight Connector 120"/>
              <p:cNvCxnSpPr/>
              <p:nvPr/>
            </p:nvCxnSpPr>
            <p:spPr>
              <a:xfrm>
                <a:off x="974419" y="3322721"/>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2" name="Straight Connector 121"/>
              <p:cNvCxnSpPr/>
              <p:nvPr/>
            </p:nvCxnSpPr>
            <p:spPr>
              <a:xfrm>
                <a:off x="974419" y="4019695"/>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3" name="Straight Connector 122"/>
              <p:cNvCxnSpPr/>
              <p:nvPr/>
            </p:nvCxnSpPr>
            <p:spPr>
              <a:xfrm>
                <a:off x="974419" y="4716669"/>
                <a:ext cx="10049008" cy="0"/>
              </a:xfrm>
              <a:prstGeom prst="line">
                <a:avLst/>
              </a:prstGeom>
              <a:noFill/>
              <a:ln w="28575" cap="flat" cmpd="sng" algn="ctr">
                <a:solidFill>
                  <a:srgbClr val="FFFFFF">
                    <a:lumMod val="50000"/>
                    <a:lumOff val="50000"/>
                    <a:alpha val="22000"/>
                  </a:srgbClr>
                </a:solidFill>
                <a:prstDash val="solid"/>
              </a:ln>
              <a:effectLst/>
            </p:spPr>
          </p:cxnSp>
          <p:cxnSp>
            <p:nvCxnSpPr>
              <p:cNvPr id="124" name="Straight Connector 123"/>
              <p:cNvCxnSpPr/>
              <p:nvPr/>
            </p:nvCxnSpPr>
            <p:spPr>
              <a:xfrm>
                <a:off x="953275" y="6062410"/>
                <a:ext cx="10070152" cy="0"/>
              </a:xfrm>
              <a:prstGeom prst="line">
                <a:avLst/>
              </a:prstGeom>
              <a:noFill/>
              <a:ln w="28575" cap="flat" cmpd="sng" algn="ctr">
                <a:solidFill>
                  <a:srgbClr val="567986"/>
                </a:solidFill>
                <a:prstDash val="solid"/>
              </a:ln>
              <a:effectLst/>
            </p:spPr>
          </p:cxnSp>
        </p:grpSp>
        <p:cxnSp>
          <p:nvCxnSpPr>
            <p:cNvPr id="116" name="Straight Connector 115"/>
            <p:cNvCxnSpPr/>
            <p:nvPr/>
          </p:nvCxnSpPr>
          <p:spPr>
            <a:xfrm>
              <a:off x="972497" y="1215614"/>
              <a:ext cx="0" cy="4865872"/>
            </a:xfrm>
            <a:prstGeom prst="line">
              <a:avLst/>
            </a:prstGeom>
            <a:noFill/>
            <a:ln w="28575" cap="flat" cmpd="sng" algn="ctr">
              <a:solidFill>
                <a:srgbClr val="567986"/>
              </a:solidFill>
              <a:prstDash val="solid"/>
            </a:ln>
            <a:effectLst/>
          </p:spPr>
        </p:cxnSp>
      </p:grpSp>
      <p:pic>
        <p:nvPicPr>
          <p:cNvPr id="125" name="Picture 2" descr="C:\Users\ADI2\Desktop\lines-03.png"/>
          <p:cNvPicPr>
            <a:picLocks noChangeAspect="1" noChangeArrowheads="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70721" y="4930245"/>
            <a:ext cx="9740787" cy="759338"/>
          </a:xfrm>
          <a:prstGeom prst="rect">
            <a:avLst/>
          </a:prstGeom>
          <a:noFill/>
        </p:spPr>
      </p:pic>
      <p:pic>
        <p:nvPicPr>
          <p:cNvPr id="126" name="Picture 3" descr="C:\Users\ADI2\Desktop\lines-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70721" y="1573461"/>
            <a:ext cx="9740787" cy="2106510"/>
          </a:xfrm>
          <a:prstGeom prst="rect">
            <a:avLst/>
          </a:prstGeom>
          <a:noFill/>
          <a:ln>
            <a:noFill/>
          </a:ln>
        </p:spPr>
      </p:pic>
      <p:pic>
        <p:nvPicPr>
          <p:cNvPr id="127" name="Picture 4" descr="C:\Users\ADI2\Desktop\lines-0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70721" y="3923573"/>
            <a:ext cx="9740787" cy="1006650"/>
          </a:xfrm>
          <a:prstGeom prst="rect">
            <a:avLst/>
          </a:prstGeom>
          <a:noFill/>
        </p:spPr>
      </p:pic>
      <p:pic>
        <p:nvPicPr>
          <p:cNvPr id="128" name="Picture 138" descr="C:\Documents and Settings\Eva\My Documents\MS598\Google.png"/>
          <p:cNvPicPr>
            <a:picLocks noChangeAspect="1" noChangeArrowheads="1"/>
          </p:cNvPicPr>
          <p:nvPr/>
        </p:nvPicPr>
        <p:blipFill>
          <a:blip r:embed="rId6" cstate="email">
            <a:lum bright="100000" contrast="-100000"/>
            <a:extLst>
              <a:ext uri="{28A0092B-C50C-407E-A947-70E740481C1C}">
                <a14:useLocalDpi xmlns:a14="http://schemas.microsoft.com/office/drawing/2010/main"/>
              </a:ext>
            </a:extLst>
          </a:blip>
          <a:stretch>
            <a:fillRect/>
          </a:stretch>
        </p:blipFill>
        <p:spPr bwMode="auto">
          <a:xfrm>
            <a:off x="5565947" y="1786804"/>
            <a:ext cx="950336" cy="328250"/>
          </a:xfrm>
          <a:prstGeom prst="rect">
            <a:avLst/>
          </a:prstGeom>
          <a:noFill/>
        </p:spPr>
      </p:pic>
      <p:pic>
        <p:nvPicPr>
          <p:cNvPr id="129" name="Picture 2"/>
          <p:cNvPicPr>
            <a:picLocks noChangeAspect="1" noChangeArrowheads="1"/>
          </p:cNvPicPr>
          <p:nvPr/>
        </p:nvPicPr>
        <p:blipFill>
          <a:blip r:embed="rId7" cstate="email">
            <a:lum bright="100000"/>
            <a:extLst>
              <a:ext uri="{28A0092B-C50C-407E-A947-70E740481C1C}">
                <a14:useLocalDpi xmlns:a14="http://schemas.microsoft.com/office/drawing/2010/main"/>
              </a:ext>
            </a:extLst>
          </a:blip>
          <a:stretch>
            <a:fillRect/>
          </a:stretch>
        </p:blipFill>
        <p:spPr bwMode="auto">
          <a:xfrm>
            <a:off x="5389046" y="4045564"/>
            <a:ext cx="1304137" cy="237667"/>
          </a:xfrm>
          <a:prstGeom prst="rect">
            <a:avLst/>
          </a:prstGeom>
          <a:noFill/>
          <a:ln>
            <a:noFill/>
          </a:ln>
          <a:extLst>
            <a:ext uri="{909E8E84-426E-40DD-AFC4-6F175D3DCCD1}">
              <a14:hiddenFill xmlns:a14="http://schemas.microsoft.com/office/drawing/2010/main">
                <a:solidFill>
                  <a:srgbClr val="FFFFFF"/>
                </a:solidFill>
              </a14:hiddenFill>
            </a:ext>
            <a:ext uri="{53640926-AAD7-44D8-BBD7-CCE9431645EC}">
              <a14:shadowObscured xmlns:a14="http://schemas.microsoft.com/office/drawing/2010/main" val="1"/>
            </a:ext>
          </a:extLst>
        </p:spPr>
      </p:pic>
      <p:pic>
        <p:nvPicPr>
          <p:cNvPr id="130" name="Picture 12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261009" y="4747923"/>
            <a:ext cx="1560211" cy="376867"/>
          </a:xfrm>
          <a:prstGeom prst="rect">
            <a:avLst/>
          </a:prstGeom>
        </p:spPr>
      </p:pic>
    </p:spTree>
    <p:extLst>
      <p:ext uri="{BB962C8B-B14F-4D97-AF65-F5344CB8AC3E}">
        <p14:creationId xmlns:p14="http://schemas.microsoft.com/office/powerpoint/2010/main" val="122475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Get started</a:t>
            </a:r>
            <a:endParaRPr lang="en-US" sz="4800" spc="-100" dirty="0">
              <a:ln w="3175">
                <a:noFill/>
              </a:ln>
              <a:solidFill>
                <a:schemeClr val="tx2"/>
              </a:solidFill>
              <a:ea typeface="ＭＳ Ｐゴシック" charset="0"/>
              <a:cs typeface="Segoe UI" pitchFamily="34" charset="0"/>
            </a:endParaRPr>
          </a:p>
        </p:txBody>
      </p:sp>
      <p:sp>
        <p:nvSpPr>
          <p:cNvPr id="7" name="Rectangle 6"/>
          <p:cNvSpPr/>
          <p:nvPr/>
        </p:nvSpPr>
        <p:spPr bwMode="auto">
          <a:xfrm>
            <a:off x="329609" y="1935125"/>
            <a:ext cx="2806996" cy="4221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182880" bIns="146304" numCol="1" spcCol="0" rtlCol="0" fromWordArt="0" anchor="t" anchorCtr="0" forceAA="0" compatLnSpc="1">
            <a:prstTxWarp prst="textNoShape">
              <a:avLst/>
            </a:prstTxWarp>
            <a:noAutofit/>
          </a:bodyPr>
          <a:lstStyle/>
          <a:p>
            <a:pPr marL="91440" marR="0" lvl="0" indent="0" algn="l" defTabSz="93243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Log in to Azure </a:t>
            </a:r>
          </a:p>
        </p:txBody>
      </p:sp>
      <p:sp>
        <p:nvSpPr>
          <p:cNvPr id="8" name="Rectangle 7"/>
          <p:cNvSpPr/>
          <p:nvPr/>
        </p:nvSpPr>
        <p:spPr bwMode="auto">
          <a:xfrm>
            <a:off x="3194493" y="1935125"/>
            <a:ext cx="2806996" cy="4221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182880" bIns="146304" numCol="1" spcCol="0" rtlCol="0" fromWordArt="0" anchor="t" anchorCtr="0" forceAA="0" compatLnSpc="1">
            <a:prstTxWarp prst="textNoShape">
              <a:avLst/>
            </a:prstTxWarp>
            <a:noAutofit/>
          </a:bodyPr>
          <a:lstStyle/>
          <a:p>
            <a:pPr marL="91440" marR="0" lvl="0" indent="0" algn="l" defTabSz="93243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Create an ADLA account</a:t>
            </a:r>
          </a:p>
        </p:txBody>
      </p:sp>
      <p:sp>
        <p:nvSpPr>
          <p:cNvPr id="9" name="Rectangle 8"/>
          <p:cNvSpPr/>
          <p:nvPr/>
        </p:nvSpPr>
        <p:spPr bwMode="auto">
          <a:xfrm>
            <a:off x="6059377" y="1935125"/>
            <a:ext cx="2806996" cy="4221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182880" bIns="146304" numCol="1" spcCol="0" rtlCol="0" fromWordArt="0" anchor="t" anchorCtr="0" forceAA="0" compatLnSpc="1">
            <a:prstTxWarp prst="textNoShape">
              <a:avLst/>
            </a:prstTxWarp>
            <a:noAutofit/>
          </a:bodyPr>
          <a:lstStyle/>
          <a:p>
            <a:pPr marL="91440" marR="0" lvl="0" indent="0" algn="l" defTabSz="932434" rtl="0" eaLnBrk="1" fontAlgn="base" latinLnBrk="0" hangingPunct="1">
              <a:lnSpc>
                <a:spcPct val="90000"/>
              </a:lnSpc>
              <a:spcBef>
                <a:spcPct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Write and submit an ADLA job with U-SQL (or Hive/Pig)</a:t>
            </a:r>
          </a:p>
        </p:txBody>
      </p:sp>
      <p:sp>
        <p:nvSpPr>
          <p:cNvPr id="10" name="Rectangle 9"/>
          <p:cNvSpPr/>
          <p:nvPr/>
        </p:nvSpPr>
        <p:spPr bwMode="auto">
          <a:xfrm>
            <a:off x="8924260" y="1935125"/>
            <a:ext cx="2806996" cy="4221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182880" bIns="146304" numCol="1" spcCol="0" rtlCol="0" fromWordArt="0" anchor="t" anchorCtr="0" forceAA="0" compatLnSpc="1">
            <a:prstTxWarp prst="textNoShape">
              <a:avLst/>
            </a:prstTxWarp>
            <a:noAutofit/>
          </a:bodyPr>
          <a:lstStyle/>
          <a:p>
            <a:pPr marL="91440" marR="0" lvl="0" indent="0" algn="l" defTabSz="93243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The job reads and writes data from storage</a:t>
            </a:r>
          </a:p>
        </p:txBody>
      </p:sp>
      <p:sp>
        <p:nvSpPr>
          <p:cNvPr id="5" name="Oval 4"/>
          <p:cNvSpPr/>
          <p:nvPr/>
        </p:nvSpPr>
        <p:spPr bwMode="auto">
          <a:xfrm>
            <a:off x="196554" y="1611935"/>
            <a:ext cx="774405" cy="769757"/>
          </a:xfrm>
          <a:prstGeom prst="ellipse">
            <a:avLst/>
          </a:prstGeom>
          <a:solidFill>
            <a:schemeClr val="accent2"/>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1" name="Oval 10"/>
          <p:cNvSpPr/>
          <p:nvPr/>
        </p:nvSpPr>
        <p:spPr bwMode="auto">
          <a:xfrm>
            <a:off x="3057821" y="1611935"/>
            <a:ext cx="774405" cy="769757"/>
          </a:xfrm>
          <a:prstGeom prst="ellipse">
            <a:avLst/>
          </a:prstGeom>
          <a:solidFill>
            <a:schemeClr val="accent2"/>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2" name="Oval 11"/>
          <p:cNvSpPr/>
          <p:nvPr/>
        </p:nvSpPr>
        <p:spPr bwMode="auto">
          <a:xfrm>
            <a:off x="5926321" y="1622567"/>
            <a:ext cx="774405" cy="769757"/>
          </a:xfrm>
          <a:prstGeom prst="ellipse">
            <a:avLst/>
          </a:prstGeom>
          <a:solidFill>
            <a:schemeClr val="accent2"/>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13" name="Oval 12"/>
          <p:cNvSpPr/>
          <p:nvPr/>
        </p:nvSpPr>
        <p:spPr bwMode="auto">
          <a:xfrm>
            <a:off x="8742548" y="1611934"/>
            <a:ext cx="774405" cy="769757"/>
          </a:xfrm>
          <a:prstGeom prst="ellipse">
            <a:avLst/>
          </a:prstGeom>
          <a:solidFill>
            <a:schemeClr val="accent2"/>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p>
        </p:txBody>
      </p:sp>
      <p:pic>
        <p:nvPicPr>
          <p:cNvPr id="14" name="Picture 13"/>
          <p:cNvPicPr>
            <a:picLocks noChangeAspect="1"/>
          </p:cNvPicPr>
          <p:nvPr/>
        </p:nvPicPr>
        <p:blipFill rotWithShape="1">
          <a:blip r:embed="rId2"/>
          <a:srcRect r="40108" b="27356"/>
          <a:stretch/>
        </p:blipFill>
        <p:spPr>
          <a:xfrm>
            <a:off x="430558" y="4284257"/>
            <a:ext cx="2595364" cy="1770725"/>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bwMode="auto">
          <a:xfrm>
            <a:off x="3269660" y="4359353"/>
            <a:ext cx="2656661" cy="169562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30 seconds </a:t>
            </a:r>
            <a:endParaRPr kumimoji="0" lang="en-US" sz="54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7" name="Picture 16"/>
          <p:cNvPicPr>
            <a:picLocks noChangeAspect="1"/>
          </p:cNvPicPr>
          <p:nvPr/>
        </p:nvPicPr>
        <p:blipFill>
          <a:blip r:embed="rId3"/>
          <a:stretch>
            <a:fillRect/>
          </a:stretch>
        </p:blipFill>
        <p:spPr>
          <a:xfrm>
            <a:off x="6938682" y="5016384"/>
            <a:ext cx="1846398" cy="1038598"/>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stretch>
            <a:fillRect/>
          </a:stretch>
        </p:blipFill>
        <p:spPr>
          <a:xfrm>
            <a:off x="6129800" y="4388535"/>
            <a:ext cx="2033508" cy="1144721"/>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bwMode="auto">
          <a:xfrm>
            <a:off x="8999427" y="4359353"/>
            <a:ext cx="2656661" cy="169562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ADLS</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Blobs</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DB</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endParaRPr kumimoji="0" lang="en-US" sz="40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721795244"/>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70887"/>
            <a:ext cx="11653523" cy="1116227"/>
          </a:xfrm>
        </p:spPr>
        <p:txBody>
          <a:bodyPr/>
          <a:lstStyle/>
          <a:p>
            <a:r>
              <a:rPr lang="en-US" dirty="0"/>
              <a:t>Azure Data Lake Pricing</a:t>
            </a:r>
          </a:p>
        </p:txBody>
      </p:sp>
    </p:spTree>
    <p:extLst>
      <p:ext uri="{BB962C8B-B14F-4D97-AF65-F5344CB8AC3E}">
        <p14:creationId xmlns:p14="http://schemas.microsoft.com/office/powerpoint/2010/main" val="1306441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414131"/>
            <a:ext cx="12192000" cy="3934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ADLA billing</a:t>
            </a:r>
            <a:endParaRPr lang="en-US" sz="3600" dirty="0">
              <a:solidFill>
                <a:schemeClr val="accent2"/>
              </a:solidFill>
            </a:endParaRPr>
          </a:p>
        </p:txBody>
      </p:sp>
      <p:sp>
        <p:nvSpPr>
          <p:cNvPr id="4" name="Content Placeholder 2"/>
          <p:cNvSpPr txBox="1">
            <a:spLocks/>
          </p:cNvSpPr>
          <p:nvPr/>
        </p:nvSpPr>
        <p:spPr>
          <a:xfrm>
            <a:off x="561681" y="1780068"/>
            <a:ext cx="6849212" cy="2105388"/>
          </a:xfrm>
          <a:prstGeom prst="rect">
            <a:avLst/>
          </a:prstGeom>
          <a:no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3"/>
              </a:buBlip>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Accounts are </a:t>
            </a:r>
            <a:r>
              <a:rPr kumimoji="0" lang="en-US" sz="28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FREE!</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3"/>
              </a:buBlip>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Pay for the compute resources you want for your </a:t>
            </a:r>
            <a:r>
              <a:rPr kumimoji="0" lang="en-US" sz="28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queries</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3"/>
              </a:buBlip>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mn-cs"/>
              </a:rPr>
              <a:t>Pay for </a:t>
            </a:r>
            <a:r>
              <a:rPr kumimoji="0" lang="en-US" sz="28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storage separately</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 typeface="Arial" panose="020B0604020202020204" pitchFamily="34" charset="0"/>
              <a:buBlip>
                <a:blip r:embed="rId3"/>
              </a:buBlip>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5" name="Picture 4"/>
          <p:cNvPicPr>
            <a:picLocks noChangeAspect="1"/>
          </p:cNvPicPr>
          <p:nvPr/>
        </p:nvPicPr>
        <p:blipFill>
          <a:blip r:embed="rId4"/>
          <a:stretch>
            <a:fillRect/>
          </a:stretch>
        </p:blipFill>
        <p:spPr>
          <a:xfrm flipH="1">
            <a:off x="7697971" y="1584251"/>
            <a:ext cx="4494028" cy="2357592"/>
          </a:xfrm>
          <a:prstGeom prst="rect">
            <a:avLst/>
          </a:prstGeom>
        </p:spPr>
      </p:pic>
      <p:sp>
        <p:nvSpPr>
          <p:cNvPr id="3" name="Rectangle 2"/>
          <p:cNvSpPr/>
          <p:nvPr/>
        </p:nvSpPr>
        <p:spPr>
          <a:xfrm>
            <a:off x="0" y="4648823"/>
            <a:ext cx="121920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Times New Roman" panose="02020603050405020304" pitchFamily="18" charset="0"/>
              </a:rPr>
              <a:t> (</a:t>
            </a:r>
            <a:r>
              <a:rPr kumimoji="0" lang="en-US" sz="2400" b="0" i="0" u="none" strike="noStrike" kern="1200" cap="none" spc="0" normalizeH="0" baseline="0" noProof="0" dirty="0" err="1">
                <a:ln>
                  <a:noFill/>
                </a:ln>
                <a:solidFill>
                  <a:srgbClr val="505050"/>
                </a:solidFill>
                <a:effectLst/>
                <a:uLnTx/>
                <a:uFillTx/>
                <a:latin typeface="Segoe UI"/>
                <a:ea typeface="+mn-ea"/>
                <a:cs typeface="Times New Roman" panose="02020603050405020304" pitchFamily="18" charset="0"/>
              </a:rPr>
              <a:t>query_minutes</a:t>
            </a:r>
            <a:r>
              <a:rPr kumimoji="0" lang="en-US" sz="2400" b="0" i="0" u="none" strike="noStrike" kern="1200" cap="none" spc="0" normalizeH="0" baseline="0" noProof="0" dirty="0">
                <a:ln>
                  <a:noFill/>
                </a:ln>
                <a:solidFill>
                  <a:srgbClr val="505050"/>
                </a:solidFill>
                <a:effectLst/>
                <a:uLnTx/>
                <a:uFillTx/>
                <a:latin typeface="Segoe UI"/>
                <a:ea typeface="+mn-ea"/>
                <a:cs typeface="Times New Roman" panose="02020603050405020304" pitchFamily="18" charset="0"/>
              </a:rPr>
              <a:t> * parallelism * </a:t>
            </a:r>
            <a:r>
              <a:rPr kumimoji="0" lang="en-US" sz="2400" b="0" i="0" u="none" strike="noStrike" kern="1200" cap="none" spc="0" normalizeH="0" baseline="0" noProof="0" dirty="0" err="1">
                <a:ln>
                  <a:noFill/>
                </a:ln>
                <a:solidFill>
                  <a:srgbClr val="505050"/>
                </a:solidFill>
                <a:effectLst/>
                <a:uLnTx/>
                <a:uFillTx/>
                <a:latin typeface="Segoe UI"/>
                <a:ea typeface="+mn-ea"/>
                <a:cs typeface="Times New Roman" panose="02020603050405020304" pitchFamily="18" charset="0"/>
              </a:rPr>
              <a:t>parallelism_cost_per_minute</a:t>
            </a:r>
            <a:r>
              <a:rPr kumimoji="0" lang="en-US" sz="2400" b="0" i="0" u="none" strike="noStrike" kern="1200" cap="none" spc="0" normalizeH="0" baseline="0" noProof="0" dirty="0">
                <a:ln>
                  <a:noFill/>
                </a:ln>
                <a:solidFill>
                  <a:srgbClr val="505050"/>
                </a:solidFill>
                <a:effectLst/>
                <a:uLnTx/>
                <a:uFillTx/>
                <a:latin typeface="Segoe UI"/>
                <a:ea typeface="+mn-ea"/>
                <a:cs typeface="Times New Roman" panose="02020603050405020304" pitchFamily="18" charset="0"/>
              </a:rPr>
              <a:t>)+ </a:t>
            </a:r>
            <a:r>
              <a:rPr kumimoji="0" lang="en-US" sz="2400" b="0" i="0" u="none" strike="noStrike" kern="1200" cap="none" spc="0" normalizeH="0" baseline="0" noProof="0" dirty="0" err="1">
                <a:ln>
                  <a:noFill/>
                </a:ln>
                <a:solidFill>
                  <a:srgbClr val="505050"/>
                </a:solidFill>
                <a:effectLst/>
                <a:uLnTx/>
                <a:uFillTx/>
                <a:latin typeface="Segoe UI"/>
                <a:ea typeface="+mn-ea"/>
                <a:cs typeface="Times New Roman" panose="02020603050405020304" pitchFamily="18" charset="0"/>
              </a:rPr>
              <a:t>per_job_charge</a:t>
            </a: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2682800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75364"/>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1377" cy="6857650"/>
          </a:xfrm>
          <a:prstGeom prst="rect">
            <a:avLst/>
          </a:prstGeom>
        </p:spPr>
      </p:pic>
      <p:sp>
        <p:nvSpPr>
          <p:cNvPr id="8" name="Rectangle 7"/>
          <p:cNvSpPr/>
          <p:nvPr/>
        </p:nvSpPr>
        <p:spPr bwMode="auto">
          <a:xfrm>
            <a:off x="0" y="487"/>
            <a:ext cx="6480936" cy="6857027"/>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1"/>
          <p:cNvSpPr txBox="1">
            <a:spLocks/>
          </p:cNvSpPr>
          <p:nvPr/>
        </p:nvSpPr>
        <p:spPr>
          <a:xfrm>
            <a:off x="1772820" y="2979232"/>
            <a:ext cx="537854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Why</a:t>
            </a:r>
          </a:p>
        </p:txBody>
      </p:sp>
      <p:sp>
        <p:nvSpPr>
          <p:cNvPr id="4" name="Oval 3"/>
          <p:cNvSpPr/>
          <p:nvPr/>
        </p:nvSpPr>
        <p:spPr bwMode="auto">
          <a:xfrm>
            <a:off x="564218" y="2909601"/>
            <a:ext cx="1038798" cy="1038798"/>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392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16797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par>
                                <p:cTn id="10" presetID="6" presetClass="emph" presetSubtype="0" accel="100000" autoRev="1" fill="hold" grpId="1" nodeType="withEffect">
                                  <p:stCondLst>
                                    <p:cond delay="0"/>
                                  </p:stCondLst>
                                  <p:childTnLst>
                                    <p:animScale>
                                      <p:cBhvr>
                                        <p:cTn id="11" dur="500" fill="hold"/>
                                        <p:tgtEl>
                                          <p:spTgt spid="4"/>
                                        </p:tgtEl>
                                      </p:cBhvr>
                                      <p:by x="0" y="0"/>
                                    </p:animScale>
                                  </p:childTnLst>
                                </p:cTn>
                              </p:par>
                              <p:par>
                                <p:cTn id="12" presetID="10" presetClass="entr" presetSubtype="0" fill="hold" grpId="0" nodeType="with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3"/>
                                        </p:tgtEl>
                                        <p:attrNameLst>
                                          <p:attrName>ppt_x</p:attrName>
                                          <p:attrName>ppt_y</p:attrName>
                                        </p:attrNameLst>
                                      </p:cBhvr>
                                      <p:rCtr x="8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3" grpId="1"/>
      <p:bldP spid="4" grpId="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1377" cy="6857650"/>
          </a:xfrm>
          <a:prstGeom prst="rect">
            <a:avLst/>
          </a:prstGeom>
        </p:spPr>
      </p:pic>
      <p:sp>
        <p:nvSpPr>
          <p:cNvPr id="9" name="Rectangle 8"/>
          <p:cNvSpPr/>
          <p:nvPr/>
        </p:nvSpPr>
        <p:spPr bwMode="auto">
          <a:xfrm>
            <a:off x="1" y="487"/>
            <a:ext cx="12192000" cy="6857649"/>
          </a:xfrm>
          <a:prstGeom prst="rect">
            <a:avLst/>
          </a:prstGeom>
          <a:solidFill>
            <a:srgbClr val="275364">
              <a:alpha val="5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bwMode="auto">
          <a:xfrm>
            <a:off x="0" y="487"/>
            <a:ext cx="6480936" cy="6857027"/>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8" name="Rectangle 7"/>
          <p:cNvSpPr/>
          <p:nvPr/>
        </p:nvSpPr>
        <p:spPr bwMode="auto">
          <a:xfrm>
            <a:off x="1" y="487"/>
            <a:ext cx="8134708" cy="6857028"/>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0" name="TextBox 9"/>
          <p:cNvSpPr txBox="1"/>
          <p:nvPr/>
        </p:nvSpPr>
        <p:spPr>
          <a:xfrm>
            <a:off x="448212" y="2099420"/>
            <a:ext cx="6992426" cy="430887"/>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Hard to hire</a:t>
            </a:r>
            <a:r>
              <a:rPr kumimoji="0" lang="en-US" sz="2800" b="0" i="0" u="none" strike="noStrike" kern="1200" cap="none" spc="0" normalizeH="0" baseline="0" noProof="0" dirty="0">
                <a:ln>
                  <a:noFill/>
                </a:ln>
                <a:solidFill>
                  <a:srgbClr val="0072C6">
                    <a:lumMod val="20000"/>
                    <a:lumOff val="80000"/>
                  </a:srgbClr>
                </a:solidFill>
                <a:effectLst/>
                <a:uLnTx/>
                <a:uFillTx/>
                <a:latin typeface="Segoe UI Light"/>
                <a:ea typeface="+mn-ea"/>
                <a:cs typeface="Segoe UI Light" panose="020B0502040204020203" pitchFamily="34" charset="0"/>
              </a:rPr>
              <a:t> </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data scientists</a:t>
            </a:r>
          </a:p>
        </p:txBody>
      </p:sp>
      <p:sp>
        <p:nvSpPr>
          <p:cNvPr id="11" name="TextBox 10"/>
          <p:cNvSpPr txBox="1"/>
          <p:nvPr/>
        </p:nvSpPr>
        <p:spPr>
          <a:xfrm>
            <a:off x="448212" y="2865116"/>
            <a:ext cx="6992426" cy="430887"/>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Lots of people involved </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need access</a:t>
            </a:r>
            <a:r>
              <a:rPr kumimoji="0" lang="en-US" sz="2800"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Light"/>
                <a:ea typeface="+mn-ea"/>
                <a:cs typeface="Segoe UI Light" panose="020B0502040204020203" pitchFamily="34" charset="0"/>
              </a:rPr>
              <a:t> </a:t>
            </a:r>
            <a:r>
              <a:rPr kumimoji="0" lang="en-US" sz="2800" b="0" i="0" u="none" strike="noStrike" kern="1200" cap="none" spc="0" normalizeH="0" baseline="0" noProof="0" dirty="0">
                <a:ln>
                  <a:noFill/>
                </a:ln>
                <a:solidFill>
                  <a:srgbClr val="0072C6">
                    <a:lumMod val="20000"/>
                    <a:lumOff val="80000"/>
                  </a:srgbClr>
                </a:solidFill>
                <a:effectLst/>
                <a:uLnTx/>
                <a:uFillTx/>
                <a:latin typeface="Segoe UI Light"/>
                <a:ea typeface="+mn-ea"/>
                <a:cs typeface="Segoe UI Light" panose="020B0502040204020203" pitchFamily="34" charset="0"/>
              </a:rPr>
              <a:t>to data</a:t>
            </a:r>
          </a:p>
        </p:txBody>
      </p:sp>
      <p:sp>
        <p:nvSpPr>
          <p:cNvPr id="12" name="TextBox 11"/>
          <p:cNvSpPr txBox="1"/>
          <p:nvPr/>
        </p:nvSpPr>
        <p:spPr>
          <a:xfrm>
            <a:off x="448212" y="4396508"/>
            <a:ext cx="6992426" cy="430887"/>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Massive</a:t>
            </a:r>
            <a:r>
              <a:rPr kumimoji="0" lang="en-US" sz="2800"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Light"/>
                <a:ea typeface="+mn-ea"/>
                <a:cs typeface="Segoe UI Light" panose="020B0502040204020203" pitchFamily="34" charset="0"/>
              </a:rPr>
              <a:t> </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volume</a:t>
            </a:r>
            <a:r>
              <a:rPr kumimoji="0" lang="en-US" sz="2800"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Light"/>
                <a:ea typeface="+mn-ea"/>
                <a:cs typeface="Segoe UI Light" panose="020B0502040204020203" pitchFamily="34" charset="0"/>
              </a:rPr>
              <a:t>, </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velocity</a:t>
            </a:r>
            <a:r>
              <a:rPr kumimoji="0" lang="en-US" sz="2800"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Light"/>
                <a:ea typeface="+mn-ea"/>
                <a:cs typeface="Segoe UI Light" panose="020B0502040204020203" pitchFamily="34" charset="0"/>
              </a:rPr>
              <a:t>, </a:t>
            </a: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and</a:t>
            </a:r>
            <a:r>
              <a:rPr kumimoji="0" lang="en-US" sz="2800"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Light"/>
                <a:ea typeface="+mn-ea"/>
                <a:cs typeface="Segoe UI Light" panose="020B0502040204020203" pitchFamily="34" charset="0"/>
              </a:rPr>
              <a:t> </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variety</a:t>
            </a:r>
            <a:r>
              <a:rPr kumimoji="0" lang="en-US" sz="2800"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Light"/>
                <a:ea typeface="+mn-ea"/>
                <a:cs typeface="Segoe UI Light" panose="020B0502040204020203" pitchFamily="34" charset="0"/>
              </a:rPr>
              <a:t> </a:t>
            </a: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of data</a:t>
            </a:r>
          </a:p>
        </p:txBody>
      </p:sp>
      <p:sp>
        <p:nvSpPr>
          <p:cNvPr id="13" name="TextBox 12"/>
          <p:cNvSpPr txBox="1"/>
          <p:nvPr/>
        </p:nvSpPr>
        <p:spPr>
          <a:xfrm>
            <a:off x="448212" y="3630812"/>
            <a:ext cx="6992426" cy="430887"/>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Huge technical integration </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challenges</a:t>
            </a:r>
          </a:p>
        </p:txBody>
      </p:sp>
      <p:sp>
        <p:nvSpPr>
          <p:cNvPr id="14" name="Title 1"/>
          <p:cNvSpPr txBox="1">
            <a:spLocks/>
          </p:cNvSpPr>
          <p:nvPr/>
        </p:nvSpPr>
        <p:spPr>
          <a:xfrm>
            <a:off x="8082241" y="2979232"/>
            <a:ext cx="4037994" cy="899537"/>
          </a:xfrm>
          <a:prstGeom prst="rect">
            <a:avLst/>
          </a:prstGeom>
        </p:spPr>
        <p:txBody>
          <a:bodyPr vert="horz" wrap="square" lIns="268927"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215" b="0" i="0" u="none" strike="noStrike" kern="1200" cap="none" spc="-100" normalizeH="0" baseline="0" noProof="0" dirty="0">
                <a:ln w="3175">
                  <a:noFill/>
                </a:ln>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uLnTx/>
                <a:uFillTx/>
                <a:latin typeface="Segoe UI Semilight" panose="020B0402040204020203" pitchFamily="34" charset="0"/>
                <a:ea typeface="+mn-ea"/>
                <a:cs typeface="Segoe UI Semilight" panose="020B0402040204020203" pitchFamily="34" charset="0"/>
              </a:rPr>
              <a:t>Organizationally, it’s a </a:t>
            </a:r>
            <a:r>
              <a:rPr kumimoji="0" lang="en-US" sz="4215" b="0" i="0" u="none" strike="noStrike" kern="1200" cap="none" spc="-100" normalizeH="0" baseline="0" noProof="0" dirty="0">
                <a:ln w="3175">
                  <a:noFill/>
                </a:ln>
                <a:gradFill>
                  <a:gsLst>
                    <a:gs pos="1250">
                      <a:srgbClr val="FFFFFF"/>
                    </a:gs>
                    <a:gs pos="100000">
                      <a:srgbClr val="FFFFFF"/>
                    </a:gs>
                  </a:gsLst>
                  <a:lin ang="5400000" scaled="0"/>
                </a:gradFill>
                <a:effectLst>
                  <a:outerShdw blurRad="228600" sx="102000" sy="102000" algn="ctr" rotWithShape="0">
                    <a:srgbClr val="275364">
                      <a:alpha val="61000"/>
                    </a:srgbClr>
                  </a:outerShdw>
                </a:effectLst>
                <a:uLnTx/>
                <a:uFillTx/>
                <a:latin typeface="Segoe UI Semilight" panose="020B0402040204020203" pitchFamily="34" charset="0"/>
                <a:ea typeface="+mn-ea"/>
                <a:cs typeface="Segoe UI Semilight" panose="020B0402040204020203" pitchFamily="34" charset="0"/>
              </a:rPr>
              <a:t>hard problem </a:t>
            </a:r>
            <a:r>
              <a:rPr kumimoji="0" lang="en-US" sz="4215" b="0" i="0" u="none" strike="noStrike" kern="1200" cap="none" spc="-100" normalizeH="0" baseline="0" noProof="0" dirty="0">
                <a:ln w="3175">
                  <a:noFill/>
                </a:ln>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uLnTx/>
                <a:uFillTx/>
                <a:latin typeface="Segoe UI Semilight" panose="020B0402040204020203" pitchFamily="34" charset="0"/>
                <a:ea typeface="+mn-ea"/>
                <a:cs typeface="Segoe UI Semilight" panose="020B0402040204020203" pitchFamily="34" charset="0"/>
              </a:rPr>
              <a:t>too</a:t>
            </a:r>
          </a:p>
        </p:txBody>
      </p:sp>
    </p:spTree>
    <p:extLst>
      <p:ext uri="{BB962C8B-B14F-4D97-AF65-F5344CB8AC3E}">
        <p14:creationId xmlns:p14="http://schemas.microsoft.com/office/powerpoint/2010/main" val="272752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14"/>
                                        </p:tgtEl>
                                        <p:attrNameLst>
                                          <p:attrName>ppt_x</p:attrName>
                                          <p:attrName>ppt_y</p:attrName>
                                        </p:attrNameLst>
                                      </p:cBhvr>
                                      <p:rCtr x="894" y="0"/>
                                    </p:animMotion>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0"/>
                                  </p:stCondLst>
                                  <p:childTnLst>
                                    <p:animMotion origin="layout" path="M -1.83304E-6 1.82025E-6 L -1.83304E-6 0.03064 " pathEditMode="relative" rAng="0" ptsTypes="AA">
                                      <p:cBhvr>
                                        <p:cTn id="22" dur="500" spd="-100000" fill="hold"/>
                                        <p:tgtEl>
                                          <p:spTgt spid="10"/>
                                        </p:tgtEl>
                                        <p:attrNameLst>
                                          <p:attrName>ppt_x</p:attrName>
                                          <p:attrName>ppt_y</p:attrName>
                                        </p:attrNameLst>
                                      </p:cBhvr>
                                      <p:rCtr x="0" y="1521"/>
                                    </p:animMotion>
                                  </p:childTnLst>
                                </p:cTn>
                              </p:par>
                              <p:par>
                                <p:cTn id="23" presetID="10" presetClass="entr" presetSubtype="0" fill="hold" grpId="0" nodeType="withEffect">
                                  <p:stCondLst>
                                    <p:cond delay="1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42" presetClass="path" presetSubtype="0" decel="100000" fill="hold" grpId="1" nodeType="withEffect">
                                  <p:stCondLst>
                                    <p:cond delay="100"/>
                                  </p:stCondLst>
                                  <p:childTnLst>
                                    <p:animMotion origin="layout" path="M -1.83304E-6 1.82025E-6 L -1.83304E-6 0.03064 " pathEditMode="relative" rAng="0" ptsTypes="AA">
                                      <p:cBhvr>
                                        <p:cTn id="27" dur="500" spd="-100000" fill="hold"/>
                                        <p:tgtEl>
                                          <p:spTgt spid="11"/>
                                        </p:tgtEl>
                                        <p:attrNameLst>
                                          <p:attrName>ppt_x</p:attrName>
                                          <p:attrName>ppt_y</p:attrName>
                                        </p:attrNameLst>
                                      </p:cBhvr>
                                      <p:rCtr x="0" y="1521"/>
                                    </p:animMotion>
                                  </p:childTnLst>
                                </p:cTn>
                              </p:par>
                              <p:par>
                                <p:cTn id="28" presetID="10" presetClass="entr" presetSubtype="0" fill="hold" grpId="0" nodeType="withEffect">
                                  <p:stCondLst>
                                    <p:cond delay="2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42" presetClass="path" presetSubtype="0" decel="100000" fill="hold" grpId="1" nodeType="withEffect">
                                  <p:stCondLst>
                                    <p:cond delay="200"/>
                                  </p:stCondLst>
                                  <p:childTnLst>
                                    <p:animMotion origin="layout" path="M -1.83304E-6 1.82025E-6 L -1.83304E-6 0.03064 " pathEditMode="relative" rAng="0" ptsTypes="AA">
                                      <p:cBhvr>
                                        <p:cTn id="32" dur="500" spd="-100000" fill="hold"/>
                                        <p:tgtEl>
                                          <p:spTgt spid="13"/>
                                        </p:tgtEl>
                                        <p:attrNameLst>
                                          <p:attrName>ppt_x</p:attrName>
                                          <p:attrName>ppt_y</p:attrName>
                                        </p:attrNameLst>
                                      </p:cBhvr>
                                      <p:rCtr x="0" y="1521"/>
                                    </p:animMotion>
                                  </p:childTnLst>
                                </p:cTn>
                              </p:par>
                              <p:par>
                                <p:cTn id="33" presetID="10" presetClass="entr" presetSubtype="0" fill="hold" grpId="0" nodeType="withEffect">
                                  <p:stCondLst>
                                    <p:cond delay="3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42" presetClass="path" presetSubtype="0" decel="100000" fill="hold" grpId="1" nodeType="withEffect">
                                  <p:stCondLst>
                                    <p:cond delay="300"/>
                                  </p:stCondLst>
                                  <p:childTnLst>
                                    <p:animMotion origin="layout" path="M -1.83304E-6 1.82025E-6 L -1.83304E-6 0.03064 " pathEditMode="relative" rAng="0" ptsTypes="AA">
                                      <p:cBhvr>
                                        <p:cTn id="37" dur="500" spd="-100000" fill="hold"/>
                                        <p:tgtEl>
                                          <p:spTgt spid="12"/>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p:bldP spid="10" grpId="1"/>
      <p:bldP spid="11" grpId="0"/>
      <p:bldP spid="11" grpId="1"/>
      <p:bldP spid="12" grpId="0"/>
      <p:bldP spid="12" grpId="1"/>
      <p:bldP spid="13" grpId="0"/>
      <p:bldP spid="13" grpId="1"/>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87"/>
            <a:ext cx="12191377" cy="6857650"/>
          </a:xfrm>
          <a:prstGeom prst="rect">
            <a:avLst/>
          </a:prstGeom>
        </p:spPr>
      </p:pic>
      <p:sp>
        <p:nvSpPr>
          <p:cNvPr id="9" name="Rectangle 8"/>
          <p:cNvSpPr/>
          <p:nvPr/>
        </p:nvSpPr>
        <p:spPr bwMode="auto">
          <a:xfrm>
            <a:off x="1" y="487"/>
            <a:ext cx="12192000" cy="6857649"/>
          </a:xfrm>
          <a:prstGeom prst="rect">
            <a:avLst/>
          </a:prstGeom>
          <a:solidFill>
            <a:srgbClr val="275364">
              <a:alpha val="5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bwMode="auto">
          <a:xfrm>
            <a:off x="0" y="487"/>
            <a:ext cx="6480936" cy="6857027"/>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C000"/>
              </a:solidFill>
              <a:effectLst/>
              <a:uLnTx/>
              <a:uFillTx/>
              <a:latin typeface="Segoe UI Light"/>
              <a:ea typeface="+mn-ea"/>
              <a:cs typeface="+mn-cs"/>
            </a:endParaRPr>
          </a:p>
        </p:txBody>
      </p:sp>
      <p:sp>
        <p:nvSpPr>
          <p:cNvPr id="8" name="Rectangle 7"/>
          <p:cNvSpPr/>
          <p:nvPr/>
        </p:nvSpPr>
        <p:spPr bwMode="auto">
          <a:xfrm>
            <a:off x="1" y="487"/>
            <a:ext cx="8134708" cy="6857028"/>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C000"/>
              </a:solidFill>
              <a:effectLst/>
              <a:uLnTx/>
              <a:uFillTx/>
              <a:latin typeface="Segoe UI Light"/>
              <a:ea typeface="+mn-ea"/>
              <a:cs typeface="+mn-cs"/>
            </a:endParaRPr>
          </a:p>
        </p:txBody>
      </p:sp>
      <p:sp>
        <p:nvSpPr>
          <p:cNvPr id="11" name="TextBox 10"/>
          <p:cNvSpPr txBox="1"/>
          <p:nvPr/>
        </p:nvSpPr>
        <p:spPr>
          <a:xfrm>
            <a:off x="448212" y="2865116"/>
            <a:ext cx="6992426" cy="430887"/>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Laser focused on measuring relevance </a:t>
            </a:r>
          </a:p>
        </p:txBody>
      </p:sp>
      <p:sp>
        <p:nvSpPr>
          <p:cNvPr id="12" name="TextBox 11"/>
          <p:cNvSpPr txBox="1"/>
          <p:nvPr/>
        </p:nvSpPr>
        <p:spPr>
          <a:xfrm>
            <a:off x="448212" y="4396508"/>
            <a:ext cx="6992426" cy="430887"/>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Empower everyone to explore (100x people)</a:t>
            </a:r>
          </a:p>
        </p:txBody>
      </p:sp>
      <p:sp>
        <p:nvSpPr>
          <p:cNvPr id="13" name="TextBox 12"/>
          <p:cNvSpPr txBox="1"/>
          <p:nvPr/>
        </p:nvSpPr>
        <p:spPr>
          <a:xfrm>
            <a:off x="448211" y="3630812"/>
            <a:ext cx="7562886" cy="430887"/>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Measure the rate of exploration</a:t>
            </a:r>
          </a:p>
        </p:txBody>
      </p:sp>
      <p:sp>
        <p:nvSpPr>
          <p:cNvPr id="14" name="Title 1"/>
          <p:cNvSpPr txBox="1">
            <a:spLocks/>
          </p:cNvSpPr>
          <p:nvPr/>
        </p:nvSpPr>
        <p:spPr>
          <a:xfrm>
            <a:off x="8082241" y="2979232"/>
            <a:ext cx="4037994" cy="899537"/>
          </a:xfrm>
          <a:prstGeom prst="rect">
            <a:avLst/>
          </a:prstGeom>
        </p:spPr>
        <p:txBody>
          <a:bodyPr vert="horz" wrap="square" lIns="268927"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215" b="0" i="0" u="none" strike="noStrike" kern="1200" cap="none" spc="-100" normalizeH="0" baseline="0" noProof="0" dirty="0">
                <a:ln w="3175">
                  <a:noFill/>
                </a:ln>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uLnTx/>
                <a:uFillTx/>
                <a:latin typeface="Segoe UI Semilight" panose="020B0402040204020203" pitchFamily="34" charset="0"/>
                <a:ea typeface="+mn-ea"/>
                <a:cs typeface="Segoe UI Semilight" panose="020B0402040204020203" pitchFamily="34" charset="0"/>
              </a:rPr>
              <a:t>So, what did we do </a:t>
            </a:r>
            <a:r>
              <a:rPr kumimoji="0" lang="en-US" sz="4215" b="0" i="0" u="none" strike="noStrike" kern="1200" cap="none" spc="-100" normalizeH="0" baseline="0" noProof="0" dirty="0">
                <a:ln w="3175">
                  <a:noFill/>
                </a:ln>
                <a:gradFill>
                  <a:gsLst>
                    <a:gs pos="1250">
                      <a:srgbClr val="FFFFFF"/>
                    </a:gs>
                    <a:gs pos="100000">
                      <a:srgbClr val="FFFFFF"/>
                    </a:gs>
                  </a:gsLst>
                  <a:lin ang="5400000" scaled="0"/>
                </a:gradFill>
                <a:effectLst>
                  <a:outerShdw blurRad="228600" sx="102000" sy="102000" algn="ctr" rotWithShape="0">
                    <a:srgbClr val="275364">
                      <a:alpha val="61000"/>
                    </a:srgbClr>
                  </a:outerShdw>
                </a:effectLst>
                <a:uLnTx/>
                <a:uFillTx/>
                <a:latin typeface="Segoe UI Semilight" panose="020B0402040204020203" pitchFamily="34" charset="0"/>
                <a:ea typeface="+mn-ea"/>
                <a:cs typeface="Segoe UI Semilight" panose="020B0402040204020203" pitchFamily="34" charset="0"/>
              </a:rPr>
              <a:t>differently</a:t>
            </a:r>
            <a:r>
              <a:rPr kumimoji="0" lang="en-US" sz="4215" b="0" i="0" u="none" strike="noStrike" kern="1200" cap="none" spc="-100" normalizeH="0" baseline="0" noProof="0" dirty="0">
                <a:ln w="3175">
                  <a:noFill/>
                </a:ln>
                <a:gradFill>
                  <a:gsLst>
                    <a:gs pos="1250">
                      <a:srgbClr val="FFFFFF">
                        <a:alpha val="70000"/>
                      </a:srgbClr>
                    </a:gs>
                    <a:gs pos="100000">
                      <a:srgbClr val="FFFFFF">
                        <a:alpha val="70000"/>
                      </a:srgbClr>
                    </a:gs>
                  </a:gsLst>
                  <a:lin ang="5400000" scaled="0"/>
                </a:gradFill>
                <a:effectLst>
                  <a:outerShdw blurRad="228600" sx="102000" sy="102000" algn="ctr" rotWithShape="0">
                    <a:srgbClr val="275364">
                      <a:alpha val="61000"/>
                    </a:srgbClr>
                  </a:outerShdw>
                </a:effectLst>
                <a:uLnTx/>
                <a:uFillTx/>
                <a:latin typeface="Segoe UI Semilight" panose="020B0402040204020203" pitchFamily="34" charset="0"/>
                <a:ea typeface="+mn-ea"/>
                <a:cs typeface="Segoe UI Semilight" panose="020B0402040204020203" pitchFamily="34" charset="0"/>
              </a:rPr>
              <a:t>?</a:t>
            </a:r>
          </a:p>
        </p:txBody>
      </p:sp>
    </p:spTree>
    <p:extLst>
      <p:ext uri="{BB962C8B-B14F-4D97-AF65-F5344CB8AC3E}">
        <p14:creationId xmlns:p14="http://schemas.microsoft.com/office/powerpoint/2010/main" val="110668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1.83304E-6 1.82025E-6 L -1.83304E-6 0.03064 " pathEditMode="relative" rAng="0" ptsTypes="AA">
                                      <p:cBhvr>
                                        <p:cTn id="9" dur="500" spd="-100000" fill="hold"/>
                                        <p:tgtEl>
                                          <p:spTgt spid="11"/>
                                        </p:tgtEl>
                                        <p:attrNameLst>
                                          <p:attrName>ppt_x</p:attrName>
                                          <p:attrName>ppt_y</p:attrName>
                                        </p:attrNameLst>
                                      </p:cBhvr>
                                      <p:rCtr x="0" y="1521"/>
                                    </p:animMotion>
                                  </p:childTnLst>
                                </p:cTn>
                              </p:par>
                              <p:par>
                                <p:cTn id="10" presetID="10" presetClass="entr" presetSubtype="0"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200"/>
                                  </p:stCondLst>
                                  <p:childTnLst>
                                    <p:animMotion origin="layout" path="M 8.04187E-7 -6.89968E-7 L 8.04187E-7 0.03064 " pathEditMode="relative" rAng="0" ptsTypes="AA">
                                      <p:cBhvr>
                                        <p:cTn id="14" dur="500" spd="-100000" fill="hold"/>
                                        <p:tgtEl>
                                          <p:spTgt spid="13"/>
                                        </p:tgtEl>
                                        <p:attrNameLst>
                                          <p:attrName>ppt_x</p:attrName>
                                          <p:attrName>ppt_y</p:attrName>
                                        </p:attrNameLst>
                                      </p:cBhvr>
                                      <p:rCtr x="0" y="1521"/>
                                    </p:animMotion>
                                  </p:childTnLst>
                                </p:cTn>
                              </p:par>
                              <p:par>
                                <p:cTn id="15" presetID="10" presetClass="entr" presetSubtype="0" fill="hold" grpId="0" nodeType="withEffect">
                                  <p:stCondLst>
                                    <p:cond delay="3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300"/>
                                  </p:stCondLst>
                                  <p:childTnLst>
                                    <p:animMotion origin="layout" path="M -1.83304E-6 -4.08534E-7 L -1.83304E-6 0.03064 " pathEditMode="relative" rAng="0" ptsTypes="AA">
                                      <p:cBhvr>
                                        <p:cTn id="19" dur="500" spd="-100000" fill="hold"/>
                                        <p:tgtEl>
                                          <p:spTgt spid="12"/>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4067528" y="487"/>
            <a:ext cx="8124472" cy="6857027"/>
          </a:xfrm>
          <a:prstGeom prst="rect">
            <a:avLst/>
          </a:prstGeom>
        </p:spPr>
      </p:pic>
      <p:sp>
        <p:nvSpPr>
          <p:cNvPr id="3" name="Rectangle 2"/>
          <p:cNvSpPr/>
          <p:nvPr/>
        </p:nvSpPr>
        <p:spPr bwMode="auto">
          <a:xfrm>
            <a:off x="4066595" y="487"/>
            <a:ext cx="4554342" cy="6857027"/>
          </a:xfrm>
          <a:prstGeom prst="rect">
            <a:avLst/>
          </a:prstGeom>
          <a:gradFill flip="none" rotWithShape="1">
            <a:gsLst>
              <a:gs pos="0">
                <a:srgbClr val="0B0C13">
                  <a:alpha val="63000"/>
                </a:srgbClr>
              </a:gs>
              <a:gs pos="88000">
                <a:srgbClr val="0B0C13">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bwMode="auto">
          <a:xfrm>
            <a:off x="4066595" y="487"/>
            <a:ext cx="2477619" cy="6857027"/>
          </a:xfrm>
          <a:prstGeom prst="rect">
            <a:avLst/>
          </a:prstGeom>
          <a:gradFill flip="none" rotWithShape="1">
            <a:gsLst>
              <a:gs pos="0">
                <a:srgbClr val="0B0C13">
                  <a:alpha val="63000"/>
                </a:srgbClr>
              </a:gs>
              <a:gs pos="88000">
                <a:srgbClr val="0B0C13">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p:cNvSpPr/>
          <p:nvPr/>
        </p:nvSpPr>
        <p:spPr bwMode="auto">
          <a:xfrm>
            <a:off x="1" y="487"/>
            <a:ext cx="8134708" cy="6857028"/>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1" y="972"/>
            <a:ext cx="4066594" cy="6857028"/>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 name="TextBox 6"/>
          <p:cNvSpPr txBox="1"/>
          <p:nvPr/>
        </p:nvSpPr>
        <p:spPr>
          <a:xfrm>
            <a:off x="281085" y="1829985"/>
            <a:ext cx="7303056" cy="664797"/>
          </a:xfrm>
          <a:prstGeom prst="rect">
            <a:avLst/>
          </a:prstGeom>
          <a:noFill/>
        </p:spPr>
        <p:txBody>
          <a:bodyPr wrap="square" lIns="179285" tIns="0" rIns="0" bIns="0" rtlCol="0">
            <a:spAutoFit/>
          </a:bodyPr>
          <a:lstStyle/>
          <a:p>
            <a:pPr marL="0" marR="0" lvl="0" indent="0" algn="l" defTabSz="914188"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655">
                      <a:srgbClr val="FFFFFF"/>
                    </a:gs>
                    <a:gs pos="20000">
                      <a:srgbClr val="FFFFFF"/>
                    </a:gs>
                  </a:gsLst>
                  <a:lin ang="0" scaled="1"/>
                </a:gradFill>
                <a:effectLst/>
                <a:uLnTx/>
                <a:uFillTx/>
                <a:latin typeface="Segoe UI Light"/>
                <a:ea typeface="+mn-ea"/>
                <a:cs typeface="Segoe UI" panose="020B0502040204020203" pitchFamily="34" charset="0"/>
              </a:rPr>
              <a:t>Built an exabyte-scale data lake for everyone to put their data of all types</a:t>
            </a:r>
            <a:endParaRPr kumimoji="0" lang="en-US" sz="2400" b="0" i="0" u="none" strike="noStrike" kern="1200" cap="none" spc="0" normalizeH="0" baseline="0" noProof="0" dirty="0">
              <a:ln>
                <a:noFill/>
              </a:ln>
              <a:gradFill>
                <a:gsLst>
                  <a:gs pos="53097">
                    <a:srgbClr val="FFFFFF">
                      <a:alpha val="60000"/>
                    </a:srgbClr>
                  </a:gs>
                  <a:gs pos="20000">
                    <a:srgbClr val="FFFFFF">
                      <a:alpha val="60000"/>
                    </a:srgbClr>
                  </a:gs>
                </a:gsLst>
                <a:lin ang="0" scaled="1"/>
              </a:gradFill>
              <a:effectLst/>
              <a:uLnTx/>
              <a:uFillTx/>
              <a:latin typeface="Segoe UI Light"/>
              <a:ea typeface="+mn-ea"/>
              <a:cs typeface="Segoe UI" panose="020B0502040204020203" pitchFamily="34" charset="0"/>
            </a:endParaRPr>
          </a:p>
        </p:txBody>
      </p:sp>
      <p:sp>
        <p:nvSpPr>
          <p:cNvPr id="8" name="TextBox 7"/>
          <p:cNvSpPr txBox="1"/>
          <p:nvPr/>
        </p:nvSpPr>
        <p:spPr>
          <a:xfrm>
            <a:off x="281085" y="3308095"/>
            <a:ext cx="7303056" cy="332399"/>
          </a:xfrm>
          <a:prstGeom prst="rect">
            <a:avLst/>
          </a:prstGeom>
          <a:noFill/>
        </p:spPr>
        <p:txBody>
          <a:bodyPr wrap="square" lIns="179285" tIns="0" rIns="0" bIns="0" rtlCol="0">
            <a:spAutoFit/>
          </a:bodyPr>
          <a:lstStyle/>
          <a:p>
            <a:pPr marL="0" marR="0" lvl="0" indent="0" algn="l" defTabSz="914188"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655">
                      <a:srgbClr val="FFFFFF"/>
                    </a:gs>
                    <a:gs pos="20000">
                      <a:srgbClr val="FFFFFF"/>
                    </a:gs>
                  </a:gsLst>
                  <a:lin ang="0" scaled="1"/>
                </a:gradFill>
                <a:effectLst/>
                <a:uLnTx/>
                <a:uFillTx/>
                <a:latin typeface="Segoe UI Light"/>
                <a:ea typeface="+mn-ea"/>
                <a:cs typeface="Segoe UI" panose="020B0502040204020203" pitchFamily="34" charset="0"/>
              </a:rPr>
              <a:t>Built tools that could be used by any developer </a:t>
            </a:r>
          </a:p>
        </p:txBody>
      </p:sp>
      <p:sp>
        <p:nvSpPr>
          <p:cNvPr id="10" name="TextBox 9"/>
          <p:cNvSpPr txBox="1"/>
          <p:nvPr/>
        </p:nvSpPr>
        <p:spPr>
          <a:xfrm>
            <a:off x="281085" y="4243098"/>
            <a:ext cx="7303056" cy="664797"/>
          </a:xfrm>
          <a:prstGeom prst="rect">
            <a:avLst/>
          </a:prstGeom>
          <a:noFill/>
        </p:spPr>
        <p:txBody>
          <a:bodyPr wrap="square" lIns="179285" tIns="0" rIns="0" bIns="0" rtlCol="0">
            <a:spAutoFit/>
          </a:bodyPr>
          <a:lstStyle/>
          <a:p>
            <a:pPr marL="0" marR="0" lvl="0" indent="0" algn="l" defTabSz="914188"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655">
                      <a:srgbClr val="FFFFFF"/>
                    </a:gs>
                    <a:gs pos="20000">
                      <a:srgbClr val="FFFFFF"/>
                    </a:gs>
                  </a:gsLst>
                  <a:lin ang="0" scaled="1"/>
                </a:gradFill>
                <a:effectLst/>
                <a:uLnTx/>
                <a:uFillTx/>
                <a:latin typeface="Segoe UI Light"/>
                <a:ea typeface="+mn-ea"/>
                <a:cs typeface="Segoe UI" panose="020B0502040204020203" pitchFamily="34" charset="0"/>
              </a:rPr>
              <a:t>Built machine learning tools for collaborating across large experiment models</a:t>
            </a:r>
          </a:p>
        </p:txBody>
      </p:sp>
    </p:spTree>
    <p:extLst>
      <p:ext uri="{BB962C8B-B14F-4D97-AF65-F5344CB8AC3E}">
        <p14:creationId xmlns:p14="http://schemas.microsoft.com/office/powerpoint/2010/main" val="92802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3.91882E-6 0 L -0.33355 3.13209E-6 " pathEditMode="relative" rAng="0" ptsTypes="AA">
                                      <p:cBhvr>
                                        <p:cTn id="6" dur="500" fill="hold"/>
                                        <p:tgtEl>
                                          <p:spTgt spid="13"/>
                                        </p:tgtEl>
                                        <p:attrNameLst>
                                          <p:attrName>ppt_x</p:attrName>
                                          <p:attrName>ppt_y</p:attrName>
                                        </p:attrNameLst>
                                      </p:cBhvr>
                                      <p:rCtr x="-16633" y="-885"/>
                                    </p:animMotion>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0"/>
                                  </p:stCondLst>
                                  <p:childTnLst>
                                    <p:animMotion origin="layout" path="M -2.1062E-6 -1.9655E-6 L -2.1062E-6 0.03064 " pathEditMode="relative" rAng="0" ptsTypes="AA">
                                      <p:cBhvr>
                                        <p:cTn id="15" dur="500" spd="-100000" fill="hold"/>
                                        <p:tgtEl>
                                          <p:spTgt spid="7"/>
                                        </p:tgtEl>
                                        <p:attrNameLst>
                                          <p:attrName>ppt_x</p:attrName>
                                          <p:attrName>ppt_y</p:attrName>
                                        </p:attrNameLst>
                                      </p:cBhvr>
                                      <p:rCtr x="0" y="1521"/>
                                    </p:animMotion>
                                  </p:childTnLst>
                                </p:cTn>
                              </p:par>
                              <p:par>
                                <p:cTn id="16" presetID="10" presetClass="entr" presetSubtype="0" fill="hold" grpId="0" nodeType="withEffect">
                                  <p:stCondLst>
                                    <p:cond delay="1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100"/>
                                  </p:stCondLst>
                                  <p:childTnLst>
                                    <p:animMotion origin="layout" path="M -2.1062E-6 1.52973E-6 L -2.1062E-6 0.03064 " pathEditMode="relative" rAng="0" ptsTypes="AA">
                                      <p:cBhvr>
                                        <p:cTn id="20" dur="500" spd="-100000" fill="hold"/>
                                        <p:tgtEl>
                                          <p:spTgt spid="8"/>
                                        </p:tgtEl>
                                        <p:attrNameLst>
                                          <p:attrName>ppt_x</p:attrName>
                                          <p:attrName>ppt_y</p:attrName>
                                        </p:attrNameLst>
                                      </p:cBhvr>
                                      <p:rCtr x="0" y="1521"/>
                                    </p:animMotion>
                                  </p:childTnLst>
                                </p:cTn>
                              </p:par>
                              <p:par>
                                <p:cTn id="21" presetID="10" presetClass="entr" presetSubtype="0" fill="hold" grpId="0" nodeType="withEffect">
                                  <p:stCondLst>
                                    <p:cond delay="2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200"/>
                                  </p:stCondLst>
                                  <p:childTnLst>
                                    <p:animMotion origin="layout" path="M -2.1062E-6 3.86291E-6 L -2.1062E-6 0.03064 " pathEditMode="relative" rAng="0" ptsTypes="AA">
                                      <p:cBhvr>
                                        <p:cTn id="25" dur="500" spd="-100000" fill="hold"/>
                                        <p:tgtEl>
                                          <p:spTgt spid="10"/>
                                        </p:tgtEl>
                                        <p:attrNameLst>
                                          <p:attrName>ppt_x</p:attrName>
                                          <p:attrName>ppt_y</p:attrName>
                                        </p:attrNameLst>
                                      </p:cBhvr>
                                      <p:rCtr x="0" y="15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7" grpId="0"/>
      <p:bldP spid="7" grpId="1"/>
      <p:bldP spid="8" grpId="0"/>
      <p:bldP spid="8" grpId="1"/>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graphicFrame>
        <p:nvGraphicFramePr>
          <p:cNvPr id="2" name="Chart 1"/>
          <p:cNvGraphicFramePr>
            <a:graphicFrameLocks/>
          </p:cNvGraphicFramePr>
          <p:nvPr>
            <p:extLst/>
          </p:nvPr>
        </p:nvGraphicFramePr>
        <p:xfrm>
          <a:off x="448213" y="1432276"/>
          <a:ext cx="11743788" cy="423778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69240" y="6387514"/>
            <a:ext cx="8300837" cy="178974"/>
          </a:xfrm>
          <a:prstGeom prst="rect">
            <a:avLst/>
          </a:prstGeom>
          <a:noFill/>
        </p:spPr>
        <p:txBody>
          <a:bodyPr wrap="square" lIns="179285" tIns="143428" rIns="179285" bIns="143428" rtlCol="0" anchor="ctr">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8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Source: ComScore 2009-2015 Search Report US </a:t>
            </a:r>
          </a:p>
        </p:txBody>
      </p:sp>
      <p:sp>
        <p:nvSpPr>
          <p:cNvPr id="6" name="Title 5"/>
          <p:cNvSpPr>
            <a:spLocks noGrp="1"/>
          </p:cNvSpPr>
          <p:nvPr>
            <p:ph type="title"/>
          </p:nvPr>
        </p:nvSpPr>
        <p:spPr/>
        <p:txBody>
          <a:bodyPr/>
          <a:lstStyle/>
          <a:p>
            <a:r>
              <a:rPr lang="en-US" dirty="0"/>
              <a:t>Microsoft doubles search share</a:t>
            </a:r>
          </a:p>
        </p:txBody>
      </p:sp>
    </p:spTree>
    <p:extLst>
      <p:ext uri="{BB962C8B-B14F-4D97-AF65-F5344CB8AC3E}">
        <p14:creationId xmlns:p14="http://schemas.microsoft.com/office/powerpoint/2010/main" val="350435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24" name="Group 23"/>
          <p:cNvGrpSpPr/>
          <p:nvPr/>
        </p:nvGrpSpPr>
        <p:grpSpPr>
          <a:xfrm>
            <a:off x="-622" y="486"/>
            <a:ext cx="12192000" cy="6857650"/>
            <a:chOff x="-635" y="-1"/>
            <a:chExt cx="12436475" cy="6995160"/>
          </a:xfrm>
        </p:grpSpPr>
        <p:pic>
          <p:nvPicPr>
            <p:cNvPr id="25" name="Picture 2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6" name="Rectangle 25"/>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7" name="Rectangle 26"/>
          <p:cNvSpPr/>
          <p:nvPr/>
        </p:nvSpPr>
        <p:spPr bwMode="auto">
          <a:xfrm>
            <a:off x="0" y="487"/>
            <a:ext cx="6480936" cy="6857027"/>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bwMode="auto">
          <a:xfrm>
            <a:off x="-621" y="487"/>
            <a:ext cx="12192623" cy="6857649"/>
          </a:xfrm>
          <a:prstGeom prst="rect">
            <a:avLst/>
          </a:prstGeom>
          <a:solidFill>
            <a:srgbClr val="275364">
              <a:alpha val="2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1" y="487"/>
            <a:ext cx="8134708" cy="6857028"/>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itle 1"/>
          <p:cNvSpPr txBox="1">
            <a:spLocks/>
          </p:cNvSpPr>
          <p:nvPr/>
        </p:nvSpPr>
        <p:spPr>
          <a:xfrm>
            <a:off x="8153384" y="2979232"/>
            <a:ext cx="4037994" cy="899537"/>
          </a:xfrm>
          <a:prstGeom prst="rect">
            <a:avLst/>
          </a:prstGeom>
        </p:spPr>
        <p:txBody>
          <a:bodyPr vert="horz" wrap="square" lIns="268927"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215" b="0" i="0" u="none" strike="noStrike" kern="1200" cap="none" spc="-100" normalizeH="0" baseline="0" noProof="0" dirty="0">
                <a:ln w="3175">
                  <a:noFill/>
                </a:ln>
                <a:gradFill>
                  <a:gsLst>
                    <a:gs pos="98230">
                      <a:srgbClr val="FFFFFF"/>
                    </a:gs>
                    <a:gs pos="88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Where does </a:t>
            </a:r>
            <a:br>
              <a:rPr kumimoji="0" lang="en-US" sz="4215" b="0" i="0" u="none" strike="noStrike" kern="1200" cap="none" spc="-100" normalizeH="0" baseline="0" noProof="0" dirty="0">
                <a:ln w="3175">
                  <a:noFill/>
                </a:ln>
                <a:gradFill>
                  <a:gsLst>
                    <a:gs pos="98230">
                      <a:srgbClr val="FFFFFF"/>
                    </a:gs>
                    <a:gs pos="88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4215" b="0" i="0" u="none" strike="noStrike" kern="1200" cap="none" spc="-100" normalizeH="0" baseline="0" noProof="0" dirty="0">
                <a:ln w="3175">
                  <a:noFill/>
                </a:ln>
                <a:gradFill>
                  <a:gsLst>
                    <a:gs pos="98230">
                      <a:srgbClr val="FFFFFF"/>
                    </a:gs>
                    <a:gs pos="88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this leave you?</a:t>
            </a:r>
          </a:p>
        </p:txBody>
      </p:sp>
      <p:sp>
        <p:nvSpPr>
          <p:cNvPr id="19" name="TextBox 18"/>
          <p:cNvSpPr txBox="1"/>
          <p:nvPr/>
        </p:nvSpPr>
        <p:spPr>
          <a:xfrm>
            <a:off x="448212" y="1716572"/>
            <a:ext cx="6992426" cy="430887"/>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We went through these </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learnings</a:t>
            </a:r>
          </a:p>
        </p:txBody>
      </p:sp>
      <p:sp>
        <p:nvSpPr>
          <p:cNvPr id="20" name="TextBox 19"/>
          <p:cNvSpPr txBox="1"/>
          <p:nvPr/>
        </p:nvSpPr>
        <p:spPr>
          <a:xfrm>
            <a:off x="448212" y="2451694"/>
            <a:ext cx="6992426" cy="430887"/>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It is a </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hard problem</a:t>
            </a:r>
          </a:p>
        </p:txBody>
      </p:sp>
      <p:sp>
        <p:nvSpPr>
          <p:cNvPr id="21" name="TextBox 20"/>
          <p:cNvSpPr txBox="1"/>
          <p:nvPr/>
        </p:nvSpPr>
        <p:spPr>
          <a:xfrm>
            <a:off x="448212" y="4284011"/>
            <a:ext cx="6992426" cy="861774"/>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With</a:t>
            </a:r>
            <a:r>
              <a:rPr kumimoji="0" lang="en-US" sz="2800"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Light"/>
                <a:ea typeface="+mn-ea"/>
                <a:cs typeface="Segoe UI Light" panose="020B0502040204020203" pitchFamily="34" charset="0"/>
              </a:rPr>
              <a:t> </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Cortana Intelligence</a:t>
            </a:r>
            <a:r>
              <a:rPr kumimoji="0" lang="en-US" sz="2800" b="0" i="0" u="none" strike="noStrike" kern="1200" cap="none" spc="0" normalizeH="0" baseline="0" noProof="0" dirty="0">
                <a:ln>
                  <a:noFill/>
                </a:ln>
                <a:solidFill>
                  <a:srgbClr val="0072C6">
                    <a:lumMod val="20000"/>
                    <a:lumOff val="80000"/>
                  </a:srgbClr>
                </a:solidFill>
                <a:effectLst/>
                <a:uLnTx/>
                <a:uFillTx/>
                <a:latin typeface="Segoe UI Light"/>
                <a:ea typeface="+mn-ea"/>
                <a:cs typeface="Segoe UI Light" panose="020B0502040204020203" pitchFamily="34" charset="0"/>
              </a:rPr>
              <a:t> </a:t>
            </a: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you don’t have to be the size of Bing to solve the problem</a:t>
            </a:r>
          </a:p>
        </p:txBody>
      </p:sp>
      <p:sp>
        <p:nvSpPr>
          <p:cNvPr id="22" name="TextBox 21"/>
          <p:cNvSpPr txBox="1"/>
          <p:nvPr/>
        </p:nvSpPr>
        <p:spPr>
          <a:xfrm>
            <a:off x="448212" y="3186816"/>
            <a:ext cx="6992426" cy="861774"/>
          </a:xfrm>
          <a:prstGeom prst="rect">
            <a:avLst/>
          </a:prstGeom>
          <a:noFill/>
        </p:spPr>
        <p:txBody>
          <a:bodyPr wrap="square" lIns="179285"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It requires a lot of </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investment</a:t>
            </a:r>
            <a:r>
              <a:rPr kumimoji="0" lang="en-US" sz="2800"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Light"/>
                <a:ea typeface="+mn-ea"/>
                <a:cs typeface="Segoe UI Light" panose="020B0502040204020203" pitchFamily="34" charset="0"/>
              </a:rPr>
              <a:t> </a:t>
            </a: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and</a:t>
            </a:r>
            <a:r>
              <a:rPr kumimoji="0" lang="en-US" sz="2800"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Light"/>
                <a:ea typeface="+mn-ea"/>
                <a:cs typeface="Segoe UI Light" panose="020B0502040204020203" pitchFamily="34" charset="0"/>
              </a:rPr>
              <a:t> </a:t>
            </a:r>
            <a:r>
              <a:rPr kumimoji="0" lang="en-US" sz="2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panose="020B0502040204020203" pitchFamily="34" charset="0"/>
              </a:rPr>
              <a:t>know-how</a:t>
            </a:r>
            <a:r>
              <a:rPr kumimoji="0" lang="en-US" sz="2800"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Light"/>
                <a:ea typeface="+mn-ea"/>
                <a:cs typeface="Segoe UI Light" panose="020B0502040204020203" pitchFamily="34" charset="0"/>
              </a:rPr>
              <a:t> </a:t>
            </a:r>
            <a:br>
              <a:rPr kumimoji="0" lang="en-US" sz="2800" b="0" i="0" u="none" strike="noStrike" kern="1200" cap="none" spc="0" normalizeH="0" baseline="0" noProof="0" dirty="0">
                <a:ln>
                  <a:noFill/>
                </a:ln>
                <a:gradFill>
                  <a:gsLst>
                    <a:gs pos="1250">
                      <a:srgbClr val="FFFFFF">
                        <a:alpha val="60000"/>
                      </a:srgbClr>
                    </a:gs>
                    <a:gs pos="100000">
                      <a:srgbClr val="FFFFFF">
                        <a:alpha val="60000"/>
                      </a:srgbClr>
                    </a:gs>
                  </a:gsLst>
                  <a:lin ang="5400000" scaled="0"/>
                </a:gradFill>
                <a:effectLst/>
                <a:uLnTx/>
                <a:uFillTx/>
                <a:latin typeface="Segoe UI Light"/>
                <a:ea typeface="+mn-ea"/>
                <a:cs typeface="Segoe UI Light" panose="020B0502040204020203" pitchFamily="34" charset="0"/>
              </a:rPr>
            </a:br>
            <a:r>
              <a:rPr kumimoji="0" lang="en-US" sz="2800" b="0" i="0" u="none" strike="noStrike" kern="1200" cap="none" spc="0" normalizeH="0" baseline="0" noProof="0" dirty="0">
                <a:ln>
                  <a:noFill/>
                </a:ln>
                <a:solidFill>
                  <a:srgbClr val="FFC000"/>
                </a:solidFill>
                <a:effectLst/>
                <a:uLnTx/>
                <a:uFillTx/>
                <a:latin typeface="Segoe UI Light"/>
                <a:ea typeface="+mn-ea"/>
                <a:cs typeface="Segoe UI Light" panose="020B0502040204020203" pitchFamily="34" charset="0"/>
              </a:rPr>
              <a:t>to get it right</a:t>
            </a:r>
          </a:p>
        </p:txBody>
      </p:sp>
    </p:spTree>
    <p:extLst>
      <p:ext uri="{BB962C8B-B14F-4D97-AF65-F5344CB8AC3E}">
        <p14:creationId xmlns:p14="http://schemas.microsoft.com/office/powerpoint/2010/main" val="80698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1.83304E-6 1.82025E-6 L -1.83304E-6 0.03064 " pathEditMode="relative" rAng="0" ptsTypes="AA">
                                      <p:cBhvr>
                                        <p:cTn id="9" dur="500" spd="-100000" fill="hold"/>
                                        <p:tgtEl>
                                          <p:spTgt spid="19"/>
                                        </p:tgtEl>
                                        <p:attrNameLst>
                                          <p:attrName>ppt_x</p:attrName>
                                          <p:attrName>ppt_y</p:attrName>
                                        </p:attrNameLst>
                                      </p:cBhvr>
                                      <p:rCtr x="0" y="1521"/>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100"/>
                                  </p:stCondLst>
                                  <p:childTnLst>
                                    <p:animMotion origin="layout" path="M -1.83304E-6 -4.82524E-6 L -1.83304E-6 0.03064 " pathEditMode="relative" rAng="0" ptsTypes="AA">
                                      <p:cBhvr>
                                        <p:cTn id="14" dur="500" spd="-100000" fill="hold"/>
                                        <p:tgtEl>
                                          <p:spTgt spid="20"/>
                                        </p:tgtEl>
                                        <p:attrNameLst>
                                          <p:attrName>ppt_x</p:attrName>
                                          <p:attrName>ppt_y</p:attrName>
                                        </p:attrNameLst>
                                      </p:cBhvr>
                                      <p:rCtr x="0" y="1521"/>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200"/>
                                  </p:stCondLst>
                                  <p:childTnLst>
                                    <p:animMotion origin="layout" path="M -1.83304E-6 3.83114E-6 L -1.83304E-6 0.03064 " pathEditMode="relative" rAng="0" ptsTypes="AA">
                                      <p:cBhvr>
                                        <p:cTn id="19" dur="500" spd="-100000" fill="hold"/>
                                        <p:tgtEl>
                                          <p:spTgt spid="22"/>
                                        </p:tgtEl>
                                        <p:attrNameLst>
                                          <p:attrName>ppt_x</p:attrName>
                                          <p:attrName>ppt_y</p:attrName>
                                        </p:attrNameLst>
                                      </p:cBhvr>
                                      <p:rCtr x="0" y="1521"/>
                                    </p:animMotion>
                                  </p:childTnLst>
                                </p:cTn>
                              </p:par>
                              <p:par>
                                <p:cTn id="20" presetID="10" presetClass="entr" presetSubtype="0" fill="hold" grpId="0"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300"/>
                                  </p:stCondLst>
                                  <p:childTnLst>
                                    <p:animMotion origin="layout" path="M -1.83304E-6 -2.70994E-6 L -1.83304E-6 0.03064 " pathEditMode="relative" rAng="0" ptsTypes="AA">
                                      <p:cBhvr>
                                        <p:cTn id="24" dur="500" spd="-100000" fill="hold"/>
                                        <p:tgtEl>
                                          <p:spTgt spid="21"/>
                                        </p:tgtEl>
                                        <p:attrNameLst>
                                          <p:attrName>ppt_x</p:attrName>
                                          <p:attrName>ppt_y</p:attrName>
                                        </p:attrNameLst>
                                      </p:cBhvr>
                                      <p:rCtr x="0" y="1521"/>
                                    </p:animMotion>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p:bldP spid="19" grpId="1"/>
      <p:bldP spid="20" grpId="0"/>
      <p:bldP spid="20" grpId="1"/>
      <p:bldP spid="21" grpId="0"/>
      <p:bldP spid="21" grpId="1"/>
      <p:bldP spid="22" grpId="0"/>
      <p:bldP spid="2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1947" y="1714500"/>
            <a:ext cx="11328106" cy="3810000"/>
            <a:chOff x="579474" y="3009900"/>
            <a:chExt cx="13593727" cy="4572000"/>
          </a:xfrm>
        </p:grpSpPr>
        <p:sp>
          <p:nvSpPr>
            <p:cNvPr id="4" name="Title 1"/>
            <p:cNvSpPr txBox="1">
              <a:spLocks/>
            </p:cNvSpPr>
            <p:nvPr/>
          </p:nvSpPr>
          <p:spPr>
            <a:xfrm>
              <a:off x="632638" y="3286126"/>
              <a:ext cx="13540563" cy="1781176"/>
            </a:xfrm>
            <a:prstGeom prst="rect">
              <a:avLst/>
            </a:prstGeom>
            <a:noFill/>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1097280"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dirty="0">
                  <a:ln>
                    <a:noFill/>
                  </a:ln>
                  <a:solidFill>
                    <a:srgbClr val="505050"/>
                  </a:solidFill>
                  <a:effectLst/>
                  <a:uLnTx/>
                  <a:uFillTx/>
                  <a:latin typeface="Segoe UI Light"/>
                  <a:ea typeface="+mj-ea"/>
                  <a:cs typeface="+mj-cs"/>
                </a:rPr>
                <a:t>Analytics</a:t>
              </a:r>
            </a:p>
          </p:txBody>
        </p:sp>
        <p:sp>
          <p:nvSpPr>
            <p:cNvPr id="5" name="Title 1"/>
            <p:cNvSpPr txBox="1">
              <a:spLocks/>
            </p:cNvSpPr>
            <p:nvPr/>
          </p:nvSpPr>
          <p:spPr>
            <a:xfrm>
              <a:off x="579474" y="5524500"/>
              <a:ext cx="13540563" cy="1781175"/>
            </a:xfrm>
            <a:prstGeom prst="rect">
              <a:avLst/>
            </a:prstGeom>
            <a:noFill/>
          </p:spPr>
          <p:txBody>
            <a:bodyPr vert="horz" lIns="76200" tIns="38100" rIns="76200" bIns="38100"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dirty="0">
                  <a:ln>
                    <a:noFill/>
                  </a:ln>
                  <a:solidFill>
                    <a:srgbClr val="505050"/>
                  </a:solidFill>
                  <a:effectLst/>
                  <a:uLnTx/>
                  <a:uFillTx/>
                  <a:latin typeface="Segoe UI Light"/>
                  <a:ea typeface="+mj-ea"/>
                  <a:cs typeface="+mj-cs"/>
                </a:rPr>
                <a:t>Storage</a:t>
              </a:r>
            </a:p>
          </p:txBody>
        </p:sp>
        <p:sp>
          <p:nvSpPr>
            <p:cNvPr id="6" name="Title 1"/>
            <p:cNvSpPr txBox="1">
              <a:spLocks/>
            </p:cNvSpPr>
            <p:nvPr/>
          </p:nvSpPr>
          <p:spPr>
            <a:xfrm>
              <a:off x="3685422" y="3286126"/>
              <a:ext cx="4417120" cy="1781176"/>
            </a:xfrm>
            <a:prstGeom prst="rect">
              <a:avLst/>
            </a:prstGeom>
            <a:solidFill>
              <a:schemeClr val="accent1"/>
            </a:solidFill>
            <a:effectLst/>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ctr" defTabSz="1097280" rtl="0" eaLnBrk="1" fontAlgn="auto" latinLnBrk="0" hangingPunct="1">
                <a:lnSpc>
                  <a:spcPct val="90000"/>
                </a:lnSpc>
                <a:spcBef>
                  <a:spcPct val="0"/>
                </a:spcBef>
                <a:spcAft>
                  <a:spcPts val="0"/>
                </a:spcAft>
                <a:buClrTx/>
                <a:buSzTx/>
                <a:buFontTx/>
                <a:buNone/>
                <a:tabLst/>
                <a:defRPr/>
              </a:pPr>
              <a:r>
                <a:rPr kumimoji="0" lang="en-US" sz="2333" b="0" i="0" u="none" strike="noStrike" kern="1200" cap="none" spc="0" normalizeH="0" baseline="0" noProof="0" dirty="0">
                  <a:ln>
                    <a:noFill/>
                  </a:ln>
                  <a:solidFill>
                    <a:prstClr val="white"/>
                  </a:solidFill>
                  <a:effectLst/>
                  <a:uLnTx/>
                  <a:uFillTx/>
                  <a:latin typeface="Segoe UI Light"/>
                  <a:ea typeface="+mj-ea"/>
                  <a:cs typeface="+mj-cs"/>
                </a:rPr>
                <a:t>HDInsight</a:t>
              </a:r>
            </a:p>
            <a:p>
              <a:pPr marL="0" marR="0" lvl="0" indent="0" algn="ctr" defTabSz="1097280" rtl="0" eaLnBrk="1" fontAlgn="auto" latinLnBrk="0" hangingPunct="1">
                <a:lnSpc>
                  <a:spcPct val="90000"/>
                </a:lnSpc>
                <a:spcBef>
                  <a:spcPct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Segoe UI Light"/>
                  <a:ea typeface="+mj-ea"/>
                  <a:cs typeface="+mj-cs"/>
                </a:rPr>
                <a:t>(“managed clusters”)</a:t>
              </a: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Segoe UI Light"/>
                <a:ea typeface="+mj-ea"/>
                <a:cs typeface="+mj-cs"/>
              </a:endParaRP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Segoe UI Light"/>
                <a:ea typeface="+mj-ea"/>
                <a:cs typeface="+mj-cs"/>
              </a:endParaRPr>
            </a:p>
          </p:txBody>
        </p:sp>
        <p:sp>
          <p:nvSpPr>
            <p:cNvPr id="7" name="Title 1"/>
            <p:cNvSpPr txBox="1">
              <a:spLocks/>
            </p:cNvSpPr>
            <p:nvPr/>
          </p:nvSpPr>
          <p:spPr>
            <a:xfrm>
              <a:off x="8486022" y="3286126"/>
              <a:ext cx="4417120" cy="1781176"/>
            </a:xfrm>
            <a:prstGeom prst="rect">
              <a:avLst/>
            </a:prstGeom>
            <a:solidFill>
              <a:schemeClr val="accent1"/>
            </a:solidFill>
            <a:effectLst/>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ctr" defTabSz="1097280" rtl="0" eaLnBrk="1" fontAlgn="auto" latinLnBrk="0" hangingPunct="1">
                <a:lnSpc>
                  <a:spcPct val="90000"/>
                </a:lnSpc>
                <a:spcBef>
                  <a:spcPct val="0"/>
                </a:spcBef>
                <a:spcAft>
                  <a:spcPts val="0"/>
                </a:spcAft>
                <a:buClrTx/>
                <a:buSzTx/>
                <a:buFontTx/>
                <a:buNone/>
                <a:tabLst/>
                <a:defRPr/>
              </a:pPr>
              <a:r>
                <a:rPr kumimoji="0" lang="en-US" sz="2333" b="0" i="0" u="none" strike="noStrike" kern="1200" cap="none" spc="0" normalizeH="0" baseline="0" noProof="0" dirty="0">
                  <a:ln>
                    <a:noFill/>
                  </a:ln>
                  <a:solidFill>
                    <a:prstClr val="white"/>
                  </a:solidFill>
                  <a:effectLst/>
                  <a:uLnTx/>
                  <a:uFillTx/>
                  <a:latin typeface="Segoe UI Light"/>
                  <a:ea typeface="+mj-ea"/>
                  <a:cs typeface="+mj-cs"/>
                </a:rPr>
                <a:t>Azure Data Lake </a:t>
              </a:r>
              <a:r>
                <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Analytics</a:t>
              </a: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p:txBody>
        </p:sp>
        <p:sp>
          <p:nvSpPr>
            <p:cNvPr id="9" name="Title 1"/>
            <p:cNvSpPr txBox="1">
              <a:spLocks/>
            </p:cNvSpPr>
            <p:nvPr/>
          </p:nvSpPr>
          <p:spPr>
            <a:xfrm>
              <a:off x="6400800" y="5524499"/>
              <a:ext cx="4417120" cy="1781176"/>
            </a:xfrm>
            <a:prstGeom prst="rect">
              <a:avLst/>
            </a:prstGeom>
            <a:solidFill>
              <a:schemeClr val="accent2"/>
            </a:solidFill>
            <a:effectLst/>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ctr" defTabSz="1097280" rtl="0" eaLnBrk="1" fontAlgn="auto" latinLnBrk="0" hangingPunct="1">
                <a:lnSpc>
                  <a:spcPct val="90000"/>
                </a:lnSpc>
                <a:spcBef>
                  <a:spcPct val="0"/>
                </a:spcBef>
                <a:spcAft>
                  <a:spcPts val="0"/>
                </a:spcAft>
                <a:buClrTx/>
                <a:buSzTx/>
                <a:buFontTx/>
                <a:buNone/>
                <a:tabLst/>
                <a:defRPr/>
              </a:pPr>
              <a:r>
                <a:rPr kumimoji="0" lang="en-US" sz="2333" b="0" i="0" u="none" strike="noStrike" kern="1200" cap="none" spc="0" normalizeH="0" baseline="0" noProof="0" dirty="0">
                  <a:ln>
                    <a:noFill/>
                  </a:ln>
                  <a:solidFill>
                    <a:prstClr val="white"/>
                  </a:solidFill>
                  <a:effectLst/>
                  <a:uLnTx/>
                  <a:uFillTx/>
                  <a:latin typeface="Segoe UI Light"/>
                  <a:ea typeface="+mj-ea"/>
                  <a:cs typeface="+mj-cs"/>
                </a:rPr>
                <a:t>Azure Data Lake </a:t>
              </a:r>
              <a:r>
                <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Storage</a:t>
              </a: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p:txBody>
        </p:sp>
        <p:sp>
          <p:nvSpPr>
            <p:cNvPr id="10" name="Rectangle 9"/>
            <p:cNvSpPr/>
            <p:nvPr/>
          </p:nvSpPr>
          <p:spPr>
            <a:xfrm>
              <a:off x="3430552" y="3009900"/>
              <a:ext cx="10056848" cy="4572000"/>
            </a:xfrm>
            <a:prstGeom prst="rect">
              <a:avLst/>
            </a:prstGeom>
            <a:noFill/>
            <a:ln w="762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UI"/>
                <a:ea typeface="+mn-ea"/>
                <a:cs typeface="+mn-cs"/>
              </a:endParaRPr>
            </a:p>
          </p:txBody>
        </p:sp>
        <p:sp>
          <p:nvSpPr>
            <p:cNvPr id="11" name="Left Brace 10"/>
            <p:cNvSpPr/>
            <p:nvPr/>
          </p:nvSpPr>
          <p:spPr>
            <a:xfrm>
              <a:off x="2514600" y="3286125"/>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Left Brace 12"/>
            <p:cNvSpPr/>
            <p:nvPr/>
          </p:nvSpPr>
          <p:spPr>
            <a:xfrm>
              <a:off x="2514600" y="5524499"/>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 name="Title 1"/>
          <p:cNvSpPr>
            <a:spLocks noGrp="1"/>
          </p:cNvSpPr>
          <p:nvPr>
            <p:ph type="title"/>
          </p:nvPr>
        </p:nvSpPr>
        <p:spPr>
          <a:xfrm>
            <a:off x="268927" y="286381"/>
            <a:ext cx="11653523" cy="927940"/>
          </a:xfrm>
        </p:spPr>
        <p:txBody>
          <a:bodyPr/>
          <a:lstStyle/>
          <a:p>
            <a:r>
              <a:rPr lang="en-US" dirty="0"/>
              <a:t>Azure Data Lake</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2820" y="2560573"/>
            <a:ext cx="822329" cy="822329"/>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019" y="2738286"/>
            <a:ext cx="755255" cy="546908"/>
          </a:xfrm>
          <a:prstGeom prst="rect">
            <a:avLst/>
          </a:prstGeom>
        </p:spPr>
      </p:pic>
      <p:grpSp>
        <p:nvGrpSpPr>
          <p:cNvPr id="12" name="Group 11"/>
          <p:cNvGrpSpPr/>
          <p:nvPr/>
        </p:nvGrpSpPr>
        <p:grpSpPr>
          <a:xfrm>
            <a:off x="6628173" y="4396043"/>
            <a:ext cx="990690" cy="752305"/>
            <a:chOff x="6628173" y="4396043"/>
            <a:chExt cx="990690" cy="752305"/>
          </a:xfrm>
        </p:grpSpPr>
        <p:sp>
          <p:nvSpPr>
            <p:cNvPr id="18" name="Freeform 17"/>
            <p:cNvSpPr/>
            <p:nvPr/>
          </p:nvSpPr>
          <p:spPr bwMode="auto">
            <a:xfrm>
              <a:off x="6628173" y="4396043"/>
              <a:ext cx="990690" cy="752305"/>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Freeform 18"/>
            <p:cNvSpPr/>
            <p:nvPr/>
          </p:nvSpPr>
          <p:spPr bwMode="auto">
            <a:xfrm rot="12373696">
              <a:off x="7033511" y="4584358"/>
              <a:ext cx="180012" cy="552664"/>
            </a:xfrm>
            <a:custGeom>
              <a:avLst/>
              <a:gdLst>
                <a:gd name="connsiteX0" fmla="*/ 200290 w 285509"/>
                <a:gd name="connsiteY0" fmla="*/ 552664 h 552664"/>
                <a:gd name="connsiteX1" fmla="*/ 118129 w 285509"/>
                <a:gd name="connsiteY1" fmla="*/ 360121 h 552664"/>
                <a:gd name="connsiteX2" fmla="*/ 0 w 285509"/>
                <a:gd name="connsiteY2" fmla="*/ 360121 h 552664"/>
                <a:gd name="connsiteX3" fmla="*/ 109094 w 285509"/>
                <a:gd name="connsiteY3" fmla="*/ 0 h 552664"/>
                <a:gd name="connsiteX4" fmla="*/ 167865 w 285509"/>
                <a:gd name="connsiteY4" fmla="*/ 194005 h 552664"/>
                <a:gd name="connsiteX5" fmla="*/ 285509 w 285509"/>
                <a:gd name="connsiteY5" fmla="*/ 183602 h 55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09" h="552664">
                  <a:moveTo>
                    <a:pt x="200290" y="552664"/>
                  </a:moveTo>
                  <a:lnTo>
                    <a:pt x="118129" y="360121"/>
                  </a:lnTo>
                  <a:lnTo>
                    <a:pt x="0" y="360121"/>
                  </a:lnTo>
                  <a:lnTo>
                    <a:pt x="109094" y="0"/>
                  </a:lnTo>
                  <a:lnTo>
                    <a:pt x="167865" y="194005"/>
                  </a:lnTo>
                  <a:lnTo>
                    <a:pt x="285509" y="18360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68309243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1567" y="98049"/>
            <a:ext cx="11655840" cy="899665"/>
          </a:xfrm>
        </p:spPr>
        <p:txBody>
          <a:bodyPr/>
          <a:lstStyle/>
          <a:p>
            <a:r>
              <a:rPr lang="en-US" dirty="0"/>
              <a:t>Cortana Intelligence Suite</a:t>
            </a:r>
          </a:p>
        </p:txBody>
      </p:sp>
      <p:sp>
        <p:nvSpPr>
          <p:cNvPr id="134" name="Rectangle 133"/>
          <p:cNvSpPr/>
          <p:nvPr/>
        </p:nvSpPr>
        <p:spPr bwMode="auto">
          <a:xfrm>
            <a:off x="7848562" y="1189495"/>
            <a:ext cx="1627735" cy="2870523"/>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7848562" y="4184315"/>
            <a:ext cx="1627735" cy="1267591"/>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626937" y="1189495"/>
            <a:ext cx="1627735"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367479" y="1189495"/>
            <a:ext cx="1627735"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108021" y="1189495"/>
            <a:ext cx="1627735"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5" name="Rectangle 134"/>
          <p:cNvSpPr/>
          <p:nvPr/>
        </p:nvSpPr>
        <p:spPr>
          <a:xfrm>
            <a:off x="8477444" y="3531596"/>
            <a:ext cx="1188805"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Cortana</a:t>
            </a:r>
          </a:p>
        </p:txBody>
      </p:sp>
      <p:grpSp>
        <p:nvGrpSpPr>
          <p:cNvPr id="136" name="Group 135"/>
          <p:cNvGrpSpPr/>
          <p:nvPr/>
        </p:nvGrpSpPr>
        <p:grpSpPr>
          <a:xfrm>
            <a:off x="8106453" y="3504496"/>
            <a:ext cx="295835" cy="295835"/>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141" name="Rectangle 140"/>
          <p:cNvSpPr/>
          <p:nvPr/>
        </p:nvSpPr>
        <p:spPr>
          <a:xfrm>
            <a:off x="3145112" y="3531596"/>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mn-cs"/>
            </a:endParaRPr>
          </a:p>
        </p:txBody>
      </p:sp>
      <p:sp>
        <p:nvSpPr>
          <p:cNvPr id="143" name="Rectangle 142"/>
          <p:cNvSpPr/>
          <p:nvPr/>
        </p:nvSpPr>
        <p:spPr>
          <a:xfrm>
            <a:off x="6697340" y="3373000"/>
            <a:ext cx="1188805" cy="600164"/>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HDInsight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(Hadoop and Spark)</a:t>
            </a:r>
          </a:p>
        </p:txBody>
      </p:sp>
      <p:sp>
        <p:nvSpPr>
          <p:cNvPr id="140" name="Rectangle 139"/>
          <p:cNvSpPr/>
          <p:nvPr/>
        </p:nvSpPr>
        <p:spPr>
          <a:xfrm>
            <a:off x="6697342" y="4308624"/>
            <a:ext cx="849799"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Stream Analytics</a:t>
            </a:r>
          </a:p>
        </p:txBody>
      </p:sp>
      <p:sp>
        <p:nvSpPr>
          <p:cNvPr id="189" name="Rectangle 188"/>
          <p:cNvSpPr/>
          <p:nvPr/>
        </p:nvSpPr>
        <p:spPr>
          <a:xfrm>
            <a:off x="2126699" y="5729403"/>
            <a:ext cx="874688" cy="300880"/>
          </a:xfrm>
          <a:prstGeom prst="rect">
            <a:avLst/>
          </a:prstGeom>
        </p:spPr>
        <p:txBody>
          <a:bodyPr wrap="none" lIns="0" tIns="0" rIns="0" bIns="0" anchor="ctr">
            <a:noAutofit/>
          </a:bodyPr>
          <a:lstStyle/>
          <a:p>
            <a:pPr marL="0" marR="0" lvl="0" indent="0" algn="l" defTabSz="914377"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lumMod val="75000"/>
                  </a:srgbClr>
                </a:solidFill>
                <a:effectLst/>
                <a:uLnTx/>
                <a:uFillTx/>
                <a:latin typeface="Segoe UI Light"/>
                <a:ea typeface="+mn-ea"/>
                <a:cs typeface="+mn-cs"/>
              </a:rPr>
              <a:t>Data</a:t>
            </a:r>
          </a:p>
        </p:txBody>
      </p:sp>
      <p:sp>
        <p:nvSpPr>
          <p:cNvPr id="190" name="Rectangle 189"/>
          <p:cNvSpPr/>
          <p:nvPr/>
        </p:nvSpPr>
        <p:spPr>
          <a:xfrm>
            <a:off x="5332741" y="5695176"/>
            <a:ext cx="1455527" cy="369332"/>
          </a:xfrm>
          <a:prstGeom prst="rect">
            <a:avLst/>
          </a:prstGeom>
        </p:spPr>
        <p:txBody>
          <a:bodyPr wrap="none" lIns="0" tIns="0" rIns="0" bIns="0" anchor="ctr">
            <a:sp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505050">
                    <a:lumMod val="75000"/>
                  </a:srgbClr>
                </a:solidFill>
                <a:effectLst/>
                <a:uLnTx/>
                <a:uFillTx/>
                <a:latin typeface="Segoe UI Light"/>
                <a:ea typeface="+mn-ea"/>
                <a:cs typeface="+mn-cs"/>
              </a:rPr>
              <a:t>Intelligence</a:t>
            </a:r>
            <a:endParaRPr kumimoji="0" lang="en-US" sz="1800" b="1" i="0" u="none" strike="noStrike" kern="0" cap="none" spc="-31" normalizeH="0" baseline="0" noProof="0" dirty="0">
              <a:ln>
                <a:noFill/>
              </a:ln>
              <a:solidFill>
                <a:srgbClr val="505050">
                  <a:lumMod val="75000"/>
                </a:srgbClr>
              </a:solidFill>
              <a:effectLst/>
              <a:uLnTx/>
              <a:uFillTx/>
              <a:latin typeface="Segoe UI Semilight" panose="020B0402040204020203" pitchFamily="34" charset="0"/>
              <a:ea typeface="+mn-ea"/>
              <a:cs typeface="Segoe UI Semilight" panose="020B0402040204020203" pitchFamily="34" charset="0"/>
            </a:endParaRPr>
          </a:p>
        </p:txBody>
      </p:sp>
      <p:cxnSp>
        <p:nvCxnSpPr>
          <p:cNvPr id="192" name="Straight Connector 191"/>
          <p:cNvCxnSpPr/>
          <p:nvPr/>
        </p:nvCxnSpPr>
        <p:spPr>
          <a:xfrm>
            <a:off x="3437991" y="5880415"/>
            <a:ext cx="1271087"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1643" y="5796091"/>
            <a:ext cx="170045" cy="167504"/>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6709" y="5880415"/>
            <a:ext cx="1271087"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50360" y="5796091"/>
            <a:ext cx="170045" cy="167504"/>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3113" y="5726231"/>
            <a:ext cx="1405919" cy="307223"/>
          </a:xfrm>
          <a:prstGeom prst="rect">
            <a:avLst/>
          </a:prstGeom>
        </p:spPr>
        <p:txBody>
          <a:bodyPr wrap="none" lIns="0" tIns="0" rIns="0" bIns="0" anchor="ctr">
            <a:noAutofit/>
          </a:bodyPr>
          <a:lstStyle/>
          <a:p>
            <a:pPr marL="0" marR="0" lvl="0" indent="0" algn="l" defTabSz="914377"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ea typeface="+mn-ea"/>
                <a:cs typeface="+mn-cs"/>
              </a:rPr>
              <a:t>Action</a:t>
            </a:r>
          </a:p>
        </p:txBody>
      </p:sp>
      <p:sp>
        <p:nvSpPr>
          <p:cNvPr id="203" name="Freeform 202"/>
          <p:cNvSpPr/>
          <p:nvPr/>
        </p:nvSpPr>
        <p:spPr bwMode="auto">
          <a:xfrm>
            <a:off x="2427956" y="1198063"/>
            <a:ext cx="116043"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Freeform 205"/>
          <p:cNvSpPr/>
          <p:nvPr/>
        </p:nvSpPr>
        <p:spPr bwMode="auto">
          <a:xfrm flipH="1">
            <a:off x="9562528" y="1198063"/>
            <a:ext cx="116043" cy="4274940"/>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cxnSp>
        <p:nvCxnSpPr>
          <p:cNvPr id="207" name="Straight Connector 206"/>
          <p:cNvCxnSpPr/>
          <p:nvPr/>
        </p:nvCxnSpPr>
        <p:spPr>
          <a:xfrm flipH="1">
            <a:off x="9562528" y="3335531"/>
            <a:ext cx="2890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5430" y="1490924"/>
            <a:ext cx="1021276"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209" name="TextBox 208"/>
          <p:cNvSpPr txBox="1"/>
          <p:nvPr/>
        </p:nvSpPr>
        <p:spPr>
          <a:xfrm>
            <a:off x="10557259" y="4592622"/>
            <a:ext cx="813484" cy="332399"/>
          </a:xfrm>
          <a:prstGeom prst="rect">
            <a:avLst/>
          </a:prstGeom>
          <a:noFill/>
        </p:spPr>
        <p:txBody>
          <a:bodyPr wrap="square" lIns="0" tIns="0" rIns="0" bIns="0"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200"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210" name="Group 209"/>
          <p:cNvGrpSpPr/>
          <p:nvPr/>
        </p:nvGrpSpPr>
        <p:grpSpPr>
          <a:xfrm>
            <a:off x="9932985" y="1526657"/>
            <a:ext cx="353425" cy="361027"/>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15" name="Group 214"/>
          <p:cNvGrpSpPr/>
          <p:nvPr/>
        </p:nvGrpSpPr>
        <p:grpSpPr>
          <a:xfrm>
            <a:off x="9979993" y="4522453"/>
            <a:ext cx="361411" cy="451763"/>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 name="Group 9"/>
          <p:cNvGrpSpPr/>
          <p:nvPr/>
        </p:nvGrpSpPr>
        <p:grpSpPr>
          <a:xfrm>
            <a:off x="9828595" y="2674556"/>
            <a:ext cx="1760336" cy="1445432"/>
            <a:chOff x="9910801" y="2434267"/>
            <a:chExt cx="1878892" cy="1542780"/>
          </a:xfrm>
          <a:solidFill>
            <a:schemeClr val="accent2"/>
          </a:solidFill>
        </p:grpSpPr>
        <p:sp>
          <p:nvSpPr>
            <p:cNvPr id="218" name="TextBox 217"/>
            <p:cNvSpPr txBox="1"/>
            <p:nvPr/>
          </p:nvSpPr>
          <p:spPr>
            <a:xfrm>
              <a:off x="9910801" y="3234749"/>
              <a:ext cx="1090057" cy="492669"/>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TextBox 223"/>
              <p:cNvSpPr txBox="1"/>
              <p:nvPr/>
            </p:nvSpPr>
            <p:spPr>
              <a:xfrm>
                <a:off x="11212739" y="3022354"/>
                <a:ext cx="473389" cy="172602"/>
              </a:xfrm>
              <a:prstGeom prst="rect">
                <a:avLst/>
              </a:prstGeom>
              <a:noFill/>
            </p:spPr>
            <p:txBody>
              <a:bodyPr wrap="square" lIns="0" tIns="0" rIns="0" bIns="0" rtlCol="0">
                <a:spAutoFit/>
              </a:bodyPr>
              <a:lstStyle/>
              <a:p>
                <a:pPr marL="0" marR="0" lvl="0" indent="0" algn="l" defTabSz="932361" rtl="0" eaLnBrk="1" fontAlgn="auto" latinLnBrk="0" hangingPunct="1">
                  <a:lnSpc>
                    <a:spcPct val="100000"/>
                  </a:lnSpc>
                  <a:spcBef>
                    <a:spcPct val="0"/>
                  </a:spcBef>
                  <a:spcAft>
                    <a:spcPts val="600"/>
                  </a:spcAft>
                  <a:buClrTx/>
                  <a:buSzTx/>
                  <a:buFontTx/>
                  <a:buNone/>
                  <a:tabLst/>
                  <a:defRPr/>
                </a:pPr>
                <a:r>
                  <a:rPr kumimoji="0" lang="en-US" sz="1051" b="0" i="0" u="none" strike="noStrike" kern="0" cap="none" spc="0" normalizeH="0" baseline="0" noProof="0" dirty="0">
                    <a:ln>
                      <a:noFill/>
                    </a:ln>
                    <a:solidFill>
                      <a:srgbClr val="D83B01"/>
                    </a:solidFill>
                    <a:effectLst/>
                    <a:uLnTx/>
                    <a:uFillTx/>
                    <a:latin typeface="Segoe UI"/>
                    <a:ea typeface="+mn-ea"/>
                    <a:cs typeface="Segoe UI Semilight" panose="020B0402040204020203" pitchFamily="34" charset="0"/>
                  </a:rPr>
                  <a:t>Web</a:t>
                </a:r>
              </a:p>
            </p:txBody>
          </p:sp>
          <p:sp>
            <p:nvSpPr>
              <p:cNvPr id="225" name="TextBox 224"/>
              <p:cNvSpPr txBox="1"/>
              <p:nvPr/>
            </p:nvSpPr>
            <p:spPr>
              <a:xfrm>
                <a:off x="11212739" y="3571985"/>
                <a:ext cx="473389" cy="172602"/>
              </a:xfrm>
              <a:prstGeom prst="rect">
                <a:avLst/>
              </a:prstGeom>
              <a:noFill/>
            </p:spPr>
            <p:txBody>
              <a:bodyPr wrap="square" lIns="0" tIns="0" rIns="0" bIns="0" rtlCol="0">
                <a:spAutoFit/>
              </a:bodyPr>
              <a:lstStyle/>
              <a:p>
                <a:pPr marL="0" marR="0" lvl="0" indent="0" algn="l" defTabSz="932361" rtl="0" eaLnBrk="1" fontAlgn="auto" latinLnBrk="0" hangingPunct="1">
                  <a:lnSpc>
                    <a:spcPct val="100000"/>
                  </a:lnSpc>
                  <a:spcBef>
                    <a:spcPct val="0"/>
                  </a:spcBef>
                  <a:spcAft>
                    <a:spcPts val="600"/>
                  </a:spcAft>
                  <a:buClrTx/>
                  <a:buSzTx/>
                  <a:buFontTx/>
                  <a:buNone/>
                  <a:tabLst/>
                  <a:defRPr/>
                </a:pPr>
                <a:r>
                  <a:rPr kumimoji="0" lang="en-US" sz="1051" b="0" i="0" u="none" strike="noStrike" kern="0" cap="none" spc="0" normalizeH="0" baseline="0" noProof="0" dirty="0">
                    <a:ln>
                      <a:noFill/>
                    </a:ln>
                    <a:solidFill>
                      <a:srgbClr val="D83B01"/>
                    </a:solidFill>
                    <a:effectLst/>
                    <a:uLnTx/>
                    <a:uFillTx/>
                    <a:latin typeface="Segoe UI"/>
                    <a:ea typeface="+mn-ea"/>
                    <a:cs typeface="Segoe UI Semilight" panose="020B0402040204020203" pitchFamily="34" charset="0"/>
                  </a:rPr>
                  <a:t>Mobile</a:t>
                </a:r>
              </a:p>
            </p:txBody>
          </p:sp>
          <p:sp>
            <p:nvSpPr>
              <p:cNvPr id="226" name="TextBox 225"/>
              <p:cNvSpPr txBox="1"/>
              <p:nvPr/>
            </p:nvSpPr>
            <p:spPr>
              <a:xfrm>
                <a:off x="11212739" y="4160204"/>
                <a:ext cx="473389" cy="172602"/>
              </a:xfrm>
              <a:prstGeom prst="rect">
                <a:avLst/>
              </a:prstGeom>
              <a:noFill/>
            </p:spPr>
            <p:txBody>
              <a:bodyPr wrap="square" lIns="0" tIns="0" rIns="0" bIns="0" rtlCol="0">
                <a:spAutoFit/>
              </a:bodyPr>
              <a:lstStyle/>
              <a:p>
                <a:pPr marL="0" marR="0" lvl="0" indent="0" algn="l" defTabSz="932361" rtl="0" eaLnBrk="1" fontAlgn="auto" latinLnBrk="0" hangingPunct="1">
                  <a:lnSpc>
                    <a:spcPct val="100000"/>
                  </a:lnSpc>
                  <a:spcBef>
                    <a:spcPct val="0"/>
                  </a:spcBef>
                  <a:spcAft>
                    <a:spcPts val="600"/>
                  </a:spcAft>
                  <a:buClrTx/>
                  <a:buSzTx/>
                  <a:buFontTx/>
                  <a:buNone/>
                  <a:tabLst/>
                  <a:defRPr/>
                </a:pPr>
                <a:r>
                  <a:rPr kumimoji="0" lang="en-US" sz="1051" b="0" i="0" u="none" strike="noStrike" kern="0" cap="none" spc="0" normalizeH="0" baseline="0" noProof="0" dirty="0">
                    <a:ln>
                      <a:noFill/>
                    </a:ln>
                    <a:solidFill>
                      <a:srgbClr val="D83B01"/>
                    </a:solidFill>
                    <a:effectLst/>
                    <a:uLnTx/>
                    <a:uFillTx/>
                    <a:latin typeface="Segoe UI"/>
                    <a:ea typeface="+mn-ea"/>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D83B01"/>
                  </a:solidFill>
                  <a:effectLst/>
                  <a:uLnTx/>
                  <a:uFillTx/>
                  <a:latin typeface="Segoe UI"/>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477444" y="2675745"/>
            <a:ext cx="1188805" cy="430887"/>
          </a:xfrm>
          <a:prstGeom prst="rect">
            <a:avLst/>
          </a:prstGeom>
        </p:spPr>
        <p:txBody>
          <a:bodyPr wrap="square" anchor="ct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Framework</a:t>
            </a:r>
          </a:p>
        </p:txBody>
      </p:sp>
      <p:sp>
        <p:nvSpPr>
          <p:cNvPr id="145" name="Rectangle 144"/>
          <p:cNvSpPr/>
          <p:nvPr/>
        </p:nvSpPr>
        <p:spPr>
          <a:xfrm>
            <a:off x="4847394" y="2689338"/>
            <a:ext cx="119081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SQL 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Warehouse</a:t>
            </a:r>
          </a:p>
        </p:txBody>
      </p:sp>
      <p:sp>
        <p:nvSpPr>
          <p:cNvPr id="144" name="Rectangle 143"/>
          <p:cNvSpPr/>
          <p:nvPr/>
        </p:nvSpPr>
        <p:spPr>
          <a:xfrm>
            <a:off x="3176426" y="2675786"/>
            <a:ext cx="977129"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Catalog</a:t>
            </a:r>
          </a:p>
        </p:txBody>
      </p:sp>
      <p:grpSp>
        <p:nvGrpSpPr>
          <p:cNvPr id="231" name="Group 230"/>
          <p:cNvGrpSpPr/>
          <p:nvPr/>
        </p:nvGrpSpPr>
        <p:grpSpPr>
          <a:xfrm>
            <a:off x="2850074" y="2748754"/>
            <a:ext cx="257645" cy="274068"/>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0" name="Rectangle 149"/>
          <p:cNvSpPr/>
          <p:nvPr/>
        </p:nvSpPr>
        <p:spPr>
          <a:xfrm>
            <a:off x="6697340" y="2689338"/>
            <a:ext cx="1188805"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Analytics</a:t>
            </a:r>
          </a:p>
        </p:txBody>
      </p:sp>
      <p:sp>
        <p:nvSpPr>
          <p:cNvPr id="146" name="Rectangle 145"/>
          <p:cNvSpPr/>
          <p:nvPr/>
        </p:nvSpPr>
        <p:spPr>
          <a:xfrm>
            <a:off x="3163900" y="1874179"/>
            <a:ext cx="92094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Factory </a:t>
            </a:r>
            <a:endPar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mn-cs"/>
            </a:endParaRPr>
          </a:p>
        </p:txBody>
      </p:sp>
      <p:sp>
        <p:nvSpPr>
          <p:cNvPr id="149" name="Rectangle 148"/>
          <p:cNvSpPr/>
          <p:nvPr/>
        </p:nvSpPr>
        <p:spPr>
          <a:xfrm>
            <a:off x="6697340" y="1926406"/>
            <a:ext cx="1188805"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Machine Learning</a:t>
            </a:r>
          </a:p>
        </p:txBody>
      </p:sp>
      <p:sp>
        <p:nvSpPr>
          <p:cNvPr id="147" name="Rectangle 146"/>
          <p:cNvSpPr/>
          <p:nvPr/>
        </p:nvSpPr>
        <p:spPr>
          <a:xfrm>
            <a:off x="4834449" y="1899232"/>
            <a:ext cx="98305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Store</a:t>
            </a:r>
          </a:p>
        </p:txBody>
      </p:sp>
      <p:sp>
        <p:nvSpPr>
          <p:cNvPr id="151" name="Rectangle 150"/>
          <p:cNvSpPr/>
          <p:nvPr/>
        </p:nvSpPr>
        <p:spPr>
          <a:xfrm>
            <a:off x="8477444" y="1926406"/>
            <a:ext cx="1188805"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Cognitive Services</a:t>
            </a:r>
          </a:p>
        </p:txBody>
      </p:sp>
      <p:grpSp>
        <p:nvGrpSpPr>
          <p:cNvPr id="13" name="Group 12"/>
          <p:cNvGrpSpPr/>
          <p:nvPr/>
        </p:nvGrpSpPr>
        <p:grpSpPr>
          <a:xfrm>
            <a:off x="8054139" y="1999863"/>
            <a:ext cx="400460" cy="256783"/>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3" name="Rectangle 262"/>
          <p:cNvSpPr/>
          <p:nvPr/>
        </p:nvSpPr>
        <p:spPr>
          <a:xfrm>
            <a:off x="8300624" y="4919562"/>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Power BI</a:t>
            </a:r>
          </a:p>
        </p:txBody>
      </p:sp>
      <p:grpSp>
        <p:nvGrpSpPr>
          <p:cNvPr id="30" name="Group 29"/>
          <p:cNvGrpSpPr/>
          <p:nvPr/>
        </p:nvGrpSpPr>
        <p:grpSpPr>
          <a:xfrm>
            <a:off x="7965434"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56" name="Freeform 155"/>
          <p:cNvSpPr/>
          <p:nvPr/>
        </p:nvSpPr>
        <p:spPr bwMode="auto">
          <a:xfrm>
            <a:off x="8079469" y="2768398"/>
            <a:ext cx="349800" cy="23778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59" name="Group 258"/>
          <p:cNvGrpSpPr/>
          <p:nvPr/>
        </p:nvGrpSpPr>
        <p:grpSpPr>
          <a:xfrm>
            <a:off x="6290201" y="4310797"/>
            <a:ext cx="330403" cy="253812"/>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71" name="Freeform 270"/>
          <p:cNvSpPr>
            <a:spLocks/>
          </p:cNvSpPr>
          <p:nvPr/>
        </p:nvSpPr>
        <p:spPr bwMode="auto">
          <a:xfrm>
            <a:off x="6291434" y="3524369"/>
            <a:ext cx="343263"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01" name="Freeform 300"/>
          <p:cNvSpPr/>
          <p:nvPr/>
        </p:nvSpPr>
        <p:spPr bwMode="auto">
          <a:xfrm>
            <a:off x="2846321" y="1948305"/>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2" name="Freeform 301"/>
          <p:cNvSpPr/>
          <p:nvPr/>
        </p:nvSpPr>
        <p:spPr bwMode="auto">
          <a:xfrm>
            <a:off x="2865360"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3" name="Freeform 302"/>
          <p:cNvSpPr/>
          <p:nvPr/>
        </p:nvSpPr>
        <p:spPr bwMode="auto">
          <a:xfrm flipH="1">
            <a:off x="6331954" y="1999703"/>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7" name="TextBox 176"/>
          <p:cNvSpPr txBox="1"/>
          <p:nvPr/>
        </p:nvSpPr>
        <p:spPr>
          <a:xfrm>
            <a:off x="1647495" y="1704125"/>
            <a:ext cx="485720" cy="316753"/>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Data Sources</a:t>
            </a:r>
          </a:p>
        </p:txBody>
      </p:sp>
      <p:sp>
        <p:nvSpPr>
          <p:cNvPr id="179" name="TextBox 178"/>
          <p:cNvSpPr txBox="1"/>
          <p:nvPr/>
        </p:nvSpPr>
        <p:spPr>
          <a:xfrm>
            <a:off x="1647495" y="2988418"/>
            <a:ext cx="485720" cy="158377"/>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Apps</a:t>
            </a:r>
          </a:p>
        </p:txBody>
      </p:sp>
      <p:sp>
        <p:nvSpPr>
          <p:cNvPr id="181" name="TextBox 180"/>
          <p:cNvSpPr txBox="1"/>
          <p:nvPr/>
        </p:nvSpPr>
        <p:spPr>
          <a:xfrm>
            <a:off x="1647495" y="4206576"/>
            <a:ext cx="675851" cy="475130"/>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Sensors </a:t>
            </a:r>
            <a:br>
              <a:rPr kumimoji="0" lang="en-US" sz="1029"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br>
            <a:r>
              <a:rPr kumimoji="0" lang="en-US" sz="1029"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and devices</a:t>
            </a:r>
          </a:p>
        </p:txBody>
      </p:sp>
      <p:cxnSp>
        <p:nvCxnSpPr>
          <p:cNvPr id="202" name="Straight Connector 201"/>
          <p:cNvCxnSpPr/>
          <p:nvPr/>
        </p:nvCxnSpPr>
        <p:spPr>
          <a:xfrm>
            <a:off x="2144590" y="3050128"/>
            <a:ext cx="283367" cy="0"/>
          </a:xfrm>
          <a:prstGeom prst="line">
            <a:avLst/>
          </a:prstGeom>
          <a:solidFill>
            <a:srgbClr val="0078D7"/>
          </a:solidFill>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grayscl/>
            <a:extLst>
              <a:ext uri="{28A0092B-C50C-407E-A947-70E740481C1C}">
                <a14:useLocalDpi xmlns:a14="http://schemas.microsoft.com/office/drawing/2010/main"/>
              </a:ext>
            </a:extLst>
          </a:blip>
          <a:stretch>
            <a:fillRect/>
          </a:stretch>
        </p:blipFill>
        <p:spPr>
          <a:xfrm>
            <a:off x="807152" y="2710524"/>
            <a:ext cx="713008" cy="834267"/>
          </a:xfrm>
          <a:prstGeom prst="rect">
            <a:avLst/>
          </a:prstGeom>
        </p:spPr>
      </p:pic>
      <p:pic>
        <p:nvPicPr>
          <p:cNvPr id="290" name="Picture 289"/>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883779" y="4039477"/>
            <a:ext cx="691695" cy="809329"/>
          </a:xfrm>
          <a:prstGeom prst="rect">
            <a:avLst/>
          </a:prstGeom>
        </p:spPr>
      </p:pic>
      <p:pic>
        <p:nvPicPr>
          <p:cNvPr id="291" name="Picture 290"/>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883913" y="1472590"/>
            <a:ext cx="629979" cy="737119"/>
          </a:xfrm>
          <a:prstGeom prst="rect">
            <a:avLst/>
          </a:prstGeom>
        </p:spPr>
      </p:pic>
      <p:pic>
        <p:nvPicPr>
          <p:cNvPr id="117" name="Picture 11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4474056" y="1929108"/>
            <a:ext cx="353921" cy="353921"/>
          </a:xfrm>
          <a:prstGeom prst="rect">
            <a:avLst/>
          </a:prstGeom>
        </p:spPr>
      </p:pic>
      <p:pic>
        <p:nvPicPr>
          <p:cNvPr id="118" name="Picture 11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6282681" y="2755342"/>
            <a:ext cx="342656" cy="342656"/>
          </a:xfrm>
          <a:prstGeom prst="rect">
            <a:avLst/>
          </a:prstGeom>
        </p:spPr>
      </p:pic>
      <p:pic>
        <p:nvPicPr>
          <p:cNvPr id="119" name="Picture 118"/>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4485301" y="2787978"/>
            <a:ext cx="326549" cy="326549"/>
          </a:xfrm>
          <a:prstGeom prst="rect">
            <a:avLst/>
          </a:prstGeom>
        </p:spPr>
      </p:pic>
    </p:spTree>
    <p:extLst>
      <p:ext uri="{BB962C8B-B14F-4D97-AF65-F5344CB8AC3E}">
        <p14:creationId xmlns:p14="http://schemas.microsoft.com/office/powerpoint/2010/main" val="377745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a:spLocks/>
          </p:cNvSpPr>
          <p:nvPr/>
        </p:nvSpPr>
        <p:spPr>
          <a:xfrm>
            <a:off x="2667000" y="4095480"/>
            <a:ext cx="6858000" cy="1017857"/>
          </a:xfrm>
          <a:prstGeom prst="rect">
            <a:avLst/>
          </a:prstGeom>
          <a:solidFill>
            <a:schemeClr val="accent2"/>
          </a:solidFill>
          <a:ln w="9525" cap="flat" cmpd="sng" algn="ctr">
            <a:noFill/>
            <a:prstDash val="solid"/>
          </a:ln>
          <a:effectLst/>
        </p:spPr>
        <p:txBody>
          <a:bodyPr lIns="152400" tIns="0" rIns="152400"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err="1">
                <a:ln>
                  <a:noFill/>
                </a:ln>
                <a:solidFill>
                  <a:prstClr val="white"/>
                </a:solidFill>
                <a:effectLst/>
                <a:uLnTx/>
                <a:uFillTx/>
                <a:latin typeface="Segoe UI"/>
                <a:ea typeface="+mn-ea"/>
                <a:cs typeface="Arial"/>
              </a:rPr>
              <a:t>WebHDFS</a:t>
            </a:r>
            <a:endParaRPr kumimoji="0" lang="en-US" sz="2000" b="0" i="0" u="none" strike="noStrike" kern="1200" cap="none" spc="0" normalizeH="0" baseline="0" noProof="0" dirty="0">
              <a:ln>
                <a:noFill/>
              </a:ln>
              <a:solidFill>
                <a:prstClr val="white"/>
              </a:solidFill>
              <a:effectLst/>
              <a:uLnTx/>
              <a:uFillTx/>
              <a:latin typeface="Segoe UI"/>
              <a:ea typeface="+mn-ea"/>
              <a:cs typeface="Arial"/>
            </a:endParaRPr>
          </a:p>
        </p:txBody>
      </p:sp>
      <p:sp>
        <p:nvSpPr>
          <p:cNvPr id="69" name="Freeform 68"/>
          <p:cNvSpPr/>
          <p:nvPr/>
        </p:nvSpPr>
        <p:spPr bwMode="auto">
          <a:xfrm rot="10800000" flipV="1">
            <a:off x="2667000" y="4431191"/>
            <a:ext cx="6858000" cy="1850733"/>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marL="0" marR="0" lvl="0" indent="0" algn="ctr" defTabSz="761719"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42"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p:cNvSpPr>
            <a:spLocks/>
          </p:cNvSpPr>
          <p:nvPr/>
        </p:nvSpPr>
        <p:spPr>
          <a:xfrm>
            <a:off x="2667000" y="1916581"/>
            <a:ext cx="6858000" cy="1935679"/>
          </a:xfrm>
          <a:prstGeom prst="rect">
            <a:avLst/>
          </a:prstGeom>
          <a:solidFill>
            <a:schemeClr val="accent1">
              <a:lumMod val="90000"/>
              <a:lumOff val="10000"/>
            </a:schemeClr>
          </a:solidFill>
          <a:ln w="9525" cap="flat" cmpd="sng" algn="ctr">
            <a:noFill/>
            <a:prstDash val="solid"/>
          </a:ln>
          <a:effectLst/>
        </p:spPr>
        <p:txBody>
          <a:bodyPr lIns="152400" tIns="0" rIns="152400" bIns="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prstClr val="white"/>
                </a:solidFill>
                <a:effectLst/>
                <a:uLnTx/>
                <a:uFillTx/>
                <a:latin typeface="Segoe UI"/>
                <a:ea typeface="+mn-ea"/>
                <a:cs typeface="Arial"/>
              </a:rPr>
              <a:t>YARN</a:t>
            </a:r>
            <a:endParaRPr kumimoji="0" lang="en-US" sz="2000" b="0" i="0" u="none" strike="noStrike" kern="1200" cap="none" spc="0" normalizeH="0" baseline="0" noProof="0" dirty="0">
              <a:ln>
                <a:noFill/>
              </a:ln>
              <a:solidFill>
                <a:prstClr val="white"/>
              </a:solidFill>
              <a:effectLst/>
              <a:uLnTx/>
              <a:uFillTx/>
              <a:latin typeface="Segoe UI"/>
              <a:ea typeface="+mn-ea"/>
              <a:cs typeface="Arial"/>
            </a:endParaRPr>
          </a:p>
        </p:txBody>
      </p:sp>
      <p:sp>
        <p:nvSpPr>
          <p:cNvPr id="6" name="Freeform 5"/>
          <p:cNvSpPr/>
          <p:nvPr/>
        </p:nvSpPr>
        <p:spPr bwMode="auto">
          <a:xfrm rot="10800000">
            <a:off x="2667000" y="1578260"/>
            <a:ext cx="6858000" cy="1848081"/>
          </a:xfrm>
          <a:custGeom>
            <a:avLst/>
            <a:gdLst>
              <a:gd name="connsiteX0" fmla="*/ 5412098 w 5687803"/>
              <a:gd name="connsiteY0" fmla="*/ 1883228 h 1883228"/>
              <a:gd name="connsiteX1" fmla="*/ 275705 w 5687803"/>
              <a:gd name="connsiteY1" fmla="*/ 1883228 h 1883228"/>
              <a:gd name="connsiteX2" fmla="*/ 0 w 5687803"/>
              <a:gd name="connsiteY2" fmla="*/ 1607523 h 1883228"/>
              <a:gd name="connsiteX3" fmla="*/ 0 w 5687803"/>
              <a:gd name="connsiteY3" fmla="*/ 504735 h 1883228"/>
              <a:gd name="connsiteX4" fmla="*/ 275705 w 5687803"/>
              <a:gd name="connsiteY4" fmla="*/ 229030 h 1883228"/>
              <a:gd name="connsiteX5" fmla="*/ 2081312 w 5687803"/>
              <a:gd name="connsiteY5" fmla="*/ 229030 h 1883228"/>
              <a:gd name="connsiteX6" fmla="*/ 2253495 w 5687803"/>
              <a:gd name="connsiteY6" fmla="*/ 0 h 1883228"/>
              <a:gd name="connsiteX7" fmla="*/ 3434308 w 5687803"/>
              <a:gd name="connsiteY7" fmla="*/ 0 h 1883228"/>
              <a:gd name="connsiteX8" fmla="*/ 3606490 w 5687803"/>
              <a:gd name="connsiteY8" fmla="*/ 229030 h 1883228"/>
              <a:gd name="connsiteX9" fmla="*/ 5412098 w 5687803"/>
              <a:gd name="connsiteY9" fmla="*/ 229030 h 1883228"/>
              <a:gd name="connsiteX10" fmla="*/ 5687803 w 5687803"/>
              <a:gd name="connsiteY10" fmla="*/ 504735 h 1883228"/>
              <a:gd name="connsiteX11" fmla="*/ 5687803 w 5687803"/>
              <a:gd name="connsiteY11" fmla="*/ 1607523 h 1883228"/>
              <a:gd name="connsiteX12" fmla="*/ 5412098 w 5687803"/>
              <a:gd name="connsiteY12" fmla="*/ 1883228 h 188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7803" h="1883228">
                <a:moveTo>
                  <a:pt x="5412098" y="1883228"/>
                </a:moveTo>
                <a:lnTo>
                  <a:pt x="275705" y="1883228"/>
                </a:lnTo>
                <a:cubicBezTo>
                  <a:pt x="123437" y="1883228"/>
                  <a:pt x="0" y="1759791"/>
                  <a:pt x="0" y="1607523"/>
                </a:cubicBezTo>
                <a:lnTo>
                  <a:pt x="0" y="504735"/>
                </a:lnTo>
                <a:cubicBezTo>
                  <a:pt x="0" y="352467"/>
                  <a:pt x="123437" y="229030"/>
                  <a:pt x="275705" y="229030"/>
                </a:cubicBezTo>
                <a:lnTo>
                  <a:pt x="2081312" y="229030"/>
                </a:lnTo>
                <a:lnTo>
                  <a:pt x="2253495" y="0"/>
                </a:lnTo>
                <a:lnTo>
                  <a:pt x="3434308" y="0"/>
                </a:lnTo>
                <a:lnTo>
                  <a:pt x="3606490" y="229030"/>
                </a:lnTo>
                <a:lnTo>
                  <a:pt x="5412098" y="229030"/>
                </a:lnTo>
                <a:cubicBezTo>
                  <a:pt x="5564366" y="229030"/>
                  <a:pt x="5687803" y="352467"/>
                  <a:pt x="5687803" y="504735"/>
                </a:cubicBezTo>
                <a:lnTo>
                  <a:pt x="5687803" y="1607523"/>
                </a:lnTo>
                <a:cubicBezTo>
                  <a:pt x="5687803" y="1759791"/>
                  <a:pt x="5564366" y="1883228"/>
                  <a:pt x="5412098" y="1883228"/>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76200" tIns="38100" rIns="38100" bIns="76200" numCol="1" spcCol="0" rtlCol="0" fromWordArt="0" anchor="b" anchorCtr="0" forceAA="0" compatLnSpc="1">
            <a:prstTxWarp prst="textNoShape">
              <a:avLst/>
            </a:prstTxWarp>
            <a:noAutofit/>
          </a:bodyPr>
          <a:lstStyle/>
          <a:p>
            <a:pPr marL="0" marR="0" lvl="0" indent="0" algn="ctr" defTabSz="761719"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42"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5036" y="2365119"/>
            <a:ext cx="500430" cy="514808"/>
          </a:xfrm>
          <a:prstGeom prst="rect">
            <a:avLst/>
          </a:prstGeom>
          <a:ln>
            <a:noFill/>
          </a:ln>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29002" y="2466066"/>
            <a:ext cx="676962" cy="317207"/>
          </a:xfrm>
          <a:prstGeom prst="rect">
            <a:avLst/>
          </a:prstGeom>
          <a:noFill/>
          <a:ln>
            <a:noFill/>
          </a:ln>
        </p:spPr>
      </p:pic>
      <p:sp>
        <p:nvSpPr>
          <p:cNvPr id="9" name="TextBox 8"/>
          <p:cNvSpPr txBox="1"/>
          <p:nvPr/>
        </p:nvSpPr>
        <p:spPr>
          <a:xfrm>
            <a:off x="3713941" y="2474059"/>
            <a:ext cx="667559" cy="297454"/>
          </a:xfrm>
          <a:prstGeom prst="rect">
            <a:avLst/>
          </a:prstGeom>
          <a:noFill/>
        </p:spPr>
        <p:txBody>
          <a:bodyPr wrap="square" rtlCol="0">
            <a:sp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prstClr val="white"/>
                </a:solidFill>
                <a:effectLst/>
                <a:uLnTx/>
                <a:uFillTx/>
                <a:latin typeface="Segoe UI"/>
                <a:ea typeface="+mn-ea"/>
                <a:cs typeface="+mn-cs"/>
              </a:rPr>
              <a:t>U-SQL</a:t>
            </a:r>
          </a:p>
        </p:txBody>
      </p:sp>
      <p:sp>
        <p:nvSpPr>
          <p:cNvPr id="10" name="TextBox 9"/>
          <p:cNvSpPr txBox="1"/>
          <p:nvPr/>
        </p:nvSpPr>
        <p:spPr>
          <a:xfrm>
            <a:off x="3027934" y="1719924"/>
            <a:ext cx="3257278" cy="297454"/>
          </a:xfrm>
          <a:prstGeom prst="rect">
            <a:avLst/>
          </a:prstGeom>
          <a:noFill/>
        </p:spPr>
        <p:txBody>
          <a:bodyPr wrap="square" rtlCol="0">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prstClr val="white"/>
                </a:solidFill>
                <a:effectLst/>
                <a:uLnTx/>
                <a:uFillTx/>
                <a:latin typeface="Segoe UI"/>
                <a:ea typeface="+mn-ea"/>
                <a:cs typeface="+mn-cs"/>
              </a:rPr>
              <a:t>Analytics Service</a:t>
            </a:r>
          </a:p>
        </p:txBody>
      </p:sp>
      <p:sp>
        <p:nvSpPr>
          <p:cNvPr id="11" name="TextBox 10"/>
          <p:cNvSpPr txBox="1"/>
          <p:nvPr/>
        </p:nvSpPr>
        <p:spPr>
          <a:xfrm>
            <a:off x="6277164" y="1714500"/>
            <a:ext cx="2943968" cy="502573"/>
          </a:xfrm>
          <a:prstGeom prst="rect">
            <a:avLst/>
          </a:prstGeom>
          <a:noFill/>
        </p:spPr>
        <p:txBody>
          <a:bodyPr wrap="square" rtlCol="0">
            <a:spAutoFit/>
          </a:bodyPr>
          <a:lstStyle/>
          <a:p>
            <a:pPr marL="0" marR="0" lvl="1" indent="0" algn="r" defTabSz="76197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prstClr val="white"/>
                </a:solidFill>
                <a:effectLst/>
                <a:uLnTx/>
                <a:uFillTx/>
                <a:latin typeface="Segoe UI"/>
                <a:ea typeface="+mn-ea"/>
                <a:cs typeface="+mn-cs"/>
              </a:rPr>
              <a:t>HDInsight</a:t>
            </a:r>
          </a:p>
          <a:p>
            <a:pPr marL="0" marR="0" lvl="1" indent="0" algn="r" defTabSz="76197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prstClr val="white"/>
                </a:solidFill>
                <a:effectLst/>
                <a:uLnTx/>
                <a:uFillTx/>
                <a:latin typeface="Segoe UI"/>
                <a:ea typeface="+mn-ea"/>
                <a:cs typeface="+mn-cs"/>
              </a:rPr>
              <a:t>(managed Hadoop Clusters)</a:t>
            </a:r>
            <a:endParaRPr kumimoji="0" lang="en-US" sz="1167" b="0" i="0" u="none" strike="noStrike" kern="0" cap="none" spc="0" normalizeH="0" baseline="0" noProof="0" dirty="0">
              <a:ln>
                <a:noFill/>
              </a:ln>
              <a:solidFill>
                <a:prstClr val="white"/>
              </a:solidFill>
              <a:effectLst/>
              <a:uLnTx/>
              <a:uFillTx/>
              <a:latin typeface="Segoe UI"/>
              <a:ea typeface="+mn-ea"/>
              <a:cs typeface="+mn-cs"/>
            </a:endParaRPr>
          </a:p>
        </p:txBody>
      </p:sp>
      <p:pic>
        <p:nvPicPr>
          <p:cNvPr id="12" name="Picture 1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7429500" y="2500106"/>
            <a:ext cx="935567" cy="323045"/>
          </a:xfrm>
          <a:prstGeom prst="rect">
            <a:avLst/>
          </a:prstGeom>
        </p:spPr>
      </p:pic>
      <p:grpSp>
        <p:nvGrpSpPr>
          <p:cNvPr id="2" name="Group 1"/>
          <p:cNvGrpSpPr/>
          <p:nvPr/>
        </p:nvGrpSpPr>
        <p:grpSpPr>
          <a:xfrm>
            <a:off x="3713941" y="4894152"/>
            <a:ext cx="4920583" cy="1268765"/>
            <a:chOff x="5226398" y="6112562"/>
            <a:chExt cx="4284412" cy="1104729"/>
          </a:xfrm>
        </p:grpSpPr>
        <p:sp>
          <p:nvSpPr>
            <p:cNvPr id="14" name="Rounded Rectangle 13"/>
            <p:cNvSpPr>
              <a:spLocks/>
            </p:cNvSpPr>
            <p:nvPr/>
          </p:nvSpPr>
          <p:spPr>
            <a:xfrm>
              <a:off x="5226398"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15" name="Freeform 5"/>
            <p:cNvSpPr>
              <a:spLocks noEditPoints="1"/>
            </p:cNvSpPr>
            <p:nvPr/>
          </p:nvSpPr>
          <p:spPr bwMode="auto">
            <a:xfrm>
              <a:off x="5401973" y="6237203"/>
              <a:ext cx="327193" cy="309379"/>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37351" tIns="37351" rIns="0" bIns="37351" numCol="1" anchor="t" anchorCtr="0" compatLnSpc="1">
              <a:prstTxWarp prst="textNoShape">
                <a:avLst/>
              </a:prstTxWarp>
            </a:bodyPr>
            <a:lstStyle/>
            <a:p>
              <a:pPr marL="0" marR="0" lvl="0" indent="0" algn="l" defTabSz="761970" rtl="0"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prstClr val="black"/>
                </a:solidFill>
                <a:effectLst/>
                <a:uLnTx/>
                <a:uFillTx/>
                <a:latin typeface="Segoe UI"/>
                <a:ea typeface="+mn-ea"/>
                <a:cs typeface="+mn-cs"/>
              </a:endParaRPr>
            </a:p>
          </p:txBody>
        </p:sp>
        <p:sp>
          <p:nvSpPr>
            <p:cNvPr id="16" name="Rounded Rectangle 15"/>
            <p:cNvSpPr>
              <a:spLocks/>
            </p:cNvSpPr>
            <p:nvPr/>
          </p:nvSpPr>
          <p:spPr>
            <a:xfrm>
              <a:off x="5236532"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17" name="Rounded Rectangle 16"/>
            <p:cNvSpPr>
              <a:spLocks/>
            </p:cNvSpPr>
            <p:nvPr/>
          </p:nvSpPr>
          <p:spPr>
            <a:xfrm>
              <a:off x="5946007"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grpSp>
          <p:nvGrpSpPr>
            <p:cNvPr id="18" name="Group 17"/>
            <p:cNvGrpSpPr/>
            <p:nvPr/>
          </p:nvGrpSpPr>
          <p:grpSpPr>
            <a:xfrm>
              <a:off x="6036098" y="6229818"/>
              <a:ext cx="545497" cy="343276"/>
              <a:chOff x="2769908" y="1409697"/>
              <a:chExt cx="1965320" cy="1055586"/>
            </a:xfrm>
            <a:solidFill>
              <a:schemeClr val="bg1"/>
            </a:solidFill>
          </p:grpSpPr>
          <p:sp>
            <p:nvSpPr>
              <p:cNvPr id="6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7351" rIns="0" rtlCol="0" anchor="ctr"/>
              <a:lstStyle/>
              <a:p>
                <a:pPr marL="0" marR="0" lvl="0" indent="0" algn="l" defTabSz="746958" rtl="0"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srgbClr val="008272"/>
                  </a:solidFill>
                  <a:effectLst/>
                  <a:uLnTx/>
                  <a:uFillTx/>
                  <a:latin typeface="Segoe UI"/>
                  <a:ea typeface="+mn-ea"/>
                  <a:cs typeface="+mn-cs"/>
                </a:endParaRPr>
              </a:p>
            </p:txBody>
          </p:sp>
          <p:sp>
            <p:nvSpPr>
              <p:cNvPr id="6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37351" tIns="37351" rIns="0" bIns="74702" numCol="1" spcCol="0" rtlCol="0" fromWordArt="0" anchor="b" anchorCtr="0" forceAA="0" compatLnSpc="1">
                <a:prstTxWarp prst="textNoShape">
                  <a:avLst/>
                </a:prstTxWarp>
                <a:noAutofit/>
              </a:bodyPr>
              <a:lstStyle/>
              <a:p>
                <a:pPr marL="0" marR="0" lvl="0" indent="0" algn="l" defTabSz="746713" rtl="0" eaLnBrk="1" fontAlgn="base" latinLnBrk="0" hangingPunct="1">
                  <a:lnSpc>
                    <a:spcPct val="100000"/>
                  </a:lnSpc>
                  <a:spcBef>
                    <a:spcPct val="0"/>
                  </a:spcBef>
                  <a:spcAft>
                    <a:spcPct val="0"/>
                  </a:spcAft>
                  <a:buClrTx/>
                  <a:buSzTx/>
                  <a:buFontTx/>
                  <a:buNone/>
                  <a:tabLst/>
                  <a:defRPr/>
                </a:pPr>
                <a:endParaRPr kumimoji="0" lang="en-US" sz="408" b="0" i="0" u="none" strike="noStrike" kern="0" cap="none" spc="-4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7351" tIns="37349" rIns="0" bIns="37349" numCol="1" rtlCol="0" anchor="ctr" anchorCtr="0" compatLnSpc="1">
                <a:prstTxWarp prst="textNoShape">
                  <a:avLst/>
                </a:prstTxWarp>
              </a:bodyPr>
              <a:lstStyle/>
              <a:p>
                <a:pPr marL="0" marR="0" lvl="0" indent="0" algn="l" defTabSz="672257" rtl="0" eaLnBrk="1" fontAlgn="auto" latinLnBrk="0" hangingPunct="1">
                  <a:lnSpc>
                    <a:spcPct val="100000"/>
                  </a:lnSpc>
                  <a:spcBef>
                    <a:spcPts val="0"/>
                  </a:spcBef>
                  <a:spcAft>
                    <a:spcPts val="0"/>
                  </a:spcAft>
                  <a:buClrTx/>
                  <a:buSzTx/>
                  <a:buFontTx/>
                  <a:buNone/>
                  <a:tabLst/>
                  <a:defRPr/>
                </a:pPr>
                <a:endParaRPr kumimoji="0" lang="en-US" sz="408" b="0" i="0" u="none" strike="noStrike" kern="0" cap="none" spc="-11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9" name="Rounded Rectangle 18"/>
            <p:cNvSpPr>
              <a:spLocks/>
            </p:cNvSpPr>
            <p:nvPr/>
          </p:nvSpPr>
          <p:spPr>
            <a:xfrm>
              <a:off x="5950999"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20" name="Rounded Rectangle 19"/>
            <p:cNvSpPr>
              <a:spLocks/>
            </p:cNvSpPr>
            <p:nvPr/>
          </p:nvSpPr>
          <p:spPr>
            <a:xfrm>
              <a:off x="6668494"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21" name="Rounded Rectangle 20"/>
            <p:cNvSpPr>
              <a:spLocks/>
            </p:cNvSpPr>
            <p:nvPr/>
          </p:nvSpPr>
          <p:spPr>
            <a:xfrm>
              <a:off x="6678628"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22" name="Rounded Rectangle 21"/>
            <p:cNvSpPr>
              <a:spLocks/>
            </p:cNvSpPr>
            <p:nvPr/>
          </p:nvSpPr>
          <p:spPr>
            <a:xfrm>
              <a:off x="7393095"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23" name="Rounded Rectangle 22"/>
            <p:cNvSpPr>
              <a:spLocks/>
            </p:cNvSpPr>
            <p:nvPr/>
          </p:nvSpPr>
          <p:spPr>
            <a:xfrm>
              <a:off x="8103190"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24" name="Rounded Rectangle 23"/>
            <p:cNvSpPr>
              <a:spLocks/>
            </p:cNvSpPr>
            <p:nvPr/>
          </p:nvSpPr>
          <p:spPr>
            <a:xfrm>
              <a:off x="8113324" y="6686824"/>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25" name="Rounded Rectangle 24"/>
            <p:cNvSpPr>
              <a:spLocks/>
            </p:cNvSpPr>
            <p:nvPr/>
          </p:nvSpPr>
          <p:spPr>
            <a:xfrm>
              <a:off x="8822799" y="611256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26" name="Rounded Rectangle 25"/>
            <p:cNvSpPr>
              <a:spLocks/>
            </p:cNvSpPr>
            <p:nvPr/>
          </p:nvSpPr>
          <p:spPr>
            <a:xfrm>
              <a:off x="8827791" y="6678817"/>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27" name="Rounded Rectangle 26"/>
            <p:cNvSpPr>
              <a:spLocks/>
            </p:cNvSpPr>
            <p:nvPr/>
          </p:nvSpPr>
          <p:spPr>
            <a:xfrm>
              <a:off x="7393095" y="6119522"/>
              <a:ext cx="683019" cy="530467"/>
            </a:xfrm>
            <a:prstGeom prst="roundRect">
              <a:avLst>
                <a:gd name="adj" fmla="val 5758"/>
              </a:avLst>
            </a:prstGeom>
            <a:solidFill>
              <a:schemeClr val="accent2">
                <a:lumMod val="60000"/>
                <a:lumOff val="4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noFill/>
                  <a:effectLst/>
                  <a:uLnTx/>
                  <a:uFillTx/>
                  <a:latin typeface="Segoe UI"/>
                  <a:ea typeface="+mn-ea"/>
                  <a:cs typeface="Arial"/>
                </a:rPr>
                <a:t>1</a:t>
              </a:r>
            </a:p>
          </p:txBody>
        </p:sp>
        <p:sp>
          <p:nvSpPr>
            <p:cNvPr id="28" name="Rounded Rectangle 18"/>
            <p:cNvSpPr/>
            <p:nvPr/>
          </p:nvSpPr>
          <p:spPr bwMode="auto">
            <a:xfrm>
              <a:off x="6824336" y="6218846"/>
              <a:ext cx="356797" cy="370918"/>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37351" rIns="0" bIns="74702" numCol="1" spcCol="0" rtlCol="0" fromWordArt="0" anchor="b" anchorCtr="0" forceAA="0" compatLnSpc="1">
              <a:prstTxWarp prst="textNoShape">
                <a:avLst/>
              </a:prstTxWarp>
              <a:noAutofit/>
            </a:bodyPr>
            <a:lstStyle/>
            <a:p>
              <a:pPr marL="0" marR="0" lvl="0" indent="0" algn="l" defTabSz="746713" rtl="0" eaLnBrk="1" fontAlgn="base" latinLnBrk="0" hangingPunct="1">
                <a:lnSpc>
                  <a:spcPct val="100000"/>
                </a:lnSpc>
                <a:spcBef>
                  <a:spcPct val="0"/>
                </a:spcBef>
                <a:spcAft>
                  <a:spcPct val="0"/>
                </a:spcAft>
                <a:buClrTx/>
                <a:buSzTx/>
                <a:buFontTx/>
                <a:buNone/>
                <a:tabLst/>
                <a:defRPr/>
              </a:pPr>
              <a:endParaRPr kumimoji="0" lang="en-US" sz="408" b="0" i="0" u="none" strike="noStrike" kern="0" cap="none" spc="-41"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28"/>
            <p:cNvSpPr>
              <a:spLocks noChangeAspect="1"/>
            </p:cNvSpPr>
            <p:nvPr/>
          </p:nvSpPr>
          <p:spPr bwMode="auto">
            <a:xfrm>
              <a:off x="7570831" y="6214728"/>
              <a:ext cx="320040" cy="315230"/>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119523" rIns="0" bIns="119523" numCol="1" spcCol="0" rtlCol="0" fromWordArt="0" anchor="t" anchorCtr="0" forceAA="0" compatLnSpc="1">
              <a:prstTxWarp prst="textNoShape">
                <a:avLst/>
              </a:prstTxWarp>
              <a:noAutofit/>
            </a:bodyPr>
            <a:lstStyle/>
            <a:p>
              <a:pPr marL="0" marR="0" lvl="0" indent="0" algn="l" defTabSz="761721" rtl="0" eaLnBrk="1" fontAlgn="base" latinLnBrk="0" hangingPunct="1">
                <a:lnSpc>
                  <a:spcPct val="90000"/>
                </a:lnSpc>
                <a:spcBef>
                  <a:spcPct val="0"/>
                </a:spcBef>
                <a:spcAft>
                  <a:spcPct val="0"/>
                </a:spcAft>
                <a:buClrTx/>
                <a:buSzTx/>
                <a:buFontTx/>
                <a:buNone/>
                <a:tabLst/>
                <a:defRPr/>
              </a:pPr>
              <a:endParaRPr kumimoji="0" lang="en-US" sz="40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67"/>
            <p:cNvSpPr/>
            <p:nvPr/>
          </p:nvSpPr>
          <p:spPr>
            <a:xfrm>
              <a:off x="8322507" y="6253546"/>
              <a:ext cx="207774" cy="25777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37351" rIns="0" rtlCol="0" anchor="ctr">
              <a:noAutofit/>
            </a:bodyPr>
            <a:lstStyle/>
            <a:p>
              <a:pPr marL="0" marR="0" lvl="0" indent="0" algn="l" defTabSz="761605" rtl="0" eaLnBrk="1" fontAlgn="auto" latinLnBrk="0" hangingPunct="1">
                <a:lnSpc>
                  <a:spcPct val="100000"/>
                </a:lnSpc>
                <a:spcBef>
                  <a:spcPts val="0"/>
                </a:spcBef>
                <a:spcAft>
                  <a:spcPts val="0"/>
                </a:spcAft>
                <a:buClrTx/>
                <a:buSzTx/>
                <a:buFontTx/>
                <a:buNone/>
                <a:tabLst/>
                <a:defRPr/>
              </a:pPr>
              <a:endParaRPr kumimoji="0" lang="en-US" sz="408"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7"/>
            <p:cNvSpPr>
              <a:spLocks noEditPoints="1"/>
            </p:cNvSpPr>
            <p:nvPr/>
          </p:nvSpPr>
          <p:spPr bwMode="auto">
            <a:xfrm>
              <a:off x="6172126" y="6785092"/>
              <a:ext cx="241061" cy="29193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37351" tIns="37349" rIns="0" bIns="37349" numCol="1" rtlCol="0" anchor="ctr" anchorCtr="0" compatLnSpc="1">
              <a:prstTxWarp prst="textNoShape">
                <a:avLst/>
              </a:prstTxWarp>
            </a:bodyPr>
            <a:lstStyle/>
            <a:p>
              <a:pPr marL="0" marR="0" lvl="0" indent="0" algn="l" defTabSz="672257" rtl="0" eaLnBrk="1" fontAlgn="auto" latinLnBrk="0" hangingPunct="1">
                <a:lnSpc>
                  <a:spcPct val="100000"/>
                </a:lnSpc>
                <a:spcBef>
                  <a:spcPts val="0"/>
                </a:spcBef>
                <a:spcAft>
                  <a:spcPts val="0"/>
                </a:spcAft>
                <a:buClrTx/>
                <a:buSzTx/>
                <a:buFontTx/>
                <a:buNone/>
                <a:tabLst/>
                <a:defRPr/>
              </a:pPr>
              <a:endParaRPr kumimoji="0" lang="en-US" sz="408" b="0" i="0" u="none" strike="noStrike" kern="0" cap="none" spc="-110" normalizeH="0" baseline="0" noProof="0" dirty="0">
                <a:ln>
                  <a:noFill/>
                </a:ln>
                <a:solidFill>
                  <a:srgbClr val="008272"/>
                </a:solidFill>
                <a:effectLst/>
                <a:uLnTx/>
                <a:uFillTx/>
                <a:latin typeface="Segoe UI"/>
                <a:ea typeface="+mn-ea"/>
                <a:cs typeface="+mn-cs"/>
              </a:endParaRPr>
            </a:p>
          </p:txBody>
        </p:sp>
        <p:sp>
          <p:nvSpPr>
            <p:cNvPr id="33" name="Frame 5"/>
            <p:cNvSpPr>
              <a:spLocks noChangeAspect="1"/>
            </p:cNvSpPr>
            <p:nvPr/>
          </p:nvSpPr>
          <p:spPr bwMode="auto">
            <a:xfrm>
              <a:off x="7639807" y="6788633"/>
              <a:ext cx="235053" cy="26486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37351" tIns="43934" rIns="0" bIns="87868" numCol="1" spcCol="0" rtlCol="0" fromWordArt="0" anchor="b" anchorCtr="0" forceAA="0" compatLnSpc="1">
              <a:prstTxWarp prst="textNoShape">
                <a:avLst/>
              </a:prstTxWarp>
              <a:noAutofit/>
            </a:bodyPr>
            <a:lstStyle/>
            <a:p>
              <a:pPr marL="0" marR="0" lvl="0" indent="0" algn="l" defTabSz="878234" rtl="0" eaLnBrk="1" fontAlgn="base" latinLnBrk="0" hangingPunct="1">
                <a:lnSpc>
                  <a:spcPct val="100000"/>
                </a:lnSpc>
                <a:spcBef>
                  <a:spcPct val="0"/>
                </a:spcBef>
                <a:spcAft>
                  <a:spcPct val="0"/>
                </a:spcAft>
                <a:buClrTx/>
                <a:buSzTx/>
                <a:buFontTx/>
                <a:buNone/>
                <a:tabLst/>
                <a:defRPr/>
              </a:pPr>
              <a:endParaRPr kumimoji="0" lang="en-US" sz="408" b="0" i="0" u="none" strike="noStrike" kern="0" cap="none" spc="-48"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34"/>
            <p:cNvSpPr>
              <a:spLocks noEditPoints="1"/>
            </p:cNvSpPr>
            <p:nvPr/>
          </p:nvSpPr>
          <p:spPr bwMode="auto">
            <a:xfrm>
              <a:off x="5343528" y="6767670"/>
              <a:ext cx="385639" cy="37428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76178" tIns="38088" rIns="76178" bIns="38088" numCol="1" anchor="t" anchorCtr="0" compatLnSpc="1">
              <a:prstTxWarp prst="textNoShape">
                <a:avLst/>
              </a:prstTxWarp>
            </a:bodyPr>
            <a:lstStyle/>
            <a:p>
              <a:pPr marL="0" marR="0" lvl="0" indent="0" algn="l" defTabSz="776956"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cs typeface="+mn-cs"/>
              </a:endParaRPr>
            </a:p>
          </p:txBody>
        </p:sp>
        <p:sp>
          <p:nvSpPr>
            <p:cNvPr id="35" name="Freeform 53"/>
            <p:cNvSpPr>
              <a:spLocks noEditPoints="1"/>
            </p:cNvSpPr>
            <p:nvPr/>
          </p:nvSpPr>
          <p:spPr bwMode="auto">
            <a:xfrm>
              <a:off x="6880730" y="6721122"/>
              <a:ext cx="311110" cy="438927"/>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76178" tIns="38088" rIns="76178" bIns="38088" numCol="1" anchor="t" anchorCtr="0" compatLnSpc="1">
              <a:prstTxWarp prst="textNoShape">
                <a:avLst/>
              </a:prstTxWarp>
            </a:bodyPr>
            <a:lstStyle/>
            <a:p>
              <a:pPr marL="0" marR="0" lvl="0" indent="0" algn="l" defTabSz="776956"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cs typeface="+mn-cs"/>
              </a:endParaRPr>
            </a:p>
          </p:txBody>
        </p:sp>
        <p:sp>
          <p:nvSpPr>
            <p:cNvPr id="36" name="Freeform 16"/>
            <p:cNvSpPr>
              <a:spLocks noChangeAspect="1" noEditPoints="1"/>
            </p:cNvSpPr>
            <p:nvPr/>
          </p:nvSpPr>
          <p:spPr bwMode="auto">
            <a:xfrm>
              <a:off x="8977697" y="6243173"/>
              <a:ext cx="373223" cy="3612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76178" tIns="38088" rIns="76178" bIns="38088" numCol="1" anchor="t" anchorCtr="0" compatLnSpc="1">
              <a:prstTxWarp prst="textNoShape">
                <a:avLst/>
              </a:prstTxWarp>
            </a:bodyPr>
            <a:lstStyle/>
            <a:p>
              <a:pPr marL="0" marR="0" lvl="0" indent="0" algn="l" defTabSz="776956"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cs typeface="+mn-cs"/>
              </a:endParaRPr>
            </a:p>
          </p:txBody>
        </p:sp>
        <p:grpSp>
          <p:nvGrpSpPr>
            <p:cNvPr id="37" name="Group 36"/>
            <p:cNvGrpSpPr/>
            <p:nvPr/>
          </p:nvGrpSpPr>
          <p:grpSpPr>
            <a:xfrm>
              <a:off x="8305897" y="6746334"/>
              <a:ext cx="240369" cy="391933"/>
              <a:chOff x="8597110" y="4718972"/>
              <a:chExt cx="361215" cy="561776"/>
            </a:xfrm>
            <a:solidFill>
              <a:schemeClr val="bg1"/>
            </a:solidFill>
          </p:grpSpPr>
          <p:sp>
            <p:nvSpPr>
              <p:cNvPr id="59"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algn="l" defTabSz="776956"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cs typeface="+mn-cs"/>
                </a:endParaRPr>
              </a:p>
            </p:txBody>
          </p:sp>
          <p:sp>
            <p:nvSpPr>
              <p:cNvPr id="60"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algn="l" defTabSz="776956"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cs typeface="+mn-cs"/>
                </a:endParaRPr>
              </a:p>
            </p:txBody>
          </p:sp>
          <p:sp>
            <p:nvSpPr>
              <p:cNvPr id="61"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76178" tIns="38088" rIns="76178" bIns="38088" numCol="1" anchor="t" anchorCtr="0" compatLnSpc="1">
                <a:prstTxWarp prst="textNoShape">
                  <a:avLst/>
                </a:prstTxWarp>
              </a:bodyPr>
              <a:lstStyle/>
              <a:p>
                <a:pPr marL="0" marR="0" lvl="0" indent="0" algn="l" defTabSz="776956"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333333"/>
                  </a:solidFill>
                  <a:effectLst/>
                  <a:uLnTx/>
                  <a:uFillTx/>
                  <a:latin typeface="Segoe UI"/>
                  <a:ea typeface="MS PGothic" panose="020B0600070205080204" pitchFamily="34" charset="-128"/>
                  <a:cs typeface="+mn-cs"/>
                </a:endParaRPr>
              </a:p>
            </p:txBody>
          </p:sp>
        </p:grpSp>
        <p:grpSp>
          <p:nvGrpSpPr>
            <p:cNvPr id="38" name="Group 37"/>
            <p:cNvGrpSpPr/>
            <p:nvPr/>
          </p:nvGrpSpPr>
          <p:grpSpPr>
            <a:xfrm>
              <a:off x="8956831" y="6763755"/>
              <a:ext cx="471736" cy="351615"/>
              <a:chOff x="4746174" y="1443592"/>
              <a:chExt cx="4626425" cy="3905619"/>
            </a:xfrm>
            <a:solidFill>
              <a:schemeClr val="bg1"/>
            </a:solidFill>
          </p:grpSpPr>
          <p:grpSp>
            <p:nvGrpSpPr>
              <p:cNvPr id="45" name="Group 386"/>
              <p:cNvGrpSpPr>
                <a:grpSpLocks noChangeAspect="1"/>
              </p:cNvGrpSpPr>
              <p:nvPr/>
            </p:nvGrpSpPr>
            <p:grpSpPr bwMode="auto">
              <a:xfrm>
                <a:off x="4746174" y="2973316"/>
                <a:ext cx="1414644" cy="2318435"/>
                <a:chOff x="-1261" y="1888"/>
                <a:chExt cx="576" cy="944"/>
              </a:xfrm>
              <a:grpFill/>
            </p:grpSpPr>
            <p:sp>
              <p:nvSpPr>
                <p:cNvPr id="56"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algn="l" defTabSz="761792" rtl="0"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57"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algn="l" defTabSz="761792" rtl="0"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58"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189" tIns="38094" rIns="76189" bIns="38094" numCol="1" anchor="t" anchorCtr="0" compatLnSpc="1">
                  <a:prstTxWarp prst="textNoShape">
                    <a:avLst/>
                  </a:prstTxWarp>
                </a:bodyPr>
                <a:lstStyle/>
                <a:p>
                  <a:pPr marL="0" marR="0" lvl="0" indent="0" algn="l" defTabSz="761792" rtl="0" eaLnBrk="1" fontAlgn="auto" latinLnBrk="0" hangingPunct="1">
                    <a:lnSpc>
                      <a:spcPct val="100000"/>
                    </a:lnSpc>
                    <a:spcBef>
                      <a:spcPts val="0"/>
                    </a:spcBef>
                    <a:spcAft>
                      <a:spcPts val="0"/>
                    </a:spcAft>
                    <a:buClrTx/>
                    <a:buSzTx/>
                    <a:buFontTx/>
                    <a:buNone/>
                    <a:tabLst/>
                    <a:defRPr/>
                  </a:pPr>
                  <a:endParaRPr kumimoji="0" lang="en-US" sz="1417"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nvGrpSpPr>
              <p:cNvPr id="46" name="Group 45"/>
              <p:cNvGrpSpPr/>
              <p:nvPr/>
            </p:nvGrpSpPr>
            <p:grpSpPr>
              <a:xfrm>
                <a:off x="5345484" y="1443592"/>
                <a:ext cx="1381398" cy="1269128"/>
                <a:chOff x="5345480" y="1443592"/>
                <a:chExt cx="1381394" cy="1269128"/>
              </a:xfrm>
              <a:grpFill/>
            </p:grpSpPr>
            <p:sp>
              <p:nvSpPr>
                <p:cNvPr id="54" name="Bent Arrow 53"/>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Isosceles Triangle 54"/>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p:cNvGrpSpPr/>
              <p:nvPr/>
            </p:nvGrpSpPr>
            <p:grpSpPr>
              <a:xfrm rot="10800000">
                <a:off x="7049746" y="4080083"/>
                <a:ext cx="1381398" cy="1269128"/>
                <a:chOff x="5345480" y="1443592"/>
                <a:chExt cx="1381394" cy="1269128"/>
              </a:xfrm>
              <a:grpFill/>
            </p:grpSpPr>
            <p:sp>
              <p:nvSpPr>
                <p:cNvPr id="52" name="Bent Arrow 51"/>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Isosceles Triangle 52"/>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 name="Freeform 47"/>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52378" tIns="121903" rIns="152378" bIns="121903" numCol="1" spcCol="0" rtlCol="0" fromWordArt="0" anchor="t" anchorCtr="0" forceAA="0" compatLnSpc="1">
                <a:prstTxWarp prst="textNoShape">
                  <a:avLst/>
                </a:prstTxWarp>
                <a:noAutofit/>
              </a:bodyPr>
              <a:lstStyle/>
              <a:p>
                <a:pPr marL="0" marR="0" lvl="0" indent="0" algn="ctr" defTabSz="776880"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1" name="TextBox 70"/>
          <p:cNvSpPr txBox="1"/>
          <p:nvPr/>
        </p:nvSpPr>
        <p:spPr>
          <a:xfrm>
            <a:off x="5325828" y="1624622"/>
            <a:ext cx="1452708" cy="451342"/>
          </a:xfrm>
          <a:prstGeom prst="rect">
            <a:avLst/>
          </a:prstGeom>
          <a:noFill/>
        </p:spPr>
        <p:txBody>
          <a:bodyPr wrap="square" rtlCol="0">
            <a:sp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2333"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Analytics</a:t>
            </a:r>
          </a:p>
        </p:txBody>
      </p:sp>
      <p:sp>
        <p:nvSpPr>
          <p:cNvPr id="72" name="TextBox 71"/>
          <p:cNvSpPr txBox="1"/>
          <p:nvPr/>
        </p:nvSpPr>
        <p:spPr>
          <a:xfrm>
            <a:off x="5344323" y="4474677"/>
            <a:ext cx="1452708" cy="45134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33"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Store</a:t>
            </a:r>
          </a:p>
        </p:txBody>
      </p:sp>
      <p:sp>
        <p:nvSpPr>
          <p:cNvPr id="65" name="Title 1"/>
          <p:cNvSpPr txBox="1">
            <a:spLocks/>
          </p:cNvSpPr>
          <p:nvPr/>
        </p:nvSpPr>
        <p:spPr>
          <a:xfrm>
            <a:off x="268927" y="286381"/>
            <a:ext cx="11653523" cy="927940"/>
          </a:xfrm>
          <a:prstGeom prst="rect">
            <a:avLst/>
          </a:prstGeom>
        </p:spPr>
        <p:txBody>
          <a:bodyPr/>
          <a:lst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100" normalizeH="0" baseline="0" noProof="0">
                <a:ln w="3175">
                  <a:noFill/>
                </a:ln>
                <a:solidFill>
                  <a:srgbClr val="505050"/>
                </a:solidFill>
                <a:effectLst/>
                <a:uLnTx/>
                <a:uFillTx/>
                <a:latin typeface="Segoe UI Light"/>
                <a:ea typeface="ＭＳ Ｐゴシック" charset="0"/>
                <a:cs typeface="Segoe UI" pitchFamily="34" charset="0"/>
              </a:rPr>
              <a:t>Azure Data Lake</a:t>
            </a:r>
          </a:p>
        </p:txBody>
      </p:sp>
    </p:spTree>
    <p:extLst>
      <p:ext uri="{BB962C8B-B14F-4D97-AF65-F5344CB8AC3E}">
        <p14:creationId xmlns:p14="http://schemas.microsoft.com/office/powerpoint/2010/main" val="70594649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Lake</a:t>
            </a:r>
            <a:br>
              <a:rPr lang="en-US" dirty="0"/>
            </a:br>
            <a:r>
              <a:rPr lang="en-US" sz="3600" dirty="0">
                <a:solidFill>
                  <a:schemeClr val="accent2"/>
                </a:solidFill>
              </a:rPr>
              <a:t>Store &amp; managed clusters</a:t>
            </a:r>
          </a:p>
        </p:txBody>
      </p:sp>
      <p:sp>
        <p:nvSpPr>
          <p:cNvPr id="3" name="Rectangle 2"/>
          <p:cNvSpPr/>
          <p:nvPr/>
        </p:nvSpPr>
        <p:spPr bwMode="auto">
          <a:xfrm>
            <a:off x="6248400" y="704850"/>
            <a:ext cx="5674050" cy="5857875"/>
          </a:xfrm>
          <a:prstGeom prst="rect">
            <a:avLst/>
          </a:prstGeom>
          <a:solidFill>
            <a:schemeClr val="tx1">
              <a:lumMod val="85000"/>
              <a:lumOff val="15000"/>
            </a:schemeClr>
          </a:solidFill>
          <a:ln w="762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TextBox 3"/>
          <p:cNvSpPr txBox="1"/>
          <p:nvPr/>
        </p:nvSpPr>
        <p:spPr>
          <a:xfrm>
            <a:off x="6248400" y="750351"/>
            <a:ext cx="176212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chemeClr val="bg1">
                    <a:lumMod val="85000"/>
                  </a:scheme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Cloud</a:t>
            </a:r>
          </a:p>
        </p:txBody>
      </p:sp>
      <p:sp>
        <p:nvSpPr>
          <p:cNvPr id="6" name="Rectangle 5"/>
          <p:cNvSpPr/>
          <p:nvPr/>
        </p:nvSpPr>
        <p:spPr bwMode="auto">
          <a:xfrm>
            <a:off x="599730" y="2097741"/>
            <a:ext cx="5115270" cy="4337242"/>
          </a:xfrm>
          <a:prstGeom prst="rect">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143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Hadoop Cluster </a:t>
            </a:r>
          </a:p>
        </p:txBody>
      </p:sp>
      <p:grpSp>
        <p:nvGrpSpPr>
          <p:cNvPr id="7" name="Group 6"/>
          <p:cNvGrpSpPr/>
          <p:nvPr/>
        </p:nvGrpSpPr>
        <p:grpSpPr>
          <a:xfrm>
            <a:off x="864672" y="3000581"/>
            <a:ext cx="4572196" cy="2226238"/>
            <a:chOff x="849527" y="3773409"/>
            <a:chExt cx="4565653" cy="2481627"/>
          </a:xfrm>
          <a:solidFill>
            <a:schemeClr val="accent1">
              <a:lumMod val="75000"/>
              <a:lumOff val="25000"/>
            </a:schemeClr>
          </a:solidFill>
        </p:grpSpPr>
        <p:sp>
          <p:nvSpPr>
            <p:cNvPr id="8" name="Rectangle 7"/>
            <p:cNvSpPr/>
            <p:nvPr/>
          </p:nvSpPr>
          <p:spPr bwMode="auto">
            <a:xfrm>
              <a:off x="849527" y="4500913"/>
              <a:ext cx="4565653" cy="7209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YARN-based Compute</a:t>
              </a:r>
            </a:p>
          </p:txBody>
        </p:sp>
        <p:sp>
          <p:nvSpPr>
            <p:cNvPr id="9" name="Rectangle 8"/>
            <p:cNvSpPr/>
            <p:nvPr/>
          </p:nvSpPr>
          <p:spPr bwMode="auto">
            <a:xfrm>
              <a:off x="849527" y="5276340"/>
              <a:ext cx="4565653"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HDFS/</a:t>
              </a:r>
              <a:r>
                <a:rPr kumimoji="0" lang="en-US" sz="1333"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rPr>
                <a:t>WebHDFS</a:t>
              </a:r>
              <a:r>
                <a:rPr kumimoji="0" lang="en-US" sz="133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API</a:t>
              </a:r>
            </a:p>
          </p:txBody>
        </p:sp>
        <p:sp>
          <p:nvSpPr>
            <p:cNvPr id="10" name="Rectangle 9"/>
            <p:cNvSpPr/>
            <p:nvPr/>
          </p:nvSpPr>
          <p:spPr bwMode="auto">
            <a:xfrm>
              <a:off x="849527" y="3773409"/>
              <a:ext cx="1095710" cy="6687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t"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Map Reduce</a:t>
              </a:r>
            </a:p>
          </p:txBody>
        </p:sp>
        <p:sp>
          <p:nvSpPr>
            <p:cNvPr id="11" name="Rectangle 10"/>
            <p:cNvSpPr/>
            <p:nvPr/>
          </p:nvSpPr>
          <p:spPr bwMode="auto">
            <a:xfrm>
              <a:off x="2006174" y="3773409"/>
              <a:ext cx="1095710" cy="6687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t"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Hive, Pig</a:t>
              </a:r>
            </a:p>
          </p:txBody>
        </p:sp>
        <p:sp>
          <p:nvSpPr>
            <p:cNvPr id="12" name="Rectangle 11"/>
            <p:cNvSpPr/>
            <p:nvPr/>
          </p:nvSpPr>
          <p:spPr bwMode="auto">
            <a:xfrm>
              <a:off x="3162822" y="3773409"/>
              <a:ext cx="1095710" cy="6687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t"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HBase</a:t>
              </a:r>
              <a:endPar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4319470" y="3773409"/>
              <a:ext cx="1095710" cy="6687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t"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Storm</a:t>
              </a:r>
            </a:p>
          </p:txBody>
        </p:sp>
        <p:sp>
          <p:nvSpPr>
            <p:cNvPr id="14" name="Rectangle 13"/>
            <p:cNvSpPr/>
            <p:nvPr/>
          </p:nvSpPr>
          <p:spPr bwMode="auto">
            <a:xfrm>
              <a:off x="849527" y="5797836"/>
              <a:ext cx="4565653" cy="4572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Hadoop File System</a:t>
              </a:r>
            </a:p>
          </p:txBody>
        </p:sp>
      </p:grpSp>
      <p:sp>
        <p:nvSpPr>
          <p:cNvPr id="15" name="Rectangle 14"/>
          <p:cNvSpPr/>
          <p:nvPr/>
        </p:nvSpPr>
        <p:spPr bwMode="auto">
          <a:xfrm>
            <a:off x="6505264" y="4452627"/>
            <a:ext cx="5160323" cy="1729712"/>
          </a:xfrm>
          <a:prstGeom prst="rect">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143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Azure Data Lake store</a:t>
            </a:r>
          </a:p>
        </p:txBody>
      </p:sp>
      <p:sp>
        <p:nvSpPr>
          <p:cNvPr id="16" name="Rectangle 15"/>
          <p:cNvSpPr/>
          <p:nvPr/>
        </p:nvSpPr>
        <p:spPr bwMode="auto">
          <a:xfrm>
            <a:off x="6505264" y="1440223"/>
            <a:ext cx="5160323" cy="2123525"/>
          </a:xfrm>
          <a:prstGeom prst="rect">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143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Azure Data Lake managed clusters</a:t>
            </a:r>
          </a:p>
        </p:txBody>
      </p:sp>
      <p:sp>
        <p:nvSpPr>
          <p:cNvPr id="17" name="Rectangle 16"/>
          <p:cNvSpPr/>
          <p:nvPr/>
        </p:nvSpPr>
        <p:spPr bwMode="auto">
          <a:xfrm>
            <a:off x="6780890" y="2220632"/>
            <a:ext cx="4580682" cy="600806"/>
          </a:xfrm>
          <a:prstGeom prst="rect">
            <a:avLst/>
          </a:prstGeom>
          <a:solidFill>
            <a:schemeClr val="accent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YARN-based Compute</a:t>
            </a:r>
          </a:p>
        </p:txBody>
      </p:sp>
      <p:sp>
        <p:nvSpPr>
          <p:cNvPr id="18" name="Rectangle 17"/>
          <p:cNvSpPr/>
          <p:nvPr/>
        </p:nvSpPr>
        <p:spPr bwMode="auto">
          <a:xfrm>
            <a:off x="6780890" y="1616136"/>
            <a:ext cx="1097280" cy="557269"/>
          </a:xfrm>
          <a:prstGeom prst="rect">
            <a:avLst/>
          </a:prstGeom>
          <a:solidFill>
            <a:schemeClr val="accent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t"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MapReduce</a:t>
            </a:r>
          </a:p>
        </p:txBody>
      </p:sp>
      <p:sp>
        <p:nvSpPr>
          <p:cNvPr id="19" name="Rectangle 18"/>
          <p:cNvSpPr/>
          <p:nvPr/>
        </p:nvSpPr>
        <p:spPr bwMode="auto">
          <a:xfrm>
            <a:off x="7942024" y="1616136"/>
            <a:ext cx="1097280" cy="557269"/>
          </a:xfrm>
          <a:prstGeom prst="rect">
            <a:avLst/>
          </a:prstGeom>
          <a:solidFill>
            <a:schemeClr val="accent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t"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Hive, Pig</a:t>
            </a:r>
          </a:p>
        </p:txBody>
      </p:sp>
      <p:sp>
        <p:nvSpPr>
          <p:cNvPr id="20" name="Rectangle 19"/>
          <p:cNvSpPr/>
          <p:nvPr/>
        </p:nvSpPr>
        <p:spPr bwMode="auto">
          <a:xfrm>
            <a:off x="9103158" y="1616136"/>
            <a:ext cx="1097280" cy="557269"/>
          </a:xfrm>
          <a:prstGeom prst="rect">
            <a:avLst/>
          </a:prstGeom>
          <a:solidFill>
            <a:schemeClr val="accent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t"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HBase</a:t>
            </a:r>
            <a:endPar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10264292" y="1616136"/>
            <a:ext cx="1097280" cy="557269"/>
          </a:xfrm>
          <a:prstGeom prst="rect">
            <a:avLst/>
          </a:prstGeom>
          <a:solidFill>
            <a:schemeClr val="accent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t"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Storm</a:t>
            </a:r>
          </a:p>
        </p:txBody>
      </p:sp>
      <p:sp>
        <p:nvSpPr>
          <p:cNvPr id="22" name="Rectangle 21"/>
          <p:cNvSpPr/>
          <p:nvPr/>
        </p:nvSpPr>
        <p:spPr bwMode="auto">
          <a:xfrm>
            <a:off x="6780890" y="4767946"/>
            <a:ext cx="4580682" cy="381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WebHDFS</a:t>
            </a:r>
            <a:r>
              <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API</a:t>
            </a:r>
          </a:p>
        </p:txBody>
      </p:sp>
      <p:sp>
        <p:nvSpPr>
          <p:cNvPr id="23" name="Rectangle 22"/>
          <p:cNvSpPr/>
          <p:nvPr/>
        </p:nvSpPr>
        <p:spPr bwMode="auto">
          <a:xfrm>
            <a:off x="6780890" y="5200545"/>
            <a:ext cx="4580681" cy="381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Hadoop File System</a:t>
            </a:r>
          </a:p>
        </p:txBody>
      </p:sp>
      <p:sp>
        <p:nvSpPr>
          <p:cNvPr id="24" name="Down Arrow 23"/>
          <p:cNvSpPr/>
          <p:nvPr/>
        </p:nvSpPr>
        <p:spPr bwMode="auto">
          <a:xfrm>
            <a:off x="8843144" y="3748373"/>
            <a:ext cx="484563" cy="517559"/>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8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p:cNvSpPr txBox="1"/>
          <p:nvPr/>
        </p:nvSpPr>
        <p:spPr>
          <a:xfrm>
            <a:off x="342867" y="2097741"/>
            <a:ext cx="2466663" cy="6278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chemeClr val="bg1">
                    <a:lumMod val="85000"/>
                  </a:scheme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On-premises</a:t>
            </a:r>
          </a:p>
        </p:txBody>
      </p:sp>
    </p:spTree>
    <p:extLst>
      <p:ext uri="{BB962C8B-B14F-4D97-AF65-F5344CB8AC3E}">
        <p14:creationId xmlns:p14="http://schemas.microsoft.com/office/powerpoint/2010/main" val="381667227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20758" y="2519347"/>
            <a:ext cx="7703314" cy="1795462"/>
          </a:xfrm>
        </p:spPr>
        <p:txBody>
          <a:bodyPr/>
          <a:lstStyle/>
          <a:p>
            <a:r>
              <a:rPr lang="en-IN" sz="5400" dirty="0">
                <a:solidFill>
                  <a:schemeClr val="bg1"/>
                </a:solidFill>
              </a:rPr>
              <a:t>Azure Data Lake </a:t>
            </a:r>
            <a:br>
              <a:rPr lang="en-IN" sz="5400" dirty="0">
                <a:solidFill>
                  <a:schemeClr val="bg1"/>
                </a:solidFill>
              </a:rPr>
            </a:br>
            <a:r>
              <a:rPr lang="en-IN" sz="3600" i="1" dirty="0">
                <a:solidFill>
                  <a:srgbClr val="FFC000"/>
                </a:solidFill>
              </a:rPr>
              <a:t>Analytics Service</a:t>
            </a:r>
            <a:endParaRPr lang="en-US" i="1" dirty="0">
              <a:solidFill>
                <a:srgbClr val="FFC000"/>
              </a:solidFill>
            </a:endParaRPr>
          </a:p>
        </p:txBody>
      </p:sp>
      <p:grpSp>
        <p:nvGrpSpPr>
          <p:cNvPr id="53" name="Group 52"/>
          <p:cNvGrpSpPr/>
          <p:nvPr/>
        </p:nvGrpSpPr>
        <p:grpSpPr>
          <a:xfrm>
            <a:off x="7305686" y="738598"/>
            <a:ext cx="4716174" cy="1862603"/>
            <a:chOff x="7305686" y="738598"/>
            <a:chExt cx="4716174" cy="1862603"/>
          </a:xfrm>
        </p:grpSpPr>
        <p:pic>
          <p:nvPicPr>
            <p:cNvPr id="513" name="Picture 512"/>
            <p:cNvPicPr>
              <a:picLocks noChangeAspect="1"/>
            </p:cNvPicPr>
            <p:nvPr/>
          </p:nvPicPr>
          <p:blipFill>
            <a:blip r:embed="rId7"/>
            <a:stretch>
              <a:fillRect/>
            </a:stretch>
          </p:blipFill>
          <p:spPr>
            <a:xfrm rot="4867791" flipH="1">
              <a:off x="8609467" y="1804838"/>
              <a:ext cx="615563" cy="785372"/>
            </a:xfrm>
            <a:prstGeom prst="rect">
              <a:avLst/>
            </a:prstGeom>
          </p:spPr>
        </p:pic>
        <p:sp>
          <p:nvSpPr>
            <p:cNvPr id="46" name="Freeform 37"/>
            <p:cNvSpPr>
              <a:spLocks noEditPoints="1"/>
            </p:cNvSpPr>
            <p:nvPr/>
          </p:nvSpPr>
          <p:spPr bwMode="auto">
            <a:xfrm>
              <a:off x="9368832" y="875428"/>
              <a:ext cx="542697" cy="54166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38"/>
            <p:cNvSpPr>
              <a:spLocks noEditPoints="1"/>
            </p:cNvSpPr>
            <p:nvPr/>
          </p:nvSpPr>
          <p:spPr bwMode="auto">
            <a:xfrm>
              <a:off x="8512612" y="1052180"/>
              <a:ext cx="740891" cy="74296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39"/>
            <p:cNvSpPr>
              <a:spLocks noEditPoints="1"/>
            </p:cNvSpPr>
            <p:nvPr/>
          </p:nvSpPr>
          <p:spPr bwMode="auto">
            <a:xfrm>
              <a:off x="9580870" y="1423663"/>
              <a:ext cx="1082281" cy="1085394"/>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40"/>
            <p:cNvSpPr>
              <a:spLocks/>
            </p:cNvSpPr>
            <p:nvPr/>
          </p:nvSpPr>
          <p:spPr bwMode="auto">
            <a:xfrm>
              <a:off x="7305686" y="1038482"/>
              <a:ext cx="1475556" cy="1562719"/>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41"/>
            <p:cNvSpPr>
              <a:spLocks/>
            </p:cNvSpPr>
            <p:nvPr/>
          </p:nvSpPr>
          <p:spPr bwMode="auto">
            <a:xfrm>
              <a:off x="10210102" y="738598"/>
              <a:ext cx="1811758" cy="1862603"/>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 name="Group 2"/>
          <p:cNvGrpSpPr/>
          <p:nvPr/>
        </p:nvGrpSpPr>
        <p:grpSpPr>
          <a:xfrm>
            <a:off x="8157600" y="2820553"/>
            <a:ext cx="3010822" cy="4037447"/>
            <a:chOff x="8157600" y="2820553"/>
            <a:chExt cx="3010822" cy="4037447"/>
          </a:xfrm>
        </p:grpSpPr>
        <p:grpSp>
          <p:nvGrpSpPr>
            <p:cNvPr id="35" name="Group 34"/>
            <p:cNvGrpSpPr/>
            <p:nvPr/>
          </p:nvGrpSpPr>
          <p:grpSpPr>
            <a:xfrm>
              <a:off x="8159124" y="2820553"/>
              <a:ext cx="3009298" cy="4037447"/>
              <a:chOff x="7135469" y="1887273"/>
              <a:chExt cx="3009298" cy="4037447"/>
            </a:xfrm>
          </p:grpSpPr>
          <p:sp>
            <p:nvSpPr>
              <p:cNvPr id="523" name="Freeform 98"/>
              <p:cNvSpPr>
                <a:spLocks noEditPoints="1"/>
              </p:cNvSpPr>
              <p:nvPr/>
            </p:nvSpPr>
            <p:spPr bwMode="auto">
              <a:xfrm>
                <a:off x="9868676" y="5423015"/>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72"/>
              <p:cNvSpPr>
                <a:spLocks/>
              </p:cNvSpPr>
              <p:nvPr/>
            </p:nvSpPr>
            <p:spPr bwMode="auto">
              <a:xfrm>
                <a:off x="7137056"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73"/>
              <p:cNvSpPr>
                <a:spLocks/>
              </p:cNvSpPr>
              <p:nvPr/>
            </p:nvSpPr>
            <p:spPr bwMode="auto">
              <a:xfrm>
                <a:off x="7137056" y="542624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74"/>
              <p:cNvSpPr>
                <a:spLocks/>
              </p:cNvSpPr>
              <p:nvPr/>
            </p:nvSpPr>
            <p:spPr bwMode="auto">
              <a:xfrm>
                <a:off x="7137056"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76"/>
              <p:cNvSpPr>
                <a:spLocks noEditPoints="1"/>
              </p:cNvSpPr>
              <p:nvPr/>
            </p:nvSpPr>
            <p:spPr bwMode="auto">
              <a:xfrm>
                <a:off x="725135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77"/>
              <p:cNvSpPr>
                <a:spLocks noEditPoints="1"/>
              </p:cNvSpPr>
              <p:nvPr/>
            </p:nvSpPr>
            <p:spPr bwMode="auto">
              <a:xfrm>
                <a:off x="7254531"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78"/>
              <p:cNvSpPr>
                <a:spLocks/>
              </p:cNvSpPr>
              <p:nvPr/>
            </p:nvSpPr>
            <p:spPr bwMode="auto">
              <a:xfrm>
                <a:off x="743391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79"/>
              <p:cNvSpPr>
                <a:spLocks/>
              </p:cNvSpPr>
              <p:nvPr/>
            </p:nvSpPr>
            <p:spPr bwMode="auto">
              <a:xfrm>
                <a:off x="7433918" y="5426245"/>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81"/>
              <p:cNvSpPr>
                <a:spLocks noEditPoints="1"/>
              </p:cNvSpPr>
              <p:nvPr/>
            </p:nvSpPr>
            <p:spPr bwMode="auto">
              <a:xfrm>
                <a:off x="754980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82"/>
              <p:cNvSpPr>
                <a:spLocks noEditPoints="1"/>
              </p:cNvSpPr>
              <p:nvPr/>
            </p:nvSpPr>
            <p:spPr bwMode="auto">
              <a:xfrm>
                <a:off x="7551393" y="5416720"/>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84"/>
              <p:cNvSpPr>
                <a:spLocks/>
              </p:cNvSpPr>
              <p:nvPr/>
            </p:nvSpPr>
            <p:spPr bwMode="auto">
              <a:xfrm>
                <a:off x="7135469"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88"/>
              <p:cNvSpPr>
                <a:spLocks/>
              </p:cNvSpPr>
              <p:nvPr/>
            </p:nvSpPr>
            <p:spPr bwMode="auto">
              <a:xfrm>
                <a:off x="774400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89"/>
              <p:cNvSpPr>
                <a:spLocks/>
              </p:cNvSpPr>
              <p:nvPr/>
            </p:nvSpPr>
            <p:spPr bwMode="auto">
              <a:xfrm>
                <a:off x="774400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91"/>
              <p:cNvSpPr>
                <a:spLocks/>
              </p:cNvSpPr>
              <p:nvPr/>
            </p:nvSpPr>
            <p:spPr bwMode="auto">
              <a:xfrm>
                <a:off x="7896409"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92"/>
              <p:cNvSpPr>
                <a:spLocks noEditPoints="1"/>
              </p:cNvSpPr>
              <p:nvPr/>
            </p:nvSpPr>
            <p:spPr bwMode="auto">
              <a:xfrm>
                <a:off x="7859897"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93"/>
              <p:cNvSpPr>
                <a:spLocks noEditPoints="1"/>
              </p:cNvSpPr>
              <p:nvPr/>
            </p:nvSpPr>
            <p:spPr bwMode="auto">
              <a:xfrm>
                <a:off x="7863072"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94"/>
              <p:cNvSpPr>
                <a:spLocks/>
              </p:cNvSpPr>
              <p:nvPr/>
            </p:nvSpPr>
            <p:spPr bwMode="auto">
              <a:xfrm>
                <a:off x="804245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95"/>
              <p:cNvSpPr>
                <a:spLocks/>
              </p:cNvSpPr>
              <p:nvPr/>
            </p:nvSpPr>
            <p:spPr bwMode="auto">
              <a:xfrm>
                <a:off x="804245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96"/>
              <p:cNvSpPr>
                <a:spLocks/>
              </p:cNvSpPr>
              <p:nvPr/>
            </p:nvSpPr>
            <p:spPr bwMode="auto">
              <a:xfrm>
                <a:off x="8042459" y="514525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97"/>
              <p:cNvSpPr>
                <a:spLocks noEditPoints="1"/>
              </p:cNvSpPr>
              <p:nvPr/>
            </p:nvSpPr>
            <p:spPr bwMode="auto">
              <a:xfrm>
                <a:off x="8158347" y="5694532"/>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98"/>
              <p:cNvSpPr>
                <a:spLocks noEditPoints="1"/>
              </p:cNvSpPr>
              <p:nvPr/>
            </p:nvSpPr>
            <p:spPr bwMode="auto">
              <a:xfrm>
                <a:off x="8159934" y="541672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99"/>
              <p:cNvSpPr>
                <a:spLocks noEditPoints="1"/>
              </p:cNvSpPr>
              <p:nvPr/>
            </p:nvSpPr>
            <p:spPr bwMode="auto">
              <a:xfrm>
                <a:off x="8159934" y="513890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100"/>
              <p:cNvSpPr>
                <a:spLocks/>
              </p:cNvSpPr>
              <p:nvPr/>
            </p:nvSpPr>
            <p:spPr bwMode="auto">
              <a:xfrm>
                <a:off x="774400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101"/>
              <p:cNvSpPr>
                <a:spLocks/>
              </p:cNvSpPr>
              <p:nvPr/>
            </p:nvSpPr>
            <p:spPr bwMode="auto">
              <a:xfrm>
                <a:off x="7896409" y="486109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102"/>
              <p:cNvSpPr>
                <a:spLocks/>
              </p:cNvSpPr>
              <p:nvPr/>
            </p:nvSpPr>
            <p:spPr bwMode="auto">
              <a:xfrm>
                <a:off x="804245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103"/>
              <p:cNvSpPr>
                <a:spLocks noEditPoints="1"/>
              </p:cNvSpPr>
              <p:nvPr/>
            </p:nvSpPr>
            <p:spPr bwMode="auto">
              <a:xfrm>
                <a:off x="8159934" y="485474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84"/>
              <p:cNvSpPr>
                <a:spLocks/>
              </p:cNvSpPr>
              <p:nvPr/>
            </p:nvSpPr>
            <p:spPr bwMode="auto">
              <a:xfrm>
                <a:off x="7135469"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85"/>
              <p:cNvSpPr>
                <a:spLocks noEditPoints="1"/>
              </p:cNvSpPr>
              <p:nvPr/>
            </p:nvSpPr>
            <p:spPr bwMode="auto">
              <a:xfrm>
                <a:off x="7251356"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86"/>
              <p:cNvSpPr>
                <a:spLocks/>
              </p:cNvSpPr>
              <p:nvPr/>
            </p:nvSpPr>
            <p:spPr bwMode="auto">
              <a:xfrm>
                <a:off x="7433919" y="457798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87"/>
              <p:cNvSpPr>
                <a:spLocks noEditPoints="1"/>
              </p:cNvSpPr>
              <p:nvPr/>
            </p:nvSpPr>
            <p:spPr bwMode="auto">
              <a:xfrm>
                <a:off x="7549806" y="457322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100"/>
              <p:cNvSpPr>
                <a:spLocks/>
              </p:cNvSpPr>
              <p:nvPr/>
            </p:nvSpPr>
            <p:spPr bwMode="auto">
              <a:xfrm>
                <a:off x="774400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101"/>
              <p:cNvSpPr>
                <a:spLocks/>
              </p:cNvSpPr>
              <p:nvPr/>
            </p:nvSpPr>
            <p:spPr bwMode="auto">
              <a:xfrm>
                <a:off x="7896409" y="4579576"/>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102"/>
              <p:cNvSpPr>
                <a:spLocks/>
              </p:cNvSpPr>
              <p:nvPr/>
            </p:nvSpPr>
            <p:spPr bwMode="auto">
              <a:xfrm>
                <a:off x="804245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103"/>
              <p:cNvSpPr>
                <a:spLocks noEditPoints="1"/>
              </p:cNvSpPr>
              <p:nvPr/>
            </p:nvSpPr>
            <p:spPr bwMode="auto">
              <a:xfrm>
                <a:off x="8159934" y="457322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72"/>
              <p:cNvSpPr>
                <a:spLocks/>
              </p:cNvSpPr>
              <p:nvPr/>
            </p:nvSpPr>
            <p:spPr bwMode="auto">
              <a:xfrm>
                <a:off x="8355063"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75"/>
              <p:cNvSpPr>
                <a:spLocks/>
              </p:cNvSpPr>
              <p:nvPr/>
            </p:nvSpPr>
            <p:spPr bwMode="auto">
              <a:xfrm>
                <a:off x="8505875" y="5145257"/>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76"/>
              <p:cNvSpPr>
                <a:spLocks noEditPoints="1"/>
              </p:cNvSpPr>
              <p:nvPr/>
            </p:nvSpPr>
            <p:spPr bwMode="auto">
              <a:xfrm>
                <a:off x="8469363"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77"/>
              <p:cNvSpPr>
                <a:spLocks noEditPoints="1"/>
              </p:cNvSpPr>
              <p:nvPr/>
            </p:nvSpPr>
            <p:spPr bwMode="auto">
              <a:xfrm>
                <a:off x="8472538"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84"/>
              <p:cNvSpPr>
                <a:spLocks/>
              </p:cNvSpPr>
              <p:nvPr/>
            </p:nvSpPr>
            <p:spPr bwMode="auto">
              <a:xfrm>
                <a:off x="8353476"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85"/>
              <p:cNvSpPr>
                <a:spLocks noEditPoints="1"/>
              </p:cNvSpPr>
              <p:nvPr/>
            </p:nvSpPr>
            <p:spPr bwMode="auto">
              <a:xfrm>
                <a:off x="8469363" y="485474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84"/>
              <p:cNvSpPr>
                <a:spLocks/>
              </p:cNvSpPr>
              <p:nvPr/>
            </p:nvSpPr>
            <p:spPr bwMode="auto">
              <a:xfrm>
                <a:off x="8353476"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85"/>
              <p:cNvSpPr>
                <a:spLocks noEditPoints="1"/>
              </p:cNvSpPr>
              <p:nvPr/>
            </p:nvSpPr>
            <p:spPr bwMode="auto">
              <a:xfrm>
                <a:off x="8469363"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72"/>
              <p:cNvSpPr>
                <a:spLocks/>
              </p:cNvSpPr>
              <p:nvPr/>
            </p:nvSpPr>
            <p:spPr bwMode="auto">
              <a:xfrm>
                <a:off x="7137056"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73"/>
              <p:cNvSpPr>
                <a:spLocks/>
              </p:cNvSpPr>
              <p:nvPr/>
            </p:nvSpPr>
            <p:spPr bwMode="auto">
              <a:xfrm>
                <a:off x="7137056"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74"/>
              <p:cNvSpPr>
                <a:spLocks/>
              </p:cNvSpPr>
              <p:nvPr/>
            </p:nvSpPr>
            <p:spPr bwMode="auto">
              <a:xfrm>
                <a:off x="7137056"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75"/>
              <p:cNvSpPr>
                <a:spLocks/>
              </p:cNvSpPr>
              <p:nvPr/>
            </p:nvSpPr>
            <p:spPr bwMode="auto">
              <a:xfrm>
                <a:off x="7287868"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76"/>
              <p:cNvSpPr>
                <a:spLocks noEditPoints="1"/>
              </p:cNvSpPr>
              <p:nvPr/>
            </p:nvSpPr>
            <p:spPr bwMode="auto">
              <a:xfrm>
                <a:off x="725135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77"/>
              <p:cNvSpPr>
                <a:spLocks noEditPoints="1"/>
              </p:cNvSpPr>
              <p:nvPr/>
            </p:nvSpPr>
            <p:spPr bwMode="auto">
              <a:xfrm>
                <a:off x="725453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78"/>
              <p:cNvSpPr>
                <a:spLocks/>
              </p:cNvSpPr>
              <p:nvPr/>
            </p:nvSpPr>
            <p:spPr bwMode="auto">
              <a:xfrm>
                <a:off x="7433918"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80"/>
              <p:cNvSpPr>
                <a:spLocks/>
              </p:cNvSpPr>
              <p:nvPr/>
            </p:nvSpPr>
            <p:spPr bwMode="auto">
              <a:xfrm>
                <a:off x="7433918" y="346821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3" name="Freeform 81"/>
              <p:cNvSpPr>
                <a:spLocks noEditPoints="1"/>
              </p:cNvSpPr>
              <p:nvPr/>
            </p:nvSpPr>
            <p:spPr bwMode="auto">
              <a:xfrm>
                <a:off x="754980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83"/>
              <p:cNvSpPr>
                <a:spLocks noEditPoints="1"/>
              </p:cNvSpPr>
              <p:nvPr/>
            </p:nvSpPr>
            <p:spPr bwMode="auto">
              <a:xfrm>
                <a:off x="7551393"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84"/>
              <p:cNvSpPr>
                <a:spLocks/>
              </p:cNvSpPr>
              <p:nvPr/>
            </p:nvSpPr>
            <p:spPr bwMode="auto">
              <a:xfrm>
                <a:off x="7135469"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85"/>
              <p:cNvSpPr>
                <a:spLocks noEditPoints="1"/>
              </p:cNvSpPr>
              <p:nvPr/>
            </p:nvSpPr>
            <p:spPr bwMode="auto">
              <a:xfrm>
                <a:off x="7251356"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86"/>
              <p:cNvSpPr>
                <a:spLocks/>
              </p:cNvSpPr>
              <p:nvPr/>
            </p:nvSpPr>
            <p:spPr bwMode="auto">
              <a:xfrm>
                <a:off x="7433919" y="318246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87"/>
              <p:cNvSpPr>
                <a:spLocks noEditPoints="1"/>
              </p:cNvSpPr>
              <p:nvPr/>
            </p:nvSpPr>
            <p:spPr bwMode="auto">
              <a:xfrm>
                <a:off x="7549806"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0" name="Freeform 88"/>
              <p:cNvSpPr>
                <a:spLocks/>
              </p:cNvSpPr>
              <p:nvPr/>
            </p:nvSpPr>
            <p:spPr bwMode="auto">
              <a:xfrm>
                <a:off x="774400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89"/>
              <p:cNvSpPr>
                <a:spLocks/>
              </p:cNvSpPr>
              <p:nvPr/>
            </p:nvSpPr>
            <p:spPr bwMode="auto">
              <a:xfrm>
                <a:off x="7744009"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90"/>
              <p:cNvSpPr>
                <a:spLocks/>
              </p:cNvSpPr>
              <p:nvPr/>
            </p:nvSpPr>
            <p:spPr bwMode="auto">
              <a:xfrm>
                <a:off x="774400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3" name="Freeform 91"/>
              <p:cNvSpPr>
                <a:spLocks/>
              </p:cNvSpPr>
              <p:nvPr/>
            </p:nvSpPr>
            <p:spPr bwMode="auto">
              <a:xfrm>
                <a:off x="7896409"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92"/>
              <p:cNvSpPr>
                <a:spLocks noEditPoints="1"/>
              </p:cNvSpPr>
              <p:nvPr/>
            </p:nvSpPr>
            <p:spPr bwMode="auto">
              <a:xfrm>
                <a:off x="7859897"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94"/>
              <p:cNvSpPr>
                <a:spLocks/>
              </p:cNvSpPr>
              <p:nvPr/>
            </p:nvSpPr>
            <p:spPr bwMode="auto">
              <a:xfrm>
                <a:off x="804245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96"/>
              <p:cNvSpPr>
                <a:spLocks/>
              </p:cNvSpPr>
              <p:nvPr/>
            </p:nvSpPr>
            <p:spPr bwMode="auto">
              <a:xfrm>
                <a:off x="804245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97"/>
              <p:cNvSpPr>
                <a:spLocks noEditPoints="1"/>
              </p:cNvSpPr>
              <p:nvPr/>
            </p:nvSpPr>
            <p:spPr bwMode="auto">
              <a:xfrm>
                <a:off x="8158347" y="401748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99"/>
              <p:cNvSpPr>
                <a:spLocks noEditPoints="1"/>
              </p:cNvSpPr>
              <p:nvPr/>
            </p:nvSpPr>
            <p:spPr bwMode="auto">
              <a:xfrm>
                <a:off x="8159934"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2" name="Freeform 100"/>
              <p:cNvSpPr>
                <a:spLocks/>
              </p:cNvSpPr>
              <p:nvPr/>
            </p:nvSpPr>
            <p:spPr bwMode="auto">
              <a:xfrm>
                <a:off x="774400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Freeform 101"/>
              <p:cNvSpPr>
                <a:spLocks/>
              </p:cNvSpPr>
              <p:nvPr/>
            </p:nvSpPr>
            <p:spPr bwMode="auto">
              <a:xfrm>
                <a:off x="7896409"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Freeform 102"/>
              <p:cNvSpPr>
                <a:spLocks/>
              </p:cNvSpPr>
              <p:nvPr/>
            </p:nvSpPr>
            <p:spPr bwMode="auto">
              <a:xfrm>
                <a:off x="804245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5" name="Freeform 103"/>
              <p:cNvSpPr>
                <a:spLocks noEditPoints="1"/>
              </p:cNvSpPr>
              <p:nvPr/>
            </p:nvSpPr>
            <p:spPr bwMode="auto">
              <a:xfrm>
                <a:off x="8159934"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Freeform 84"/>
              <p:cNvSpPr>
                <a:spLocks/>
              </p:cNvSpPr>
              <p:nvPr/>
            </p:nvSpPr>
            <p:spPr bwMode="auto">
              <a:xfrm>
                <a:off x="7135469"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7" name="Freeform 85"/>
              <p:cNvSpPr>
                <a:spLocks noEditPoints="1"/>
              </p:cNvSpPr>
              <p:nvPr/>
            </p:nvSpPr>
            <p:spPr bwMode="auto">
              <a:xfrm>
                <a:off x="7251356"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8" name="Freeform 86"/>
              <p:cNvSpPr>
                <a:spLocks/>
              </p:cNvSpPr>
              <p:nvPr/>
            </p:nvSpPr>
            <p:spPr bwMode="auto">
              <a:xfrm>
                <a:off x="7433919"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Freeform 87"/>
              <p:cNvSpPr>
                <a:spLocks noEditPoints="1"/>
              </p:cNvSpPr>
              <p:nvPr/>
            </p:nvSpPr>
            <p:spPr bwMode="auto">
              <a:xfrm>
                <a:off x="7549806"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0" name="Freeform 100"/>
              <p:cNvSpPr>
                <a:spLocks/>
              </p:cNvSpPr>
              <p:nvPr/>
            </p:nvSpPr>
            <p:spPr bwMode="auto">
              <a:xfrm>
                <a:off x="774400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101"/>
              <p:cNvSpPr>
                <a:spLocks/>
              </p:cNvSpPr>
              <p:nvPr/>
            </p:nvSpPr>
            <p:spPr bwMode="auto">
              <a:xfrm>
                <a:off x="7896409"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102"/>
              <p:cNvSpPr>
                <a:spLocks/>
              </p:cNvSpPr>
              <p:nvPr/>
            </p:nvSpPr>
            <p:spPr bwMode="auto">
              <a:xfrm>
                <a:off x="804245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3" name="Freeform 103"/>
              <p:cNvSpPr>
                <a:spLocks noEditPoints="1"/>
              </p:cNvSpPr>
              <p:nvPr/>
            </p:nvSpPr>
            <p:spPr bwMode="auto">
              <a:xfrm>
                <a:off x="8159934"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4" name="Freeform 72"/>
              <p:cNvSpPr>
                <a:spLocks/>
              </p:cNvSpPr>
              <p:nvPr/>
            </p:nvSpPr>
            <p:spPr bwMode="auto">
              <a:xfrm>
                <a:off x="8355063"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5" name="Freeform 73"/>
              <p:cNvSpPr>
                <a:spLocks/>
              </p:cNvSpPr>
              <p:nvPr/>
            </p:nvSpPr>
            <p:spPr bwMode="auto">
              <a:xfrm>
                <a:off x="8355063"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6" name="Freeform 74"/>
              <p:cNvSpPr>
                <a:spLocks/>
              </p:cNvSpPr>
              <p:nvPr/>
            </p:nvSpPr>
            <p:spPr bwMode="auto">
              <a:xfrm>
                <a:off x="8355063"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7" name="Freeform 75"/>
              <p:cNvSpPr>
                <a:spLocks/>
              </p:cNvSpPr>
              <p:nvPr/>
            </p:nvSpPr>
            <p:spPr bwMode="auto">
              <a:xfrm>
                <a:off x="8505875"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8" name="Freeform 76"/>
              <p:cNvSpPr>
                <a:spLocks noEditPoints="1"/>
              </p:cNvSpPr>
              <p:nvPr/>
            </p:nvSpPr>
            <p:spPr bwMode="auto">
              <a:xfrm>
                <a:off x="8469363"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9" name="Freeform 77"/>
              <p:cNvSpPr>
                <a:spLocks noEditPoints="1"/>
              </p:cNvSpPr>
              <p:nvPr/>
            </p:nvSpPr>
            <p:spPr bwMode="auto">
              <a:xfrm>
                <a:off x="8472538"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Freeform 84"/>
              <p:cNvSpPr>
                <a:spLocks/>
              </p:cNvSpPr>
              <p:nvPr/>
            </p:nvSpPr>
            <p:spPr bwMode="auto">
              <a:xfrm>
                <a:off x="8353476"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Freeform 85"/>
              <p:cNvSpPr>
                <a:spLocks noEditPoints="1"/>
              </p:cNvSpPr>
              <p:nvPr/>
            </p:nvSpPr>
            <p:spPr bwMode="auto">
              <a:xfrm>
                <a:off x="8469363"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Freeform 84"/>
              <p:cNvSpPr>
                <a:spLocks/>
              </p:cNvSpPr>
              <p:nvPr/>
            </p:nvSpPr>
            <p:spPr bwMode="auto">
              <a:xfrm>
                <a:off x="8353476"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Freeform 85"/>
              <p:cNvSpPr>
                <a:spLocks noEditPoints="1"/>
              </p:cNvSpPr>
              <p:nvPr/>
            </p:nvSpPr>
            <p:spPr bwMode="auto">
              <a:xfrm>
                <a:off x="8469363"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5" name="Freeform 72"/>
              <p:cNvSpPr>
                <a:spLocks/>
              </p:cNvSpPr>
              <p:nvPr/>
            </p:nvSpPr>
            <p:spPr bwMode="auto">
              <a:xfrm>
                <a:off x="7135469"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73"/>
              <p:cNvSpPr>
                <a:spLocks/>
              </p:cNvSpPr>
              <p:nvPr/>
            </p:nvSpPr>
            <p:spPr bwMode="auto">
              <a:xfrm>
                <a:off x="7135469"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74"/>
              <p:cNvSpPr>
                <a:spLocks/>
              </p:cNvSpPr>
              <p:nvPr/>
            </p:nvSpPr>
            <p:spPr bwMode="auto">
              <a:xfrm>
                <a:off x="8658473"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75"/>
              <p:cNvSpPr>
                <a:spLocks/>
              </p:cNvSpPr>
              <p:nvPr/>
            </p:nvSpPr>
            <p:spPr bwMode="auto">
              <a:xfrm>
                <a:off x="8809285"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76"/>
              <p:cNvSpPr>
                <a:spLocks noEditPoints="1"/>
              </p:cNvSpPr>
              <p:nvPr/>
            </p:nvSpPr>
            <p:spPr bwMode="auto">
              <a:xfrm>
                <a:off x="724976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77"/>
              <p:cNvSpPr>
                <a:spLocks noEditPoints="1"/>
              </p:cNvSpPr>
              <p:nvPr/>
            </p:nvSpPr>
            <p:spPr bwMode="auto">
              <a:xfrm>
                <a:off x="7252944"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1" name="Freeform 78"/>
              <p:cNvSpPr>
                <a:spLocks/>
              </p:cNvSpPr>
              <p:nvPr/>
            </p:nvSpPr>
            <p:spPr bwMode="auto">
              <a:xfrm>
                <a:off x="7432331"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2" name="Freeform 79"/>
              <p:cNvSpPr>
                <a:spLocks/>
              </p:cNvSpPr>
              <p:nvPr/>
            </p:nvSpPr>
            <p:spPr bwMode="auto">
              <a:xfrm>
                <a:off x="7432331" y="2161967"/>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3" name="Freeform 80"/>
              <p:cNvSpPr>
                <a:spLocks/>
              </p:cNvSpPr>
              <p:nvPr/>
            </p:nvSpPr>
            <p:spPr bwMode="auto">
              <a:xfrm>
                <a:off x="8955335"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4" name="Freeform 81"/>
              <p:cNvSpPr>
                <a:spLocks noEditPoints="1"/>
              </p:cNvSpPr>
              <p:nvPr/>
            </p:nvSpPr>
            <p:spPr bwMode="auto">
              <a:xfrm>
                <a:off x="754821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5" name="Freeform 82"/>
              <p:cNvSpPr>
                <a:spLocks noEditPoints="1"/>
              </p:cNvSpPr>
              <p:nvPr/>
            </p:nvSpPr>
            <p:spPr bwMode="auto">
              <a:xfrm>
                <a:off x="7549806" y="2161967"/>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6" name="Freeform 83"/>
              <p:cNvSpPr>
                <a:spLocks noEditPoints="1"/>
              </p:cNvSpPr>
              <p:nvPr/>
            </p:nvSpPr>
            <p:spPr bwMode="auto">
              <a:xfrm>
                <a:off x="9072810" y="2439779"/>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7" name="Freeform 84"/>
              <p:cNvSpPr>
                <a:spLocks/>
              </p:cNvSpPr>
              <p:nvPr/>
            </p:nvSpPr>
            <p:spPr bwMode="auto">
              <a:xfrm>
                <a:off x="8656886"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85"/>
              <p:cNvSpPr>
                <a:spLocks noEditPoints="1"/>
              </p:cNvSpPr>
              <p:nvPr/>
            </p:nvSpPr>
            <p:spPr bwMode="auto">
              <a:xfrm>
                <a:off x="8772773"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Freeform 86"/>
              <p:cNvSpPr>
                <a:spLocks/>
              </p:cNvSpPr>
              <p:nvPr/>
            </p:nvSpPr>
            <p:spPr bwMode="auto">
              <a:xfrm>
                <a:off x="8955336" y="216196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87"/>
              <p:cNvSpPr>
                <a:spLocks noEditPoints="1"/>
              </p:cNvSpPr>
              <p:nvPr/>
            </p:nvSpPr>
            <p:spPr bwMode="auto">
              <a:xfrm>
                <a:off x="9071223" y="2161967"/>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Freeform 88"/>
              <p:cNvSpPr>
                <a:spLocks/>
              </p:cNvSpPr>
              <p:nvPr/>
            </p:nvSpPr>
            <p:spPr bwMode="auto">
              <a:xfrm>
                <a:off x="774242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89"/>
              <p:cNvSpPr>
                <a:spLocks/>
              </p:cNvSpPr>
              <p:nvPr/>
            </p:nvSpPr>
            <p:spPr bwMode="auto">
              <a:xfrm>
                <a:off x="774242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90"/>
              <p:cNvSpPr>
                <a:spLocks/>
              </p:cNvSpPr>
              <p:nvPr/>
            </p:nvSpPr>
            <p:spPr bwMode="auto">
              <a:xfrm>
                <a:off x="926542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91"/>
              <p:cNvSpPr>
                <a:spLocks/>
              </p:cNvSpPr>
              <p:nvPr/>
            </p:nvSpPr>
            <p:spPr bwMode="auto">
              <a:xfrm>
                <a:off x="941782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5" name="Freeform 92"/>
              <p:cNvSpPr>
                <a:spLocks noEditPoints="1"/>
              </p:cNvSpPr>
              <p:nvPr/>
            </p:nvSpPr>
            <p:spPr bwMode="auto">
              <a:xfrm>
                <a:off x="7858310" y="243977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6" name="Freeform 93"/>
              <p:cNvSpPr>
                <a:spLocks noEditPoints="1"/>
              </p:cNvSpPr>
              <p:nvPr/>
            </p:nvSpPr>
            <p:spPr bwMode="auto">
              <a:xfrm>
                <a:off x="7861485"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7" name="Freeform 94"/>
              <p:cNvSpPr>
                <a:spLocks/>
              </p:cNvSpPr>
              <p:nvPr/>
            </p:nvSpPr>
            <p:spPr bwMode="auto">
              <a:xfrm>
                <a:off x="804087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8" name="Freeform 95"/>
              <p:cNvSpPr>
                <a:spLocks/>
              </p:cNvSpPr>
              <p:nvPr/>
            </p:nvSpPr>
            <p:spPr bwMode="auto">
              <a:xfrm>
                <a:off x="804087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9" name="Freeform 96"/>
              <p:cNvSpPr>
                <a:spLocks/>
              </p:cNvSpPr>
              <p:nvPr/>
            </p:nvSpPr>
            <p:spPr bwMode="auto">
              <a:xfrm>
                <a:off x="956387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0" name="Freeform 97"/>
              <p:cNvSpPr>
                <a:spLocks noEditPoints="1"/>
              </p:cNvSpPr>
              <p:nvPr/>
            </p:nvSpPr>
            <p:spPr bwMode="auto">
              <a:xfrm>
                <a:off x="8156760" y="243977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1" name="Freeform 98"/>
              <p:cNvSpPr>
                <a:spLocks noEditPoints="1"/>
              </p:cNvSpPr>
              <p:nvPr/>
            </p:nvSpPr>
            <p:spPr bwMode="auto">
              <a:xfrm>
                <a:off x="8158347" y="216196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2" name="Freeform 99"/>
              <p:cNvSpPr>
                <a:spLocks noEditPoints="1"/>
              </p:cNvSpPr>
              <p:nvPr/>
            </p:nvSpPr>
            <p:spPr bwMode="auto">
              <a:xfrm>
                <a:off x="9681351" y="2439779"/>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3" name="Freeform 100"/>
              <p:cNvSpPr>
                <a:spLocks/>
              </p:cNvSpPr>
              <p:nvPr/>
            </p:nvSpPr>
            <p:spPr bwMode="auto">
              <a:xfrm>
                <a:off x="926542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4" name="Freeform 101"/>
              <p:cNvSpPr>
                <a:spLocks/>
              </p:cNvSpPr>
              <p:nvPr/>
            </p:nvSpPr>
            <p:spPr bwMode="auto">
              <a:xfrm>
                <a:off x="941782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5" name="Freeform 102"/>
              <p:cNvSpPr>
                <a:spLocks/>
              </p:cNvSpPr>
              <p:nvPr/>
            </p:nvSpPr>
            <p:spPr bwMode="auto">
              <a:xfrm>
                <a:off x="956387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6" name="Freeform 103"/>
              <p:cNvSpPr>
                <a:spLocks noEditPoints="1"/>
              </p:cNvSpPr>
              <p:nvPr/>
            </p:nvSpPr>
            <p:spPr bwMode="auto">
              <a:xfrm>
                <a:off x="9681351" y="2161967"/>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Freeform 72"/>
              <p:cNvSpPr>
                <a:spLocks/>
              </p:cNvSpPr>
              <p:nvPr/>
            </p:nvSpPr>
            <p:spPr bwMode="auto">
              <a:xfrm>
                <a:off x="835347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73"/>
              <p:cNvSpPr>
                <a:spLocks/>
              </p:cNvSpPr>
              <p:nvPr/>
            </p:nvSpPr>
            <p:spPr bwMode="auto">
              <a:xfrm>
                <a:off x="835347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74"/>
              <p:cNvSpPr>
                <a:spLocks/>
              </p:cNvSpPr>
              <p:nvPr/>
            </p:nvSpPr>
            <p:spPr bwMode="auto">
              <a:xfrm>
                <a:off x="9876480"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75"/>
              <p:cNvSpPr>
                <a:spLocks/>
              </p:cNvSpPr>
              <p:nvPr/>
            </p:nvSpPr>
            <p:spPr bwMode="auto">
              <a:xfrm>
                <a:off x="10027292"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76"/>
              <p:cNvSpPr>
                <a:spLocks noEditPoints="1"/>
              </p:cNvSpPr>
              <p:nvPr/>
            </p:nvSpPr>
            <p:spPr bwMode="auto">
              <a:xfrm>
                <a:off x="8467776"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77"/>
              <p:cNvSpPr>
                <a:spLocks noEditPoints="1"/>
              </p:cNvSpPr>
              <p:nvPr/>
            </p:nvSpPr>
            <p:spPr bwMode="auto">
              <a:xfrm>
                <a:off x="8470951"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84"/>
              <p:cNvSpPr>
                <a:spLocks/>
              </p:cNvSpPr>
              <p:nvPr/>
            </p:nvSpPr>
            <p:spPr bwMode="auto">
              <a:xfrm>
                <a:off x="9874893"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85"/>
              <p:cNvSpPr>
                <a:spLocks noEditPoints="1"/>
              </p:cNvSpPr>
              <p:nvPr/>
            </p:nvSpPr>
            <p:spPr bwMode="auto">
              <a:xfrm>
                <a:off x="9990780"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72"/>
              <p:cNvSpPr>
                <a:spLocks/>
              </p:cNvSpPr>
              <p:nvPr/>
            </p:nvSpPr>
            <p:spPr bwMode="auto">
              <a:xfrm>
                <a:off x="7135469"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Freeform 74"/>
              <p:cNvSpPr>
                <a:spLocks/>
              </p:cNvSpPr>
              <p:nvPr/>
            </p:nvSpPr>
            <p:spPr bwMode="auto">
              <a:xfrm>
                <a:off x="8658473"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75"/>
              <p:cNvSpPr>
                <a:spLocks/>
              </p:cNvSpPr>
              <p:nvPr/>
            </p:nvSpPr>
            <p:spPr bwMode="auto">
              <a:xfrm>
                <a:off x="8809285"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76"/>
              <p:cNvSpPr>
                <a:spLocks noEditPoints="1"/>
              </p:cNvSpPr>
              <p:nvPr/>
            </p:nvSpPr>
            <p:spPr bwMode="auto">
              <a:xfrm>
                <a:off x="724976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8" name="Freeform 78"/>
              <p:cNvSpPr>
                <a:spLocks/>
              </p:cNvSpPr>
              <p:nvPr/>
            </p:nvSpPr>
            <p:spPr bwMode="auto">
              <a:xfrm>
                <a:off x="7432331"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9" name="Freeform 80"/>
              <p:cNvSpPr>
                <a:spLocks/>
              </p:cNvSpPr>
              <p:nvPr/>
            </p:nvSpPr>
            <p:spPr bwMode="auto">
              <a:xfrm>
                <a:off x="8955335"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0" name="Freeform 81"/>
              <p:cNvSpPr>
                <a:spLocks noEditPoints="1"/>
              </p:cNvSpPr>
              <p:nvPr/>
            </p:nvSpPr>
            <p:spPr bwMode="auto">
              <a:xfrm>
                <a:off x="754821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1" name="Freeform 83"/>
              <p:cNvSpPr>
                <a:spLocks noEditPoints="1"/>
              </p:cNvSpPr>
              <p:nvPr/>
            </p:nvSpPr>
            <p:spPr bwMode="auto">
              <a:xfrm>
                <a:off x="9072810" y="1887273"/>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2" name="Freeform 88"/>
              <p:cNvSpPr>
                <a:spLocks/>
              </p:cNvSpPr>
              <p:nvPr/>
            </p:nvSpPr>
            <p:spPr bwMode="auto">
              <a:xfrm>
                <a:off x="774242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90"/>
              <p:cNvSpPr>
                <a:spLocks/>
              </p:cNvSpPr>
              <p:nvPr/>
            </p:nvSpPr>
            <p:spPr bwMode="auto">
              <a:xfrm>
                <a:off x="926542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4" name="Freeform 91"/>
              <p:cNvSpPr>
                <a:spLocks/>
              </p:cNvSpPr>
              <p:nvPr/>
            </p:nvSpPr>
            <p:spPr bwMode="auto">
              <a:xfrm>
                <a:off x="941782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5" name="Freeform 92"/>
              <p:cNvSpPr>
                <a:spLocks noEditPoints="1"/>
              </p:cNvSpPr>
              <p:nvPr/>
            </p:nvSpPr>
            <p:spPr bwMode="auto">
              <a:xfrm>
                <a:off x="7858310" y="188727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6" name="Freeform 94"/>
              <p:cNvSpPr>
                <a:spLocks/>
              </p:cNvSpPr>
              <p:nvPr/>
            </p:nvSpPr>
            <p:spPr bwMode="auto">
              <a:xfrm>
                <a:off x="804087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7" name="Freeform 96"/>
              <p:cNvSpPr>
                <a:spLocks/>
              </p:cNvSpPr>
              <p:nvPr/>
            </p:nvSpPr>
            <p:spPr bwMode="auto">
              <a:xfrm>
                <a:off x="956387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8" name="Freeform 97"/>
              <p:cNvSpPr>
                <a:spLocks noEditPoints="1"/>
              </p:cNvSpPr>
              <p:nvPr/>
            </p:nvSpPr>
            <p:spPr bwMode="auto">
              <a:xfrm>
                <a:off x="8156760" y="1887273"/>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9" name="Freeform 99"/>
              <p:cNvSpPr>
                <a:spLocks noEditPoints="1"/>
              </p:cNvSpPr>
              <p:nvPr/>
            </p:nvSpPr>
            <p:spPr bwMode="auto">
              <a:xfrm>
                <a:off x="9681351" y="1887273"/>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0" name="Freeform 72"/>
              <p:cNvSpPr>
                <a:spLocks/>
              </p:cNvSpPr>
              <p:nvPr/>
            </p:nvSpPr>
            <p:spPr bwMode="auto">
              <a:xfrm>
                <a:off x="835347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1" name="Freeform 74"/>
              <p:cNvSpPr>
                <a:spLocks/>
              </p:cNvSpPr>
              <p:nvPr/>
            </p:nvSpPr>
            <p:spPr bwMode="auto">
              <a:xfrm>
                <a:off x="9876480"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2" name="Freeform 75"/>
              <p:cNvSpPr>
                <a:spLocks/>
              </p:cNvSpPr>
              <p:nvPr/>
            </p:nvSpPr>
            <p:spPr bwMode="auto">
              <a:xfrm>
                <a:off x="10027292"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76"/>
              <p:cNvSpPr>
                <a:spLocks noEditPoints="1"/>
              </p:cNvSpPr>
              <p:nvPr/>
            </p:nvSpPr>
            <p:spPr bwMode="auto">
              <a:xfrm>
                <a:off x="8467776"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5" name="Freeform 72"/>
              <p:cNvSpPr>
                <a:spLocks/>
              </p:cNvSpPr>
              <p:nvPr/>
            </p:nvSpPr>
            <p:spPr bwMode="auto">
              <a:xfrm>
                <a:off x="8834865"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6" name="Freeform 73"/>
              <p:cNvSpPr>
                <a:spLocks/>
              </p:cNvSpPr>
              <p:nvPr/>
            </p:nvSpPr>
            <p:spPr bwMode="auto">
              <a:xfrm>
                <a:off x="8834865"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74"/>
              <p:cNvSpPr>
                <a:spLocks/>
              </p:cNvSpPr>
              <p:nvPr/>
            </p:nvSpPr>
            <p:spPr bwMode="auto">
              <a:xfrm>
                <a:off x="8834865"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75"/>
              <p:cNvSpPr>
                <a:spLocks/>
              </p:cNvSpPr>
              <p:nvPr/>
            </p:nvSpPr>
            <p:spPr bwMode="auto">
              <a:xfrm>
                <a:off x="8985677"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76"/>
              <p:cNvSpPr>
                <a:spLocks noEditPoints="1"/>
              </p:cNvSpPr>
              <p:nvPr/>
            </p:nvSpPr>
            <p:spPr bwMode="auto">
              <a:xfrm>
                <a:off x="894916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78"/>
              <p:cNvSpPr>
                <a:spLocks/>
              </p:cNvSpPr>
              <p:nvPr/>
            </p:nvSpPr>
            <p:spPr bwMode="auto">
              <a:xfrm>
                <a:off x="9131727"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79"/>
              <p:cNvSpPr>
                <a:spLocks/>
              </p:cNvSpPr>
              <p:nvPr/>
            </p:nvSpPr>
            <p:spPr bwMode="auto">
              <a:xfrm>
                <a:off x="9131727" y="3749202"/>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81"/>
              <p:cNvSpPr>
                <a:spLocks noEditPoints="1"/>
              </p:cNvSpPr>
              <p:nvPr/>
            </p:nvSpPr>
            <p:spPr bwMode="auto">
              <a:xfrm>
                <a:off x="924761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6" name="Freeform 83"/>
              <p:cNvSpPr>
                <a:spLocks noEditPoints="1"/>
              </p:cNvSpPr>
              <p:nvPr/>
            </p:nvSpPr>
            <p:spPr bwMode="auto">
              <a:xfrm>
                <a:off x="9249202"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7" name="Freeform 84"/>
              <p:cNvSpPr>
                <a:spLocks/>
              </p:cNvSpPr>
              <p:nvPr/>
            </p:nvSpPr>
            <p:spPr bwMode="auto">
              <a:xfrm>
                <a:off x="8833278"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8" name="Freeform 85"/>
              <p:cNvSpPr>
                <a:spLocks noEditPoints="1"/>
              </p:cNvSpPr>
              <p:nvPr/>
            </p:nvSpPr>
            <p:spPr bwMode="auto">
              <a:xfrm>
                <a:off x="8949165"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0" name="Freeform 87"/>
              <p:cNvSpPr>
                <a:spLocks noEditPoints="1"/>
              </p:cNvSpPr>
              <p:nvPr/>
            </p:nvSpPr>
            <p:spPr bwMode="auto">
              <a:xfrm>
                <a:off x="9247615"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1" name="Freeform 88"/>
              <p:cNvSpPr>
                <a:spLocks/>
              </p:cNvSpPr>
              <p:nvPr/>
            </p:nvSpPr>
            <p:spPr bwMode="auto">
              <a:xfrm>
                <a:off x="9441818"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89"/>
              <p:cNvSpPr>
                <a:spLocks/>
              </p:cNvSpPr>
              <p:nvPr/>
            </p:nvSpPr>
            <p:spPr bwMode="auto">
              <a:xfrm>
                <a:off x="944181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90"/>
              <p:cNvSpPr>
                <a:spLocks/>
              </p:cNvSpPr>
              <p:nvPr/>
            </p:nvSpPr>
            <p:spPr bwMode="auto">
              <a:xfrm>
                <a:off x="944181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91"/>
              <p:cNvSpPr>
                <a:spLocks/>
              </p:cNvSpPr>
              <p:nvPr/>
            </p:nvSpPr>
            <p:spPr bwMode="auto">
              <a:xfrm>
                <a:off x="9594218"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92"/>
              <p:cNvSpPr>
                <a:spLocks noEditPoints="1"/>
              </p:cNvSpPr>
              <p:nvPr/>
            </p:nvSpPr>
            <p:spPr bwMode="auto">
              <a:xfrm>
                <a:off x="9557706"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93"/>
              <p:cNvSpPr>
                <a:spLocks noEditPoints="1"/>
              </p:cNvSpPr>
              <p:nvPr/>
            </p:nvSpPr>
            <p:spPr bwMode="auto">
              <a:xfrm>
                <a:off x="956088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8" name="Freeform 95"/>
              <p:cNvSpPr>
                <a:spLocks/>
              </p:cNvSpPr>
              <p:nvPr/>
            </p:nvSpPr>
            <p:spPr bwMode="auto">
              <a:xfrm>
                <a:off x="974026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9" name="Freeform 96"/>
              <p:cNvSpPr>
                <a:spLocks/>
              </p:cNvSpPr>
              <p:nvPr/>
            </p:nvSpPr>
            <p:spPr bwMode="auto">
              <a:xfrm>
                <a:off x="974026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Freeform 98"/>
              <p:cNvSpPr>
                <a:spLocks noEditPoints="1"/>
              </p:cNvSpPr>
              <p:nvPr/>
            </p:nvSpPr>
            <p:spPr bwMode="auto">
              <a:xfrm>
                <a:off x="9857743" y="373967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2" name="Freeform 99"/>
              <p:cNvSpPr>
                <a:spLocks noEditPoints="1"/>
              </p:cNvSpPr>
              <p:nvPr/>
            </p:nvSpPr>
            <p:spPr bwMode="auto">
              <a:xfrm>
                <a:off x="9857743"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4" name="Freeform 101"/>
              <p:cNvSpPr>
                <a:spLocks/>
              </p:cNvSpPr>
              <p:nvPr/>
            </p:nvSpPr>
            <p:spPr bwMode="auto">
              <a:xfrm>
                <a:off x="9594218"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5" name="Freeform 102"/>
              <p:cNvSpPr>
                <a:spLocks/>
              </p:cNvSpPr>
              <p:nvPr/>
            </p:nvSpPr>
            <p:spPr bwMode="auto">
              <a:xfrm>
                <a:off x="9740268"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6" name="Freeform 103"/>
              <p:cNvSpPr>
                <a:spLocks noEditPoints="1"/>
              </p:cNvSpPr>
              <p:nvPr/>
            </p:nvSpPr>
            <p:spPr bwMode="auto">
              <a:xfrm>
                <a:off x="9857743"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7" name="Freeform 84"/>
              <p:cNvSpPr>
                <a:spLocks/>
              </p:cNvSpPr>
              <p:nvPr/>
            </p:nvSpPr>
            <p:spPr bwMode="auto">
              <a:xfrm>
                <a:off x="8833278"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8" name="Freeform 85"/>
              <p:cNvSpPr>
                <a:spLocks noEditPoints="1"/>
              </p:cNvSpPr>
              <p:nvPr/>
            </p:nvSpPr>
            <p:spPr bwMode="auto">
              <a:xfrm>
                <a:off x="8949165"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86"/>
              <p:cNvSpPr>
                <a:spLocks/>
              </p:cNvSpPr>
              <p:nvPr/>
            </p:nvSpPr>
            <p:spPr bwMode="auto">
              <a:xfrm>
                <a:off x="9131728"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87"/>
              <p:cNvSpPr>
                <a:spLocks noEditPoints="1"/>
              </p:cNvSpPr>
              <p:nvPr/>
            </p:nvSpPr>
            <p:spPr bwMode="auto">
              <a:xfrm>
                <a:off x="9247615"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100"/>
              <p:cNvSpPr>
                <a:spLocks/>
              </p:cNvSpPr>
              <p:nvPr/>
            </p:nvSpPr>
            <p:spPr bwMode="auto">
              <a:xfrm>
                <a:off x="944181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101"/>
              <p:cNvSpPr>
                <a:spLocks/>
              </p:cNvSpPr>
              <p:nvPr/>
            </p:nvSpPr>
            <p:spPr bwMode="auto">
              <a:xfrm>
                <a:off x="9594218"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3" name="Freeform 102"/>
              <p:cNvSpPr>
                <a:spLocks/>
              </p:cNvSpPr>
              <p:nvPr/>
            </p:nvSpPr>
            <p:spPr bwMode="auto">
              <a:xfrm>
                <a:off x="974026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Freeform 103"/>
              <p:cNvSpPr>
                <a:spLocks noEditPoints="1"/>
              </p:cNvSpPr>
              <p:nvPr/>
            </p:nvSpPr>
            <p:spPr bwMode="auto">
              <a:xfrm>
                <a:off x="9857743"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Freeform 72"/>
              <p:cNvSpPr>
                <a:spLocks/>
              </p:cNvSpPr>
              <p:nvPr/>
            </p:nvSpPr>
            <p:spPr bwMode="auto">
              <a:xfrm>
                <a:off x="10052872"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Freeform 73"/>
              <p:cNvSpPr>
                <a:spLocks/>
              </p:cNvSpPr>
              <p:nvPr/>
            </p:nvSpPr>
            <p:spPr bwMode="auto">
              <a:xfrm>
                <a:off x="10052872"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Freeform 74"/>
              <p:cNvSpPr>
                <a:spLocks/>
              </p:cNvSpPr>
              <p:nvPr/>
            </p:nvSpPr>
            <p:spPr bwMode="auto">
              <a:xfrm>
                <a:off x="10052872"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Freeform 84"/>
              <p:cNvSpPr>
                <a:spLocks/>
              </p:cNvSpPr>
              <p:nvPr/>
            </p:nvSpPr>
            <p:spPr bwMode="auto">
              <a:xfrm>
                <a:off x="10051285"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84"/>
              <p:cNvSpPr>
                <a:spLocks/>
              </p:cNvSpPr>
              <p:nvPr/>
            </p:nvSpPr>
            <p:spPr bwMode="auto">
              <a:xfrm>
                <a:off x="10051285"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Freeform 72"/>
              <p:cNvSpPr>
                <a:spLocks/>
              </p:cNvSpPr>
              <p:nvPr/>
            </p:nvSpPr>
            <p:spPr bwMode="auto">
              <a:xfrm>
                <a:off x="8845798"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Freeform 73"/>
              <p:cNvSpPr>
                <a:spLocks/>
              </p:cNvSpPr>
              <p:nvPr/>
            </p:nvSpPr>
            <p:spPr bwMode="auto">
              <a:xfrm>
                <a:off x="8845798"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Freeform 74"/>
              <p:cNvSpPr>
                <a:spLocks/>
              </p:cNvSpPr>
              <p:nvPr/>
            </p:nvSpPr>
            <p:spPr bwMode="auto">
              <a:xfrm>
                <a:off x="8845798"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Freeform 76"/>
              <p:cNvSpPr>
                <a:spLocks noEditPoints="1"/>
              </p:cNvSpPr>
              <p:nvPr/>
            </p:nvSpPr>
            <p:spPr bwMode="auto">
              <a:xfrm>
                <a:off x="896009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77"/>
              <p:cNvSpPr>
                <a:spLocks noEditPoints="1"/>
              </p:cNvSpPr>
              <p:nvPr/>
            </p:nvSpPr>
            <p:spPr bwMode="auto">
              <a:xfrm>
                <a:off x="8963273"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1" name="Freeform 78"/>
              <p:cNvSpPr>
                <a:spLocks/>
              </p:cNvSpPr>
              <p:nvPr/>
            </p:nvSpPr>
            <p:spPr bwMode="auto">
              <a:xfrm>
                <a:off x="9142660" y="542301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Freeform 81"/>
              <p:cNvSpPr>
                <a:spLocks noEditPoints="1"/>
              </p:cNvSpPr>
              <p:nvPr/>
            </p:nvSpPr>
            <p:spPr bwMode="auto">
              <a:xfrm>
                <a:off x="925854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83"/>
              <p:cNvSpPr>
                <a:spLocks noEditPoints="1"/>
              </p:cNvSpPr>
              <p:nvPr/>
            </p:nvSpPr>
            <p:spPr bwMode="auto">
              <a:xfrm>
                <a:off x="9260135" y="4862627"/>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84"/>
              <p:cNvSpPr>
                <a:spLocks/>
              </p:cNvSpPr>
              <p:nvPr/>
            </p:nvSpPr>
            <p:spPr bwMode="auto">
              <a:xfrm>
                <a:off x="8844211"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85"/>
              <p:cNvSpPr>
                <a:spLocks noEditPoints="1"/>
              </p:cNvSpPr>
              <p:nvPr/>
            </p:nvSpPr>
            <p:spPr bwMode="auto">
              <a:xfrm>
                <a:off x="8960098" y="457846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86"/>
              <p:cNvSpPr>
                <a:spLocks/>
              </p:cNvSpPr>
              <p:nvPr/>
            </p:nvSpPr>
            <p:spPr bwMode="auto">
              <a:xfrm>
                <a:off x="9142661" y="458322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87"/>
              <p:cNvSpPr>
                <a:spLocks noEditPoints="1"/>
              </p:cNvSpPr>
              <p:nvPr/>
            </p:nvSpPr>
            <p:spPr bwMode="auto">
              <a:xfrm>
                <a:off x="9258548" y="4578464"/>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88"/>
              <p:cNvSpPr>
                <a:spLocks/>
              </p:cNvSpPr>
              <p:nvPr/>
            </p:nvSpPr>
            <p:spPr bwMode="auto">
              <a:xfrm>
                <a:off x="9452751" y="542301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89"/>
              <p:cNvSpPr>
                <a:spLocks/>
              </p:cNvSpPr>
              <p:nvPr/>
            </p:nvSpPr>
            <p:spPr bwMode="auto">
              <a:xfrm>
                <a:off x="945275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90"/>
              <p:cNvSpPr>
                <a:spLocks/>
              </p:cNvSpPr>
              <p:nvPr/>
            </p:nvSpPr>
            <p:spPr bwMode="auto">
              <a:xfrm>
                <a:off x="945275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91"/>
              <p:cNvSpPr>
                <a:spLocks/>
              </p:cNvSpPr>
              <p:nvPr/>
            </p:nvSpPr>
            <p:spPr bwMode="auto">
              <a:xfrm>
                <a:off x="9605151"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93"/>
              <p:cNvSpPr>
                <a:spLocks noEditPoints="1"/>
              </p:cNvSpPr>
              <p:nvPr/>
            </p:nvSpPr>
            <p:spPr bwMode="auto">
              <a:xfrm>
                <a:off x="9571814"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95"/>
              <p:cNvSpPr>
                <a:spLocks/>
              </p:cNvSpPr>
              <p:nvPr/>
            </p:nvSpPr>
            <p:spPr bwMode="auto">
              <a:xfrm>
                <a:off x="975120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96"/>
              <p:cNvSpPr>
                <a:spLocks/>
              </p:cNvSpPr>
              <p:nvPr/>
            </p:nvSpPr>
            <p:spPr bwMode="auto">
              <a:xfrm>
                <a:off x="975120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98"/>
              <p:cNvSpPr>
                <a:spLocks noEditPoints="1"/>
              </p:cNvSpPr>
              <p:nvPr/>
            </p:nvSpPr>
            <p:spPr bwMode="auto">
              <a:xfrm>
                <a:off x="9868676" y="514044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99"/>
              <p:cNvSpPr>
                <a:spLocks noEditPoints="1"/>
              </p:cNvSpPr>
              <p:nvPr/>
            </p:nvSpPr>
            <p:spPr bwMode="auto">
              <a:xfrm>
                <a:off x="9868676" y="486262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100"/>
              <p:cNvSpPr>
                <a:spLocks/>
              </p:cNvSpPr>
              <p:nvPr/>
            </p:nvSpPr>
            <p:spPr bwMode="auto">
              <a:xfrm>
                <a:off x="945275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101"/>
              <p:cNvSpPr>
                <a:spLocks/>
              </p:cNvSpPr>
              <p:nvPr/>
            </p:nvSpPr>
            <p:spPr bwMode="auto">
              <a:xfrm>
                <a:off x="9605151" y="458481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102"/>
              <p:cNvSpPr>
                <a:spLocks/>
              </p:cNvSpPr>
              <p:nvPr/>
            </p:nvSpPr>
            <p:spPr bwMode="auto">
              <a:xfrm>
                <a:off x="975120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103"/>
              <p:cNvSpPr>
                <a:spLocks noEditPoints="1"/>
              </p:cNvSpPr>
              <p:nvPr/>
            </p:nvSpPr>
            <p:spPr bwMode="auto">
              <a:xfrm>
                <a:off x="9868676" y="457846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84"/>
              <p:cNvSpPr>
                <a:spLocks/>
              </p:cNvSpPr>
              <p:nvPr/>
            </p:nvSpPr>
            <p:spPr bwMode="auto">
              <a:xfrm>
                <a:off x="8844211"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85"/>
              <p:cNvSpPr>
                <a:spLocks noEditPoints="1"/>
              </p:cNvSpPr>
              <p:nvPr/>
            </p:nvSpPr>
            <p:spPr bwMode="auto">
              <a:xfrm>
                <a:off x="8960098" y="429694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86"/>
              <p:cNvSpPr>
                <a:spLocks/>
              </p:cNvSpPr>
              <p:nvPr/>
            </p:nvSpPr>
            <p:spPr bwMode="auto">
              <a:xfrm>
                <a:off x="9142661" y="430170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87"/>
              <p:cNvSpPr>
                <a:spLocks noEditPoints="1"/>
              </p:cNvSpPr>
              <p:nvPr/>
            </p:nvSpPr>
            <p:spPr bwMode="auto">
              <a:xfrm>
                <a:off x="9258548" y="429694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100"/>
              <p:cNvSpPr>
                <a:spLocks/>
              </p:cNvSpPr>
              <p:nvPr/>
            </p:nvSpPr>
            <p:spPr bwMode="auto">
              <a:xfrm>
                <a:off x="945275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102"/>
              <p:cNvSpPr>
                <a:spLocks/>
              </p:cNvSpPr>
              <p:nvPr/>
            </p:nvSpPr>
            <p:spPr bwMode="auto">
              <a:xfrm>
                <a:off x="975120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103"/>
              <p:cNvSpPr>
                <a:spLocks noEditPoints="1"/>
              </p:cNvSpPr>
              <p:nvPr/>
            </p:nvSpPr>
            <p:spPr bwMode="auto">
              <a:xfrm>
                <a:off x="9868676" y="429694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72"/>
              <p:cNvSpPr>
                <a:spLocks/>
              </p:cNvSpPr>
              <p:nvPr/>
            </p:nvSpPr>
            <p:spPr bwMode="auto">
              <a:xfrm>
                <a:off x="10063805"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73"/>
              <p:cNvSpPr>
                <a:spLocks/>
              </p:cNvSpPr>
              <p:nvPr/>
            </p:nvSpPr>
            <p:spPr bwMode="auto">
              <a:xfrm>
                <a:off x="10063805"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7" name="Freeform 74"/>
              <p:cNvSpPr>
                <a:spLocks/>
              </p:cNvSpPr>
              <p:nvPr/>
            </p:nvSpPr>
            <p:spPr bwMode="auto">
              <a:xfrm>
                <a:off x="10063805"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84"/>
              <p:cNvSpPr>
                <a:spLocks/>
              </p:cNvSpPr>
              <p:nvPr/>
            </p:nvSpPr>
            <p:spPr bwMode="auto">
              <a:xfrm>
                <a:off x="10062218"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84"/>
              <p:cNvSpPr>
                <a:spLocks/>
              </p:cNvSpPr>
              <p:nvPr/>
            </p:nvSpPr>
            <p:spPr bwMode="auto">
              <a:xfrm>
                <a:off x="10062218"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84"/>
              <p:cNvSpPr>
                <a:spLocks/>
              </p:cNvSpPr>
              <p:nvPr/>
            </p:nvSpPr>
            <p:spPr bwMode="auto">
              <a:xfrm>
                <a:off x="8833278"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85"/>
              <p:cNvSpPr>
                <a:spLocks noEditPoints="1"/>
              </p:cNvSpPr>
              <p:nvPr/>
            </p:nvSpPr>
            <p:spPr bwMode="auto">
              <a:xfrm>
                <a:off x="8949165" y="5694532"/>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86"/>
              <p:cNvSpPr>
                <a:spLocks/>
              </p:cNvSpPr>
              <p:nvPr/>
            </p:nvSpPr>
            <p:spPr bwMode="auto">
              <a:xfrm>
                <a:off x="913172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87"/>
              <p:cNvSpPr>
                <a:spLocks noEditPoints="1"/>
              </p:cNvSpPr>
              <p:nvPr/>
            </p:nvSpPr>
            <p:spPr bwMode="auto">
              <a:xfrm>
                <a:off x="9247615" y="5694532"/>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4" name="Freeform 100"/>
              <p:cNvSpPr>
                <a:spLocks/>
              </p:cNvSpPr>
              <p:nvPr/>
            </p:nvSpPr>
            <p:spPr bwMode="auto">
              <a:xfrm>
                <a:off x="944181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5" name="Freeform 101"/>
              <p:cNvSpPr>
                <a:spLocks/>
              </p:cNvSpPr>
              <p:nvPr/>
            </p:nvSpPr>
            <p:spPr bwMode="auto">
              <a:xfrm>
                <a:off x="9594218" y="570088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102"/>
              <p:cNvSpPr>
                <a:spLocks/>
              </p:cNvSpPr>
              <p:nvPr/>
            </p:nvSpPr>
            <p:spPr bwMode="auto">
              <a:xfrm>
                <a:off x="974026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103"/>
              <p:cNvSpPr>
                <a:spLocks noEditPoints="1"/>
              </p:cNvSpPr>
              <p:nvPr/>
            </p:nvSpPr>
            <p:spPr bwMode="auto">
              <a:xfrm>
                <a:off x="9857743"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84"/>
              <p:cNvSpPr>
                <a:spLocks/>
              </p:cNvSpPr>
              <p:nvPr/>
            </p:nvSpPr>
            <p:spPr bwMode="auto">
              <a:xfrm>
                <a:off x="10051285"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 name="Group 117"/>
            <p:cNvGrpSpPr/>
            <p:nvPr/>
          </p:nvGrpSpPr>
          <p:grpSpPr>
            <a:xfrm>
              <a:off x="10554283" y="6274801"/>
              <a:ext cx="365760" cy="365760"/>
              <a:chOff x="608865" y="4536026"/>
              <a:chExt cx="329755" cy="329754"/>
            </a:xfrm>
            <a:solidFill>
              <a:schemeClr val="accent3"/>
            </a:solidFill>
          </p:grpSpPr>
          <p:sp>
            <p:nvSpPr>
              <p:cNvPr id="119" name="Donut 118"/>
              <p:cNvSpPr/>
              <p:nvPr/>
            </p:nvSpPr>
            <p:spPr bwMode="auto">
              <a:xfrm>
                <a:off x="608865" y="4536026"/>
                <a:ext cx="329755" cy="329754"/>
              </a:xfrm>
              <a:prstGeom prst="donut">
                <a:avLst>
                  <a:gd name="adj" fmla="val 71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Isosceles Triangle 119"/>
              <p:cNvSpPr/>
              <p:nvPr/>
            </p:nvSpPr>
            <p:spPr bwMode="auto">
              <a:xfrm rot="5400000">
                <a:off x="710175" y="4634663"/>
                <a:ext cx="153677" cy="132481"/>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655238" y="4846289"/>
              <a:ext cx="411410" cy="669336"/>
              <a:chOff x="8361363" y="-330200"/>
              <a:chExt cx="719138" cy="1169988"/>
            </a:xfrm>
          </p:grpSpPr>
          <p:sp>
            <p:nvSpPr>
              <p:cNvPr id="11" name="Freeform 5"/>
              <p:cNvSpPr>
                <a:spLocks/>
              </p:cNvSpPr>
              <p:nvPr/>
            </p:nvSpPr>
            <p:spPr bwMode="auto">
              <a:xfrm>
                <a:off x="8497888" y="-330200"/>
                <a:ext cx="444500" cy="509588"/>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6"/>
              <p:cNvSpPr>
                <a:spLocks noChangeArrowheads="1"/>
              </p:cNvSpPr>
              <p:nvPr/>
            </p:nvSpPr>
            <p:spPr bwMode="auto">
              <a:xfrm>
                <a:off x="8361363" y="161925"/>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7"/>
              <p:cNvSpPr>
                <a:spLocks noChangeArrowheads="1"/>
              </p:cNvSpPr>
              <p:nvPr/>
            </p:nvSpPr>
            <p:spPr bwMode="auto">
              <a:xfrm>
                <a:off x="8361363" y="161925"/>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8"/>
              <p:cNvSpPr>
                <a:spLocks/>
              </p:cNvSpPr>
              <p:nvPr/>
            </p:nvSpPr>
            <p:spPr bwMode="auto">
              <a:xfrm>
                <a:off x="8647113" y="379413"/>
                <a:ext cx="146050" cy="25717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17" name="Picture 516"/>
            <p:cNvPicPr>
              <a:picLocks noChangeAspect="1"/>
            </p:cNvPicPr>
            <p:nvPr/>
          </p:nvPicPr>
          <p:blipFill>
            <a:blip r:embed="rId8"/>
            <a:stretch>
              <a:fillRect/>
            </a:stretch>
          </p:blipFill>
          <p:spPr>
            <a:xfrm>
              <a:off x="8652367" y="6070278"/>
              <a:ext cx="825812" cy="529659"/>
            </a:xfrm>
            <a:prstGeom prst="rect">
              <a:avLst/>
            </a:prstGeom>
          </p:spPr>
        </p:pic>
        <p:pic>
          <p:nvPicPr>
            <p:cNvPr id="521" name="Picture 520"/>
            <p:cNvPicPr>
              <a:picLocks noChangeAspect="1"/>
            </p:cNvPicPr>
            <p:nvPr/>
          </p:nvPicPr>
          <p:blipFill>
            <a:blip r:embed="rId9"/>
            <a:stretch>
              <a:fillRect/>
            </a:stretch>
          </p:blipFill>
          <p:spPr>
            <a:xfrm>
              <a:off x="8425215" y="3981839"/>
              <a:ext cx="467544" cy="880082"/>
            </a:xfrm>
            <a:prstGeom prst="rect">
              <a:avLst/>
            </a:prstGeom>
          </p:spPr>
        </p:pic>
        <p:grpSp>
          <p:nvGrpSpPr>
            <p:cNvPr id="25" name="Group 24"/>
            <p:cNvGrpSpPr/>
            <p:nvPr/>
          </p:nvGrpSpPr>
          <p:grpSpPr>
            <a:xfrm>
              <a:off x="9905781" y="4113554"/>
              <a:ext cx="599461" cy="1062972"/>
              <a:chOff x="-276225" y="620713"/>
              <a:chExt cx="889000" cy="1576387"/>
            </a:xfrm>
          </p:grpSpPr>
          <p:sp>
            <p:nvSpPr>
              <p:cNvPr id="19" name="Freeform 12"/>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3"/>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4"/>
              <p:cNvSpPr>
                <a:spLocks/>
              </p:cNvSpPr>
              <p:nvPr/>
            </p:nvSpPr>
            <p:spPr bwMode="auto">
              <a:xfrm>
                <a:off x="-12700" y="889000"/>
                <a:ext cx="355600" cy="142875"/>
              </a:xfrm>
              <a:custGeom>
                <a:avLst/>
                <a:gdLst>
                  <a:gd name="T0" fmla="*/ 62 w 62"/>
                  <a:gd name="T1" fmla="*/ 12 h 25"/>
                  <a:gd name="T2" fmla="*/ 50 w 62"/>
                  <a:gd name="T3" fmla="*/ 25 h 25"/>
                  <a:gd name="T4" fmla="*/ 13 w 62"/>
                  <a:gd name="T5" fmla="*/ 25 h 25"/>
                  <a:gd name="T6" fmla="*/ 0 w 62"/>
                  <a:gd name="T7" fmla="*/ 12 h 25"/>
                  <a:gd name="T8" fmla="*/ 0 w 62"/>
                  <a:gd name="T9" fmla="*/ 12 h 25"/>
                  <a:gd name="T10" fmla="*/ 13 w 62"/>
                  <a:gd name="T11" fmla="*/ 0 h 25"/>
                  <a:gd name="T12" fmla="*/ 50 w 62"/>
                  <a:gd name="T13" fmla="*/ 0 h 25"/>
                  <a:gd name="T14" fmla="*/ 62 w 62"/>
                  <a:gd name="T15" fmla="*/ 1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5">
                    <a:moveTo>
                      <a:pt x="62" y="12"/>
                    </a:moveTo>
                    <a:cubicBezTo>
                      <a:pt x="62" y="19"/>
                      <a:pt x="57" y="25"/>
                      <a:pt x="50" y="25"/>
                    </a:cubicBezTo>
                    <a:cubicBezTo>
                      <a:pt x="13" y="25"/>
                      <a:pt x="13" y="25"/>
                      <a:pt x="13" y="25"/>
                    </a:cubicBezTo>
                    <a:cubicBezTo>
                      <a:pt x="6" y="25"/>
                      <a:pt x="0" y="19"/>
                      <a:pt x="0" y="12"/>
                    </a:cubicBezTo>
                    <a:cubicBezTo>
                      <a:pt x="0" y="12"/>
                      <a:pt x="0" y="12"/>
                      <a:pt x="0" y="12"/>
                    </a:cubicBezTo>
                    <a:cubicBezTo>
                      <a:pt x="0" y="5"/>
                      <a:pt x="6" y="0"/>
                      <a:pt x="13" y="0"/>
                    </a:cubicBezTo>
                    <a:cubicBezTo>
                      <a:pt x="50" y="0"/>
                      <a:pt x="50" y="0"/>
                      <a:pt x="50" y="0"/>
                    </a:cubicBezTo>
                    <a:cubicBezTo>
                      <a:pt x="57" y="0"/>
                      <a:pt x="62" y="5"/>
                      <a:pt x="62" y="1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5"/>
              <p:cNvSpPr>
                <a:spLocks noEditPoints="1"/>
              </p:cNvSpPr>
              <p:nvPr/>
            </p:nvSpPr>
            <p:spPr bwMode="auto">
              <a:xfrm>
                <a:off x="33338" y="1719263"/>
                <a:ext cx="166688" cy="1651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3 h 29"/>
                  <a:gd name="T12" fmla="*/ 3 w 29"/>
                  <a:gd name="T13" fmla="*/ 15 h 29"/>
                  <a:gd name="T14" fmla="*/ 15 w 29"/>
                  <a:gd name="T15" fmla="*/ 27 h 29"/>
                  <a:gd name="T16" fmla="*/ 27 w 29"/>
                  <a:gd name="T17" fmla="*/ 15 h 29"/>
                  <a:gd name="T18" fmla="*/ 15 w 29"/>
                  <a:gd name="T1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6"/>
                      <a:pt x="6" y="0"/>
                      <a:pt x="15" y="0"/>
                    </a:cubicBezTo>
                    <a:cubicBezTo>
                      <a:pt x="23" y="0"/>
                      <a:pt x="29" y="6"/>
                      <a:pt x="29" y="15"/>
                    </a:cubicBezTo>
                    <a:cubicBezTo>
                      <a:pt x="29" y="23"/>
                      <a:pt x="23" y="29"/>
                      <a:pt x="15" y="29"/>
                    </a:cubicBezTo>
                    <a:close/>
                    <a:moveTo>
                      <a:pt x="15" y="3"/>
                    </a:moveTo>
                    <a:cubicBezTo>
                      <a:pt x="8" y="3"/>
                      <a:pt x="3" y="8"/>
                      <a:pt x="3" y="15"/>
                    </a:cubicBezTo>
                    <a:cubicBezTo>
                      <a:pt x="3" y="21"/>
                      <a:pt x="8" y="27"/>
                      <a:pt x="15" y="27"/>
                    </a:cubicBezTo>
                    <a:cubicBezTo>
                      <a:pt x="21" y="27"/>
                      <a:pt x="27" y="21"/>
                      <a:pt x="27" y="15"/>
                    </a:cubicBezTo>
                    <a:cubicBezTo>
                      <a:pt x="27" y="8"/>
                      <a:pt x="21" y="3"/>
                      <a:pt x="1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Oval 16"/>
              <p:cNvSpPr>
                <a:spLocks noChangeArrowheads="1"/>
              </p:cNvSpPr>
              <p:nvPr/>
            </p:nvSpPr>
            <p:spPr bwMode="auto">
              <a:xfrm>
                <a:off x="96838" y="1793875"/>
                <a:ext cx="195263" cy="193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Oval 17"/>
              <p:cNvSpPr>
                <a:spLocks noChangeArrowheads="1"/>
              </p:cNvSpPr>
              <p:nvPr/>
            </p:nvSpPr>
            <p:spPr bwMode="auto">
              <a:xfrm>
                <a:off x="-46038" y="620713"/>
                <a:ext cx="147638" cy="14922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5" name="Group 114"/>
            <p:cNvGrpSpPr/>
            <p:nvPr/>
          </p:nvGrpSpPr>
          <p:grpSpPr>
            <a:xfrm>
              <a:off x="8688700" y="4616200"/>
              <a:ext cx="746525" cy="504818"/>
              <a:chOff x="1136650" y="2795504"/>
              <a:chExt cx="1171576" cy="792247"/>
            </a:xfrm>
          </p:grpSpPr>
          <p:grpSp>
            <p:nvGrpSpPr>
              <p:cNvPr id="137" name="Group 136"/>
              <p:cNvGrpSpPr/>
              <p:nvPr/>
            </p:nvGrpSpPr>
            <p:grpSpPr>
              <a:xfrm>
                <a:off x="1489075" y="2795504"/>
                <a:ext cx="481013" cy="438150"/>
                <a:chOff x="1520825" y="2871788"/>
                <a:chExt cx="481013" cy="438150"/>
              </a:xfrm>
            </p:grpSpPr>
            <p:sp>
              <p:nvSpPr>
                <p:cNvPr id="144" name="Rectangle 193"/>
                <p:cNvSpPr>
                  <a:spLocks noChangeArrowheads="1"/>
                </p:cNvSpPr>
                <p:nvPr/>
              </p:nvSpPr>
              <p:spPr bwMode="auto">
                <a:xfrm>
                  <a:off x="1520825" y="3108325"/>
                  <a:ext cx="90488" cy="2016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94"/>
                <p:cNvSpPr>
                  <a:spLocks noChangeArrowheads="1"/>
                </p:cNvSpPr>
                <p:nvPr/>
              </p:nvSpPr>
              <p:spPr bwMode="auto">
                <a:xfrm>
                  <a:off x="1781175" y="3048000"/>
                  <a:ext cx="88900" cy="2619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Rectangle 195"/>
                <p:cNvSpPr>
                  <a:spLocks noChangeArrowheads="1"/>
                </p:cNvSpPr>
                <p:nvPr/>
              </p:nvSpPr>
              <p:spPr bwMode="auto">
                <a:xfrm>
                  <a:off x="1909763" y="2871788"/>
                  <a:ext cx="92075" cy="4381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96"/>
                <p:cNvSpPr>
                  <a:spLocks noChangeArrowheads="1"/>
                </p:cNvSpPr>
                <p:nvPr/>
              </p:nvSpPr>
              <p:spPr bwMode="auto">
                <a:xfrm>
                  <a:off x="1652588" y="3014663"/>
                  <a:ext cx="88900" cy="295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8" name="Freeform 200"/>
              <p:cNvSpPr>
                <a:spLocks/>
              </p:cNvSpPr>
              <p:nvPr/>
            </p:nvSpPr>
            <p:spPr bwMode="auto">
              <a:xfrm>
                <a:off x="1136650" y="3122613"/>
                <a:ext cx="130175" cy="292100"/>
              </a:xfrm>
              <a:custGeom>
                <a:avLst/>
                <a:gdLst>
                  <a:gd name="T0" fmla="*/ 82 w 82"/>
                  <a:gd name="T1" fmla="*/ 177 h 184"/>
                  <a:gd name="T2" fmla="*/ 18 w 82"/>
                  <a:gd name="T3" fmla="*/ 184 h 184"/>
                  <a:gd name="T4" fmla="*/ 0 w 82"/>
                  <a:gd name="T5" fmla="*/ 6 h 184"/>
                  <a:gd name="T6" fmla="*/ 64 w 82"/>
                  <a:gd name="T7" fmla="*/ 0 h 184"/>
                  <a:gd name="T8" fmla="*/ 82 w 82"/>
                  <a:gd name="T9" fmla="*/ 177 h 184"/>
                </a:gdLst>
                <a:ahLst/>
                <a:cxnLst>
                  <a:cxn ang="0">
                    <a:pos x="T0" y="T1"/>
                  </a:cxn>
                  <a:cxn ang="0">
                    <a:pos x="T2" y="T3"/>
                  </a:cxn>
                  <a:cxn ang="0">
                    <a:pos x="T4" y="T5"/>
                  </a:cxn>
                  <a:cxn ang="0">
                    <a:pos x="T6" y="T7"/>
                  </a:cxn>
                  <a:cxn ang="0">
                    <a:pos x="T8" y="T9"/>
                  </a:cxn>
                </a:cxnLst>
                <a:rect l="0" t="0" r="r" b="b"/>
                <a:pathLst>
                  <a:path w="82" h="184">
                    <a:moveTo>
                      <a:pt x="82" y="177"/>
                    </a:moveTo>
                    <a:lnTo>
                      <a:pt x="18" y="184"/>
                    </a:lnTo>
                    <a:lnTo>
                      <a:pt x="0" y="6"/>
                    </a:lnTo>
                    <a:lnTo>
                      <a:pt x="64" y="0"/>
                    </a:lnTo>
                    <a:lnTo>
                      <a:pt x="82" y="177"/>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201"/>
              <p:cNvSpPr>
                <a:spLocks/>
              </p:cNvSpPr>
              <p:nvPr/>
            </p:nvSpPr>
            <p:spPr bwMode="auto">
              <a:xfrm>
                <a:off x="2173288" y="3121025"/>
                <a:ext cx="134938" cy="293688"/>
              </a:xfrm>
              <a:custGeom>
                <a:avLst/>
                <a:gdLst>
                  <a:gd name="T0" fmla="*/ 62 w 85"/>
                  <a:gd name="T1" fmla="*/ 185 h 185"/>
                  <a:gd name="T2" fmla="*/ 0 w 85"/>
                  <a:gd name="T3" fmla="*/ 176 h 185"/>
                  <a:gd name="T4" fmla="*/ 21 w 85"/>
                  <a:gd name="T5" fmla="*/ 0 h 185"/>
                  <a:gd name="T6" fmla="*/ 85 w 85"/>
                  <a:gd name="T7" fmla="*/ 8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8"/>
                    </a:lnTo>
                    <a:lnTo>
                      <a:pt x="62" y="185"/>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202"/>
              <p:cNvSpPr>
                <a:spLocks/>
              </p:cNvSpPr>
              <p:nvPr/>
            </p:nvSpPr>
            <p:spPr bwMode="auto">
              <a:xfrm>
                <a:off x="1222375" y="2919413"/>
                <a:ext cx="260350" cy="668338"/>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203"/>
              <p:cNvSpPr>
                <a:spLocks/>
              </p:cNvSpPr>
              <p:nvPr/>
            </p:nvSpPr>
            <p:spPr bwMode="auto">
              <a:xfrm>
                <a:off x="1952625" y="2913063"/>
                <a:ext cx="274638" cy="668338"/>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 name="Group 20"/>
            <p:cNvGrpSpPr>
              <a:grpSpLocks noChangeAspect="1"/>
            </p:cNvGrpSpPr>
            <p:nvPr/>
          </p:nvGrpSpPr>
          <p:grpSpPr bwMode="auto">
            <a:xfrm>
              <a:off x="10018678" y="5550106"/>
              <a:ext cx="550109" cy="748984"/>
              <a:chOff x="-1629" y="917"/>
              <a:chExt cx="816" cy="1111"/>
            </a:xfrm>
          </p:grpSpPr>
          <p:sp>
            <p:nvSpPr>
              <p:cNvPr id="27" name="AutoShape 19"/>
              <p:cNvSpPr>
                <a:spLocks noChangeAspect="1" noChangeArrowheads="1" noTextEdit="1"/>
              </p:cNvSpPr>
              <p:nvPr/>
            </p:nvSpPr>
            <p:spPr bwMode="auto">
              <a:xfrm>
                <a:off x="-1629" y="917"/>
                <a:ext cx="816" cy="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21"/>
              <p:cNvSpPr>
                <a:spLocks/>
              </p:cNvSpPr>
              <p:nvPr/>
            </p:nvSpPr>
            <p:spPr bwMode="auto">
              <a:xfrm>
                <a:off x="-1573" y="917"/>
                <a:ext cx="722" cy="954"/>
              </a:xfrm>
              <a:custGeom>
                <a:avLst/>
                <a:gdLst>
                  <a:gd name="T0" fmla="*/ 417 w 417"/>
                  <a:gd name="T1" fmla="*/ 208 h 551"/>
                  <a:gd name="T2" fmla="*/ 208 w 417"/>
                  <a:gd name="T3" fmla="*/ 0 h 551"/>
                  <a:gd name="T4" fmla="*/ 0 w 417"/>
                  <a:gd name="T5" fmla="*/ 208 h 551"/>
                  <a:gd name="T6" fmla="*/ 92 w 417"/>
                  <a:gd name="T7" fmla="*/ 381 h 551"/>
                  <a:gd name="T8" fmla="*/ 137 w 417"/>
                  <a:gd name="T9" fmla="*/ 522 h 551"/>
                  <a:gd name="T10" fmla="*/ 208 w 417"/>
                  <a:gd name="T11" fmla="*/ 551 h 551"/>
                  <a:gd name="T12" fmla="*/ 208 w 417"/>
                  <a:gd name="T13" fmla="*/ 551 h 551"/>
                  <a:gd name="T14" fmla="*/ 208 w 417"/>
                  <a:gd name="T15" fmla="*/ 551 h 551"/>
                  <a:gd name="T16" fmla="*/ 208 w 417"/>
                  <a:gd name="T17" fmla="*/ 551 h 551"/>
                  <a:gd name="T18" fmla="*/ 208 w 417"/>
                  <a:gd name="T19" fmla="*/ 551 h 551"/>
                  <a:gd name="T20" fmla="*/ 279 w 417"/>
                  <a:gd name="T21" fmla="*/ 522 h 551"/>
                  <a:gd name="T22" fmla="*/ 280 w 417"/>
                  <a:gd name="T23" fmla="*/ 522 h 551"/>
                  <a:gd name="T24" fmla="*/ 280 w 417"/>
                  <a:gd name="T25" fmla="*/ 511 h 551"/>
                  <a:gd name="T26" fmla="*/ 324 w 417"/>
                  <a:gd name="T27" fmla="*/ 381 h 551"/>
                  <a:gd name="T28" fmla="*/ 417 w 417"/>
                  <a:gd name="T29" fmla="*/ 20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7" h="551">
                    <a:moveTo>
                      <a:pt x="417" y="208"/>
                    </a:moveTo>
                    <a:cubicBezTo>
                      <a:pt x="417" y="93"/>
                      <a:pt x="323" y="0"/>
                      <a:pt x="208" y="0"/>
                    </a:cubicBezTo>
                    <a:cubicBezTo>
                      <a:pt x="94" y="0"/>
                      <a:pt x="0" y="93"/>
                      <a:pt x="0" y="208"/>
                    </a:cubicBezTo>
                    <a:cubicBezTo>
                      <a:pt x="0" y="280"/>
                      <a:pt x="37"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80" y="522"/>
                      <a:pt x="280" y="522"/>
                      <a:pt x="280" y="522"/>
                    </a:cubicBezTo>
                    <a:cubicBezTo>
                      <a:pt x="280" y="511"/>
                      <a:pt x="280" y="511"/>
                      <a:pt x="280" y="511"/>
                    </a:cubicBezTo>
                    <a:cubicBezTo>
                      <a:pt x="282" y="420"/>
                      <a:pt x="319" y="385"/>
                      <a:pt x="324" y="381"/>
                    </a:cubicBezTo>
                    <a:cubicBezTo>
                      <a:pt x="380" y="344"/>
                      <a:pt x="417" y="281"/>
                      <a:pt x="417" y="208"/>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3"/>
              <p:cNvSpPr>
                <a:spLocks noChangeArrowheads="1"/>
              </p:cNvSpPr>
              <p:nvPr/>
            </p:nvSpPr>
            <p:spPr bwMode="auto">
              <a:xfrm>
                <a:off x="-1336" y="1820"/>
                <a:ext cx="248" cy="165"/>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4"/>
              <p:cNvSpPr>
                <a:spLocks noChangeShapeType="1"/>
              </p:cNvSpPr>
              <p:nvPr/>
            </p:nvSpPr>
            <p:spPr bwMode="auto">
              <a:xfrm>
                <a:off x="-1336" y="188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5"/>
              <p:cNvSpPr>
                <a:spLocks noChangeShapeType="1"/>
              </p:cNvSpPr>
              <p:nvPr/>
            </p:nvSpPr>
            <p:spPr bwMode="auto">
              <a:xfrm>
                <a:off x="-1336" y="193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6"/>
              <p:cNvSpPr>
                <a:spLocks/>
              </p:cNvSpPr>
              <p:nvPr/>
            </p:nvSpPr>
            <p:spPr bwMode="auto">
              <a:xfrm>
                <a:off x="-1277" y="1985"/>
                <a:ext cx="128" cy="43"/>
              </a:xfrm>
              <a:custGeom>
                <a:avLst/>
                <a:gdLst>
                  <a:gd name="T0" fmla="*/ 0 w 128"/>
                  <a:gd name="T1" fmla="*/ 0 h 43"/>
                  <a:gd name="T2" fmla="*/ 20 w 128"/>
                  <a:gd name="T3" fmla="*/ 43 h 43"/>
                  <a:gd name="T4" fmla="*/ 109 w 128"/>
                  <a:gd name="T5" fmla="*/ 43 h 43"/>
                  <a:gd name="T6" fmla="*/ 128 w 128"/>
                  <a:gd name="T7" fmla="*/ 0 h 43"/>
                  <a:gd name="T8" fmla="*/ 0 w 128"/>
                  <a:gd name="T9" fmla="*/ 0 h 43"/>
                </a:gdLst>
                <a:ahLst/>
                <a:cxnLst>
                  <a:cxn ang="0">
                    <a:pos x="T0" y="T1"/>
                  </a:cxn>
                  <a:cxn ang="0">
                    <a:pos x="T2" y="T3"/>
                  </a:cxn>
                  <a:cxn ang="0">
                    <a:pos x="T4" y="T5"/>
                  </a:cxn>
                  <a:cxn ang="0">
                    <a:pos x="T6" y="T7"/>
                  </a:cxn>
                  <a:cxn ang="0">
                    <a:pos x="T8" y="T9"/>
                  </a:cxn>
                </a:cxnLst>
                <a:rect l="0" t="0" r="r" b="b"/>
                <a:pathLst>
                  <a:path w="128" h="43">
                    <a:moveTo>
                      <a:pt x="0" y="0"/>
                    </a:moveTo>
                    <a:lnTo>
                      <a:pt x="20" y="43"/>
                    </a:lnTo>
                    <a:lnTo>
                      <a:pt x="109" y="43"/>
                    </a:lnTo>
                    <a:lnTo>
                      <a:pt x="1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p:cNvGrpSpPr/>
            <p:nvPr/>
          </p:nvGrpSpPr>
          <p:grpSpPr>
            <a:xfrm>
              <a:off x="10422101" y="3969272"/>
              <a:ext cx="611053" cy="585008"/>
              <a:chOff x="7072497" y="872254"/>
              <a:chExt cx="968375" cy="927100"/>
            </a:xfrm>
          </p:grpSpPr>
          <p:sp>
            <p:nvSpPr>
              <p:cNvPr id="39" name="Freeform 31"/>
              <p:cNvSpPr>
                <a:spLocks noEditPoints="1"/>
              </p:cNvSpPr>
              <p:nvPr/>
            </p:nvSpPr>
            <p:spPr bwMode="auto">
              <a:xfrm>
                <a:off x="7072497" y="872254"/>
                <a:ext cx="968375" cy="927100"/>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2" name="Group 41"/>
              <p:cNvGrpSpPr/>
              <p:nvPr/>
            </p:nvGrpSpPr>
            <p:grpSpPr>
              <a:xfrm>
                <a:off x="7131234" y="891304"/>
                <a:ext cx="850900" cy="881063"/>
                <a:chOff x="10800247" y="1319368"/>
                <a:chExt cx="850900" cy="881063"/>
              </a:xfrm>
            </p:grpSpPr>
            <p:sp>
              <p:nvSpPr>
                <p:cNvPr id="38" name="Freeform 30"/>
                <p:cNvSpPr>
                  <a:spLocks/>
                </p:cNvSpPr>
                <p:nvPr/>
              </p:nvSpPr>
              <p:spPr bwMode="auto">
                <a:xfrm>
                  <a:off x="10800247" y="1352706"/>
                  <a:ext cx="850900" cy="822325"/>
                </a:xfrm>
                <a:custGeom>
                  <a:avLst/>
                  <a:gdLst>
                    <a:gd name="T0" fmla="*/ 14 w 131"/>
                    <a:gd name="T1" fmla="*/ 7 h 127"/>
                    <a:gd name="T2" fmla="*/ 65 w 131"/>
                    <a:gd name="T3" fmla="*/ 127 h 127"/>
                    <a:gd name="T4" fmla="*/ 117 w 131"/>
                    <a:gd name="T5" fmla="*/ 7 h 127"/>
                    <a:gd name="T6" fmla="*/ 94 w 131"/>
                    <a:gd name="T7" fmla="*/ 13 h 127"/>
                    <a:gd name="T8" fmla="*/ 66 w 131"/>
                    <a:gd name="T9" fmla="*/ 1 h 127"/>
                    <a:gd name="T10" fmla="*/ 65 w 131"/>
                    <a:gd name="T11" fmla="*/ 0 h 127"/>
                    <a:gd name="T12" fmla="*/ 65 w 131"/>
                    <a:gd name="T13" fmla="*/ 1 h 127"/>
                    <a:gd name="T14" fmla="*/ 37 w 131"/>
                    <a:gd name="T15" fmla="*/ 13 h 127"/>
                    <a:gd name="T16" fmla="*/ 14 w 131"/>
                    <a:gd name="T17"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14" y="7"/>
                      </a:moveTo>
                      <a:cubicBezTo>
                        <a:pt x="0" y="52"/>
                        <a:pt x="21" y="104"/>
                        <a:pt x="65" y="127"/>
                      </a:cubicBezTo>
                      <a:cubicBezTo>
                        <a:pt x="109" y="104"/>
                        <a:pt x="131" y="52"/>
                        <a:pt x="117" y="7"/>
                      </a:cubicBezTo>
                      <a:cubicBezTo>
                        <a:pt x="109" y="11"/>
                        <a:pt x="101" y="13"/>
                        <a:pt x="94" y="13"/>
                      </a:cubicBezTo>
                      <a:cubicBezTo>
                        <a:pt x="81" y="13"/>
                        <a:pt x="72" y="6"/>
                        <a:pt x="66" y="1"/>
                      </a:cubicBezTo>
                      <a:cubicBezTo>
                        <a:pt x="66" y="0"/>
                        <a:pt x="66" y="0"/>
                        <a:pt x="65" y="0"/>
                      </a:cubicBezTo>
                      <a:cubicBezTo>
                        <a:pt x="65" y="0"/>
                        <a:pt x="65" y="0"/>
                        <a:pt x="65" y="1"/>
                      </a:cubicBezTo>
                      <a:cubicBezTo>
                        <a:pt x="59" y="6"/>
                        <a:pt x="50" y="13"/>
                        <a:pt x="37" y="13"/>
                      </a:cubicBezTo>
                      <a:cubicBezTo>
                        <a:pt x="30" y="13"/>
                        <a:pt x="22" y="11"/>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32"/>
                <p:cNvSpPr>
                  <a:spLocks/>
                </p:cNvSpPr>
                <p:nvPr/>
              </p:nvSpPr>
              <p:spPr bwMode="auto">
                <a:xfrm>
                  <a:off x="10825647" y="1319368"/>
                  <a:ext cx="396875" cy="441325"/>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33"/>
                <p:cNvSpPr>
                  <a:spLocks/>
                </p:cNvSpPr>
                <p:nvPr/>
              </p:nvSpPr>
              <p:spPr bwMode="auto">
                <a:xfrm>
                  <a:off x="11222522" y="1760693"/>
                  <a:ext cx="363538" cy="439738"/>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91" name="Freeform 290"/>
            <p:cNvSpPr>
              <a:spLocks noChangeAspect="1"/>
            </p:cNvSpPr>
            <p:nvPr/>
          </p:nvSpPr>
          <p:spPr bwMode="auto">
            <a:xfrm>
              <a:off x="8157600" y="5696685"/>
              <a:ext cx="831676" cy="59443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100"/>
            </a:solidFill>
            <a:ln>
              <a:noFill/>
            </a:ln>
          </p:spPr>
          <p:txBody>
            <a:bodyPr vert="horz" wrap="square" lIns="89592" tIns="44796" rIns="89592" bIns="44796" numCol="1" anchor="t" anchorCtr="0" compatLnSpc="1">
              <a:prstTxWarp prst="textNoShape">
                <a:avLst/>
              </a:prstTxWarp>
            </a:bodyPr>
            <a:lstStyle/>
            <a:p>
              <a:pPr marL="0" marR="0" lvl="0" indent="0" algn="l" defTabSz="912803" rtl="0" eaLnBrk="1" fontAlgn="base" latinLnBrk="0" hangingPunct="1">
                <a:lnSpc>
                  <a:spcPct val="100000"/>
                </a:lnSpc>
                <a:spcBef>
                  <a:spcPct val="0"/>
                </a:spcBef>
                <a:spcAft>
                  <a:spcPct val="0"/>
                </a:spcAft>
                <a:buClrTx/>
                <a:buSzTx/>
                <a:buFontTx/>
                <a:buNone/>
                <a:tabLst/>
                <a:defRPr/>
              </a:pPr>
              <a:endParaRPr kumimoji="0" lang="en-IN" sz="1567"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0911736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5" imgW="377" imgH="377" progId="TCLayout.ActiveDocument.1">
                  <p:embed/>
                </p:oleObj>
              </mc:Choice>
              <mc:Fallback>
                <p:oleObj name="think-cell Slide" r:id="rId5" imgW="377" imgH="377"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p:cNvSpPr/>
          <p:nvPr/>
        </p:nvSpPr>
        <p:spPr bwMode="auto">
          <a:xfrm>
            <a:off x="0" y="0"/>
            <a:ext cx="5198165" cy="6858000"/>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6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extBox 2"/>
          <p:cNvSpPr txBox="1"/>
          <p:nvPr/>
        </p:nvSpPr>
        <p:spPr>
          <a:xfrm>
            <a:off x="143279" y="764526"/>
            <a:ext cx="4911606" cy="431502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Azure </a:t>
            </a:r>
            <a:br>
              <a:rPr kumimoji="0" lang="en-US" sz="4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48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Data Lake Analytics Service</a:t>
            </a:r>
          </a:p>
          <a:p>
            <a:pPr marL="0" marR="0" lvl="0" indent="0" algn="l" defTabSz="914400" rtl="0" eaLnBrk="1" fontAlgn="auto" latinLnBrk="0" hangingPunct="1">
              <a:lnSpc>
                <a:spcPct val="90000"/>
              </a:lnSpc>
              <a:spcBef>
                <a:spcPts val="1200"/>
              </a:spcBef>
              <a:spcAft>
                <a:spcPts val="60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Segoe UI Light"/>
                <a:ea typeface="Segoe UI" pitchFamily="34" charset="0"/>
                <a:cs typeface="Segoe UI" pitchFamily="34" charset="0"/>
              </a:rPr>
              <a:t>A new distributed analytics service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4400" b="0" i="0" u="none" strike="noStrike" kern="1200" cap="none" spc="0" normalizeH="0" baseline="0" noProof="0" dirty="0">
              <a:ln>
                <a:noFill/>
              </a:ln>
              <a:solidFill>
                <a:srgbClr val="50B347"/>
              </a:solidFill>
              <a:effectLst/>
              <a:uLnTx/>
              <a:uFillTx/>
              <a:latin typeface="Segoe UI Light"/>
              <a:ea typeface="Segoe UI" pitchFamily="34" charset="0"/>
              <a:cs typeface="Segoe UI" pitchFamily="34" charset="0"/>
            </a:endParaRPr>
          </a:p>
        </p:txBody>
      </p:sp>
      <p:sp>
        <p:nvSpPr>
          <p:cNvPr id="4" name="TextBox 3"/>
          <p:cNvSpPr txBox="1"/>
          <p:nvPr/>
        </p:nvSpPr>
        <p:spPr>
          <a:xfrm>
            <a:off x="5357191" y="874643"/>
            <a:ext cx="6420679" cy="4825937"/>
          </a:xfrm>
          <a:prstGeom prst="rect">
            <a:avLst/>
          </a:prstGeom>
          <a:noFill/>
        </p:spPr>
        <p:txBody>
          <a:bodyPr wrap="square" lIns="182880" tIns="146304" rIns="182880" bIns="146304" rtlCol="0">
            <a:spAutoFit/>
          </a:bodyPr>
          <a:lstStyle/>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Built on </a:t>
            </a:r>
            <a:r>
              <a:rPr kumimoji="0" lang="en-US" sz="24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Apache YARN</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US" sz="24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Scales dynamically </a:t>
            </a:r>
            <a:r>
              <a:rPr kumimoji="0" lang="en-US" sz="2400" b="0" i="0" u="none" strike="noStrike" kern="1200" cap="none" spc="0" normalizeH="0" baseline="0" noProof="0" dirty="0">
                <a:ln>
                  <a:noFill/>
                </a:ln>
                <a:solidFill>
                  <a:srgbClr val="505050"/>
                </a:solidFill>
                <a:effectLst/>
                <a:uLnTx/>
                <a:uFillTx/>
                <a:latin typeface="Segoe UI"/>
                <a:ea typeface="+mn-ea"/>
                <a:cs typeface="+mn-cs"/>
              </a:rPr>
              <a:t>with the turn of a dial</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US" sz="24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Pay by the query</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Supports</a:t>
            </a:r>
            <a:r>
              <a:rPr kumimoji="0" lang="en-US" sz="24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Azure AD </a:t>
            </a:r>
            <a:r>
              <a:rPr kumimoji="0" lang="en-US" sz="2400" b="0" i="0" u="none" strike="noStrike" kern="1200" cap="none" spc="0" normalizeH="0" baseline="0" noProof="0" dirty="0">
                <a:ln>
                  <a:noFill/>
                </a:ln>
                <a:solidFill>
                  <a:srgbClr val="505050"/>
                </a:solidFill>
                <a:effectLst/>
                <a:uLnTx/>
                <a:uFillTx/>
                <a:latin typeface="Segoe UI"/>
                <a:ea typeface="+mn-ea"/>
                <a:cs typeface="+mn-cs"/>
              </a:rPr>
              <a:t>for access control, roles, and integration with on-</a:t>
            </a:r>
            <a:r>
              <a:rPr kumimoji="0" lang="en-US" sz="2400" b="0" i="0" u="none" strike="noStrike" kern="1200" cap="none" spc="0" normalizeH="0" baseline="0" noProof="0" dirty="0" err="1">
                <a:ln>
                  <a:noFill/>
                </a:ln>
                <a:solidFill>
                  <a:srgbClr val="505050"/>
                </a:solidFill>
                <a:effectLst/>
                <a:uLnTx/>
                <a:uFillTx/>
                <a:latin typeface="Segoe UI"/>
                <a:ea typeface="+mn-ea"/>
                <a:cs typeface="+mn-cs"/>
              </a:rPr>
              <a:t>prem</a:t>
            </a:r>
            <a:r>
              <a:rPr kumimoji="0" lang="en-US" sz="2400" b="0" i="0" u="none" strike="noStrike" kern="1200" cap="none" spc="0" normalizeH="0" baseline="0" noProof="0" dirty="0">
                <a:ln>
                  <a:noFill/>
                </a:ln>
                <a:solidFill>
                  <a:srgbClr val="505050"/>
                </a:solidFill>
                <a:effectLst/>
                <a:uLnTx/>
                <a:uFillTx/>
                <a:latin typeface="Segoe UI"/>
                <a:ea typeface="+mn-ea"/>
                <a:cs typeface="+mn-cs"/>
              </a:rPr>
              <a:t> identity systems</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Built with </a:t>
            </a:r>
            <a:r>
              <a:rPr kumimoji="0" lang="en-US" sz="24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U-SQL</a:t>
            </a:r>
            <a:r>
              <a:rPr kumimoji="0" lang="en-US" sz="2400" b="0" i="0" u="none" strike="noStrike" kern="1200" cap="none" spc="0" normalizeH="0" baseline="0" noProof="0" dirty="0">
                <a:ln>
                  <a:noFill/>
                </a:ln>
                <a:solidFill>
                  <a:srgbClr val="505050"/>
                </a:solidFill>
                <a:effectLst/>
                <a:uLnTx/>
                <a:uFillTx/>
                <a:latin typeface="Segoe UI"/>
                <a:ea typeface="+mn-ea"/>
                <a:cs typeface="+mn-cs"/>
              </a:rPr>
              <a:t> to unify the benefits of SQL with the power of C# </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Processes data </a:t>
            </a:r>
            <a:r>
              <a:rPr kumimoji="0" lang="en-US" sz="24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across Azure</a:t>
            </a:r>
          </a:p>
        </p:txBody>
      </p:sp>
      <p:sp>
        <p:nvSpPr>
          <p:cNvPr id="5" name="Slide Number Placeholder 4"/>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23</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9" name="Group 8"/>
          <p:cNvGrpSpPr/>
          <p:nvPr/>
        </p:nvGrpSpPr>
        <p:grpSpPr>
          <a:xfrm>
            <a:off x="2806995" y="4612408"/>
            <a:ext cx="1939025" cy="1874030"/>
            <a:chOff x="7780975" y="2716621"/>
            <a:chExt cx="2249434" cy="2174034"/>
          </a:xfrm>
        </p:grpSpPr>
        <p:sp>
          <p:nvSpPr>
            <p:cNvPr id="10" name="Rounded Rectangle 9"/>
            <p:cNvSpPr/>
            <p:nvPr/>
          </p:nvSpPr>
          <p:spPr bwMode="auto">
            <a:xfrm rot="1534581">
              <a:off x="7912418" y="2810683"/>
              <a:ext cx="110605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Rounded Rectangle 11"/>
            <p:cNvSpPr/>
            <p:nvPr/>
          </p:nvSpPr>
          <p:spPr bwMode="auto">
            <a:xfrm rot="1534581">
              <a:off x="7954205" y="2845813"/>
              <a:ext cx="205104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Rounded Rectangle 12"/>
            <p:cNvSpPr/>
            <p:nvPr/>
          </p:nvSpPr>
          <p:spPr bwMode="auto">
            <a:xfrm>
              <a:off x="7780975" y="2716621"/>
              <a:ext cx="2249434" cy="2174034"/>
            </a:xfrm>
            <a:prstGeom prst="roundRect">
              <a:avLst>
                <a:gd name="adj" fmla="val 8841"/>
              </a:avLst>
            </a:prstGeom>
            <a:solidFill>
              <a:schemeClr val="bg1"/>
            </a:solidFill>
            <a:ln w="152400">
              <a:solidFill>
                <a:srgbClr val="A0A1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Freeform 14"/>
            <p:cNvSpPr/>
            <p:nvPr/>
          </p:nvSpPr>
          <p:spPr bwMode="auto">
            <a:xfrm>
              <a:off x="8500707" y="3098244"/>
              <a:ext cx="877077" cy="1455575"/>
            </a:xfrm>
            <a:custGeom>
              <a:avLst/>
              <a:gdLst>
                <a:gd name="connsiteX0" fmla="*/ 559836 w 877077"/>
                <a:gd name="connsiteY0" fmla="*/ 37322 h 1418253"/>
                <a:gd name="connsiteX1" fmla="*/ 0 w 877077"/>
                <a:gd name="connsiteY1" fmla="*/ 895739 h 1418253"/>
                <a:gd name="connsiteX2" fmla="*/ 363894 w 877077"/>
                <a:gd name="connsiteY2" fmla="*/ 914400 h 1418253"/>
                <a:gd name="connsiteX3" fmla="*/ 242596 w 877077"/>
                <a:gd name="connsiteY3" fmla="*/ 1418253 h 1418253"/>
                <a:gd name="connsiteX4" fmla="*/ 877077 w 877077"/>
                <a:gd name="connsiteY4" fmla="*/ 541176 h 1418253"/>
                <a:gd name="connsiteX5" fmla="*/ 466530 w 877077"/>
                <a:gd name="connsiteY5" fmla="*/ 541176 h 1418253"/>
                <a:gd name="connsiteX6" fmla="*/ 615820 w 877077"/>
                <a:gd name="connsiteY6" fmla="*/ 0 h 1418253"/>
                <a:gd name="connsiteX0" fmla="*/ 559836 w 877077"/>
                <a:gd name="connsiteY0" fmla="*/ 74644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 name="connsiteX0" fmla="*/ 597158 w 877077"/>
                <a:gd name="connsiteY0" fmla="*/ 9330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7" h="1455575">
                  <a:moveTo>
                    <a:pt x="597158" y="9330"/>
                  </a:moveTo>
                  <a:lnTo>
                    <a:pt x="0" y="933061"/>
                  </a:lnTo>
                  <a:lnTo>
                    <a:pt x="363894" y="951722"/>
                  </a:lnTo>
                  <a:lnTo>
                    <a:pt x="242596" y="1455575"/>
                  </a:lnTo>
                  <a:lnTo>
                    <a:pt x="877077" y="578498"/>
                  </a:lnTo>
                  <a:lnTo>
                    <a:pt x="466530" y="578498"/>
                  </a:lnTo>
                  <a:lnTo>
                    <a:pt x="615820" y="0"/>
                  </a:lnTo>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82671245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414131"/>
            <a:ext cx="12192000" cy="47633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sz="4800" spc="-100" dirty="0">
                <a:ln w="3175">
                  <a:noFill/>
                </a:ln>
                <a:solidFill>
                  <a:schemeClr val="tx2"/>
                </a:solidFill>
                <a:ea typeface="ＭＳ Ｐゴシック" charset="0"/>
                <a:cs typeface="Segoe UI" pitchFamily="34" charset="0"/>
              </a:rPr>
              <a:t>Developing big </a:t>
            </a:r>
            <a:r>
              <a:rPr lang="en-US" dirty="0"/>
              <a:t>d</a:t>
            </a:r>
            <a:r>
              <a:rPr lang="en-US" sz="4800" spc="-100" dirty="0">
                <a:ln w="3175">
                  <a:noFill/>
                </a:ln>
                <a:solidFill>
                  <a:schemeClr val="tx2"/>
                </a:solidFill>
                <a:ea typeface="ＭＳ Ｐゴシック" charset="0"/>
                <a:cs typeface="Segoe UI" pitchFamily="34" charset="0"/>
              </a:rPr>
              <a:t>ata </a:t>
            </a:r>
            <a:r>
              <a:rPr lang="en-US" dirty="0"/>
              <a:t>a</a:t>
            </a:r>
            <a:r>
              <a:rPr lang="en-US" sz="4800" spc="-100" dirty="0">
                <a:ln w="3175">
                  <a:noFill/>
                </a:ln>
                <a:solidFill>
                  <a:schemeClr val="tx2"/>
                </a:solidFill>
                <a:ea typeface="ＭＳ Ｐゴシック" charset="0"/>
                <a:cs typeface="Segoe UI" pitchFamily="34" charset="0"/>
              </a:rPr>
              <a:t>pps</a:t>
            </a:r>
          </a:p>
        </p:txBody>
      </p:sp>
      <p:sp>
        <p:nvSpPr>
          <p:cNvPr id="4" name="Content Placeholder 3"/>
          <p:cNvSpPr>
            <a:spLocks noGrp="1"/>
          </p:cNvSpPr>
          <p:nvPr>
            <p:ph sz="half" idx="4294967295"/>
          </p:nvPr>
        </p:nvSpPr>
        <p:spPr>
          <a:xfrm>
            <a:off x="268927" y="1635223"/>
            <a:ext cx="4260543" cy="4349750"/>
          </a:xfrm>
          <a:noFill/>
        </p:spPr>
        <p:txBody>
          <a:bodyPr>
            <a:noAutofit/>
          </a:bodyPr>
          <a:lstStyle/>
          <a:p>
            <a:pPr marL="282575" indent="-282575" defTabSz="914400">
              <a:spcBef>
                <a:spcPts val="1200"/>
              </a:spcBef>
              <a:spcAft>
                <a:spcPts val="1200"/>
              </a:spcAft>
              <a:buClr>
                <a:schemeClr val="accent2"/>
              </a:buClr>
              <a:buSzPct val="100000"/>
              <a:buBlip>
                <a:blip r:embed="rId2"/>
              </a:buBlip>
            </a:pPr>
            <a:r>
              <a:rPr lang="en-US" sz="2400" dirty="0">
                <a:latin typeface="+mn-lt"/>
                <a:ea typeface="+mn-ea"/>
                <a:cs typeface="+mn-cs"/>
              </a:rPr>
              <a:t>Author, debug, &amp; optimize big data apps </a:t>
            </a:r>
            <a:br>
              <a:rPr lang="en-US" sz="2400" dirty="0">
                <a:latin typeface="+mn-lt"/>
                <a:ea typeface="+mn-ea"/>
                <a:cs typeface="+mn-cs"/>
              </a:rPr>
            </a:br>
            <a:r>
              <a:rPr lang="en-US" sz="2400" dirty="0">
                <a:latin typeface="+mn-lt"/>
                <a:ea typeface="+mn-ea"/>
                <a:cs typeface="+mn-cs"/>
              </a:rPr>
              <a:t>in </a:t>
            </a: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Visual Studio</a:t>
            </a:r>
          </a:p>
          <a:p>
            <a:pPr marL="282575" indent="-282575" defTabSz="914400">
              <a:spcBef>
                <a:spcPts val="1200"/>
              </a:spcBef>
              <a:spcAft>
                <a:spcPts val="1200"/>
              </a:spcAft>
              <a:buClr>
                <a:schemeClr val="accent2"/>
              </a:buClr>
              <a:buSzPct val="100000"/>
              <a:buBlip>
                <a:blip r:embed="rId2"/>
              </a:buBlip>
            </a:pPr>
            <a:r>
              <a:rPr lang="en-US" sz="2400" dirty="0">
                <a:latin typeface="+mn-lt"/>
                <a:ea typeface="+mn-ea"/>
                <a:cs typeface="+mn-cs"/>
              </a:rPr>
              <a:t>Multiple Languages</a:t>
            </a:r>
            <a:br>
              <a:rPr lang="en-US" sz="2400" dirty="0">
                <a:latin typeface="+mn-lt"/>
                <a:ea typeface="+mn-ea"/>
                <a:cs typeface="+mn-cs"/>
              </a:rPr>
            </a:b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U-SQL, Hive, &amp; Pig</a:t>
            </a:r>
          </a:p>
          <a:p>
            <a:pPr marL="282575" indent="-282575" defTabSz="914400">
              <a:spcBef>
                <a:spcPts val="1200"/>
              </a:spcBef>
              <a:spcAft>
                <a:spcPts val="1200"/>
              </a:spcAft>
              <a:buClr>
                <a:schemeClr val="accent2"/>
              </a:buClr>
              <a:buSzPct val="100000"/>
              <a:buBlip>
                <a:blip r:embed="rId2"/>
              </a:buBlip>
            </a:pPr>
            <a:r>
              <a:rPr lang="en-US" sz="2400" dirty="0">
                <a:latin typeface="+mn-lt"/>
                <a:ea typeface="+mn-ea"/>
                <a:cs typeface="+mn-cs"/>
              </a:rPr>
              <a:t>Seamlessly integrate .</a:t>
            </a: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NET</a:t>
            </a:r>
          </a:p>
        </p:txBody>
      </p:sp>
      <p:pic>
        <p:nvPicPr>
          <p:cNvPr id="5" name="Picture 4"/>
          <p:cNvPicPr>
            <a:picLocks noChangeAspect="1"/>
          </p:cNvPicPr>
          <p:nvPr/>
        </p:nvPicPr>
        <p:blipFill>
          <a:blip r:embed="rId3"/>
          <a:stretch>
            <a:fillRect/>
          </a:stretch>
        </p:blipFill>
        <p:spPr>
          <a:xfrm>
            <a:off x="4625163" y="1635223"/>
            <a:ext cx="7566837" cy="4256346"/>
          </a:xfrm>
          <a:prstGeom prst="rect">
            <a:avLst/>
          </a:prstGeom>
        </p:spPr>
      </p:pic>
    </p:spTree>
    <p:extLst>
      <p:ext uri="{BB962C8B-B14F-4D97-AF65-F5344CB8AC3E}">
        <p14:creationId xmlns:p14="http://schemas.microsoft.com/office/powerpoint/2010/main" val="421806573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4869593" y="2050937"/>
            <a:ext cx="12192000" cy="47633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sz="4800" spc="-100" dirty="0">
                <a:ln w="3175">
                  <a:noFill/>
                </a:ln>
                <a:solidFill>
                  <a:schemeClr val="tx2"/>
                </a:solidFill>
                <a:ea typeface="ＭＳ Ｐゴシック" charset="0"/>
                <a:cs typeface="Segoe UI" pitchFamily="34" charset="0"/>
              </a:rPr>
              <a:t>Work across all cloud data</a:t>
            </a:r>
          </a:p>
        </p:txBody>
      </p:sp>
      <p:grpSp>
        <p:nvGrpSpPr>
          <p:cNvPr id="14" name="Group 13"/>
          <p:cNvGrpSpPr/>
          <p:nvPr/>
        </p:nvGrpSpPr>
        <p:grpSpPr>
          <a:xfrm>
            <a:off x="723013" y="1750827"/>
            <a:ext cx="10664459" cy="2263914"/>
            <a:chOff x="376569" y="1750827"/>
            <a:chExt cx="10664459" cy="2263914"/>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475" y="1750827"/>
              <a:ext cx="1196162" cy="1196162"/>
            </a:xfrm>
            <a:prstGeom prst="rect">
              <a:avLst/>
            </a:prstGeom>
          </p:spPr>
        </p:pic>
        <p:sp>
          <p:nvSpPr>
            <p:cNvPr id="7" name="TextBox 6"/>
            <p:cNvSpPr txBox="1"/>
            <p:nvPr/>
          </p:nvSpPr>
          <p:spPr>
            <a:xfrm>
              <a:off x="4532128" y="2850555"/>
              <a:ext cx="2434856"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Data Lake Analytics</a:t>
              </a:r>
            </a:p>
          </p:txBody>
        </p:sp>
        <p:sp>
          <p:nvSpPr>
            <p:cNvPr id="8" name="Right Brace 7"/>
            <p:cNvSpPr/>
            <p:nvPr/>
          </p:nvSpPr>
          <p:spPr>
            <a:xfrm rot="16200000">
              <a:off x="5482403" y="-1543884"/>
              <a:ext cx="452791" cy="10664459"/>
            </a:xfrm>
            <a:prstGeom prst="rightBrace">
              <a:avLst>
                <a:gd name="adj1" fmla="val 285424"/>
                <a:gd name="adj2" fmla="val 50000"/>
              </a:avLst>
            </a:prstGeom>
            <a:ln w="4445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 name="TextBox 8"/>
          <p:cNvSpPr txBox="1"/>
          <p:nvPr/>
        </p:nvSpPr>
        <p:spPr>
          <a:xfrm>
            <a:off x="268927" y="5219972"/>
            <a:ext cx="2434856"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SQL DW</a:t>
            </a:r>
          </a:p>
        </p:txBody>
      </p:sp>
      <p:sp>
        <p:nvSpPr>
          <p:cNvPr id="10" name="TextBox 9"/>
          <p:cNvSpPr txBox="1"/>
          <p:nvPr/>
        </p:nvSpPr>
        <p:spPr>
          <a:xfrm>
            <a:off x="2505198" y="5219972"/>
            <a:ext cx="2434856"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SQL DB</a:t>
            </a:r>
          </a:p>
        </p:txBody>
      </p:sp>
      <p:sp>
        <p:nvSpPr>
          <p:cNvPr id="11" name="TextBox 10"/>
          <p:cNvSpPr txBox="1"/>
          <p:nvPr/>
        </p:nvSpPr>
        <p:spPr>
          <a:xfrm>
            <a:off x="7166034" y="5023611"/>
            <a:ext cx="2434856"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a:t>
            </a:r>
            <a:br>
              <a:rPr kumimoji="0" lang="en-US" sz="1600" b="0" i="0" u="none" strike="noStrike" kern="1200" cap="none" spc="0" normalizeH="0" baseline="0" noProof="0" dirty="0">
                <a:ln>
                  <a:noFill/>
                </a:ln>
                <a:solidFill>
                  <a:srgbClr val="0070C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600" b="0" i="0" u="none" strike="noStrike" kern="1200" cap="none" spc="0" normalizeH="0" baseline="0" noProof="0" dirty="0">
                <a:ln>
                  <a:noFill/>
                </a:ln>
                <a:solidFill>
                  <a:srgbClr val="0070C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Storage Blobs</a:t>
            </a:r>
          </a:p>
        </p:txBody>
      </p:sp>
      <p:sp>
        <p:nvSpPr>
          <p:cNvPr id="12" name="TextBox 11"/>
          <p:cNvSpPr txBox="1"/>
          <p:nvPr/>
        </p:nvSpPr>
        <p:spPr>
          <a:xfrm>
            <a:off x="4890775" y="5025643"/>
            <a:ext cx="2434856"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a:t>
            </a:r>
            <a:br>
              <a:rPr kumimoji="0" lang="en-US" sz="1600" b="0" i="0" u="none" strike="noStrike" kern="1200" cap="none" spc="0" normalizeH="0" baseline="0" noProof="0" dirty="0">
                <a:ln>
                  <a:noFill/>
                </a:ln>
                <a:solidFill>
                  <a:srgbClr val="0070C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600" b="0" i="0" u="none" strike="noStrike" kern="1200" cap="none" spc="0" normalizeH="0" baseline="0" noProof="0" dirty="0">
                <a:ln>
                  <a:noFill/>
                </a:ln>
                <a:solidFill>
                  <a:srgbClr val="0070C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Data Lake Store</a:t>
            </a:r>
          </a:p>
        </p:txBody>
      </p:sp>
      <p:sp>
        <p:nvSpPr>
          <p:cNvPr id="13" name="TextBox 12"/>
          <p:cNvSpPr txBox="1"/>
          <p:nvPr/>
        </p:nvSpPr>
        <p:spPr>
          <a:xfrm>
            <a:off x="9214011" y="4998373"/>
            <a:ext cx="2434856"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SQL DB in an </a:t>
            </a:r>
            <a:br>
              <a:rPr kumimoji="0" lang="en-US" sz="1600" b="0" i="0" u="none" strike="noStrike" kern="1200" cap="none" spc="0" normalizeH="0" baseline="0" noProof="0" dirty="0">
                <a:ln>
                  <a:noFill/>
                </a:ln>
                <a:solidFill>
                  <a:srgbClr val="0070C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1600" b="0" i="0" u="none" strike="noStrike" kern="1200" cap="none" spc="0" normalizeH="0" baseline="0" noProof="0" dirty="0">
                <a:ln>
                  <a:noFill/>
                </a:ln>
                <a:solidFill>
                  <a:srgbClr val="0070C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VM</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37420" y="4039979"/>
            <a:ext cx="1120284" cy="112028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1857" y="4140553"/>
            <a:ext cx="978296" cy="978296"/>
          </a:xfrm>
          <a:prstGeom prst="rect">
            <a:avLst/>
          </a:prstGeom>
          <a:solidFill>
            <a:schemeClr val="bg1">
              <a:lumMod val="95000"/>
            </a:schemeClr>
          </a:solidFill>
        </p:spPr>
      </p:pic>
      <p:grpSp>
        <p:nvGrpSpPr>
          <p:cNvPr id="17" name="Group 16"/>
          <p:cNvGrpSpPr/>
          <p:nvPr/>
        </p:nvGrpSpPr>
        <p:grpSpPr>
          <a:xfrm>
            <a:off x="898991" y="4168182"/>
            <a:ext cx="1238153" cy="830192"/>
            <a:chOff x="8320734" y="-1542000"/>
            <a:chExt cx="1770954" cy="1187440"/>
          </a:xfrm>
        </p:grpSpPr>
        <p:sp>
          <p:nvSpPr>
            <p:cNvPr id="18" name="Freeform 87"/>
            <p:cNvSpPr>
              <a:spLocks/>
            </p:cNvSpPr>
            <p:nvPr/>
          </p:nvSpPr>
          <p:spPr bwMode="auto">
            <a:xfrm>
              <a:off x="8392171" y="-1163755"/>
              <a:ext cx="617537" cy="682625"/>
            </a:xfrm>
            <a:custGeom>
              <a:avLst/>
              <a:gdLst>
                <a:gd name="T0" fmla="*/ 389 w 389"/>
                <a:gd name="T1" fmla="*/ 164 h 430"/>
                <a:gd name="T2" fmla="*/ 195 w 389"/>
                <a:gd name="T3" fmla="*/ 0 h 430"/>
                <a:gd name="T4" fmla="*/ 0 w 389"/>
                <a:gd name="T5" fmla="*/ 164 h 430"/>
                <a:gd name="T6" fmla="*/ 0 w 389"/>
                <a:gd name="T7" fmla="*/ 430 h 430"/>
                <a:gd name="T8" fmla="*/ 389 w 389"/>
                <a:gd name="T9" fmla="*/ 430 h 430"/>
                <a:gd name="T10" fmla="*/ 389 w 389"/>
                <a:gd name="T11" fmla="*/ 164 h 430"/>
              </a:gdLst>
              <a:ahLst/>
              <a:cxnLst>
                <a:cxn ang="0">
                  <a:pos x="T0" y="T1"/>
                </a:cxn>
                <a:cxn ang="0">
                  <a:pos x="T2" y="T3"/>
                </a:cxn>
                <a:cxn ang="0">
                  <a:pos x="T4" y="T5"/>
                </a:cxn>
                <a:cxn ang="0">
                  <a:pos x="T6" y="T7"/>
                </a:cxn>
                <a:cxn ang="0">
                  <a:pos x="T8" y="T9"/>
                </a:cxn>
                <a:cxn ang="0">
                  <a:pos x="T10" y="T11"/>
                </a:cxn>
              </a:cxnLst>
              <a:rect l="0" t="0" r="r" b="b"/>
              <a:pathLst>
                <a:path w="389" h="430">
                  <a:moveTo>
                    <a:pt x="389" y="164"/>
                  </a:moveTo>
                  <a:lnTo>
                    <a:pt x="195" y="0"/>
                  </a:lnTo>
                  <a:lnTo>
                    <a:pt x="0" y="164"/>
                  </a:lnTo>
                  <a:lnTo>
                    <a:pt x="0" y="430"/>
                  </a:lnTo>
                  <a:lnTo>
                    <a:pt x="389" y="430"/>
                  </a:lnTo>
                  <a:lnTo>
                    <a:pt x="389" y="16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19" name="Freeform 89"/>
            <p:cNvSpPr>
              <a:spLocks/>
            </p:cNvSpPr>
            <p:nvPr/>
          </p:nvSpPr>
          <p:spPr bwMode="auto">
            <a:xfrm>
              <a:off x="8320734" y="-1163755"/>
              <a:ext cx="381000" cy="260350"/>
            </a:xfrm>
            <a:custGeom>
              <a:avLst/>
              <a:gdLst>
                <a:gd name="T0" fmla="*/ 163 w 240"/>
                <a:gd name="T1" fmla="*/ 0 h 164"/>
                <a:gd name="T2" fmla="*/ 240 w 240"/>
                <a:gd name="T3" fmla="*/ 0 h 164"/>
                <a:gd name="T4" fmla="*/ 45 w 240"/>
                <a:gd name="T5" fmla="*/ 164 h 164"/>
                <a:gd name="T6" fmla="*/ 0 w 240"/>
                <a:gd name="T7" fmla="*/ 164 h 164"/>
                <a:gd name="T8" fmla="*/ 145 w 240"/>
                <a:gd name="T9" fmla="*/ 41 h 164"/>
                <a:gd name="T10" fmla="*/ 163 w 240"/>
                <a:gd name="T11" fmla="*/ 0 h 164"/>
              </a:gdLst>
              <a:ahLst/>
              <a:cxnLst>
                <a:cxn ang="0">
                  <a:pos x="T0" y="T1"/>
                </a:cxn>
                <a:cxn ang="0">
                  <a:pos x="T2" y="T3"/>
                </a:cxn>
                <a:cxn ang="0">
                  <a:pos x="T4" y="T5"/>
                </a:cxn>
                <a:cxn ang="0">
                  <a:pos x="T6" y="T7"/>
                </a:cxn>
                <a:cxn ang="0">
                  <a:pos x="T8" y="T9"/>
                </a:cxn>
                <a:cxn ang="0">
                  <a:pos x="T10" y="T11"/>
                </a:cxn>
              </a:cxnLst>
              <a:rect l="0" t="0" r="r" b="b"/>
              <a:pathLst>
                <a:path w="240" h="164">
                  <a:moveTo>
                    <a:pt x="163" y="0"/>
                  </a:moveTo>
                  <a:lnTo>
                    <a:pt x="240" y="0"/>
                  </a:lnTo>
                  <a:lnTo>
                    <a:pt x="45" y="164"/>
                  </a:lnTo>
                  <a:lnTo>
                    <a:pt x="0" y="164"/>
                  </a:lnTo>
                  <a:lnTo>
                    <a:pt x="145" y="41"/>
                  </a:lnTo>
                  <a:lnTo>
                    <a:pt x="16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20" name="Freeform 90"/>
            <p:cNvSpPr>
              <a:spLocks/>
            </p:cNvSpPr>
            <p:nvPr/>
          </p:nvSpPr>
          <p:spPr bwMode="auto">
            <a:xfrm>
              <a:off x="8579496" y="-1163755"/>
              <a:ext cx="1049337" cy="306388"/>
            </a:xfrm>
            <a:custGeom>
              <a:avLst/>
              <a:gdLst>
                <a:gd name="T0" fmla="*/ 476 w 661"/>
                <a:gd name="T1" fmla="*/ 0 h 193"/>
                <a:gd name="T2" fmla="*/ 0 w 661"/>
                <a:gd name="T3" fmla="*/ 0 h 193"/>
                <a:gd name="T4" fmla="*/ 88 w 661"/>
                <a:gd name="T5" fmla="*/ 47 h 193"/>
                <a:gd name="T6" fmla="*/ 262 w 661"/>
                <a:gd name="T7" fmla="*/ 193 h 193"/>
                <a:gd name="T8" fmla="*/ 661 w 661"/>
                <a:gd name="T9" fmla="*/ 193 h 193"/>
                <a:gd name="T10" fmla="*/ 485 w 661"/>
                <a:gd name="T11" fmla="*/ 45 h 193"/>
                <a:gd name="T12" fmla="*/ 476 w 661"/>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661" h="193">
                  <a:moveTo>
                    <a:pt x="476" y="0"/>
                  </a:moveTo>
                  <a:lnTo>
                    <a:pt x="0" y="0"/>
                  </a:lnTo>
                  <a:lnTo>
                    <a:pt x="88" y="47"/>
                  </a:lnTo>
                  <a:lnTo>
                    <a:pt x="262" y="193"/>
                  </a:lnTo>
                  <a:lnTo>
                    <a:pt x="661" y="193"/>
                  </a:lnTo>
                  <a:lnTo>
                    <a:pt x="485" y="45"/>
                  </a:lnTo>
                  <a:lnTo>
                    <a:pt x="476"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21" name="Rectangle 95"/>
            <p:cNvSpPr>
              <a:spLocks noChangeArrowheads="1"/>
            </p:cNvSpPr>
            <p:nvPr/>
          </p:nvSpPr>
          <p:spPr bwMode="auto">
            <a:xfrm>
              <a:off x="8463609" y="-857367"/>
              <a:ext cx="466725" cy="376238"/>
            </a:xfrm>
            <a:prstGeom prst="rect">
              <a:avLst/>
            </a:prstGeom>
            <a:solidFill>
              <a:srgbClr val="014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22" name="Rectangle 96"/>
            <p:cNvSpPr>
              <a:spLocks noChangeArrowheads="1"/>
            </p:cNvSpPr>
            <p:nvPr/>
          </p:nvSpPr>
          <p:spPr bwMode="auto">
            <a:xfrm>
              <a:off x="8463609" y="-857367"/>
              <a:ext cx="466725" cy="349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23" name="Rectangle 97"/>
            <p:cNvSpPr>
              <a:spLocks noChangeArrowheads="1"/>
            </p:cNvSpPr>
            <p:nvPr/>
          </p:nvSpPr>
          <p:spPr bwMode="auto">
            <a:xfrm>
              <a:off x="84540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24" name="Rectangle 98"/>
            <p:cNvSpPr>
              <a:spLocks noChangeArrowheads="1"/>
            </p:cNvSpPr>
            <p:nvPr/>
          </p:nvSpPr>
          <p:spPr bwMode="auto">
            <a:xfrm>
              <a:off x="85683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25" name="Rectangle 99"/>
            <p:cNvSpPr>
              <a:spLocks noChangeArrowheads="1"/>
            </p:cNvSpPr>
            <p:nvPr/>
          </p:nvSpPr>
          <p:spPr bwMode="auto">
            <a:xfrm>
              <a:off x="84969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26" name="Rectangle 100"/>
            <p:cNvSpPr>
              <a:spLocks noChangeArrowheads="1"/>
            </p:cNvSpPr>
            <p:nvPr/>
          </p:nvSpPr>
          <p:spPr bwMode="auto">
            <a:xfrm>
              <a:off x="84540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27" name="Rectangle 101"/>
            <p:cNvSpPr>
              <a:spLocks noChangeArrowheads="1"/>
            </p:cNvSpPr>
            <p:nvPr/>
          </p:nvSpPr>
          <p:spPr bwMode="auto">
            <a:xfrm>
              <a:off x="85683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28" name="Rectangle 102"/>
            <p:cNvSpPr>
              <a:spLocks noChangeArrowheads="1"/>
            </p:cNvSpPr>
            <p:nvPr/>
          </p:nvSpPr>
          <p:spPr bwMode="auto">
            <a:xfrm>
              <a:off x="8496946" y="-689092"/>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29" name="Rectangle 103"/>
            <p:cNvSpPr>
              <a:spLocks noChangeArrowheads="1"/>
            </p:cNvSpPr>
            <p:nvPr/>
          </p:nvSpPr>
          <p:spPr bwMode="auto">
            <a:xfrm>
              <a:off x="84540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30" name="Rectangle 104"/>
            <p:cNvSpPr>
              <a:spLocks noChangeArrowheads="1"/>
            </p:cNvSpPr>
            <p:nvPr/>
          </p:nvSpPr>
          <p:spPr bwMode="auto">
            <a:xfrm>
              <a:off x="85683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31" name="Rectangle 105"/>
            <p:cNvSpPr>
              <a:spLocks noChangeArrowheads="1"/>
            </p:cNvSpPr>
            <p:nvPr/>
          </p:nvSpPr>
          <p:spPr bwMode="auto">
            <a:xfrm>
              <a:off x="84985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32" name="Rectangle 106"/>
            <p:cNvSpPr>
              <a:spLocks noChangeArrowheads="1"/>
            </p:cNvSpPr>
            <p:nvPr/>
          </p:nvSpPr>
          <p:spPr bwMode="auto">
            <a:xfrm>
              <a:off x="85937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33" name="Rectangle 107"/>
            <p:cNvSpPr>
              <a:spLocks noChangeArrowheads="1"/>
            </p:cNvSpPr>
            <p:nvPr/>
          </p:nvSpPr>
          <p:spPr bwMode="auto">
            <a:xfrm>
              <a:off x="87080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34" name="Rectangle 108"/>
            <p:cNvSpPr>
              <a:spLocks noChangeArrowheads="1"/>
            </p:cNvSpPr>
            <p:nvPr/>
          </p:nvSpPr>
          <p:spPr bwMode="auto">
            <a:xfrm>
              <a:off x="86366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35" name="Rectangle 109"/>
            <p:cNvSpPr>
              <a:spLocks noChangeArrowheads="1"/>
            </p:cNvSpPr>
            <p:nvPr/>
          </p:nvSpPr>
          <p:spPr bwMode="auto">
            <a:xfrm>
              <a:off x="85937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36" name="Rectangle 110"/>
            <p:cNvSpPr>
              <a:spLocks noChangeArrowheads="1"/>
            </p:cNvSpPr>
            <p:nvPr/>
          </p:nvSpPr>
          <p:spPr bwMode="auto">
            <a:xfrm>
              <a:off x="87080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37" name="Rectangle 111"/>
            <p:cNvSpPr>
              <a:spLocks noChangeArrowheads="1"/>
            </p:cNvSpPr>
            <p:nvPr/>
          </p:nvSpPr>
          <p:spPr bwMode="auto">
            <a:xfrm>
              <a:off x="86382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38" name="Rectangle 112"/>
            <p:cNvSpPr>
              <a:spLocks noChangeArrowheads="1"/>
            </p:cNvSpPr>
            <p:nvPr/>
          </p:nvSpPr>
          <p:spPr bwMode="auto">
            <a:xfrm>
              <a:off x="85937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39" name="Rectangle 113"/>
            <p:cNvSpPr>
              <a:spLocks noChangeArrowheads="1"/>
            </p:cNvSpPr>
            <p:nvPr/>
          </p:nvSpPr>
          <p:spPr bwMode="auto">
            <a:xfrm>
              <a:off x="87080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40" name="Rectangle 114"/>
            <p:cNvSpPr>
              <a:spLocks noChangeArrowheads="1"/>
            </p:cNvSpPr>
            <p:nvPr/>
          </p:nvSpPr>
          <p:spPr bwMode="auto">
            <a:xfrm>
              <a:off x="86382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41" name="Rectangle 115"/>
            <p:cNvSpPr>
              <a:spLocks noChangeArrowheads="1"/>
            </p:cNvSpPr>
            <p:nvPr/>
          </p:nvSpPr>
          <p:spPr bwMode="auto">
            <a:xfrm>
              <a:off x="8733484" y="-582730"/>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42" name="Rectangle 116"/>
            <p:cNvSpPr>
              <a:spLocks noChangeArrowheads="1"/>
            </p:cNvSpPr>
            <p:nvPr/>
          </p:nvSpPr>
          <p:spPr bwMode="auto">
            <a:xfrm>
              <a:off x="8847784" y="-582730"/>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43" name="Rectangle 117"/>
            <p:cNvSpPr>
              <a:spLocks noChangeArrowheads="1"/>
            </p:cNvSpPr>
            <p:nvPr/>
          </p:nvSpPr>
          <p:spPr bwMode="auto">
            <a:xfrm>
              <a:off x="8776346" y="-582730"/>
              <a:ext cx="26987"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44" name="Rectangle 118"/>
            <p:cNvSpPr>
              <a:spLocks noChangeArrowheads="1"/>
            </p:cNvSpPr>
            <p:nvPr/>
          </p:nvSpPr>
          <p:spPr bwMode="auto">
            <a:xfrm>
              <a:off x="8733484" y="-689092"/>
              <a:ext cx="114300" cy="101600"/>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45" name="Rectangle 119"/>
            <p:cNvSpPr>
              <a:spLocks noChangeArrowheads="1"/>
            </p:cNvSpPr>
            <p:nvPr/>
          </p:nvSpPr>
          <p:spPr bwMode="auto">
            <a:xfrm>
              <a:off x="8847784" y="-689092"/>
              <a:ext cx="82550" cy="1016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46" name="Rectangle 120"/>
            <p:cNvSpPr>
              <a:spLocks noChangeArrowheads="1"/>
            </p:cNvSpPr>
            <p:nvPr/>
          </p:nvSpPr>
          <p:spPr bwMode="auto">
            <a:xfrm>
              <a:off x="8777934" y="-689092"/>
              <a:ext cx="25400" cy="11113"/>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47" name="Rectangle 121"/>
            <p:cNvSpPr>
              <a:spLocks noChangeArrowheads="1"/>
            </p:cNvSpPr>
            <p:nvPr/>
          </p:nvSpPr>
          <p:spPr bwMode="auto">
            <a:xfrm>
              <a:off x="8733484" y="-795455"/>
              <a:ext cx="114300" cy="100013"/>
            </a:xfrm>
            <a:prstGeom prst="rect">
              <a:avLst/>
            </a:prstGeom>
            <a:solidFill>
              <a:srgbClr val="38A4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48" name="Rectangle 122"/>
            <p:cNvSpPr>
              <a:spLocks noChangeArrowheads="1"/>
            </p:cNvSpPr>
            <p:nvPr/>
          </p:nvSpPr>
          <p:spPr bwMode="auto">
            <a:xfrm>
              <a:off x="8847784" y="-795455"/>
              <a:ext cx="82550" cy="1000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49" name="Rectangle 123"/>
            <p:cNvSpPr>
              <a:spLocks noChangeArrowheads="1"/>
            </p:cNvSpPr>
            <p:nvPr/>
          </p:nvSpPr>
          <p:spPr bwMode="auto">
            <a:xfrm>
              <a:off x="8777934" y="-795455"/>
              <a:ext cx="25400" cy="12700"/>
            </a:xfrm>
            <a:prstGeom prst="rect">
              <a:avLst/>
            </a:prstGeom>
            <a:solidFill>
              <a:srgbClr val="58AB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50" name="Freeform 124"/>
            <p:cNvSpPr>
              <a:spLocks/>
            </p:cNvSpPr>
            <p:nvPr/>
          </p:nvSpPr>
          <p:spPr bwMode="auto">
            <a:xfrm>
              <a:off x="8587434" y="-981192"/>
              <a:ext cx="53975" cy="79375"/>
            </a:xfrm>
            <a:custGeom>
              <a:avLst/>
              <a:gdLst>
                <a:gd name="T0" fmla="*/ 0 w 26"/>
                <a:gd name="T1" fmla="*/ 37 h 39"/>
                <a:gd name="T2" fmla="*/ 0 w 26"/>
                <a:gd name="T3" fmla="*/ 29 h 39"/>
                <a:gd name="T4" fmla="*/ 5 w 26"/>
                <a:gd name="T5" fmla="*/ 32 h 39"/>
                <a:gd name="T6" fmla="*/ 10 w 26"/>
                <a:gd name="T7" fmla="*/ 33 h 39"/>
                <a:gd name="T8" fmla="*/ 13 w 26"/>
                <a:gd name="T9" fmla="*/ 32 h 39"/>
                <a:gd name="T10" fmla="*/ 15 w 26"/>
                <a:gd name="T11" fmla="*/ 32 h 39"/>
                <a:gd name="T12" fmla="*/ 17 w 26"/>
                <a:gd name="T13" fmla="*/ 30 h 39"/>
                <a:gd name="T14" fmla="*/ 17 w 26"/>
                <a:gd name="T15" fmla="*/ 29 h 39"/>
                <a:gd name="T16" fmla="*/ 16 w 26"/>
                <a:gd name="T17" fmla="*/ 27 h 39"/>
                <a:gd name="T18" fmla="*/ 15 w 26"/>
                <a:gd name="T19" fmla="*/ 25 h 39"/>
                <a:gd name="T20" fmla="*/ 12 w 26"/>
                <a:gd name="T21" fmla="*/ 24 h 39"/>
                <a:gd name="T22" fmla="*/ 9 w 26"/>
                <a:gd name="T23" fmla="*/ 22 h 39"/>
                <a:gd name="T24" fmla="*/ 2 w 26"/>
                <a:gd name="T25" fmla="*/ 18 h 39"/>
                <a:gd name="T26" fmla="*/ 0 w 26"/>
                <a:gd name="T27" fmla="*/ 11 h 39"/>
                <a:gd name="T28" fmla="*/ 1 w 26"/>
                <a:gd name="T29" fmla="*/ 6 h 39"/>
                <a:gd name="T30" fmla="*/ 4 w 26"/>
                <a:gd name="T31" fmla="*/ 2 h 39"/>
                <a:gd name="T32" fmla="*/ 9 w 26"/>
                <a:gd name="T33" fmla="*/ 0 h 39"/>
                <a:gd name="T34" fmla="*/ 15 w 26"/>
                <a:gd name="T35" fmla="*/ 0 h 39"/>
                <a:gd name="T36" fmla="*/ 20 w 26"/>
                <a:gd name="T37" fmla="*/ 0 h 39"/>
                <a:gd name="T38" fmla="*/ 24 w 26"/>
                <a:gd name="T39" fmla="*/ 1 h 39"/>
                <a:gd name="T40" fmla="*/ 24 w 26"/>
                <a:gd name="T41" fmla="*/ 9 h 39"/>
                <a:gd name="T42" fmla="*/ 22 w 26"/>
                <a:gd name="T43" fmla="*/ 8 h 39"/>
                <a:gd name="T44" fmla="*/ 20 w 26"/>
                <a:gd name="T45" fmla="*/ 7 h 39"/>
                <a:gd name="T46" fmla="*/ 17 w 26"/>
                <a:gd name="T47" fmla="*/ 7 h 39"/>
                <a:gd name="T48" fmla="*/ 15 w 26"/>
                <a:gd name="T49" fmla="*/ 7 h 39"/>
                <a:gd name="T50" fmla="*/ 13 w 26"/>
                <a:gd name="T51" fmla="*/ 7 h 39"/>
                <a:gd name="T52" fmla="*/ 11 w 26"/>
                <a:gd name="T53" fmla="*/ 8 h 39"/>
                <a:gd name="T54" fmla="*/ 9 w 26"/>
                <a:gd name="T55" fmla="*/ 9 h 39"/>
                <a:gd name="T56" fmla="*/ 9 w 26"/>
                <a:gd name="T57" fmla="*/ 10 h 39"/>
                <a:gd name="T58" fmla="*/ 9 w 26"/>
                <a:gd name="T59" fmla="*/ 12 h 39"/>
                <a:gd name="T60" fmla="*/ 11 w 26"/>
                <a:gd name="T61" fmla="*/ 14 h 39"/>
                <a:gd name="T62" fmla="*/ 13 w 26"/>
                <a:gd name="T63" fmla="*/ 15 h 39"/>
                <a:gd name="T64" fmla="*/ 16 w 26"/>
                <a:gd name="T65" fmla="*/ 16 h 39"/>
                <a:gd name="T66" fmla="*/ 20 w 26"/>
                <a:gd name="T67" fmla="*/ 18 h 39"/>
                <a:gd name="T68" fmla="*/ 23 w 26"/>
                <a:gd name="T69" fmla="*/ 21 h 39"/>
                <a:gd name="T70" fmla="*/ 25 w 26"/>
                <a:gd name="T71" fmla="*/ 24 h 39"/>
                <a:gd name="T72" fmla="*/ 26 w 26"/>
                <a:gd name="T73" fmla="*/ 28 h 39"/>
                <a:gd name="T74" fmla="*/ 25 w 26"/>
                <a:gd name="T75" fmla="*/ 33 h 39"/>
                <a:gd name="T76" fmla="*/ 21 w 26"/>
                <a:gd name="T77" fmla="*/ 37 h 39"/>
                <a:gd name="T78" fmla="*/ 17 w 26"/>
                <a:gd name="T79" fmla="*/ 39 h 39"/>
                <a:gd name="T80" fmla="*/ 11 w 26"/>
                <a:gd name="T81" fmla="*/ 39 h 39"/>
                <a:gd name="T82" fmla="*/ 5 w 26"/>
                <a:gd name="T83" fmla="*/ 39 h 39"/>
                <a:gd name="T84" fmla="*/ 0 w 26"/>
                <a:gd name="T85"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9">
                  <a:moveTo>
                    <a:pt x="0" y="37"/>
                  </a:moveTo>
                  <a:cubicBezTo>
                    <a:pt x="0" y="29"/>
                    <a:pt x="0" y="29"/>
                    <a:pt x="0" y="29"/>
                  </a:cubicBezTo>
                  <a:cubicBezTo>
                    <a:pt x="1" y="30"/>
                    <a:pt x="3" y="31"/>
                    <a:pt x="5" y="32"/>
                  </a:cubicBezTo>
                  <a:cubicBezTo>
                    <a:pt x="7" y="32"/>
                    <a:pt x="9" y="33"/>
                    <a:pt x="10" y="33"/>
                  </a:cubicBezTo>
                  <a:cubicBezTo>
                    <a:pt x="12" y="33"/>
                    <a:pt x="12" y="33"/>
                    <a:pt x="13" y="32"/>
                  </a:cubicBezTo>
                  <a:cubicBezTo>
                    <a:pt x="14" y="32"/>
                    <a:pt x="15" y="32"/>
                    <a:pt x="15" y="32"/>
                  </a:cubicBezTo>
                  <a:cubicBezTo>
                    <a:pt x="16" y="31"/>
                    <a:pt x="16" y="31"/>
                    <a:pt x="17" y="30"/>
                  </a:cubicBezTo>
                  <a:cubicBezTo>
                    <a:pt x="17" y="30"/>
                    <a:pt x="17" y="29"/>
                    <a:pt x="17" y="29"/>
                  </a:cubicBezTo>
                  <a:cubicBezTo>
                    <a:pt x="17" y="28"/>
                    <a:pt x="17" y="27"/>
                    <a:pt x="16" y="27"/>
                  </a:cubicBezTo>
                  <a:cubicBezTo>
                    <a:pt x="16" y="26"/>
                    <a:pt x="15" y="26"/>
                    <a:pt x="15" y="25"/>
                  </a:cubicBezTo>
                  <a:cubicBezTo>
                    <a:pt x="14" y="25"/>
                    <a:pt x="13" y="24"/>
                    <a:pt x="12" y="24"/>
                  </a:cubicBezTo>
                  <a:cubicBezTo>
                    <a:pt x="11" y="23"/>
                    <a:pt x="10" y="23"/>
                    <a:pt x="9" y="22"/>
                  </a:cubicBezTo>
                  <a:cubicBezTo>
                    <a:pt x="6" y="21"/>
                    <a:pt x="3" y="20"/>
                    <a:pt x="2" y="18"/>
                  </a:cubicBezTo>
                  <a:cubicBezTo>
                    <a:pt x="0" y="16"/>
                    <a:pt x="0" y="14"/>
                    <a:pt x="0" y="11"/>
                  </a:cubicBezTo>
                  <a:cubicBezTo>
                    <a:pt x="0" y="9"/>
                    <a:pt x="0" y="7"/>
                    <a:pt x="1" y="6"/>
                  </a:cubicBezTo>
                  <a:cubicBezTo>
                    <a:pt x="2" y="5"/>
                    <a:pt x="3" y="3"/>
                    <a:pt x="4" y="2"/>
                  </a:cubicBezTo>
                  <a:cubicBezTo>
                    <a:pt x="6" y="2"/>
                    <a:pt x="7" y="1"/>
                    <a:pt x="9" y="0"/>
                  </a:cubicBezTo>
                  <a:cubicBezTo>
                    <a:pt x="11" y="0"/>
                    <a:pt x="13" y="0"/>
                    <a:pt x="15" y="0"/>
                  </a:cubicBezTo>
                  <a:cubicBezTo>
                    <a:pt x="17" y="0"/>
                    <a:pt x="19" y="0"/>
                    <a:pt x="20" y="0"/>
                  </a:cubicBezTo>
                  <a:cubicBezTo>
                    <a:pt x="22" y="0"/>
                    <a:pt x="23" y="1"/>
                    <a:pt x="24" y="1"/>
                  </a:cubicBezTo>
                  <a:cubicBezTo>
                    <a:pt x="24" y="9"/>
                    <a:pt x="24" y="9"/>
                    <a:pt x="24" y="9"/>
                  </a:cubicBezTo>
                  <a:cubicBezTo>
                    <a:pt x="24" y="9"/>
                    <a:pt x="23" y="8"/>
                    <a:pt x="22" y="8"/>
                  </a:cubicBezTo>
                  <a:cubicBezTo>
                    <a:pt x="21" y="8"/>
                    <a:pt x="21" y="7"/>
                    <a:pt x="20" y="7"/>
                  </a:cubicBezTo>
                  <a:cubicBezTo>
                    <a:pt x="19" y="7"/>
                    <a:pt x="18" y="7"/>
                    <a:pt x="17" y="7"/>
                  </a:cubicBezTo>
                  <a:cubicBezTo>
                    <a:pt x="17" y="7"/>
                    <a:pt x="16" y="7"/>
                    <a:pt x="15" y="7"/>
                  </a:cubicBezTo>
                  <a:cubicBezTo>
                    <a:pt x="14" y="7"/>
                    <a:pt x="13" y="7"/>
                    <a:pt x="13" y="7"/>
                  </a:cubicBezTo>
                  <a:cubicBezTo>
                    <a:pt x="12" y="7"/>
                    <a:pt x="11" y="7"/>
                    <a:pt x="11" y="8"/>
                  </a:cubicBezTo>
                  <a:cubicBezTo>
                    <a:pt x="10" y="8"/>
                    <a:pt x="10" y="8"/>
                    <a:pt x="9" y="9"/>
                  </a:cubicBezTo>
                  <a:cubicBezTo>
                    <a:pt x="9" y="9"/>
                    <a:pt x="9" y="10"/>
                    <a:pt x="9" y="10"/>
                  </a:cubicBezTo>
                  <a:cubicBezTo>
                    <a:pt x="9" y="11"/>
                    <a:pt x="9" y="12"/>
                    <a:pt x="9" y="12"/>
                  </a:cubicBezTo>
                  <a:cubicBezTo>
                    <a:pt x="10" y="13"/>
                    <a:pt x="10" y="13"/>
                    <a:pt x="11" y="14"/>
                  </a:cubicBezTo>
                  <a:cubicBezTo>
                    <a:pt x="11" y="14"/>
                    <a:pt x="12" y="15"/>
                    <a:pt x="13" y="15"/>
                  </a:cubicBezTo>
                  <a:cubicBezTo>
                    <a:pt x="14" y="15"/>
                    <a:pt x="15" y="16"/>
                    <a:pt x="16" y="16"/>
                  </a:cubicBezTo>
                  <a:cubicBezTo>
                    <a:pt x="18" y="17"/>
                    <a:pt x="19" y="18"/>
                    <a:pt x="20" y="18"/>
                  </a:cubicBezTo>
                  <a:cubicBezTo>
                    <a:pt x="21" y="19"/>
                    <a:pt x="22" y="20"/>
                    <a:pt x="23" y="21"/>
                  </a:cubicBezTo>
                  <a:cubicBezTo>
                    <a:pt x="24" y="22"/>
                    <a:pt x="25" y="23"/>
                    <a:pt x="25" y="24"/>
                  </a:cubicBezTo>
                  <a:cubicBezTo>
                    <a:pt x="26" y="25"/>
                    <a:pt x="26" y="26"/>
                    <a:pt x="26" y="28"/>
                  </a:cubicBezTo>
                  <a:cubicBezTo>
                    <a:pt x="26" y="30"/>
                    <a:pt x="26" y="32"/>
                    <a:pt x="25" y="33"/>
                  </a:cubicBezTo>
                  <a:cubicBezTo>
                    <a:pt x="24" y="35"/>
                    <a:pt x="23" y="36"/>
                    <a:pt x="21" y="37"/>
                  </a:cubicBezTo>
                  <a:cubicBezTo>
                    <a:pt x="20" y="38"/>
                    <a:pt x="18" y="39"/>
                    <a:pt x="17" y="39"/>
                  </a:cubicBezTo>
                  <a:cubicBezTo>
                    <a:pt x="15" y="39"/>
                    <a:pt x="13" y="39"/>
                    <a:pt x="11" y="39"/>
                  </a:cubicBezTo>
                  <a:cubicBezTo>
                    <a:pt x="9" y="39"/>
                    <a:pt x="7" y="39"/>
                    <a:pt x="5" y="39"/>
                  </a:cubicBezTo>
                  <a:cubicBezTo>
                    <a:pt x="3" y="39"/>
                    <a:pt x="1" y="38"/>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51" name="Freeform 125"/>
            <p:cNvSpPr>
              <a:spLocks noEditPoints="1"/>
            </p:cNvSpPr>
            <p:nvPr/>
          </p:nvSpPr>
          <p:spPr bwMode="auto">
            <a:xfrm>
              <a:off x="8649346" y="-981192"/>
              <a:ext cx="84137" cy="88900"/>
            </a:xfrm>
            <a:custGeom>
              <a:avLst/>
              <a:gdLst>
                <a:gd name="T0" fmla="*/ 19 w 41"/>
                <a:gd name="T1" fmla="*/ 39 h 44"/>
                <a:gd name="T2" fmla="*/ 5 w 41"/>
                <a:gd name="T3" fmla="*/ 34 h 44"/>
                <a:gd name="T4" fmla="*/ 0 w 41"/>
                <a:gd name="T5" fmla="*/ 20 h 44"/>
                <a:gd name="T6" fmla="*/ 5 w 41"/>
                <a:gd name="T7" fmla="*/ 5 h 44"/>
                <a:gd name="T8" fmla="*/ 19 w 41"/>
                <a:gd name="T9" fmla="*/ 0 h 44"/>
                <a:gd name="T10" fmla="*/ 32 w 41"/>
                <a:gd name="T11" fmla="*/ 5 h 44"/>
                <a:gd name="T12" fmla="*/ 38 w 41"/>
                <a:gd name="T13" fmla="*/ 19 h 44"/>
                <a:gd name="T14" fmla="*/ 32 w 41"/>
                <a:gd name="T15" fmla="*/ 34 h 44"/>
                <a:gd name="T16" fmla="*/ 32 w 41"/>
                <a:gd name="T17" fmla="*/ 34 h 44"/>
                <a:gd name="T18" fmla="*/ 32 w 41"/>
                <a:gd name="T19" fmla="*/ 35 h 44"/>
                <a:gd name="T20" fmla="*/ 41 w 41"/>
                <a:gd name="T21" fmla="*/ 44 h 44"/>
                <a:gd name="T22" fmla="*/ 29 w 41"/>
                <a:gd name="T23" fmla="*/ 44 h 44"/>
                <a:gd name="T24" fmla="*/ 24 w 41"/>
                <a:gd name="T25" fmla="*/ 39 h 44"/>
                <a:gd name="T26" fmla="*/ 19 w 41"/>
                <a:gd name="T27" fmla="*/ 39 h 44"/>
                <a:gd name="T28" fmla="*/ 19 w 41"/>
                <a:gd name="T29" fmla="*/ 7 h 44"/>
                <a:gd name="T30" fmla="*/ 12 w 41"/>
                <a:gd name="T31" fmla="*/ 11 h 44"/>
                <a:gd name="T32" fmla="*/ 9 w 41"/>
                <a:gd name="T33" fmla="*/ 20 h 44"/>
                <a:gd name="T34" fmla="*/ 12 w 41"/>
                <a:gd name="T35" fmla="*/ 29 h 44"/>
                <a:gd name="T36" fmla="*/ 19 w 41"/>
                <a:gd name="T37" fmla="*/ 32 h 44"/>
                <a:gd name="T38" fmla="*/ 26 w 41"/>
                <a:gd name="T39" fmla="*/ 29 h 44"/>
                <a:gd name="T40" fmla="*/ 28 w 41"/>
                <a:gd name="T41" fmla="*/ 20 h 44"/>
                <a:gd name="T42" fmla="*/ 26 w 41"/>
                <a:gd name="T43" fmla="*/ 11 h 44"/>
                <a:gd name="T44" fmla="*/ 19 w 41"/>
                <a:gd name="T45"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44">
                  <a:moveTo>
                    <a:pt x="19" y="39"/>
                  </a:moveTo>
                  <a:cubicBezTo>
                    <a:pt x="13" y="39"/>
                    <a:pt x="9" y="38"/>
                    <a:pt x="5" y="34"/>
                  </a:cubicBezTo>
                  <a:cubicBezTo>
                    <a:pt x="2" y="31"/>
                    <a:pt x="0" y="26"/>
                    <a:pt x="0" y="20"/>
                  </a:cubicBezTo>
                  <a:cubicBezTo>
                    <a:pt x="0" y="14"/>
                    <a:pt x="2" y="9"/>
                    <a:pt x="5" y="5"/>
                  </a:cubicBezTo>
                  <a:cubicBezTo>
                    <a:pt x="9" y="2"/>
                    <a:pt x="13" y="0"/>
                    <a:pt x="19" y="0"/>
                  </a:cubicBezTo>
                  <a:cubicBezTo>
                    <a:pt x="25" y="0"/>
                    <a:pt x="29" y="2"/>
                    <a:pt x="32" y="5"/>
                  </a:cubicBezTo>
                  <a:cubicBezTo>
                    <a:pt x="36" y="9"/>
                    <a:pt x="38" y="13"/>
                    <a:pt x="38" y="19"/>
                  </a:cubicBezTo>
                  <a:cubicBezTo>
                    <a:pt x="38" y="25"/>
                    <a:pt x="36" y="30"/>
                    <a:pt x="32" y="34"/>
                  </a:cubicBezTo>
                  <a:cubicBezTo>
                    <a:pt x="32" y="34"/>
                    <a:pt x="32" y="34"/>
                    <a:pt x="32" y="34"/>
                  </a:cubicBezTo>
                  <a:cubicBezTo>
                    <a:pt x="32" y="34"/>
                    <a:pt x="32" y="35"/>
                    <a:pt x="32" y="35"/>
                  </a:cubicBezTo>
                  <a:cubicBezTo>
                    <a:pt x="41" y="44"/>
                    <a:pt x="41" y="44"/>
                    <a:pt x="41" y="44"/>
                  </a:cubicBezTo>
                  <a:cubicBezTo>
                    <a:pt x="29" y="44"/>
                    <a:pt x="29" y="44"/>
                    <a:pt x="29" y="44"/>
                  </a:cubicBezTo>
                  <a:cubicBezTo>
                    <a:pt x="24" y="39"/>
                    <a:pt x="24" y="39"/>
                    <a:pt x="24" y="39"/>
                  </a:cubicBezTo>
                  <a:cubicBezTo>
                    <a:pt x="22" y="39"/>
                    <a:pt x="21" y="39"/>
                    <a:pt x="19" y="39"/>
                  </a:cubicBezTo>
                  <a:close/>
                  <a:moveTo>
                    <a:pt x="19" y="7"/>
                  </a:moveTo>
                  <a:cubicBezTo>
                    <a:pt x="16" y="7"/>
                    <a:pt x="14" y="8"/>
                    <a:pt x="12" y="11"/>
                  </a:cubicBezTo>
                  <a:cubicBezTo>
                    <a:pt x="10" y="13"/>
                    <a:pt x="9" y="16"/>
                    <a:pt x="9" y="20"/>
                  </a:cubicBezTo>
                  <a:cubicBezTo>
                    <a:pt x="9" y="23"/>
                    <a:pt x="10" y="26"/>
                    <a:pt x="12" y="29"/>
                  </a:cubicBezTo>
                  <a:cubicBezTo>
                    <a:pt x="13" y="31"/>
                    <a:pt x="16" y="32"/>
                    <a:pt x="19" y="32"/>
                  </a:cubicBezTo>
                  <a:cubicBezTo>
                    <a:pt x="22" y="32"/>
                    <a:pt x="24" y="31"/>
                    <a:pt x="26" y="29"/>
                  </a:cubicBezTo>
                  <a:cubicBezTo>
                    <a:pt x="28" y="27"/>
                    <a:pt x="28" y="24"/>
                    <a:pt x="28" y="20"/>
                  </a:cubicBezTo>
                  <a:cubicBezTo>
                    <a:pt x="28" y="16"/>
                    <a:pt x="28" y="13"/>
                    <a:pt x="26" y="11"/>
                  </a:cubicBezTo>
                  <a:cubicBezTo>
                    <a:pt x="24" y="8"/>
                    <a:pt x="22" y="7"/>
                    <a:pt x="1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52" name="Freeform 126"/>
            <p:cNvSpPr>
              <a:spLocks/>
            </p:cNvSpPr>
            <p:nvPr/>
          </p:nvSpPr>
          <p:spPr bwMode="auto">
            <a:xfrm>
              <a:off x="8739834" y="-981192"/>
              <a:ext cx="46037" cy="79375"/>
            </a:xfrm>
            <a:custGeom>
              <a:avLst/>
              <a:gdLst>
                <a:gd name="T0" fmla="*/ 29 w 29"/>
                <a:gd name="T1" fmla="*/ 50 h 50"/>
                <a:gd name="T2" fmla="*/ 0 w 29"/>
                <a:gd name="T3" fmla="*/ 50 h 50"/>
                <a:gd name="T4" fmla="*/ 0 w 29"/>
                <a:gd name="T5" fmla="*/ 0 h 50"/>
                <a:gd name="T6" fmla="*/ 11 w 29"/>
                <a:gd name="T7" fmla="*/ 0 h 50"/>
                <a:gd name="T8" fmla="*/ 11 w 29"/>
                <a:gd name="T9" fmla="*/ 41 h 50"/>
                <a:gd name="T10" fmla="*/ 29 w 29"/>
                <a:gd name="T11" fmla="*/ 41 h 50"/>
                <a:gd name="T12" fmla="*/ 29 w 29"/>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9" h="50">
                  <a:moveTo>
                    <a:pt x="29" y="50"/>
                  </a:moveTo>
                  <a:lnTo>
                    <a:pt x="0" y="50"/>
                  </a:lnTo>
                  <a:lnTo>
                    <a:pt x="0" y="0"/>
                  </a:lnTo>
                  <a:lnTo>
                    <a:pt x="11" y="0"/>
                  </a:lnTo>
                  <a:lnTo>
                    <a:pt x="11" y="41"/>
                  </a:lnTo>
                  <a:lnTo>
                    <a:pt x="29" y="41"/>
                  </a:lnTo>
                  <a:lnTo>
                    <a:pt x="2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0C0"/>
                </a:solidFill>
                <a:effectLst/>
                <a:uLnTx/>
                <a:uFillTx/>
                <a:latin typeface="Segoe UI" charset="0"/>
                <a:ea typeface="+mn-ea"/>
                <a:cs typeface="+mn-cs"/>
              </a:endParaRPr>
            </a:p>
          </p:txBody>
        </p:sp>
        <p:sp>
          <p:nvSpPr>
            <p:cNvPr id="53" name="Rectangle 52"/>
            <p:cNvSpPr/>
            <p:nvPr/>
          </p:nvSpPr>
          <p:spPr bwMode="auto">
            <a:xfrm>
              <a:off x="9001539" y="-1363460"/>
              <a:ext cx="1090149" cy="54101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dirty="0" err="1">
                <a:ln>
                  <a:noFill/>
                </a:ln>
                <a:solidFill>
                  <a:srgbClr val="0070C0"/>
                </a:solidFill>
                <a:effectLst/>
                <a:uLnTx/>
                <a:uFillTx/>
                <a:latin typeface="Segoe UI Light"/>
                <a:ea typeface="Segoe UI" pitchFamily="34" charset="0"/>
                <a:cs typeface="Segoe UI" pitchFamily="34" charset="0"/>
              </a:endParaRPr>
            </a:p>
          </p:txBody>
        </p:sp>
        <p:grpSp>
          <p:nvGrpSpPr>
            <p:cNvPr id="54" name="Group 53"/>
            <p:cNvGrpSpPr/>
            <p:nvPr/>
          </p:nvGrpSpPr>
          <p:grpSpPr>
            <a:xfrm>
              <a:off x="8985896" y="-1542000"/>
              <a:ext cx="914401" cy="1187440"/>
              <a:chOff x="6586081" y="-1693595"/>
              <a:chExt cx="914401" cy="1187440"/>
            </a:xfrm>
          </p:grpSpPr>
          <p:sp>
            <p:nvSpPr>
              <p:cNvPr id="55" name="Oval 54"/>
              <p:cNvSpPr>
                <a:spLocks noChangeArrowheads="1"/>
              </p:cNvSpPr>
              <p:nvPr/>
            </p:nvSpPr>
            <p:spPr bwMode="auto">
              <a:xfrm>
                <a:off x="6601724" y="-1693595"/>
                <a:ext cx="883114" cy="167806"/>
              </a:xfrm>
              <a:prstGeom prst="ellipse">
                <a:avLst/>
              </a:prstGeom>
              <a:solidFill>
                <a:srgbClr val="1F4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sp>
            <p:nvSpPr>
              <p:cNvPr id="56" name="Freeform 123"/>
              <p:cNvSpPr>
                <a:spLocks noEditPoints="1"/>
              </p:cNvSpPr>
              <p:nvPr/>
            </p:nvSpPr>
            <p:spPr bwMode="auto">
              <a:xfrm>
                <a:off x="6586081" y="-1576981"/>
                <a:ext cx="914401" cy="1070826"/>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grpSp>
      <p:grpSp>
        <p:nvGrpSpPr>
          <p:cNvPr id="59" name="Group 58"/>
          <p:cNvGrpSpPr/>
          <p:nvPr/>
        </p:nvGrpSpPr>
        <p:grpSpPr>
          <a:xfrm>
            <a:off x="5533961" y="4168894"/>
            <a:ext cx="1217749" cy="924728"/>
            <a:chOff x="7725841" y="4083216"/>
            <a:chExt cx="990690" cy="752305"/>
          </a:xfrm>
        </p:grpSpPr>
        <p:sp>
          <p:nvSpPr>
            <p:cNvPr id="57" name="Freeform 56"/>
            <p:cNvSpPr/>
            <p:nvPr/>
          </p:nvSpPr>
          <p:spPr bwMode="auto">
            <a:xfrm>
              <a:off x="7725841" y="4083216"/>
              <a:ext cx="990690" cy="752305"/>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endParaRPr>
            </a:p>
          </p:txBody>
        </p:sp>
        <p:sp>
          <p:nvSpPr>
            <p:cNvPr id="58" name="Freeform 57"/>
            <p:cNvSpPr/>
            <p:nvPr/>
          </p:nvSpPr>
          <p:spPr bwMode="auto">
            <a:xfrm rot="12373696">
              <a:off x="8080882" y="4237699"/>
              <a:ext cx="237917" cy="552664"/>
            </a:xfrm>
            <a:custGeom>
              <a:avLst/>
              <a:gdLst>
                <a:gd name="connsiteX0" fmla="*/ 200290 w 285509"/>
                <a:gd name="connsiteY0" fmla="*/ 552664 h 552664"/>
                <a:gd name="connsiteX1" fmla="*/ 118129 w 285509"/>
                <a:gd name="connsiteY1" fmla="*/ 360121 h 552664"/>
                <a:gd name="connsiteX2" fmla="*/ 0 w 285509"/>
                <a:gd name="connsiteY2" fmla="*/ 360121 h 552664"/>
                <a:gd name="connsiteX3" fmla="*/ 109094 w 285509"/>
                <a:gd name="connsiteY3" fmla="*/ 0 h 552664"/>
                <a:gd name="connsiteX4" fmla="*/ 167865 w 285509"/>
                <a:gd name="connsiteY4" fmla="*/ 194005 h 552664"/>
                <a:gd name="connsiteX5" fmla="*/ 285509 w 285509"/>
                <a:gd name="connsiteY5" fmla="*/ 183602 h 55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09" h="552664">
                  <a:moveTo>
                    <a:pt x="200290" y="552664"/>
                  </a:moveTo>
                  <a:lnTo>
                    <a:pt x="118129" y="360121"/>
                  </a:lnTo>
                  <a:lnTo>
                    <a:pt x="0" y="360121"/>
                  </a:lnTo>
                  <a:lnTo>
                    <a:pt x="109094" y="0"/>
                  </a:lnTo>
                  <a:lnTo>
                    <a:pt x="167865" y="194005"/>
                  </a:lnTo>
                  <a:lnTo>
                    <a:pt x="285509" y="183602"/>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endParaRPr>
            </a:p>
          </p:txBody>
        </p:sp>
      </p:grpSp>
      <p:grpSp>
        <p:nvGrpSpPr>
          <p:cNvPr id="64" name="Group 63"/>
          <p:cNvGrpSpPr/>
          <p:nvPr/>
        </p:nvGrpSpPr>
        <p:grpSpPr>
          <a:xfrm>
            <a:off x="9926462" y="4173687"/>
            <a:ext cx="1141930" cy="961338"/>
            <a:chOff x="10366875" y="4539548"/>
            <a:chExt cx="1006836" cy="847608"/>
          </a:xfrm>
        </p:grpSpPr>
        <p:sp>
          <p:nvSpPr>
            <p:cNvPr id="65" name="Oval 64"/>
            <p:cNvSpPr>
              <a:spLocks noChangeArrowheads="1"/>
            </p:cNvSpPr>
            <p:nvPr/>
          </p:nvSpPr>
          <p:spPr bwMode="auto">
            <a:xfrm>
              <a:off x="10376911" y="4539548"/>
              <a:ext cx="566545" cy="109286"/>
            </a:xfrm>
            <a:prstGeom prst="ellipse">
              <a:avLst/>
            </a:prstGeom>
            <a:solidFill>
              <a:srgbClr val="1F4E79"/>
            </a:solidFill>
            <a:ln>
              <a:noFill/>
            </a:ln>
            <a:extLst/>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grpSp>
          <p:nvGrpSpPr>
            <p:cNvPr id="66" name="Group 65"/>
            <p:cNvGrpSpPr/>
            <p:nvPr/>
          </p:nvGrpSpPr>
          <p:grpSpPr>
            <a:xfrm>
              <a:off x="10366875" y="4615494"/>
              <a:ext cx="1006836" cy="771662"/>
              <a:chOff x="10366875" y="4615494"/>
              <a:chExt cx="1006836" cy="771662"/>
            </a:xfrm>
          </p:grpSpPr>
          <p:sp>
            <p:nvSpPr>
              <p:cNvPr id="67" name="Freeform 123"/>
              <p:cNvSpPr>
                <a:spLocks noEditPoints="1"/>
              </p:cNvSpPr>
              <p:nvPr/>
            </p:nvSpPr>
            <p:spPr bwMode="auto">
              <a:xfrm>
                <a:off x="10366875" y="4615494"/>
                <a:ext cx="586616" cy="697391"/>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0C0"/>
              </a:solidFill>
              <a:ln>
                <a:noFill/>
              </a:ln>
              <a:extLst/>
            </p:spPr>
            <p:txBody>
              <a:bodyPr vert="horz" wrap="square" lIns="91414" tIns="45706" rIns="91414" bIns="45706"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sp>
            <p:nvSpPr>
              <p:cNvPr id="68" name="Freeform 67"/>
              <p:cNvSpPr/>
              <p:nvPr/>
            </p:nvSpPr>
            <p:spPr bwMode="auto">
              <a:xfrm>
                <a:off x="10600423" y="4901967"/>
                <a:ext cx="773288" cy="48518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FFFFFF"/>
              </a:solidFill>
              <a:ln w="9525" cap="flat" cmpd="sng" algn="ctr">
                <a:solidFill>
                  <a:srgbClr val="2E75B6"/>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IN" sz="1961" b="1" i="0" u="none" strike="noStrike" kern="0" cap="none" spc="0" normalizeH="0" baseline="0" noProof="0" dirty="0">
                  <a:ln>
                    <a:noFill/>
                  </a:ln>
                  <a:solidFill>
                    <a:srgbClr val="0070C0"/>
                  </a:solidFill>
                  <a:effectLst/>
                  <a:uLnTx/>
                  <a:uFillTx/>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311973050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spc="-100" dirty="0">
                <a:ln w="3175">
                  <a:noFill/>
                </a:ln>
                <a:solidFill>
                  <a:schemeClr val="tx2"/>
                </a:solidFill>
                <a:ea typeface="ＭＳ Ｐゴシック" charset="0"/>
                <a:cs typeface="Segoe UI" pitchFamily="34" charset="0"/>
              </a:rPr>
              <a:t>Analytics: </a:t>
            </a:r>
            <a:r>
              <a:rPr lang="en-US" sz="4800" spc="-100" dirty="0">
                <a:ln w="3175">
                  <a:noFill/>
                </a:ln>
                <a:solidFill>
                  <a:schemeClr val="accent2"/>
                </a:solidFill>
                <a:ea typeface="ＭＳ Ｐゴシック" charset="0"/>
                <a:cs typeface="Segoe UI" pitchFamily="34" charset="0"/>
              </a:rPr>
              <a:t>Two form factors</a:t>
            </a:r>
          </a:p>
        </p:txBody>
      </p:sp>
      <p:sp>
        <p:nvSpPr>
          <p:cNvPr id="7" name="Rectangle 6"/>
          <p:cNvSpPr/>
          <p:nvPr/>
        </p:nvSpPr>
        <p:spPr bwMode="auto">
          <a:xfrm>
            <a:off x="400492" y="1481027"/>
            <a:ext cx="5085906" cy="2569978"/>
          </a:xfrm>
          <a:prstGeom prst="rect">
            <a:avLst/>
          </a:prstGeom>
          <a:solidFill>
            <a:schemeClr val="tx1">
              <a:lumMod val="75000"/>
              <a:lumOff val="25000"/>
            </a:schemeClr>
          </a:solidFill>
          <a:ln w="762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Rectangle 7"/>
          <p:cNvSpPr/>
          <p:nvPr/>
        </p:nvSpPr>
        <p:spPr bwMode="auto">
          <a:xfrm>
            <a:off x="5869171" y="1481027"/>
            <a:ext cx="5085906" cy="2569978"/>
          </a:xfrm>
          <a:prstGeom prst="rect">
            <a:avLst/>
          </a:prstGeom>
          <a:solidFill>
            <a:srgbClr val="00B050"/>
          </a:solidFill>
          <a:ln w="762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Content Placeholder 4"/>
          <p:cNvSpPr txBox="1">
            <a:spLocks/>
          </p:cNvSpPr>
          <p:nvPr/>
        </p:nvSpPr>
        <p:spPr>
          <a:xfrm>
            <a:off x="586318" y="1747519"/>
            <a:ext cx="4009722" cy="425673"/>
          </a:xfrm>
          <a:prstGeom prst="rect">
            <a:avLst/>
          </a:prstGeom>
        </p:spPr>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352" b="0" i="0" u="none" strike="noStrike" kern="1200" cap="none" spc="0" normalizeH="0" baseline="0" noProof="0" dirty="0">
                <a:ln>
                  <a:noFill/>
                </a:ln>
                <a:solidFill>
                  <a:schemeClr val="bg1">
                    <a:lumMod val="85000"/>
                  </a:scheme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HDInsight</a:t>
            </a:r>
            <a:r>
              <a:rPr kumimoji="0" lang="en-US" sz="2352" b="0" i="0" u="none" strike="noStrike" kern="1200" cap="none" spc="0" normalizeH="0" baseline="0" noProof="0" dirty="0">
                <a:ln>
                  <a:noFill/>
                </a:ln>
                <a:solidFill>
                  <a:srgbClr val="0D163D"/>
                </a:solidFill>
                <a:effectLst/>
                <a:uLnTx/>
                <a:uFillTx/>
                <a:latin typeface="Segoe UI"/>
                <a:ea typeface="+mn-ea"/>
                <a:cs typeface="+mn-cs"/>
              </a:rPr>
              <a:t> </a:t>
            </a:r>
            <a:br>
              <a:rPr kumimoji="0" lang="en-US" sz="2352" b="0" i="0" u="none" strike="noStrike" kern="1200" cap="none" spc="0" normalizeH="0" baseline="0" noProof="0" dirty="0">
                <a:ln>
                  <a:noFill/>
                </a:ln>
                <a:solidFill>
                  <a:srgbClr val="50B347"/>
                </a:solidFill>
                <a:effectLst/>
                <a:uLnTx/>
                <a:uFillTx/>
                <a:latin typeface="Segoe UI"/>
                <a:ea typeface="+mn-ea"/>
                <a:cs typeface="+mn-cs"/>
              </a:rPr>
            </a:br>
            <a:r>
              <a:rPr kumimoji="0" lang="en-US" sz="2352" b="0" i="0" u="none" strike="noStrike" kern="1200" cap="none" spc="0" normalizeH="0" baseline="0" noProof="0" dirty="0">
                <a:ln>
                  <a:noFill/>
                </a:ln>
                <a:solidFill>
                  <a:srgbClr val="50B347"/>
                </a:solidFill>
                <a:effectLst/>
                <a:uLnTx/>
                <a:uFillTx/>
                <a:latin typeface="Segoe UI"/>
                <a:ea typeface="+mn-ea"/>
                <a:cs typeface="+mn-cs"/>
              </a:rPr>
              <a:t>Managed Hadoop clusters</a:t>
            </a:r>
          </a:p>
        </p:txBody>
      </p:sp>
      <p:sp>
        <p:nvSpPr>
          <p:cNvPr id="5" name="Rectangle 4"/>
          <p:cNvSpPr/>
          <p:nvPr/>
        </p:nvSpPr>
        <p:spPr>
          <a:xfrm>
            <a:off x="6095688" y="1552230"/>
            <a:ext cx="6096000" cy="81624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2" b="0" i="0" u="none" strike="noStrike" kern="1200" cap="none" spc="0" normalizeH="0" baseline="0" noProof="0" dirty="0">
                <a:ln>
                  <a:noFill/>
                </a:ln>
                <a:solidFill>
                  <a:srgbClr val="0D163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ADLA</a:t>
            </a:r>
            <a:br>
              <a:rPr kumimoji="0" lang="en-US" sz="2352" b="0" i="0" u="none" strike="noStrike" kern="1200" cap="none" spc="0" normalizeH="0" baseline="0" noProof="0" dirty="0">
                <a:ln>
                  <a:noFill/>
                </a:ln>
                <a:solidFill>
                  <a:srgbClr val="50B347"/>
                </a:solidFill>
                <a:effectLst/>
                <a:uLnTx/>
                <a:uFillTx/>
                <a:latin typeface="Segoe UI"/>
                <a:ea typeface="+mn-ea"/>
                <a:cs typeface="+mn-cs"/>
              </a:rPr>
            </a:br>
            <a:r>
              <a:rPr kumimoji="0" lang="en-US" sz="2352" b="0" i="0" u="none" strike="noStrike" kern="1200" cap="none" spc="0" normalizeH="0" baseline="0" noProof="0" dirty="0">
                <a:ln>
                  <a:noFill/>
                </a:ln>
                <a:solidFill>
                  <a:schemeClr val="bg1">
                    <a:lumMod val="95000"/>
                  </a:schemeClr>
                </a:solidFill>
                <a:effectLst/>
                <a:uLnTx/>
                <a:uFillTx/>
                <a:latin typeface="Segoe UI"/>
                <a:ea typeface="+mn-ea"/>
                <a:cs typeface="+mn-cs"/>
              </a:rPr>
              <a:t>Analytics service</a:t>
            </a:r>
          </a:p>
        </p:txBody>
      </p:sp>
      <p:grpSp>
        <p:nvGrpSpPr>
          <p:cNvPr id="22" name="Group 21"/>
          <p:cNvGrpSpPr/>
          <p:nvPr/>
        </p:nvGrpSpPr>
        <p:grpSpPr>
          <a:xfrm>
            <a:off x="586318" y="2400376"/>
            <a:ext cx="4283395" cy="1398669"/>
            <a:chOff x="586317" y="2439684"/>
            <a:chExt cx="4283395" cy="1398669"/>
          </a:xfrm>
        </p:grpSpPr>
        <p:sp>
          <p:nvSpPr>
            <p:cNvPr id="17" name="Rectangle 16"/>
            <p:cNvSpPr/>
            <p:nvPr/>
          </p:nvSpPr>
          <p:spPr bwMode="auto">
            <a:xfrm>
              <a:off x="586317" y="2439684"/>
              <a:ext cx="4283395" cy="1398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50B347"/>
                  </a:solidFill>
                  <a:effectLst/>
                  <a:uLnTx/>
                  <a:uFillTx/>
                  <a:latin typeface="Segoe UI Light"/>
                  <a:ea typeface="Segoe UI" pitchFamily="34" charset="0"/>
                  <a:cs typeface="Segoe UI" pitchFamily="34" charset="0"/>
                </a:rPr>
                <a:t>HDInsight </a:t>
              </a:r>
              <a:br>
                <a:rPr kumimoji="0" lang="en-US" sz="1400" b="1" i="0" u="none" strike="noStrike" kern="1200" cap="none" spc="0" normalizeH="0" baseline="0" noProof="0" dirty="0">
                  <a:ln>
                    <a:noFill/>
                  </a:ln>
                  <a:solidFill>
                    <a:srgbClr val="50B347"/>
                  </a:solidFill>
                  <a:effectLst/>
                  <a:uLnTx/>
                  <a:uFillTx/>
                  <a:latin typeface="Segoe UI Light"/>
                  <a:ea typeface="Segoe UI" pitchFamily="34" charset="0"/>
                  <a:cs typeface="Segoe UI" pitchFamily="34" charset="0"/>
                </a:rPr>
              </a:br>
              <a:r>
                <a:rPr kumimoji="0" lang="en-US" sz="1400" b="1" i="0" u="none" strike="noStrike" kern="1200" cap="none" spc="0" normalizeH="0" baseline="0" noProof="0" dirty="0">
                  <a:ln>
                    <a:noFill/>
                  </a:ln>
                  <a:solidFill>
                    <a:srgbClr val="50B347"/>
                  </a:solidFill>
                  <a:effectLst/>
                  <a:uLnTx/>
                  <a:uFillTx/>
                  <a:latin typeface="Segoe UI Light"/>
                  <a:ea typeface="Segoe UI" pitchFamily="34" charset="0"/>
                  <a:cs typeface="Segoe UI" pitchFamily="34" charset="0"/>
                </a:rPr>
                <a:t>Cluster</a:t>
              </a:r>
            </a:p>
          </p:txBody>
        </p:sp>
        <p:sp>
          <p:nvSpPr>
            <p:cNvPr id="18" name="Rectangle 17"/>
            <p:cNvSpPr/>
            <p:nvPr/>
          </p:nvSpPr>
          <p:spPr>
            <a:xfrm>
              <a:off x="784535" y="2585985"/>
              <a:ext cx="731520" cy="534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rtl="0" eaLnBrk="1" fontAlgn="auto" latinLnBrk="0" hangingPunct="1">
                <a:lnSpc>
                  <a:spcPct val="100000"/>
                </a:lnSpc>
                <a:spcBef>
                  <a:spcPts val="0"/>
                </a:spcBef>
                <a:spcAft>
                  <a:spcPts val="0"/>
                </a:spcAft>
                <a:buClrTx/>
                <a:buSzTx/>
                <a:buFontTx/>
                <a:buNone/>
                <a:tabLst/>
                <a:defRPr/>
              </a:pPr>
              <a:r>
                <a:rPr kumimoji="0" lang="en-US" sz="2352" b="0" i="0" u="none" strike="noStrike" kern="1200" cap="none" spc="0" normalizeH="0" baseline="0" noProof="0" dirty="0">
                  <a:ln>
                    <a:noFill/>
                  </a:ln>
                  <a:solidFill>
                    <a:prstClr val="white"/>
                  </a:solidFill>
                  <a:effectLst/>
                  <a:uLnTx/>
                  <a:uFillTx/>
                  <a:latin typeface="Segoe UI"/>
                  <a:ea typeface="+mn-ea"/>
                  <a:cs typeface="+mn-cs"/>
                </a:rPr>
                <a:t>n1</a:t>
              </a:r>
            </a:p>
          </p:txBody>
        </p:sp>
        <p:sp>
          <p:nvSpPr>
            <p:cNvPr id="19" name="Rectangle 18"/>
            <p:cNvSpPr/>
            <p:nvPr/>
          </p:nvSpPr>
          <p:spPr>
            <a:xfrm>
              <a:off x="1557897" y="2585985"/>
              <a:ext cx="731520" cy="534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rtl="0" eaLnBrk="1" fontAlgn="auto" latinLnBrk="0" hangingPunct="1">
                <a:lnSpc>
                  <a:spcPct val="100000"/>
                </a:lnSpc>
                <a:spcBef>
                  <a:spcPts val="0"/>
                </a:spcBef>
                <a:spcAft>
                  <a:spcPts val="0"/>
                </a:spcAft>
                <a:buClrTx/>
                <a:buSzTx/>
                <a:buFontTx/>
                <a:buNone/>
                <a:tabLst/>
                <a:defRPr/>
              </a:pPr>
              <a:r>
                <a:rPr kumimoji="0" lang="en-US" sz="2352" b="0" i="0" u="none" strike="noStrike" kern="1200" cap="none" spc="0" normalizeH="0" baseline="0" noProof="0" dirty="0">
                  <a:ln>
                    <a:noFill/>
                  </a:ln>
                  <a:solidFill>
                    <a:prstClr val="white"/>
                  </a:solidFill>
                  <a:effectLst/>
                  <a:uLnTx/>
                  <a:uFillTx/>
                  <a:latin typeface="Segoe UI"/>
                  <a:ea typeface="+mn-ea"/>
                  <a:cs typeface="+mn-cs"/>
                </a:rPr>
                <a:t>n2</a:t>
              </a:r>
            </a:p>
          </p:txBody>
        </p:sp>
        <p:sp>
          <p:nvSpPr>
            <p:cNvPr id="20" name="Rectangle 19"/>
            <p:cNvSpPr/>
            <p:nvPr/>
          </p:nvSpPr>
          <p:spPr>
            <a:xfrm>
              <a:off x="2331259" y="2585985"/>
              <a:ext cx="731520" cy="534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rtl="0" eaLnBrk="1" fontAlgn="auto" latinLnBrk="0" hangingPunct="1">
                <a:lnSpc>
                  <a:spcPct val="100000"/>
                </a:lnSpc>
                <a:spcBef>
                  <a:spcPts val="0"/>
                </a:spcBef>
                <a:spcAft>
                  <a:spcPts val="0"/>
                </a:spcAft>
                <a:buClrTx/>
                <a:buSzTx/>
                <a:buFontTx/>
                <a:buNone/>
                <a:tabLst/>
                <a:defRPr/>
              </a:pPr>
              <a:r>
                <a:rPr kumimoji="0" lang="en-US" sz="2352" b="0" i="0" u="none" strike="noStrike" kern="1200" cap="none" spc="0" normalizeH="0" baseline="0" noProof="0" dirty="0">
                  <a:ln>
                    <a:noFill/>
                  </a:ln>
                  <a:solidFill>
                    <a:prstClr val="white"/>
                  </a:solidFill>
                  <a:effectLst/>
                  <a:uLnTx/>
                  <a:uFillTx/>
                  <a:latin typeface="Segoe UI"/>
                  <a:ea typeface="+mn-ea"/>
                  <a:cs typeface="+mn-cs"/>
                </a:rPr>
                <a:t>n3</a:t>
              </a:r>
            </a:p>
          </p:txBody>
        </p:sp>
        <p:sp>
          <p:nvSpPr>
            <p:cNvPr id="21" name="Rectangle 20"/>
            <p:cNvSpPr/>
            <p:nvPr/>
          </p:nvSpPr>
          <p:spPr>
            <a:xfrm>
              <a:off x="3104622" y="2577584"/>
              <a:ext cx="731520" cy="5345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rtl="0" eaLnBrk="1" fontAlgn="auto" latinLnBrk="0" hangingPunct="1">
                <a:lnSpc>
                  <a:spcPct val="100000"/>
                </a:lnSpc>
                <a:spcBef>
                  <a:spcPts val="0"/>
                </a:spcBef>
                <a:spcAft>
                  <a:spcPts val="0"/>
                </a:spcAft>
                <a:buClrTx/>
                <a:buSzTx/>
                <a:buFontTx/>
                <a:buNone/>
                <a:tabLst/>
                <a:defRPr/>
              </a:pPr>
              <a:r>
                <a:rPr kumimoji="0" lang="en-US" sz="2352" b="0" i="0" u="none" strike="noStrike" kern="1200" cap="none" spc="0" normalizeH="0" baseline="0" noProof="0" dirty="0">
                  <a:ln>
                    <a:noFill/>
                  </a:ln>
                  <a:solidFill>
                    <a:prstClr val="white"/>
                  </a:solidFill>
                  <a:effectLst/>
                  <a:uLnTx/>
                  <a:uFillTx/>
                  <a:latin typeface="Segoe UI"/>
                  <a:ea typeface="+mn-ea"/>
                  <a:cs typeface="+mn-cs"/>
                </a:rPr>
                <a:t>n4</a:t>
              </a:r>
            </a:p>
          </p:txBody>
        </p:sp>
        <p:sp>
          <p:nvSpPr>
            <p:cNvPr id="16" name="Rectangle 15"/>
            <p:cNvSpPr/>
            <p:nvPr/>
          </p:nvSpPr>
          <p:spPr>
            <a:xfrm>
              <a:off x="784535" y="3161752"/>
              <a:ext cx="3051607" cy="517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9" rtl="0" eaLnBrk="1" fontAlgn="auto" latinLnBrk="0" hangingPunct="1">
                <a:lnSpc>
                  <a:spcPct val="100000"/>
                </a:lnSpc>
                <a:spcBef>
                  <a:spcPts val="0"/>
                </a:spcBef>
                <a:spcAft>
                  <a:spcPts val="0"/>
                </a:spcAft>
                <a:buClrTx/>
                <a:buSzTx/>
                <a:buFontTx/>
                <a:buNone/>
                <a:tabLst/>
                <a:defRPr/>
              </a:pPr>
              <a:r>
                <a:rPr kumimoji="0" lang="en-US" sz="2117" b="0" i="0" u="none" strike="noStrike" kern="1200" cap="none" spc="0" normalizeH="0" baseline="0" noProof="0" dirty="0">
                  <a:ln>
                    <a:noFill/>
                  </a:ln>
                  <a:solidFill>
                    <a:prstClr val="white"/>
                  </a:solidFill>
                  <a:effectLst/>
                  <a:uLnTx/>
                  <a:uFillTx/>
                  <a:latin typeface="Segoe UI"/>
                  <a:ea typeface="+mn-ea"/>
                  <a:cs typeface="+mn-cs"/>
                </a:rPr>
                <a:t>Hive/Pig/etc. job</a:t>
              </a:r>
            </a:p>
          </p:txBody>
        </p:sp>
      </p:grpSp>
      <p:sp>
        <p:nvSpPr>
          <p:cNvPr id="23" name="Rectangle 22"/>
          <p:cNvSpPr/>
          <p:nvPr/>
        </p:nvSpPr>
        <p:spPr bwMode="auto">
          <a:xfrm>
            <a:off x="6176372" y="2400377"/>
            <a:ext cx="3520522" cy="672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Lots of containers</a:t>
            </a:r>
          </a:p>
        </p:txBody>
      </p:sp>
      <p:sp>
        <p:nvSpPr>
          <p:cNvPr id="24" name="Rectangle 23"/>
          <p:cNvSpPr/>
          <p:nvPr/>
        </p:nvSpPr>
        <p:spPr bwMode="auto">
          <a:xfrm>
            <a:off x="6176372" y="3126632"/>
            <a:ext cx="3520522" cy="672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21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U-SQL/Hive/Pig job</a:t>
            </a: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5" name="Content Placeholder 4"/>
          <p:cNvSpPr txBox="1">
            <a:spLocks/>
          </p:cNvSpPr>
          <p:nvPr/>
        </p:nvSpPr>
        <p:spPr>
          <a:xfrm>
            <a:off x="9742478" y="3097797"/>
            <a:ext cx="2425195" cy="609883"/>
          </a:xfrm>
          <a:prstGeom prst="rect">
            <a:avLst/>
          </a:prstGeom>
        </p:spPr>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B347"/>
                </a:solidFill>
                <a:effectLst/>
                <a:uLnTx/>
                <a:uFillTx/>
                <a:latin typeface="Segoe UI"/>
                <a:ea typeface="+mn-ea"/>
                <a:cs typeface="+mn-cs"/>
              </a:rPr>
              <a:t>ADLA </a:t>
            </a:r>
            <a:br>
              <a:rPr kumimoji="0" lang="en-US" sz="1400" b="0" i="0" u="none" strike="noStrike" kern="1200" cap="none" spc="0" normalizeH="0" baseline="0" noProof="0" dirty="0">
                <a:ln>
                  <a:noFill/>
                </a:ln>
                <a:solidFill>
                  <a:srgbClr val="50B347"/>
                </a:solidFill>
                <a:effectLst/>
                <a:uLnTx/>
                <a:uFillTx/>
                <a:latin typeface="Segoe UI"/>
                <a:ea typeface="+mn-ea"/>
                <a:cs typeface="+mn-cs"/>
              </a:rPr>
            </a:br>
            <a:r>
              <a:rPr kumimoji="0" lang="en-US" sz="1400" b="0" i="0" u="none" strike="noStrike" kern="1200" cap="none" spc="0" normalizeH="0" baseline="0" noProof="0" dirty="0">
                <a:ln>
                  <a:noFill/>
                </a:ln>
                <a:solidFill>
                  <a:srgbClr val="50B347"/>
                </a:solidFill>
                <a:effectLst/>
                <a:uLnTx/>
                <a:uFillTx/>
                <a:latin typeface="Segoe UI"/>
                <a:ea typeface="+mn-ea"/>
                <a:cs typeface="+mn-cs"/>
              </a:rPr>
              <a:t>Account</a:t>
            </a:r>
          </a:p>
        </p:txBody>
      </p:sp>
      <p:sp>
        <p:nvSpPr>
          <p:cNvPr id="26" name="Content Placeholder 4"/>
          <p:cNvSpPr txBox="1">
            <a:spLocks/>
          </p:cNvSpPr>
          <p:nvPr/>
        </p:nvSpPr>
        <p:spPr>
          <a:xfrm>
            <a:off x="9742479" y="2579337"/>
            <a:ext cx="2425195" cy="289813"/>
          </a:xfrm>
          <a:prstGeom prst="rect">
            <a:avLst/>
          </a:prstGeom>
        </p:spPr>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0B347"/>
                </a:solidFill>
                <a:effectLst/>
                <a:uLnTx/>
                <a:uFillTx/>
                <a:latin typeface="Segoe UI"/>
                <a:ea typeface="+mn-ea"/>
                <a:cs typeface="+mn-cs"/>
              </a:rPr>
              <a:t>YARN </a:t>
            </a:r>
            <a:br>
              <a:rPr kumimoji="0" lang="en-US" sz="1400" b="0" i="0" u="none" strike="noStrike" kern="1200" cap="none" spc="0" normalizeH="0" baseline="0" noProof="0" dirty="0">
                <a:ln>
                  <a:noFill/>
                </a:ln>
                <a:solidFill>
                  <a:srgbClr val="50B347"/>
                </a:solidFill>
                <a:effectLst/>
                <a:uLnTx/>
                <a:uFillTx/>
                <a:latin typeface="Segoe UI"/>
                <a:ea typeface="+mn-ea"/>
                <a:cs typeface="+mn-cs"/>
              </a:rPr>
            </a:br>
            <a:r>
              <a:rPr kumimoji="0" lang="en-US" sz="1400" b="0" i="0" u="none" strike="noStrike" kern="1200" cap="none" spc="0" normalizeH="0" baseline="0" noProof="0" dirty="0">
                <a:ln>
                  <a:noFill/>
                </a:ln>
                <a:solidFill>
                  <a:srgbClr val="50B347"/>
                </a:solidFill>
                <a:effectLst/>
                <a:uLnTx/>
                <a:uFillTx/>
                <a:latin typeface="Segoe UI"/>
                <a:ea typeface="+mn-ea"/>
                <a:cs typeface="+mn-cs"/>
              </a:rPr>
              <a:t>Layer</a:t>
            </a:r>
          </a:p>
        </p:txBody>
      </p:sp>
      <p:sp>
        <p:nvSpPr>
          <p:cNvPr id="27" name="Rectangle 26"/>
          <p:cNvSpPr/>
          <p:nvPr/>
        </p:nvSpPr>
        <p:spPr bwMode="auto">
          <a:xfrm>
            <a:off x="400492" y="4718394"/>
            <a:ext cx="10554585" cy="1370922"/>
          </a:xfrm>
          <a:prstGeom prst="rect">
            <a:avLst/>
          </a:prstGeom>
          <a:noFill/>
          <a:ln w="762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8" name="Content Placeholder 4"/>
          <p:cNvSpPr txBox="1">
            <a:spLocks/>
          </p:cNvSpPr>
          <p:nvPr/>
        </p:nvSpPr>
        <p:spPr>
          <a:xfrm>
            <a:off x="504801" y="4970354"/>
            <a:ext cx="4009722" cy="425673"/>
          </a:xfrm>
          <a:prstGeom prst="rect">
            <a:avLst/>
          </a:prstGeom>
        </p:spPr>
        <p:txBody>
          <a:bodyPr vert="horz" lIns="91427" tIns="45713" rIns="91427" bIns="457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352" b="0" i="0" u="none" strike="noStrike" kern="1200" cap="none" spc="0" normalizeH="0" baseline="0" noProof="0" dirty="0">
                <a:ln>
                  <a:noFill/>
                </a:ln>
                <a:solidFill>
                  <a:srgbClr val="0D163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Storage</a:t>
            </a:r>
            <a:br>
              <a:rPr kumimoji="0" lang="en-US" sz="2352" b="0" i="0" u="none" strike="noStrike" kern="1200" cap="none" spc="0" normalizeH="0" baseline="0" noProof="0" dirty="0">
                <a:ln>
                  <a:noFill/>
                </a:ln>
                <a:solidFill>
                  <a:srgbClr val="50B347"/>
                </a:solidFill>
                <a:effectLst/>
                <a:uLnTx/>
                <a:uFillTx/>
                <a:latin typeface="Segoe UI"/>
                <a:ea typeface="+mn-ea"/>
                <a:cs typeface="+mn-cs"/>
              </a:rPr>
            </a:br>
            <a:r>
              <a:rPr kumimoji="0" lang="en-US" sz="2352" b="0" i="0" u="none" strike="noStrike" kern="1200" cap="none" spc="0" normalizeH="0" baseline="0" noProof="0" dirty="0">
                <a:ln>
                  <a:noFill/>
                </a:ln>
                <a:solidFill>
                  <a:srgbClr val="50B347"/>
                </a:solidFill>
                <a:effectLst/>
                <a:uLnTx/>
                <a:uFillTx/>
                <a:latin typeface="Segoe UI"/>
                <a:ea typeface="+mn-ea"/>
                <a:cs typeface="+mn-cs"/>
              </a:rPr>
              <a:t>Blobs or ADLS</a:t>
            </a:r>
          </a:p>
        </p:txBody>
      </p:sp>
      <p:sp>
        <p:nvSpPr>
          <p:cNvPr id="29" name="Up-Down Arrow 28"/>
          <p:cNvSpPr/>
          <p:nvPr/>
        </p:nvSpPr>
        <p:spPr bwMode="auto">
          <a:xfrm>
            <a:off x="3639482" y="4138018"/>
            <a:ext cx="393321" cy="519582"/>
          </a:xfrm>
          <a:prstGeom prst="up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0" name="Up-Down Arrow 29"/>
          <p:cNvSpPr/>
          <p:nvPr/>
        </p:nvSpPr>
        <p:spPr bwMode="auto">
          <a:xfrm>
            <a:off x="6885956" y="4143080"/>
            <a:ext cx="393321" cy="519582"/>
          </a:xfrm>
          <a:prstGeom prst="upDown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 name="Freeform 31"/>
          <p:cNvSpPr/>
          <p:nvPr/>
        </p:nvSpPr>
        <p:spPr bwMode="auto">
          <a:xfrm>
            <a:off x="3470383" y="4854315"/>
            <a:ext cx="1665143" cy="1060428"/>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Input</a:t>
            </a:r>
          </a:p>
        </p:txBody>
      </p:sp>
      <p:sp>
        <p:nvSpPr>
          <p:cNvPr id="34" name="Freeform 33"/>
          <p:cNvSpPr/>
          <p:nvPr/>
        </p:nvSpPr>
        <p:spPr bwMode="auto">
          <a:xfrm>
            <a:off x="6271490" y="4873641"/>
            <a:ext cx="1665143" cy="1060428"/>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Output</a:t>
            </a:r>
          </a:p>
        </p:txBody>
      </p:sp>
    </p:spTree>
    <p:extLst>
      <p:ext uri="{BB962C8B-B14F-4D97-AF65-F5344CB8AC3E}">
        <p14:creationId xmlns:p14="http://schemas.microsoft.com/office/powerpoint/2010/main" val="377319176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5" imgW="377" imgH="377" progId="TCLayout.ActiveDocument.1">
                  <p:embed/>
                </p:oleObj>
              </mc:Choice>
              <mc:Fallback>
                <p:oleObj name="think-cell Slide" r:id="rId5" imgW="377" imgH="377"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idx="4294967295"/>
          </p:nvPr>
        </p:nvSpPr>
        <p:spPr>
          <a:xfrm>
            <a:off x="320758" y="2519347"/>
            <a:ext cx="7703314" cy="1795462"/>
          </a:xfrm>
        </p:spPr>
        <p:txBody>
          <a:bodyPr/>
          <a:lstStyle/>
          <a:p>
            <a:r>
              <a:rPr lang="en-IN" sz="5400" dirty="0">
                <a:solidFill>
                  <a:schemeClr val="bg1"/>
                </a:solidFill>
              </a:rPr>
              <a:t>Azure Data Lake </a:t>
            </a:r>
            <a:br>
              <a:rPr lang="en-IN" sz="5400" dirty="0">
                <a:solidFill>
                  <a:schemeClr val="bg1"/>
                </a:solidFill>
              </a:rPr>
            </a:br>
            <a:r>
              <a:rPr lang="en-IN" sz="3600" i="1" dirty="0">
                <a:solidFill>
                  <a:srgbClr val="FFC000"/>
                </a:solidFill>
              </a:rPr>
              <a:t>U-SQL</a:t>
            </a:r>
            <a:endParaRPr lang="en-US" i="1" dirty="0">
              <a:solidFill>
                <a:srgbClr val="FFC000"/>
              </a:solidFill>
            </a:endParaRPr>
          </a:p>
        </p:txBody>
      </p:sp>
      <p:grpSp>
        <p:nvGrpSpPr>
          <p:cNvPr id="53" name="Group 52"/>
          <p:cNvGrpSpPr/>
          <p:nvPr/>
        </p:nvGrpSpPr>
        <p:grpSpPr>
          <a:xfrm>
            <a:off x="7305686" y="738598"/>
            <a:ext cx="4716174" cy="1862603"/>
            <a:chOff x="7305686" y="738598"/>
            <a:chExt cx="4716174" cy="1862603"/>
          </a:xfrm>
        </p:grpSpPr>
        <p:pic>
          <p:nvPicPr>
            <p:cNvPr id="513" name="Picture 512"/>
            <p:cNvPicPr>
              <a:picLocks noChangeAspect="1"/>
            </p:cNvPicPr>
            <p:nvPr/>
          </p:nvPicPr>
          <p:blipFill>
            <a:blip r:embed="rId7"/>
            <a:stretch>
              <a:fillRect/>
            </a:stretch>
          </p:blipFill>
          <p:spPr>
            <a:xfrm rot="4867791" flipH="1">
              <a:off x="8609467" y="1804838"/>
              <a:ext cx="615563" cy="785372"/>
            </a:xfrm>
            <a:prstGeom prst="rect">
              <a:avLst/>
            </a:prstGeom>
          </p:spPr>
        </p:pic>
        <p:sp>
          <p:nvSpPr>
            <p:cNvPr id="46" name="Freeform 37"/>
            <p:cNvSpPr>
              <a:spLocks noEditPoints="1"/>
            </p:cNvSpPr>
            <p:nvPr/>
          </p:nvSpPr>
          <p:spPr bwMode="auto">
            <a:xfrm>
              <a:off x="9368832" y="875428"/>
              <a:ext cx="542697" cy="54166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38"/>
            <p:cNvSpPr>
              <a:spLocks noEditPoints="1"/>
            </p:cNvSpPr>
            <p:nvPr/>
          </p:nvSpPr>
          <p:spPr bwMode="auto">
            <a:xfrm>
              <a:off x="8512612" y="1052180"/>
              <a:ext cx="740891" cy="74296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39"/>
            <p:cNvSpPr>
              <a:spLocks noEditPoints="1"/>
            </p:cNvSpPr>
            <p:nvPr/>
          </p:nvSpPr>
          <p:spPr bwMode="auto">
            <a:xfrm>
              <a:off x="9580870" y="1423663"/>
              <a:ext cx="1082281" cy="1085394"/>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40"/>
            <p:cNvSpPr>
              <a:spLocks/>
            </p:cNvSpPr>
            <p:nvPr/>
          </p:nvSpPr>
          <p:spPr bwMode="auto">
            <a:xfrm>
              <a:off x="7305686" y="1038482"/>
              <a:ext cx="1475556" cy="1562719"/>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41"/>
            <p:cNvSpPr>
              <a:spLocks/>
            </p:cNvSpPr>
            <p:nvPr/>
          </p:nvSpPr>
          <p:spPr bwMode="auto">
            <a:xfrm>
              <a:off x="10210102" y="738598"/>
              <a:ext cx="1811758" cy="1862603"/>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 name="Group 2"/>
          <p:cNvGrpSpPr/>
          <p:nvPr/>
        </p:nvGrpSpPr>
        <p:grpSpPr>
          <a:xfrm>
            <a:off x="8157600" y="2820553"/>
            <a:ext cx="3010822" cy="4037447"/>
            <a:chOff x="8157600" y="2820553"/>
            <a:chExt cx="3010822" cy="4037447"/>
          </a:xfrm>
        </p:grpSpPr>
        <p:grpSp>
          <p:nvGrpSpPr>
            <p:cNvPr id="35" name="Group 34"/>
            <p:cNvGrpSpPr/>
            <p:nvPr/>
          </p:nvGrpSpPr>
          <p:grpSpPr>
            <a:xfrm>
              <a:off x="8159124" y="2820553"/>
              <a:ext cx="3009298" cy="4037447"/>
              <a:chOff x="7135469" y="1887273"/>
              <a:chExt cx="3009298" cy="4037447"/>
            </a:xfrm>
          </p:grpSpPr>
          <p:sp>
            <p:nvSpPr>
              <p:cNvPr id="523" name="Freeform 98"/>
              <p:cNvSpPr>
                <a:spLocks noEditPoints="1"/>
              </p:cNvSpPr>
              <p:nvPr/>
            </p:nvSpPr>
            <p:spPr bwMode="auto">
              <a:xfrm>
                <a:off x="9868676" y="5423015"/>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72"/>
              <p:cNvSpPr>
                <a:spLocks/>
              </p:cNvSpPr>
              <p:nvPr/>
            </p:nvSpPr>
            <p:spPr bwMode="auto">
              <a:xfrm>
                <a:off x="7137056"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73"/>
              <p:cNvSpPr>
                <a:spLocks/>
              </p:cNvSpPr>
              <p:nvPr/>
            </p:nvSpPr>
            <p:spPr bwMode="auto">
              <a:xfrm>
                <a:off x="7137056" y="542624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74"/>
              <p:cNvSpPr>
                <a:spLocks/>
              </p:cNvSpPr>
              <p:nvPr/>
            </p:nvSpPr>
            <p:spPr bwMode="auto">
              <a:xfrm>
                <a:off x="7137056"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76"/>
              <p:cNvSpPr>
                <a:spLocks noEditPoints="1"/>
              </p:cNvSpPr>
              <p:nvPr/>
            </p:nvSpPr>
            <p:spPr bwMode="auto">
              <a:xfrm>
                <a:off x="725135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77"/>
              <p:cNvSpPr>
                <a:spLocks noEditPoints="1"/>
              </p:cNvSpPr>
              <p:nvPr/>
            </p:nvSpPr>
            <p:spPr bwMode="auto">
              <a:xfrm>
                <a:off x="7254531"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78"/>
              <p:cNvSpPr>
                <a:spLocks/>
              </p:cNvSpPr>
              <p:nvPr/>
            </p:nvSpPr>
            <p:spPr bwMode="auto">
              <a:xfrm>
                <a:off x="743391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79"/>
              <p:cNvSpPr>
                <a:spLocks/>
              </p:cNvSpPr>
              <p:nvPr/>
            </p:nvSpPr>
            <p:spPr bwMode="auto">
              <a:xfrm>
                <a:off x="7433918" y="5426245"/>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81"/>
              <p:cNvSpPr>
                <a:spLocks noEditPoints="1"/>
              </p:cNvSpPr>
              <p:nvPr/>
            </p:nvSpPr>
            <p:spPr bwMode="auto">
              <a:xfrm>
                <a:off x="7549806"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82"/>
              <p:cNvSpPr>
                <a:spLocks noEditPoints="1"/>
              </p:cNvSpPr>
              <p:nvPr/>
            </p:nvSpPr>
            <p:spPr bwMode="auto">
              <a:xfrm>
                <a:off x="7551393" y="5416720"/>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84"/>
              <p:cNvSpPr>
                <a:spLocks/>
              </p:cNvSpPr>
              <p:nvPr/>
            </p:nvSpPr>
            <p:spPr bwMode="auto">
              <a:xfrm>
                <a:off x="7135469"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88"/>
              <p:cNvSpPr>
                <a:spLocks/>
              </p:cNvSpPr>
              <p:nvPr/>
            </p:nvSpPr>
            <p:spPr bwMode="auto">
              <a:xfrm>
                <a:off x="774400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89"/>
              <p:cNvSpPr>
                <a:spLocks/>
              </p:cNvSpPr>
              <p:nvPr/>
            </p:nvSpPr>
            <p:spPr bwMode="auto">
              <a:xfrm>
                <a:off x="774400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91"/>
              <p:cNvSpPr>
                <a:spLocks/>
              </p:cNvSpPr>
              <p:nvPr/>
            </p:nvSpPr>
            <p:spPr bwMode="auto">
              <a:xfrm>
                <a:off x="7896409" y="514525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92"/>
              <p:cNvSpPr>
                <a:spLocks noEditPoints="1"/>
              </p:cNvSpPr>
              <p:nvPr/>
            </p:nvSpPr>
            <p:spPr bwMode="auto">
              <a:xfrm>
                <a:off x="7859897"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93"/>
              <p:cNvSpPr>
                <a:spLocks noEditPoints="1"/>
              </p:cNvSpPr>
              <p:nvPr/>
            </p:nvSpPr>
            <p:spPr bwMode="auto">
              <a:xfrm>
                <a:off x="7863072"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94"/>
              <p:cNvSpPr>
                <a:spLocks/>
              </p:cNvSpPr>
              <p:nvPr/>
            </p:nvSpPr>
            <p:spPr bwMode="auto">
              <a:xfrm>
                <a:off x="8042459" y="569929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95"/>
              <p:cNvSpPr>
                <a:spLocks/>
              </p:cNvSpPr>
              <p:nvPr/>
            </p:nvSpPr>
            <p:spPr bwMode="auto">
              <a:xfrm>
                <a:off x="8042459" y="542624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96"/>
              <p:cNvSpPr>
                <a:spLocks/>
              </p:cNvSpPr>
              <p:nvPr/>
            </p:nvSpPr>
            <p:spPr bwMode="auto">
              <a:xfrm>
                <a:off x="8042459" y="514525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97"/>
              <p:cNvSpPr>
                <a:spLocks noEditPoints="1"/>
              </p:cNvSpPr>
              <p:nvPr/>
            </p:nvSpPr>
            <p:spPr bwMode="auto">
              <a:xfrm>
                <a:off x="8158347" y="5694532"/>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98"/>
              <p:cNvSpPr>
                <a:spLocks noEditPoints="1"/>
              </p:cNvSpPr>
              <p:nvPr/>
            </p:nvSpPr>
            <p:spPr bwMode="auto">
              <a:xfrm>
                <a:off x="8159934" y="541672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99"/>
              <p:cNvSpPr>
                <a:spLocks noEditPoints="1"/>
              </p:cNvSpPr>
              <p:nvPr/>
            </p:nvSpPr>
            <p:spPr bwMode="auto">
              <a:xfrm>
                <a:off x="8159934" y="513890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100"/>
              <p:cNvSpPr>
                <a:spLocks/>
              </p:cNvSpPr>
              <p:nvPr/>
            </p:nvSpPr>
            <p:spPr bwMode="auto">
              <a:xfrm>
                <a:off x="774400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101"/>
              <p:cNvSpPr>
                <a:spLocks/>
              </p:cNvSpPr>
              <p:nvPr/>
            </p:nvSpPr>
            <p:spPr bwMode="auto">
              <a:xfrm>
                <a:off x="7896409" y="486109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102"/>
              <p:cNvSpPr>
                <a:spLocks/>
              </p:cNvSpPr>
              <p:nvPr/>
            </p:nvSpPr>
            <p:spPr bwMode="auto">
              <a:xfrm>
                <a:off x="8042459" y="486109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103"/>
              <p:cNvSpPr>
                <a:spLocks noEditPoints="1"/>
              </p:cNvSpPr>
              <p:nvPr/>
            </p:nvSpPr>
            <p:spPr bwMode="auto">
              <a:xfrm>
                <a:off x="8159934" y="485474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84"/>
              <p:cNvSpPr>
                <a:spLocks/>
              </p:cNvSpPr>
              <p:nvPr/>
            </p:nvSpPr>
            <p:spPr bwMode="auto">
              <a:xfrm>
                <a:off x="7135469"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85"/>
              <p:cNvSpPr>
                <a:spLocks noEditPoints="1"/>
              </p:cNvSpPr>
              <p:nvPr/>
            </p:nvSpPr>
            <p:spPr bwMode="auto">
              <a:xfrm>
                <a:off x="7251356"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86"/>
              <p:cNvSpPr>
                <a:spLocks/>
              </p:cNvSpPr>
              <p:nvPr/>
            </p:nvSpPr>
            <p:spPr bwMode="auto">
              <a:xfrm>
                <a:off x="7433919" y="457798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87"/>
              <p:cNvSpPr>
                <a:spLocks noEditPoints="1"/>
              </p:cNvSpPr>
              <p:nvPr/>
            </p:nvSpPr>
            <p:spPr bwMode="auto">
              <a:xfrm>
                <a:off x="7549806" y="457322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100"/>
              <p:cNvSpPr>
                <a:spLocks/>
              </p:cNvSpPr>
              <p:nvPr/>
            </p:nvSpPr>
            <p:spPr bwMode="auto">
              <a:xfrm>
                <a:off x="774400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101"/>
              <p:cNvSpPr>
                <a:spLocks/>
              </p:cNvSpPr>
              <p:nvPr/>
            </p:nvSpPr>
            <p:spPr bwMode="auto">
              <a:xfrm>
                <a:off x="7896409" y="4579576"/>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102"/>
              <p:cNvSpPr>
                <a:spLocks/>
              </p:cNvSpPr>
              <p:nvPr/>
            </p:nvSpPr>
            <p:spPr bwMode="auto">
              <a:xfrm>
                <a:off x="8042459" y="457957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103"/>
              <p:cNvSpPr>
                <a:spLocks noEditPoints="1"/>
              </p:cNvSpPr>
              <p:nvPr/>
            </p:nvSpPr>
            <p:spPr bwMode="auto">
              <a:xfrm>
                <a:off x="8159934" y="457322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72"/>
              <p:cNvSpPr>
                <a:spLocks/>
              </p:cNvSpPr>
              <p:nvPr/>
            </p:nvSpPr>
            <p:spPr bwMode="auto">
              <a:xfrm>
                <a:off x="8355063" y="569929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75"/>
              <p:cNvSpPr>
                <a:spLocks/>
              </p:cNvSpPr>
              <p:nvPr/>
            </p:nvSpPr>
            <p:spPr bwMode="auto">
              <a:xfrm>
                <a:off x="8505875" y="5145257"/>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76"/>
              <p:cNvSpPr>
                <a:spLocks noEditPoints="1"/>
              </p:cNvSpPr>
              <p:nvPr/>
            </p:nvSpPr>
            <p:spPr bwMode="auto">
              <a:xfrm>
                <a:off x="8469363" y="569453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77"/>
              <p:cNvSpPr>
                <a:spLocks noEditPoints="1"/>
              </p:cNvSpPr>
              <p:nvPr/>
            </p:nvSpPr>
            <p:spPr bwMode="auto">
              <a:xfrm>
                <a:off x="8472538" y="541672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84"/>
              <p:cNvSpPr>
                <a:spLocks/>
              </p:cNvSpPr>
              <p:nvPr/>
            </p:nvSpPr>
            <p:spPr bwMode="auto">
              <a:xfrm>
                <a:off x="8353476" y="485950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85"/>
              <p:cNvSpPr>
                <a:spLocks noEditPoints="1"/>
              </p:cNvSpPr>
              <p:nvPr/>
            </p:nvSpPr>
            <p:spPr bwMode="auto">
              <a:xfrm>
                <a:off x="8469363" y="485474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84"/>
              <p:cNvSpPr>
                <a:spLocks/>
              </p:cNvSpPr>
              <p:nvPr/>
            </p:nvSpPr>
            <p:spPr bwMode="auto">
              <a:xfrm>
                <a:off x="8353476" y="457798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85"/>
              <p:cNvSpPr>
                <a:spLocks noEditPoints="1"/>
              </p:cNvSpPr>
              <p:nvPr/>
            </p:nvSpPr>
            <p:spPr bwMode="auto">
              <a:xfrm>
                <a:off x="8469363" y="457322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72"/>
              <p:cNvSpPr>
                <a:spLocks/>
              </p:cNvSpPr>
              <p:nvPr/>
            </p:nvSpPr>
            <p:spPr bwMode="auto">
              <a:xfrm>
                <a:off x="7137056"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73"/>
              <p:cNvSpPr>
                <a:spLocks/>
              </p:cNvSpPr>
              <p:nvPr/>
            </p:nvSpPr>
            <p:spPr bwMode="auto">
              <a:xfrm>
                <a:off x="7137056"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74"/>
              <p:cNvSpPr>
                <a:spLocks/>
              </p:cNvSpPr>
              <p:nvPr/>
            </p:nvSpPr>
            <p:spPr bwMode="auto">
              <a:xfrm>
                <a:off x="7137056"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75"/>
              <p:cNvSpPr>
                <a:spLocks/>
              </p:cNvSpPr>
              <p:nvPr/>
            </p:nvSpPr>
            <p:spPr bwMode="auto">
              <a:xfrm>
                <a:off x="7287868"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76"/>
              <p:cNvSpPr>
                <a:spLocks noEditPoints="1"/>
              </p:cNvSpPr>
              <p:nvPr/>
            </p:nvSpPr>
            <p:spPr bwMode="auto">
              <a:xfrm>
                <a:off x="725135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77"/>
              <p:cNvSpPr>
                <a:spLocks noEditPoints="1"/>
              </p:cNvSpPr>
              <p:nvPr/>
            </p:nvSpPr>
            <p:spPr bwMode="auto">
              <a:xfrm>
                <a:off x="725453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78"/>
              <p:cNvSpPr>
                <a:spLocks/>
              </p:cNvSpPr>
              <p:nvPr/>
            </p:nvSpPr>
            <p:spPr bwMode="auto">
              <a:xfrm>
                <a:off x="7433918"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80"/>
              <p:cNvSpPr>
                <a:spLocks/>
              </p:cNvSpPr>
              <p:nvPr/>
            </p:nvSpPr>
            <p:spPr bwMode="auto">
              <a:xfrm>
                <a:off x="7433918" y="346821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3" name="Freeform 81"/>
              <p:cNvSpPr>
                <a:spLocks noEditPoints="1"/>
              </p:cNvSpPr>
              <p:nvPr/>
            </p:nvSpPr>
            <p:spPr bwMode="auto">
              <a:xfrm>
                <a:off x="7549806"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83"/>
              <p:cNvSpPr>
                <a:spLocks noEditPoints="1"/>
              </p:cNvSpPr>
              <p:nvPr/>
            </p:nvSpPr>
            <p:spPr bwMode="auto">
              <a:xfrm>
                <a:off x="7551393"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84"/>
              <p:cNvSpPr>
                <a:spLocks/>
              </p:cNvSpPr>
              <p:nvPr/>
            </p:nvSpPr>
            <p:spPr bwMode="auto">
              <a:xfrm>
                <a:off x="7135469"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85"/>
              <p:cNvSpPr>
                <a:spLocks noEditPoints="1"/>
              </p:cNvSpPr>
              <p:nvPr/>
            </p:nvSpPr>
            <p:spPr bwMode="auto">
              <a:xfrm>
                <a:off x="7251356"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86"/>
              <p:cNvSpPr>
                <a:spLocks/>
              </p:cNvSpPr>
              <p:nvPr/>
            </p:nvSpPr>
            <p:spPr bwMode="auto">
              <a:xfrm>
                <a:off x="7433919" y="3182464"/>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87"/>
              <p:cNvSpPr>
                <a:spLocks noEditPoints="1"/>
              </p:cNvSpPr>
              <p:nvPr/>
            </p:nvSpPr>
            <p:spPr bwMode="auto">
              <a:xfrm>
                <a:off x="7549806"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0" name="Freeform 88"/>
              <p:cNvSpPr>
                <a:spLocks/>
              </p:cNvSpPr>
              <p:nvPr/>
            </p:nvSpPr>
            <p:spPr bwMode="auto">
              <a:xfrm>
                <a:off x="774400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89"/>
              <p:cNvSpPr>
                <a:spLocks/>
              </p:cNvSpPr>
              <p:nvPr/>
            </p:nvSpPr>
            <p:spPr bwMode="auto">
              <a:xfrm>
                <a:off x="7744009"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90"/>
              <p:cNvSpPr>
                <a:spLocks/>
              </p:cNvSpPr>
              <p:nvPr/>
            </p:nvSpPr>
            <p:spPr bwMode="auto">
              <a:xfrm>
                <a:off x="774400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3" name="Freeform 91"/>
              <p:cNvSpPr>
                <a:spLocks/>
              </p:cNvSpPr>
              <p:nvPr/>
            </p:nvSpPr>
            <p:spPr bwMode="auto">
              <a:xfrm>
                <a:off x="7896409"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92"/>
              <p:cNvSpPr>
                <a:spLocks noEditPoints="1"/>
              </p:cNvSpPr>
              <p:nvPr/>
            </p:nvSpPr>
            <p:spPr bwMode="auto">
              <a:xfrm>
                <a:off x="7859897"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94"/>
              <p:cNvSpPr>
                <a:spLocks/>
              </p:cNvSpPr>
              <p:nvPr/>
            </p:nvSpPr>
            <p:spPr bwMode="auto">
              <a:xfrm>
                <a:off x="8042459"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96"/>
              <p:cNvSpPr>
                <a:spLocks/>
              </p:cNvSpPr>
              <p:nvPr/>
            </p:nvSpPr>
            <p:spPr bwMode="auto">
              <a:xfrm>
                <a:off x="8042459"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97"/>
              <p:cNvSpPr>
                <a:spLocks noEditPoints="1"/>
              </p:cNvSpPr>
              <p:nvPr/>
            </p:nvSpPr>
            <p:spPr bwMode="auto">
              <a:xfrm>
                <a:off x="8158347" y="401748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99"/>
              <p:cNvSpPr>
                <a:spLocks noEditPoints="1"/>
              </p:cNvSpPr>
              <p:nvPr/>
            </p:nvSpPr>
            <p:spPr bwMode="auto">
              <a:xfrm>
                <a:off x="8159934"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2" name="Freeform 100"/>
              <p:cNvSpPr>
                <a:spLocks/>
              </p:cNvSpPr>
              <p:nvPr/>
            </p:nvSpPr>
            <p:spPr bwMode="auto">
              <a:xfrm>
                <a:off x="774400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Freeform 101"/>
              <p:cNvSpPr>
                <a:spLocks/>
              </p:cNvSpPr>
              <p:nvPr/>
            </p:nvSpPr>
            <p:spPr bwMode="auto">
              <a:xfrm>
                <a:off x="7896409"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Freeform 102"/>
              <p:cNvSpPr>
                <a:spLocks/>
              </p:cNvSpPr>
              <p:nvPr/>
            </p:nvSpPr>
            <p:spPr bwMode="auto">
              <a:xfrm>
                <a:off x="8042459"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5" name="Freeform 103"/>
              <p:cNvSpPr>
                <a:spLocks noEditPoints="1"/>
              </p:cNvSpPr>
              <p:nvPr/>
            </p:nvSpPr>
            <p:spPr bwMode="auto">
              <a:xfrm>
                <a:off x="8159934"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Freeform 84"/>
              <p:cNvSpPr>
                <a:spLocks/>
              </p:cNvSpPr>
              <p:nvPr/>
            </p:nvSpPr>
            <p:spPr bwMode="auto">
              <a:xfrm>
                <a:off x="7135469"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7" name="Freeform 85"/>
              <p:cNvSpPr>
                <a:spLocks noEditPoints="1"/>
              </p:cNvSpPr>
              <p:nvPr/>
            </p:nvSpPr>
            <p:spPr bwMode="auto">
              <a:xfrm>
                <a:off x="7251356"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8" name="Freeform 86"/>
              <p:cNvSpPr>
                <a:spLocks/>
              </p:cNvSpPr>
              <p:nvPr/>
            </p:nvSpPr>
            <p:spPr bwMode="auto">
              <a:xfrm>
                <a:off x="7433919"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Freeform 87"/>
              <p:cNvSpPr>
                <a:spLocks noEditPoints="1"/>
              </p:cNvSpPr>
              <p:nvPr/>
            </p:nvSpPr>
            <p:spPr bwMode="auto">
              <a:xfrm>
                <a:off x="7549806"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0" name="Freeform 100"/>
              <p:cNvSpPr>
                <a:spLocks/>
              </p:cNvSpPr>
              <p:nvPr/>
            </p:nvSpPr>
            <p:spPr bwMode="auto">
              <a:xfrm>
                <a:off x="774400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101"/>
              <p:cNvSpPr>
                <a:spLocks/>
              </p:cNvSpPr>
              <p:nvPr/>
            </p:nvSpPr>
            <p:spPr bwMode="auto">
              <a:xfrm>
                <a:off x="7896409"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102"/>
              <p:cNvSpPr>
                <a:spLocks/>
              </p:cNvSpPr>
              <p:nvPr/>
            </p:nvSpPr>
            <p:spPr bwMode="auto">
              <a:xfrm>
                <a:off x="8042459"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3" name="Freeform 103"/>
              <p:cNvSpPr>
                <a:spLocks noEditPoints="1"/>
              </p:cNvSpPr>
              <p:nvPr/>
            </p:nvSpPr>
            <p:spPr bwMode="auto">
              <a:xfrm>
                <a:off x="8159934"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4" name="Freeform 72"/>
              <p:cNvSpPr>
                <a:spLocks/>
              </p:cNvSpPr>
              <p:nvPr/>
            </p:nvSpPr>
            <p:spPr bwMode="auto">
              <a:xfrm>
                <a:off x="8355063"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5" name="Freeform 73"/>
              <p:cNvSpPr>
                <a:spLocks/>
              </p:cNvSpPr>
              <p:nvPr/>
            </p:nvSpPr>
            <p:spPr bwMode="auto">
              <a:xfrm>
                <a:off x="8355063"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6" name="Freeform 74"/>
              <p:cNvSpPr>
                <a:spLocks/>
              </p:cNvSpPr>
              <p:nvPr/>
            </p:nvSpPr>
            <p:spPr bwMode="auto">
              <a:xfrm>
                <a:off x="8355063"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7" name="Freeform 75"/>
              <p:cNvSpPr>
                <a:spLocks/>
              </p:cNvSpPr>
              <p:nvPr/>
            </p:nvSpPr>
            <p:spPr bwMode="auto">
              <a:xfrm>
                <a:off x="8505875"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8" name="Freeform 76"/>
              <p:cNvSpPr>
                <a:spLocks noEditPoints="1"/>
              </p:cNvSpPr>
              <p:nvPr/>
            </p:nvSpPr>
            <p:spPr bwMode="auto">
              <a:xfrm>
                <a:off x="8469363"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9" name="Freeform 77"/>
              <p:cNvSpPr>
                <a:spLocks noEditPoints="1"/>
              </p:cNvSpPr>
              <p:nvPr/>
            </p:nvSpPr>
            <p:spPr bwMode="auto">
              <a:xfrm>
                <a:off x="8472538"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Freeform 84"/>
              <p:cNvSpPr>
                <a:spLocks/>
              </p:cNvSpPr>
              <p:nvPr/>
            </p:nvSpPr>
            <p:spPr bwMode="auto">
              <a:xfrm>
                <a:off x="8353476"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Freeform 85"/>
              <p:cNvSpPr>
                <a:spLocks noEditPoints="1"/>
              </p:cNvSpPr>
              <p:nvPr/>
            </p:nvSpPr>
            <p:spPr bwMode="auto">
              <a:xfrm>
                <a:off x="8469363"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Freeform 84"/>
              <p:cNvSpPr>
                <a:spLocks/>
              </p:cNvSpPr>
              <p:nvPr/>
            </p:nvSpPr>
            <p:spPr bwMode="auto">
              <a:xfrm>
                <a:off x="8353476"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Freeform 85"/>
              <p:cNvSpPr>
                <a:spLocks noEditPoints="1"/>
              </p:cNvSpPr>
              <p:nvPr/>
            </p:nvSpPr>
            <p:spPr bwMode="auto">
              <a:xfrm>
                <a:off x="8469363"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5" name="Freeform 72"/>
              <p:cNvSpPr>
                <a:spLocks/>
              </p:cNvSpPr>
              <p:nvPr/>
            </p:nvSpPr>
            <p:spPr bwMode="auto">
              <a:xfrm>
                <a:off x="7135469"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73"/>
              <p:cNvSpPr>
                <a:spLocks/>
              </p:cNvSpPr>
              <p:nvPr/>
            </p:nvSpPr>
            <p:spPr bwMode="auto">
              <a:xfrm>
                <a:off x="7135469"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74"/>
              <p:cNvSpPr>
                <a:spLocks/>
              </p:cNvSpPr>
              <p:nvPr/>
            </p:nvSpPr>
            <p:spPr bwMode="auto">
              <a:xfrm>
                <a:off x="8658473"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75"/>
              <p:cNvSpPr>
                <a:spLocks/>
              </p:cNvSpPr>
              <p:nvPr/>
            </p:nvSpPr>
            <p:spPr bwMode="auto">
              <a:xfrm>
                <a:off x="8809285"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76"/>
              <p:cNvSpPr>
                <a:spLocks noEditPoints="1"/>
              </p:cNvSpPr>
              <p:nvPr/>
            </p:nvSpPr>
            <p:spPr bwMode="auto">
              <a:xfrm>
                <a:off x="724976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77"/>
              <p:cNvSpPr>
                <a:spLocks noEditPoints="1"/>
              </p:cNvSpPr>
              <p:nvPr/>
            </p:nvSpPr>
            <p:spPr bwMode="auto">
              <a:xfrm>
                <a:off x="7252944"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1" name="Freeform 78"/>
              <p:cNvSpPr>
                <a:spLocks/>
              </p:cNvSpPr>
              <p:nvPr/>
            </p:nvSpPr>
            <p:spPr bwMode="auto">
              <a:xfrm>
                <a:off x="7432331"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2" name="Freeform 79"/>
              <p:cNvSpPr>
                <a:spLocks/>
              </p:cNvSpPr>
              <p:nvPr/>
            </p:nvSpPr>
            <p:spPr bwMode="auto">
              <a:xfrm>
                <a:off x="7432331" y="2161967"/>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3" name="Freeform 80"/>
              <p:cNvSpPr>
                <a:spLocks/>
              </p:cNvSpPr>
              <p:nvPr/>
            </p:nvSpPr>
            <p:spPr bwMode="auto">
              <a:xfrm>
                <a:off x="8955335" y="243977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4" name="Freeform 81"/>
              <p:cNvSpPr>
                <a:spLocks noEditPoints="1"/>
              </p:cNvSpPr>
              <p:nvPr/>
            </p:nvSpPr>
            <p:spPr bwMode="auto">
              <a:xfrm>
                <a:off x="7548219"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5" name="Freeform 82"/>
              <p:cNvSpPr>
                <a:spLocks noEditPoints="1"/>
              </p:cNvSpPr>
              <p:nvPr/>
            </p:nvSpPr>
            <p:spPr bwMode="auto">
              <a:xfrm>
                <a:off x="7549806" y="2161967"/>
                <a:ext cx="153987"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6" name="Freeform 83"/>
              <p:cNvSpPr>
                <a:spLocks noEditPoints="1"/>
              </p:cNvSpPr>
              <p:nvPr/>
            </p:nvSpPr>
            <p:spPr bwMode="auto">
              <a:xfrm>
                <a:off x="9072810" y="2439779"/>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7" name="Freeform 84"/>
              <p:cNvSpPr>
                <a:spLocks/>
              </p:cNvSpPr>
              <p:nvPr/>
            </p:nvSpPr>
            <p:spPr bwMode="auto">
              <a:xfrm>
                <a:off x="8656886"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85"/>
              <p:cNvSpPr>
                <a:spLocks noEditPoints="1"/>
              </p:cNvSpPr>
              <p:nvPr/>
            </p:nvSpPr>
            <p:spPr bwMode="auto">
              <a:xfrm>
                <a:off x="8772773"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Freeform 86"/>
              <p:cNvSpPr>
                <a:spLocks/>
              </p:cNvSpPr>
              <p:nvPr/>
            </p:nvSpPr>
            <p:spPr bwMode="auto">
              <a:xfrm>
                <a:off x="8955336" y="216196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87"/>
              <p:cNvSpPr>
                <a:spLocks noEditPoints="1"/>
              </p:cNvSpPr>
              <p:nvPr/>
            </p:nvSpPr>
            <p:spPr bwMode="auto">
              <a:xfrm>
                <a:off x="9071223" y="2161967"/>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Freeform 88"/>
              <p:cNvSpPr>
                <a:spLocks/>
              </p:cNvSpPr>
              <p:nvPr/>
            </p:nvSpPr>
            <p:spPr bwMode="auto">
              <a:xfrm>
                <a:off x="774242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89"/>
              <p:cNvSpPr>
                <a:spLocks/>
              </p:cNvSpPr>
              <p:nvPr/>
            </p:nvSpPr>
            <p:spPr bwMode="auto">
              <a:xfrm>
                <a:off x="774242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90"/>
              <p:cNvSpPr>
                <a:spLocks/>
              </p:cNvSpPr>
              <p:nvPr/>
            </p:nvSpPr>
            <p:spPr bwMode="auto">
              <a:xfrm>
                <a:off x="926542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91"/>
              <p:cNvSpPr>
                <a:spLocks/>
              </p:cNvSpPr>
              <p:nvPr/>
            </p:nvSpPr>
            <p:spPr bwMode="auto">
              <a:xfrm>
                <a:off x="941782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5" name="Freeform 92"/>
              <p:cNvSpPr>
                <a:spLocks noEditPoints="1"/>
              </p:cNvSpPr>
              <p:nvPr/>
            </p:nvSpPr>
            <p:spPr bwMode="auto">
              <a:xfrm>
                <a:off x="7858310" y="243977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6" name="Freeform 93"/>
              <p:cNvSpPr>
                <a:spLocks noEditPoints="1"/>
              </p:cNvSpPr>
              <p:nvPr/>
            </p:nvSpPr>
            <p:spPr bwMode="auto">
              <a:xfrm>
                <a:off x="7861485"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7" name="Freeform 94"/>
              <p:cNvSpPr>
                <a:spLocks/>
              </p:cNvSpPr>
              <p:nvPr/>
            </p:nvSpPr>
            <p:spPr bwMode="auto">
              <a:xfrm>
                <a:off x="8040872"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8" name="Freeform 95"/>
              <p:cNvSpPr>
                <a:spLocks/>
              </p:cNvSpPr>
              <p:nvPr/>
            </p:nvSpPr>
            <p:spPr bwMode="auto">
              <a:xfrm>
                <a:off x="8040872"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9" name="Freeform 96"/>
              <p:cNvSpPr>
                <a:spLocks/>
              </p:cNvSpPr>
              <p:nvPr/>
            </p:nvSpPr>
            <p:spPr bwMode="auto">
              <a:xfrm>
                <a:off x="9563876" y="2439779"/>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0" name="Freeform 97"/>
              <p:cNvSpPr>
                <a:spLocks noEditPoints="1"/>
              </p:cNvSpPr>
              <p:nvPr/>
            </p:nvSpPr>
            <p:spPr bwMode="auto">
              <a:xfrm>
                <a:off x="8156760" y="2439779"/>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1" name="Freeform 98"/>
              <p:cNvSpPr>
                <a:spLocks noEditPoints="1"/>
              </p:cNvSpPr>
              <p:nvPr/>
            </p:nvSpPr>
            <p:spPr bwMode="auto">
              <a:xfrm>
                <a:off x="8158347" y="216196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2" name="Freeform 99"/>
              <p:cNvSpPr>
                <a:spLocks noEditPoints="1"/>
              </p:cNvSpPr>
              <p:nvPr/>
            </p:nvSpPr>
            <p:spPr bwMode="auto">
              <a:xfrm>
                <a:off x="9681351" y="2439779"/>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3" name="Freeform 100"/>
              <p:cNvSpPr>
                <a:spLocks/>
              </p:cNvSpPr>
              <p:nvPr/>
            </p:nvSpPr>
            <p:spPr bwMode="auto">
              <a:xfrm>
                <a:off x="926542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4" name="Freeform 101"/>
              <p:cNvSpPr>
                <a:spLocks/>
              </p:cNvSpPr>
              <p:nvPr/>
            </p:nvSpPr>
            <p:spPr bwMode="auto">
              <a:xfrm>
                <a:off x="941782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5" name="Freeform 102"/>
              <p:cNvSpPr>
                <a:spLocks/>
              </p:cNvSpPr>
              <p:nvPr/>
            </p:nvSpPr>
            <p:spPr bwMode="auto">
              <a:xfrm>
                <a:off x="9563876" y="2161967"/>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6" name="Freeform 103"/>
              <p:cNvSpPr>
                <a:spLocks noEditPoints="1"/>
              </p:cNvSpPr>
              <p:nvPr/>
            </p:nvSpPr>
            <p:spPr bwMode="auto">
              <a:xfrm>
                <a:off x="9681351" y="2161967"/>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Freeform 72"/>
              <p:cNvSpPr>
                <a:spLocks/>
              </p:cNvSpPr>
              <p:nvPr/>
            </p:nvSpPr>
            <p:spPr bwMode="auto">
              <a:xfrm>
                <a:off x="8353476"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73"/>
              <p:cNvSpPr>
                <a:spLocks/>
              </p:cNvSpPr>
              <p:nvPr/>
            </p:nvSpPr>
            <p:spPr bwMode="auto">
              <a:xfrm>
                <a:off x="8353476" y="2161967"/>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74"/>
              <p:cNvSpPr>
                <a:spLocks/>
              </p:cNvSpPr>
              <p:nvPr/>
            </p:nvSpPr>
            <p:spPr bwMode="auto">
              <a:xfrm>
                <a:off x="9876480" y="2439779"/>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75"/>
              <p:cNvSpPr>
                <a:spLocks/>
              </p:cNvSpPr>
              <p:nvPr/>
            </p:nvSpPr>
            <p:spPr bwMode="auto">
              <a:xfrm>
                <a:off x="10027292" y="2439779"/>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76"/>
              <p:cNvSpPr>
                <a:spLocks noEditPoints="1"/>
              </p:cNvSpPr>
              <p:nvPr/>
            </p:nvSpPr>
            <p:spPr bwMode="auto">
              <a:xfrm>
                <a:off x="8467776" y="243977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77"/>
              <p:cNvSpPr>
                <a:spLocks noEditPoints="1"/>
              </p:cNvSpPr>
              <p:nvPr/>
            </p:nvSpPr>
            <p:spPr bwMode="auto">
              <a:xfrm>
                <a:off x="8470951" y="216196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84"/>
              <p:cNvSpPr>
                <a:spLocks/>
              </p:cNvSpPr>
              <p:nvPr/>
            </p:nvSpPr>
            <p:spPr bwMode="auto">
              <a:xfrm>
                <a:off x="9874893" y="216196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85"/>
              <p:cNvSpPr>
                <a:spLocks noEditPoints="1"/>
              </p:cNvSpPr>
              <p:nvPr/>
            </p:nvSpPr>
            <p:spPr bwMode="auto">
              <a:xfrm>
                <a:off x="9990780" y="2161967"/>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72"/>
              <p:cNvSpPr>
                <a:spLocks/>
              </p:cNvSpPr>
              <p:nvPr/>
            </p:nvSpPr>
            <p:spPr bwMode="auto">
              <a:xfrm>
                <a:off x="7135469"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Freeform 74"/>
              <p:cNvSpPr>
                <a:spLocks/>
              </p:cNvSpPr>
              <p:nvPr/>
            </p:nvSpPr>
            <p:spPr bwMode="auto">
              <a:xfrm>
                <a:off x="8658473"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75"/>
              <p:cNvSpPr>
                <a:spLocks/>
              </p:cNvSpPr>
              <p:nvPr/>
            </p:nvSpPr>
            <p:spPr bwMode="auto">
              <a:xfrm>
                <a:off x="8809285"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76"/>
              <p:cNvSpPr>
                <a:spLocks noEditPoints="1"/>
              </p:cNvSpPr>
              <p:nvPr/>
            </p:nvSpPr>
            <p:spPr bwMode="auto">
              <a:xfrm>
                <a:off x="724976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8" name="Freeform 78"/>
              <p:cNvSpPr>
                <a:spLocks/>
              </p:cNvSpPr>
              <p:nvPr/>
            </p:nvSpPr>
            <p:spPr bwMode="auto">
              <a:xfrm>
                <a:off x="7432331"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9" name="Freeform 80"/>
              <p:cNvSpPr>
                <a:spLocks/>
              </p:cNvSpPr>
              <p:nvPr/>
            </p:nvSpPr>
            <p:spPr bwMode="auto">
              <a:xfrm>
                <a:off x="8955335" y="1887273"/>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0" name="Freeform 81"/>
              <p:cNvSpPr>
                <a:spLocks noEditPoints="1"/>
              </p:cNvSpPr>
              <p:nvPr/>
            </p:nvSpPr>
            <p:spPr bwMode="auto">
              <a:xfrm>
                <a:off x="7548219"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1" name="Freeform 83"/>
              <p:cNvSpPr>
                <a:spLocks noEditPoints="1"/>
              </p:cNvSpPr>
              <p:nvPr/>
            </p:nvSpPr>
            <p:spPr bwMode="auto">
              <a:xfrm>
                <a:off x="9072810" y="1887273"/>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2" name="Freeform 88"/>
              <p:cNvSpPr>
                <a:spLocks/>
              </p:cNvSpPr>
              <p:nvPr/>
            </p:nvSpPr>
            <p:spPr bwMode="auto">
              <a:xfrm>
                <a:off x="774242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90"/>
              <p:cNvSpPr>
                <a:spLocks/>
              </p:cNvSpPr>
              <p:nvPr/>
            </p:nvSpPr>
            <p:spPr bwMode="auto">
              <a:xfrm>
                <a:off x="926542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4" name="Freeform 91"/>
              <p:cNvSpPr>
                <a:spLocks/>
              </p:cNvSpPr>
              <p:nvPr/>
            </p:nvSpPr>
            <p:spPr bwMode="auto">
              <a:xfrm>
                <a:off x="941782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5" name="Freeform 92"/>
              <p:cNvSpPr>
                <a:spLocks noEditPoints="1"/>
              </p:cNvSpPr>
              <p:nvPr/>
            </p:nvSpPr>
            <p:spPr bwMode="auto">
              <a:xfrm>
                <a:off x="7858310" y="188727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6" name="Freeform 94"/>
              <p:cNvSpPr>
                <a:spLocks/>
              </p:cNvSpPr>
              <p:nvPr/>
            </p:nvSpPr>
            <p:spPr bwMode="auto">
              <a:xfrm>
                <a:off x="8040872"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3" y="5"/>
                    </a:cubicBezTo>
                    <a:cubicBezTo>
                      <a:pt x="25" y="4"/>
                      <a:pt x="28"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7" name="Freeform 96"/>
              <p:cNvSpPr>
                <a:spLocks/>
              </p:cNvSpPr>
              <p:nvPr/>
            </p:nvSpPr>
            <p:spPr bwMode="auto">
              <a:xfrm>
                <a:off x="9563876" y="1887273"/>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8" name="Freeform 97"/>
              <p:cNvSpPr>
                <a:spLocks noEditPoints="1"/>
              </p:cNvSpPr>
              <p:nvPr/>
            </p:nvSpPr>
            <p:spPr bwMode="auto">
              <a:xfrm>
                <a:off x="8156760" y="1887273"/>
                <a:ext cx="152400"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6"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9" name="Freeform 99"/>
              <p:cNvSpPr>
                <a:spLocks noEditPoints="1"/>
              </p:cNvSpPr>
              <p:nvPr/>
            </p:nvSpPr>
            <p:spPr bwMode="auto">
              <a:xfrm>
                <a:off x="9681351" y="1887273"/>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0" name="Freeform 72"/>
              <p:cNvSpPr>
                <a:spLocks/>
              </p:cNvSpPr>
              <p:nvPr/>
            </p:nvSpPr>
            <p:spPr bwMode="auto">
              <a:xfrm>
                <a:off x="8353476"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1" name="Freeform 74"/>
              <p:cNvSpPr>
                <a:spLocks/>
              </p:cNvSpPr>
              <p:nvPr/>
            </p:nvSpPr>
            <p:spPr bwMode="auto">
              <a:xfrm>
                <a:off x="9876480" y="1887273"/>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2" name="Freeform 75"/>
              <p:cNvSpPr>
                <a:spLocks/>
              </p:cNvSpPr>
              <p:nvPr/>
            </p:nvSpPr>
            <p:spPr bwMode="auto">
              <a:xfrm>
                <a:off x="10027292" y="1887273"/>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76"/>
              <p:cNvSpPr>
                <a:spLocks noEditPoints="1"/>
              </p:cNvSpPr>
              <p:nvPr/>
            </p:nvSpPr>
            <p:spPr bwMode="auto">
              <a:xfrm>
                <a:off x="8467776" y="1887273"/>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68217A">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5" name="Freeform 72"/>
              <p:cNvSpPr>
                <a:spLocks/>
              </p:cNvSpPr>
              <p:nvPr/>
            </p:nvSpPr>
            <p:spPr bwMode="auto">
              <a:xfrm>
                <a:off x="8834865"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6" name="Freeform 73"/>
              <p:cNvSpPr>
                <a:spLocks/>
              </p:cNvSpPr>
              <p:nvPr/>
            </p:nvSpPr>
            <p:spPr bwMode="auto">
              <a:xfrm>
                <a:off x="8834865"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74"/>
              <p:cNvSpPr>
                <a:spLocks/>
              </p:cNvSpPr>
              <p:nvPr/>
            </p:nvSpPr>
            <p:spPr bwMode="auto">
              <a:xfrm>
                <a:off x="8834865"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75"/>
              <p:cNvSpPr>
                <a:spLocks/>
              </p:cNvSpPr>
              <p:nvPr/>
            </p:nvSpPr>
            <p:spPr bwMode="auto">
              <a:xfrm>
                <a:off x="8985677" y="3468214"/>
                <a:ext cx="79375"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76"/>
              <p:cNvSpPr>
                <a:spLocks noEditPoints="1"/>
              </p:cNvSpPr>
              <p:nvPr/>
            </p:nvSpPr>
            <p:spPr bwMode="auto">
              <a:xfrm>
                <a:off x="894916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78"/>
              <p:cNvSpPr>
                <a:spLocks/>
              </p:cNvSpPr>
              <p:nvPr/>
            </p:nvSpPr>
            <p:spPr bwMode="auto">
              <a:xfrm>
                <a:off x="9131727" y="4022252"/>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79"/>
              <p:cNvSpPr>
                <a:spLocks/>
              </p:cNvSpPr>
              <p:nvPr/>
            </p:nvSpPr>
            <p:spPr bwMode="auto">
              <a:xfrm>
                <a:off x="9131727" y="3749202"/>
                <a:ext cx="82550"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81"/>
              <p:cNvSpPr>
                <a:spLocks noEditPoints="1"/>
              </p:cNvSpPr>
              <p:nvPr/>
            </p:nvSpPr>
            <p:spPr bwMode="auto">
              <a:xfrm>
                <a:off x="9247615" y="4017489"/>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6" name="Freeform 83"/>
              <p:cNvSpPr>
                <a:spLocks noEditPoints="1"/>
              </p:cNvSpPr>
              <p:nvPr/>
            </p:nvSpPr>
            <p:spPr bwMode="auto">
              <a:xfrm>
                <a:off x="9249202" y="3461864"/>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7" name="Freeform 84"/>
              <p:cNvSpPr>
                <a:spLocks/>
              </p:cNvSpPr>
              <p:nvPr/>
            </p:nvSpPr>
            <p:spPr bwMode="auto">
              <a:xfrm>
                <a:off x="8833278"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8" name="Freeform 85"/>
              <p:cNvSpPr>
                <a:spLocks noEditPoints="1"/>
              </p:cNvSpPr>
              <p:nvPr/>
            </p:nvSpPr>
            <p:spPr bwMode="auto">
              <a:xfrm>
                <a:off x="8949165" y="3177701"/>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0" name="Freeform 87"/>
              <p:cNvSpPr>
                <a:spLocks noEditPoints="1"/>
              </p:cNvSpPr>
              <p:nvPr/>
            </p:nvSpPr>
            <p:spPr bwMode="auto">
              <a:xfrm>
                <a:off x="9247615" y="3177701"/>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1" name="Freeform 88"/>
              <p:cNvSpPr>
                <a:spLocks/>
              </p:cNvSpPr>
              <p:nvPr/>
            </p:nvSpPr>
            <p:spPr bwMode="auto">
              <a:xfrm>
                <a:off x="9441818" y="4022252"/>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89"/>
              <p:cNvSpPr>
                <a:spLocks/>
              </p:cNvSpPr>
              <p:nvPr/>
            </p:nvSpPr>
            <p:spPr bwMode="auto">
              <a:xfrm>
                <a:off x="944181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90"/>
              <p:cNvSpPr>
                <a:spLocks/>
              </p:cNvSpPr>
              <p:nvPr/>
            </p:nvSpPr>
            <p:spPr bwMode="auto">
              <a:xfrm>
                <a:off x="944181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91"/>
              <p:cNvSpPr>
                <a:spLocks/>
              </p:cNvSpPr>
              <p:nvPr/>
            </p:nvSpPr>
            <p:spPr bwMode="auto">
              <a:xfrm>
                <a:off x="9594218"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92"/>
              <p:cNvSpPr>
                <a:spLocks noEditPoints="1"/>
              </p:cNvSpPr>
              <p:nvPr/>
            </p:nvSpPr>
            <p:spPr bwMode="auto">
              <a:xfrm>
                <a:off x="9557706" y="4017489"/>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93"/>
              <p:cNvSpPr>
                <a:spLocks noEditPoints="1"/>
              </p:cNvSpPr>
              <p:nvPr/>
            </p:nvSpPr>
            <p:spPr bwMode="auto">
              <a:xfrm>
                <a:off x="9560881" y="3739677"/>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8" name="Freeform 95"/>
              <p:cNvSpPr>
                <a:spLocks/>
              </p:cNvSpPr>
              <p:nvPr/>
            </p:nvSpPr>
            <p:spPr bwMode="auto">
              <a:xfrm>
                <a:off x="9740268" y="374920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9" name="Freeform 96"/>
              <p:cNvSpPr>
                <a:spLocks/>
              </p:cNvSpPr>
              <p:nvPr/>
            </p:nvSpPr>
            <p:spPr bwMode="auto">
              <a:xfrm>
                <a:off x="9740268" y="3468214"/>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Freeform 98"/>
              <p:cNvSpPr>
                <a:spLocks noEditPoints="1"/>
              </p:cNvSpPr>
              <p:nvPr/>
            </p:nvSpPr>
            <p:spPr bwMode="auto">
              <a:xfrm>
                <a:off x="9857743" y="3739677"/>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2" name="Freeform 99"/>
              <p:cNvSpPr>
                <a:spLocks noEditPoints="1"/>
              </p:cNvSpPr>
              <p:nvPr/>
            </p:nvSpPr>
            <p:spPr bwMode="auto">
              <a:xfrm>
                <a:off x="9857743" y="3461864"/>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4" name="Freeform 101"/>
              <p:cNvSpPr>
                <a:spLocks/>
              </p:cNvSpPr>
              <p:nvPr/>
            </p:nvSpPr>
            <p:spPr bwMode="auto">
              <a:xfrm>
                <a:off x="9594218" y="3184051"/>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5" name="Freeform 102"/>
              <p:cNvSpPr>
                <a:spLocks/>
              </p:cNvSpPr>
              <p:nvPr/>
            </p:nvSpPr>
            <p:spPr bwMode="auto">
              <a:xfrm>
                <a:off x="9740268" y="3184051"/>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6" name="Freeform 103"/>
              <p:cNvSpPr>
                <a:spLocks noEditPoints="1"/>
              </p:cNvSpPr>
              <p:nvPr/>
            </p:nvSpPr>
            <p:spPr bwMode="auto">
              <a:xfrm>
                <a:off x="9857743" y="3177701"/>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7" name="Freeform 84"/>
              <p:cNvSpPr>
                <a:spLocks/>
              </p:cNvSpPr>
              <p:nvPr/>
            </p:nvSpPr>
            <p:spPr bwMode="auto">
              <a:xfrm>
                <a:off x="8833278"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8" name="Freeform 85"/>
              <p:cNvSpPr>
                <a:spLocks noEditPoints="1"/>
              </p:cNvSpPr>
              <p:nvPr/>
            </p:nvSpPr>
            <p:spPr bwMode="auto">
              <a:xfrm>
                <a:off x="8949165" y="2896183"/>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86"/>
              <p:cNvSpPr>
                <a:spLocks/>
              </p:cNvSpPr>
              <p:nvPr/>
            </p:nvSpPr>
            <p:spPr bwMode="auto">
              <a:xfrm>
                <a:off x="9131728" y="2900946"/>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87"/>
              <p:cNvSpPr>
                <a:spLocks noEditPoints="1"/>
              </p:cNvSpPr>
              <p:nvPr/>
            </p:nvSpPr>
            <p:spPr bwMode="auto">
              <a:xfrm>
                <a:off x="9247615" y="2896183"/>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100"/>
              <p:cNvSpPr>
                <a:spLocks/>
              </p:cNvSpPr>
              <p:nvPr/>
            </p:nvSpPr>
            <p:spPr bwMode="auto">
              <a:xfrm>
                <a:off x="944181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101"/>
              <p:cNvSpPr>
                <a:spLocks/>
              </p:cNvSpPr>
              <p:nvPr/>
            </p:nvSpPr>
            <p:spPr bwMode="auto">
              <a:xfrm>
                <a:off x="9594218" y="2902533"/>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3" name="Freeform 102"/>
              <p:cNvSpPr>
                <a:spLocks/>
              </p:cNvSpPr>
              <p:nvPr/>
            </p:nvSpPr>
            <p:spPr bwMode="auto">
              <a:xfrm>
                <a:off x="9740268" y="2902533"/>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Freeform 103"/>
              <p:cNvSpPr>
                <a:spLocks noEditPoints="1"/>
              </p:cNvSpPr>
              <p:nvPr/>
            </p:nvSpPr>
            <p:spPr bwMode="auto">
              <a:xfrm>
                <a:off x="9857743" y="2896183"/>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Freeform 72"/>
              <p:cNvSpPr>
                <a:spLocks/>
              </p:cNvSpPr>
              <p:nvPr/>
            </p:nvSpPr>
            <p:spPr bwMode="auto">
              <a:xfrm>
                <a:off x="10052872" y="4022252"/>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Freeform 73"/>
              <p:cNvSpPr>
                <a:spLocks/>
              </p:cNvSpPr>
              <p:nvPr/>
            </p:nvSpPr>
            <p:spPr bwMode="auto">
              <a:xfrm>
                <a:off x="10052872" y="374920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Freeform 74"/>
              <p:cNvSpPr>
                <a:spLocks/>
              </p:cNvSpPr>
              <p:nvPr/>
            </p:nvSpPr>
            <p:spPr bwMode="auto">
              <a:xfrm>
                <a:off x="10052872" y="3468214"/>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Freeform 84"/>
              <p:cNvSpPr>
                <a:spLocks/>
              </p:cNvSpPr>
              <p:nvPr/>
            </p:nvSpPr>
            <p:spPr bwMode="auto">
              <a:xfrm>
                <a:off x="10051285" y="3182464"/>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84"/>
              <p:cNvSpPr>
                <a:spLocks/>
              </p:cNvSpPr>
              <p:nvPr/>
            </p:nvSpPr>
            <p:spPr bwMode="auto">
              <a:xfrm>
                <a:off x="10051285" y="2900946"/>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Freeform 72"/>
              <p:cNvSpPr>
                <a:spLocks/>
              </p:cNvSpPr>
              <p:nvPr/>
            </p:nvSpPr>
            <p:spPr bwMode="auto">
              <a:xfrm>
                <a:off x="8845798"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Freeform 73"/>
              <p:cNvSpPr>
                <a:spLocks/>
              </p:cNvSpPr>
              <p:nvPr/>
            </p:nvSpPr>
            <p:spPr bwMode="auto">
              <a:xfrm>
                <a:off x="8845798"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Freeform 74"/>
              <p:cNvSpPr>
                <a:spLocks/>
              </p:cNvSpPr>
              <p:nvPr/>
            </p:nvSpPr>
            <p:spPr bwMode="auto">
              <a:xfrm>
                <a:off x="8845798"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Freeform 76"/>
              <p:cNvSpPr>
                <a:spLocks noEditPoints="1"/>
              </p:cNvSpPr>
              <p:nvPr/>
            </p:nvSpPr>
            <p:spPr bwMode="auto">
              <a:xfrm>
                <a:off x="896009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77"/>
              <p:cNvSpPr>
                <a:spLocks noEditPoints="1"/>
              </p:cNvSpPr>
              <p:nvPr/>
            </p:nvSpPr>
            <p:spPr bwMode="auto">
              <a:xfrm>
                <a:off x="8963273"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1" name="Freeform 78"/>
              <p:cNvSpPr>
                <a:spLocks/>
              </p:cNvSpPr>
              <p:nvPr/>
            </p:nvSpPr>
            <p:spPr bwMode="auto">
              <a:xfrm>
                <a:off x="9142660" y="542301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Freeform 81"/>
              <p:cNvSpPr>
                <a:spLocks noEditPoints="1"/>
              </p:cNvSpPr>
              <p:nvPr/>
            </p:nvSpPr>
            <p:spPr bwMode="auto">
              <a:xfrm>
                <a:off x="9258548" y="5418252"/>
                <a:ext cx="153987"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83"/>
              <p:cNvSpPr>
                <a:spLocks noEditPoints="1"/>
              </p:cNvSpPr>
              <p:nvPr/>
            </p:nvSpPr>
            <p:spPr bwMode="auto">
              <a:xfrm>
                <a:off x="9260135" y="4862627"/>
                <a:ext cx="153987" cy="231775"/>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84"/>
              <p:cNvSpPr>
                <a:spLocks/>
              </p:cNvSpPr>
              <p:nvPr/>
            </p:nvSpPr>
            <p:spPr bwMode="auto">
              <a:xfrm>
                <a:off x="8844211"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85"/>
              <p:cNvSpPr>
                <a:spLocks noEditPoints="1"/>
              </p:cNvSpPr>
              <p:nvPr/>
            </p:nvSpPr>
            <p:spPr bwMode="auto">
              <a:xfrm>
                <a:off x="8960098" y="4578464"/>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86"/>
              <p:cNvSpPr>
                <a:spLocks/>
              </p:cNvSpPr>
              <p:nvPr/>
            </p:nvSpPr>
            <p:spPr bwMode="auto">
              <a:xfrm>
                <a:off x="9142661" y="4583227"/>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87"/>
              <p:cNvSpPr>
                <a:spLocks noEditPoints="1"/>
              </p:cNvSpPr>
              <p:nvPr/>
            </p:nvSpPr>
            <p:spPr bwMode="auto">
              <a:xfrm>
                <a:off x="9258548" y="4578464"/>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88"/>
              <p:cNvSpPr>
                <a:spLocks/>
              </p:cNvSpPr>
              <p:nvPr/>
            </p:nvSpPr>
            <p:spPr bwMode="auto">
              <a:xfrm>
                <a:off x="9452751" y="5423015"/>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89"/>
              <p:cNvSpPr>
                <a:spLocks/>
              </p:cNvSpPr>
              <p:nvPr/>
            </p:nvSpPr>
            <p:spPr bwMode="auto">
              <a:xfrm>
                <a:off x="945275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90"/>
              <p:cNvSpPr>
                <a:spLocks/>
              </p:cNvSpPr>
              <p:nvPr/>
            </p:nvSpPr>
            <p:spPr bwMode="auto">
              <a:xfrm>
                <a:off x="945275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91"/>
              <p:cNvSpPr>
                <a:spLocks/>
              </p:cNvSpPr>
              <p:nvPr/>
            </p:nvSpPr>
            <p:spPr bwMode="auto">
              <a:xfrm>
                <a:off x="9605151"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93"/>
              <p:cNvSpPr>
                <a:spLocks noEditPoints="1"/>
              </p:cNvSpPr>
              <p:nvPr/>
            </p:nvSpPr>
            <p:spPr bwMode="auto">
              <a:xfrm>
                <a:off x="9571814" y="5140440"/>
                <a:ext cx="152400" cy="233363"/>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3" y="105"/>
                    </a:cubicBezTo>
                    <a:close/>
                    <a:moveTo>
                      <a:pt x="35" y="14"/>
                    </a:moveTo>
                    <a:cubicBezTo>
                      <a:pt x="23" y="14"/>
                      <a:pt x="17" y="27"/>
                      <a:pt x="17" y="54"/>
                    </a:cubicBezTo>
                    <a:cubicBezTo>
                      <a:pt x="17" y="79"/>
                      <a:pt x="23" y="92"/>
                      <a:pt x="35" y="92"/>
                    </a:cubicBezTo>
                    <a:cubicBezTo>
                      <a:pt x="47" y="92"/>
                      <a:pt x="52" y="79"/>
                      <a:pt x="52" y="53"/>
                    </a:cubicBezTo>
                    <a:cubicBezTo>
                      <a:pt x="52"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95"/>
              <p:cNvSpPr>
                <a:spLocks/>
              </p:cNvSpPr>
              <p:nvPr/>
            </p:nvSpPr>
            <p:spPr bwMode="auto">
              <a:xfrm>
                <a:off x="9751201" y="5149965"/>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4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96"/>
              <p:cNvSpPr>
                <a:spLocks/>
              </p:cNvSpPr>
              <p:nvPr/>
            </p:nvSpPr>
            <p:spPr bwMode="auto">
              <a:xfrm>
                <a:off x="9751201" y="4868977"/>
                <a:ext cx="82550" cy="225425"/>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98"/>
              <p:cNvSpPr>
                <a:spLocks noEditPoints="1"/>
              </p:cNvSpPr>
              <p:nvPr/>
            </p:nvSpPr>
            <p:spPr bwMode="auto">
              <a:xfrm>
                <a:off x="9868676" y="5140440"/>
                <a:ext cx="153987" cy="233363"/>
              </a:xfrm>
              <a:custGeom>
                <a:avLst/>
                <a:gdLst>
                  <a:gd name="T0" fmla="*/ 34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4 w 69"/>
                  <a:gd name="T15" fmla="*/ 105 h 105"/>
                  <a:gd name="T16" fmla="*/ 35 w 69"/>
                  <a:gd name="T17" fmla="*/ 14 h 105"/>
                  <a:gd name="T18" fmla="*/ 17 w 69"/>
                  <a:gd name="T19" fmla="*/ 54 h 105"/>
                  <a:gd name="T20" fmla="*/ 35 w 69"/>
                  <a:gd name="T21" fmla="*/ 92 h 105"/>
                  <a:gd name="T22" fmla="*/ 53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4"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4" y="100"/>
                      <a:pt x="45" y="105"/>
                      <a:pt x="34" y="105"/>
                    </a:cubicBezTo>
                    <a:close/>
                    <a:moveTo>
                      <a:pt x="35" y="14"/>
                    </a:moveTo>
                    <a:cubicBezTo>
                      <a:pt x="23" y="14"/>
                      <a:pt x="17" y="27"/>
                      <a:pt x="17" y="54"/>
                    </a:cubicBezTo>
                    <a:cubicBezTo>
                      <a:pt x="17" y="79"/>
                      <a:pt x="23" y="92"/>
                      <a:pt x="35" y="92"/>
                    </a:cubicBezTo>
                    <a:cubicBezTo>
                      <a:pt x="47" y="92"/>
                      <a:pt x="53" y="79"/>
                      <a:pt x="53" y="53"/>
                    </a:cubicBezTo>
                    <a:cubicBezTo>
                      <a:pt x="53" y="27"/>
                      <a:pt x="47" y="14"/>
                      <a:pt x="35" y="14"/>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99"/>
              <p:cNvSpPr>
                <a:spLocks noEditPoints="1"/>
              </p:cNvSpPr>
              <p:nvPr/>
            </p:nvSpPr>
            <p:spPr bwMode="auto">
              <a:xfrm>
                <a:off x="9868676" y="4862627"/>
                <a:ext cx="153987" cy="231775"/>
              </a:xfrm>
              <a:custGeom>
                <a:avLst/>
                <a:gdLst>
                  <a:gd name="T0" fmla="*/ 34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4 w 69"/>
                  <a:gd name="T15" fmla="*/ 104 h 104"/>
                  <a:gd name="T16" fmla="*/ 35 w 69"/>
                  <a:gd name="T17" fmla="*/ 13 h 104"/>
                  <a:gd name="T18" fmla="*/ 17 w 69"/>
                  <a:gd name="T19" fmla="*/ 53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4" y="100"/>
                      <a:pt x="45" y="104"/>
                      <a:pt x="34" y="104"/>
                    </a:cubicBezTo>
                    <a:close/>
                    <a:moveTo>
                      <a:pt x="35" y="13"/>
                    </a:moveTo>
                    <a:cubicBezTo>
                      <a:pt x="23" y="13"/>
                      <a:pt x="17" y="26"/>
                      <a:pt x="17" y="53"/>
                    </a:cubicBezTo>
                    <a:cubicBezTo>
                      <a:pt x="17" y="78"/>
                      <a:pt x="23" y="91"/>
                      <a:pt x="35" y="91"/>
                    </a:cubicBezTo>
                    <a:cubicBezTo>
                      <a:pt x="47" y="91"/>
                      <a:pt x="53" y="78"/>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100"/>
              <p:cNvSpPr>
                <a:spLocks/>
              </p:cNvSpPr>
              <p:nvPr/>
            </p:nvSpPr>
            <p:spPr bwMode="auto">
              <a:xfrm>
                <a:off x="945275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101"/>
              <p:cNvSpPr>
                <a:spLocks/>
              </p:cNvSpPr>
              <p:nvPr/>
            </p:nvSpPr>
            <p:spPr bwMode="auto">
              <a:xfrm>
                <a:off x="9605151" y="4584814"/>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102"/>
              <p:cNvSpPr>
                <a:spLocks/>
              </p:cNvSpPr>
              <p:nvPr/>
            </p:nvSpPr>
            <p:spPr bwMode="auto">
              <a:xfrm>
                <a:off x="9751201" y="4584814"/>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103"/>
              <p:cNvSpPr>
                <a:spLocks noEditPoints="1"/>
              </p:cNvSpPr>
              <p:nvPr/>
            </p:nvSpPr>
            <p:spPr bwMode="auto">
              <a:xfrm>
                <a:off x="9868676" y="4578464"/>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84"/>
              <p:cNvSpPr>
                <a:spLocks/>
              </p:cNvSpPr>
              <p:nvPr/>
            </p:nvSpPr>
            <p:spPr bwMode="auto">
              <a:xfrm>
                <a:off x="8844211"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85"/>
              <p:cNvSpPr>
                <a:spLocks noEditPoints="1"/>
              </p:cNvSpPr>
              <p:nvPr/>
            </p:nvSpPr>
            <p:spPr bwMode="auto">
              <a:xfrm>
                <a:off x="8960098" y="4296946"/>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86"/>
              <p:cNvSpPr>
                <a:spLocks/>
              </p:cNvSpPr>
              <p:nvPr/>
            </p:nvSpPr>
            <p:spPr bwMode="auto">
              <a:xfrm>
                <a:off x="9142661" y="4301709"/>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87"/>
              <p:cNvSpPr>
                <a:spLocks noEditPoints="1"/>
              </p:cNvSpPr>
              <p:nvPr/>
            </p:nvSpPr>
            <p:spPr bwMode="auto">
              <a:xfrm>
                <a:off x="9258548" y="4296946"/>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100"/>
              <p:cNvSpPr>
                <a:spLocks/>
              </p:cNvSpPr>
              <p:nvPr/>
            </p:nvSpPr>
            <p:spPr bwMode="auto">
              <a:xfrm>
                <a:off x="945275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102"/>
              <p:cNvSpPr>
                <a:spLocks/>
              </p:cNvSpPr>
              <p:nvPr/>
            </p:nvSpPr>
            <p:spPr bwMode="auto">
              <a:xfrm>
                <a:off x="9751201" y="4303296"/>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103"/>
              <p:cNvSpPr>
                <a:spLocks noEditPoints="1"/>
              </p:cNvSpPr>
              <p:nvPr/>
            </p:nvSpPr>
            <p:spPr bwMode="auto">
              <a:xfrm>
                <a:off x="9868676" y="4296946"/>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72"/>
              <p:cNvSpPr>
                <a:spLocks/>
              </p:cNvSpPr>
              <p:nvPr/>
            </p:nvSpPr>
            <p:spPr bwMode="auto">
              <a:xfrm>
                <a:off x="10063805" y="5423015"/>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73"/>
              <p:cNvSpPr>
                <a:spLocks/>
              </p:cNvSpPr>
              <p:nvPr/>
            </p:nvSpPr>
            <p:spPr bwMode="auto">
              <a:xfrm>
                <a:off x="10063805" y="5149965"/>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chemeClr val="accent6">
                  <a:alpha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7" name="Freeform 74"/>
              <p:cNvSpPr>
                <a:spLocks/>
              </p:cNvSpPr>
              <p:nvPr/>
            </p:nvSpPr>
            <p:spPr bwMode="auto">
              <a:xfrm>
                <a:off x="10063805" y="4868977"/>
                <a:ext cx="80962"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84"/>
              <p:cNvSpPr>
                <a:spLocks/>
              </p:cNvSpPr>
              <p:nvPr/>
            </p:nvSpPr>
            <p:spPr bwMode="auto">
              <a:xfrm>
                <a:off x="10062218" y="4583227"/>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84"/>
              <p:cNvSpPr>
                <a:spLocks/>
              </p:cNvSpPr>
              <p:nvPr/>
            </p:nvSpPr>
            <p:spPr bwMode="auto">
              <a:xfrm>
                <a:off x="10062218" y="4301709"/>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84"/>
              <p:cNvSpPr>
                <a:spLocks/>
              </p:cNvSpPr>
              <p:nvPr/>
            </p:nvSpPr>
            <p:spPr bwMode="auto">
              <a:xfrm>
                <a:off x="8833278"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85"/>
              <p:cNvSpPr>
                <a:spLocks noEditPoints="1"/>
              </p:cNvSpPr>
              <p:nvPr/>
            </p:nvSpPr>
            <p:spPr bwMode="auto">
              <a:xfrm>
                <a:off x="8949165" y="5694532"/>
                <a:ext cx="153987" cy="230188"/>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86"/>
              <p:cNvSpPr>
                <a:spLocks/>
              </p:cNvSpPr>
              <p:nvPr/>
            </p:nvSpPr>
            <p:spPr bwMode="auto">
              <a:xfrm>
                <a:off x="9131728" y="5699295"/>
                <a:ext cx="82550" cy="225425"/>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87"/>
              <p:cNvSpPr>
                <a:spLocks noEditPoints="1"/>
              </p:cNvSpPr>
              <p:nvPr/>
            </p:nvSpPr>
            <p:spPr bwMode="auto">
              <a:xfrm>
                <a:off x="9247615" y="5694532"/>
                <a:ext cx="152400" cy="23018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4" name="Freeform 100"/>
              <p:cNvSpPr>
                <a:spLocks/>
              </p:cNvSpPr>
              <p:nvPr/>
            </p:nvSpPr>
            <p:spPr bwMode="auto">
              <a:xfrm>
                <a:off x="944181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5" name="Freeform 101"/>
              <p:cNvSpPr>
                <a:spLocks/>
              </p:cNvSpPr>
              <p:nvPr/>
            </p:nvSpPr>
            <p:spPr bwMode="auto">
              <a:xfrm>
                <a:off x="9594218" y="5700882"/>
                <a:ext cx="80962" cy="223838"/>
              </a:xfrm>
              <a:custGeom>
                <a:avLst/>
                <a:gdLst>
                  <a:gd name="T0" fmla="*/ 37 w 37"/>
                  <a:gd name="T1" fmla="*/ 0 h 101"/>
                  <a:gd name="T2" fmla="*/ 37 w 37"/>
                  <a:gd name="T3" fmla="*/ 101 h 101"/>
                  <a:gd name="T4" fmla="*/ 21 w 37"/>
                  <a:gd name="T5" fmla="*/ 101 h 101"/>
                  <a:gd name="T6" fmla="*/ 21 w 37"/>
                  <a:gd name="T7" fmla="*/ 19 h 101"/>
                  <a:gd name="T8" fmla="*/ 11 w 37"/>
                  <a:gd name="T9" fmla="*/ 25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5"/>
                    </a:cubicBezTo>
                    <a:cubicBezTo>
                      <a:pt x="8" y="26"/>
                      <a:pt x="4" y="27"/>
                      <a:pt x="0" y="28"/>
                    </a:cubicBezTo>
                    <a:cubicBezTo>
                      <a:pt x="0" y="15"/>
                      <a:pt x="0" y="15"/>
                      <a:pt x="0" y="15"/>
                    </a:cubicBezTo>
                    <a:cubicBezTo>
                      <a:pt x="3" y="14"/>
                      <a:pt x="5" y="13"/>
                      <a:pt x="8" y="12"/>
                    </a:cubicBezTo>
                    <a:cubicBezTo>
                      <a:pt x="10" y="11"/>
                      <a:pt x="13" y="10"/>
                      <a:pt x="15" y="9"/>
                    </a:cubicBezTo>
                    <a:cubicBezTo>
                      <a:pt x="17" y="8"/>
                      <a:pt x="20" y="6"/>
                      <a:pt x="22" y="5"/>
                    </a:cubicBezTo>
                    <a:cubicBezTo>
                      <a:pt x="25" y="3"/>
                      <a:pt x="27"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102"/>
              <p:cNvSpPr>
                <a:spLocks/>
              </p:cNvSpPr>
              <p:nvPr/>
            </p:nvSpPr>
            <p:spPr bwMode="auto">
              <a:xfrm>
                <a:off x="9740268" y="5700882"/>
                <a:ext cx="82550" cy="223838"/>
              </a:xfrm>
              <a:custGeom>
                <a:avLst/>
                <a:gdLst>
                  <a:gd name="T0" fmla="*/ 37 w 37"/>
                  <a:gd name="T1" fmla="*/ 0 h 101"/>
                  <a:gd name="T2" fmla="*/ 37 w 37"/>
                  <a:gd name="T3" fmla="*/ 101 h 101"/>
                  <a:gd name="T4" fmla="*/ 21 w 37"/>
                  <a:gd name="T5" fmla="*/ 101 h 101"/>
                  <a:gd name="T6" fmla="*/ 21 w 37"/>
                  <a:gd name="T7" fmla="*/ 19 h 101"/>
                  <a:gd name="T8" fmla="*/ 12 w 37"/>
                  <a:gd name="T9" fmla="*/ 25 h 101"/>
                  <a:gd name="T10" fmla="*/ 0 w 37"/>
                  <a:gd name="T11" fmla="*/ 28 h 101"/>
                  <a:gd name="T12" fmla="*/ 0 w 37"/>
                  <a:gd name="T13" fmla="*/ 15 h 101"/>
                  <a:gd name="T14" fmla="*/ 8 w 37"/>
                  <a:gd name="T15" fmla="*/ 12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2" y="25"/>
                    </a:cubicBezTo>
                    <a:cubicBezTo>
                      <a:pt x="8" y="26"/>
                      <a:pt x="4" y="27"/>
                      <a:pt x="0" y="28"/>
                    </a:cubicBezTo>
                    <a:cubicBezTo>
                      <a:pt x="0" y="15"/>
                      <a:pt x="0" y="15"/>
                      <a:pt x="0" y="15"/>
                    </a:cubicBezTo>
                    <a:cubicBezTo>
                      <a:pt x="3" y="14"/>
                      <a:pt x="5" y="13"/>
                      <a:pt x="8" y="12"/>
                    </a:cubicBezTo>
                    <a:cubicBezTo>
                      <a:pt x="10" y="11"/>
                      <a:pt x="13" y="10"/>
                      <a:pt x="15" y="9"/>
                    </a:cubicBezTo>
                    <a:cubicBezTo>
                      <a:pt x="18" y="8"/>
                      <a:pt x="20" y="6"/>
                      <a:pt x="23" y="5"/>
                    </a:cubicBezTo>
                    <a:cubicBezTo>
                      <a:pt x="25" y="3"/>
                      <a:pt x="28" y="2"/>
                      <a:pt x="30" y="0"/>
                    </a:cubicBezTo>
                    <a:lnTo>
                      <a:pt x="37" y="0"/>
                    </a:ln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103"/>
              <p:cNvSpPr>
                <a:spLocks noEditPoints="1"/>
              </p:cNvSpPr>
              <p:nvPr/>
            </p:nvSpPr>
            <p:spPr bwMode="auto">
              <a:xfrm>
                <a:off x="9857743" y="5694532"/>
                <a:ext cx="153987" cy="230188"/>
              </a:xfrm>
              <a:custGeom>
                <a:avLst/>
                <a:gdLst>
                  <a:gd name="T0" fmla="*/ 34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4 w 69"/>
                  <a:gd name="T15" fmla="*/ 104 h 104"/>
                  <a:gd name="T16" fmla="*/ 35 w 69"/>
                  <a:gd name="T17" fmla="*/ 13 h 104"/>
                  <a:gd name="T18" fmla="*/ 17 w 69"/>
                  <a:gd name="T19" fmla="*/ 54 h 104"/>
                  <a:gd name="T20" fmla="*/ 35 w 69"/>
                  <a:gd name="T21" fmla="*/ 91 h 104"/>
                  <a:gd name="T22" fmla="*/ 53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4"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4" y="104"/>
                    </a:cubicBezTo>
                    <a:close/>
                    <a:moveTo>
                      <a:pt x="35" y="13"/>
                    </a:moveTo>
                    <a:cubicBezTo>
                      <a:pt x="23" y="13"/>
                      <a:pt x="17" y="27"/>
                      <a:pt x="17" y="54"/>
                    </a:cubicBezTo>
                    <a:cubicBezTo>
                      <a:pt x="17" y="79"/>
                      <a:pt x="23" y="91"/>
                      <a:pt x="35" y="91"/>
                    </a:cubicBezTo>
                    <a:cubicBezTo>
                      <a:pt x="47" y="91"/>
                      <a:pt x="53" y="79"/>
                      <a:pt x="53" y="53"/>
                    </a:cubicBezTo>
                    <a:cubicBezTo>
                      <a:pt x="53" y="26"/>
                      <a:pt x="47" y="13"/>
                      <a:pt x="35" y="13"/>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84"/>
              <p:cNvSpPr>
                <a:spLocks/>
              </p:cNvSpPr>
              <p:nvPr/>
            </p:nvSpPr>
            <p:spPr bwMode="auto">
              <a:xfrm>
                <a:off x="10051285" y="5699295"/>
                <a:ext cx="80962" cy="225425"/>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72C6">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 name="Group 117"/>
            <p:cNvGrpSpPr/>
            <p:nvPr/>
          </p:nvGrpSpPr>
          <p:grpSpPr>
            <a:xfrm>
              <a:off x="10554283" y="6274801"/>
              <a:ext cx="365760" cy="365760"/>
              <a:chOff x="608865" y="4536026"/>
              <a:chExt cx="329755" cy="329754"/>
            </a:xfrm>
            <a:solidFill>
              <a:schemeClr val="accent3"/>
            </a:solidFill>
          </p:grpSpPr>
          <p:sp>
            <p:nvSpPr>
              <p:cNvPr id="119" name="Donut 118"/>
              <p:cNvSpPr/>
              <p:nvPr/>
            </p:nvSpPr>
            <p:spPr bwMode="auto">
              <a:xfrm>
                <a:off x="608865" y="4536026"/>
                <a:ext cx="329755" cy="329754"/>
              </a:xfrm>
              <a:prstGeom prst="donut">
                <a:avLst>
                  <a:gd name="adj" fmla="val 71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Isosceles Triangle 119"/>
              <p:cNvSpPr/>
              <p:nvPr/>
            </p:nvSpPr>
            <p:spPr bwMode="auto">
              <a:xfrm rot="5400000">
                <a:off x="710175" y="4634663"/>
                <a:ext cx="153677" cy="132481"/>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655238" y="4846289"/>
              <a:ext cx="411410" cy="669336"/>
              <a:chOff x="8361363" y="-330200"/>
              <a:chExt cx="719138" cy="1169988"/>
            </a:xfrm>
          </p:grpSpPr>
          <p:sp>
            <p:nvSpPr>
              <p:cNvPr id="11" name="Freeform 5"/>
              <p:cNvSpPr>
                <a:spLocks/>
              </p:cNvSpPr>
              <p:nvPr/>
            </p:nvSpPr>
            <p:spPr bwMode="auto">
              <a:xfrm>
                <a:off x="8497888" y="-330200"/>
                <a:ext cx="444500" cy="509588"/>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6"/>
              <p:cNvSpPr>
                <a:spLocks noChangeArrowheads="1"/>
              </p:cNvSpPr>
              <p:nvPr/>
            </p:nvSpPr>
            <p:spPr bwMode="auto">
              <a:xfrm>
                <a:off x="8361363" y="161925"/>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7"/>
              <p:cNvSpPr>
                <a:spLocks noChangeArrowheads="1"/>
              </p:cNvSpPr>
              <p:nvPr/>
            </p:nvSpPr>
            <p:spPr bwMode="auto">
              <a:xfrm>
                <a:off x="8361363" y="161925"/>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8"/>
              <p:cNvSpPr>
                <a:spLocks/>
              </p:cNvSpPr>
              <p:nvPr/>
            </p:nvSpPr>
            <p:spPr bwMode="auto">
              <a:xfrm>
                <a:off x="8647113" y="379413"/>
                <a:ext cx="146050" cy="25717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17" name="Picture 516"/>
            <p:cNvPicPr>
              <a:picLocks noChangeAspect="1"/>
            </p:cNvPicPr>
            <p:nvPr/>
          </p:nvPicPr>
          <p:blipFill>
            <a:blip r:embed="rId8"/>
            <a:stretch>
              <a:fillRect/>
            </a:stretch>
          </p:blipFill>
          <p:spPr>
            <a:xfrm>
              <a:off x="8652367" y="6070278"/>
              <a:ext cx="825812" cy="529659"/>
            </a:xfrm>
            <a:prstGeom prst="rect">
              <a:avLst/>
            </a:prstGeom>
          </p:spPr>
        </p:pic>
        <p:pic>
          <p:nvPicPr>
            <p:cNvPr id="521" name="Picture 520"/>
            <p:cNvPicPr>
              <a:picLocks noChangeAspect="1"/>
            </p:cNvPicPr>
            <p:nvPr/>
          </p:nvPicPr>
          <p:blipFill>
            <a:blip r:embed="rId9"/>
            <a:stretch>
              <a:fillRect/>
            </a:stretch>
          </p:blipFill>
          <p:spPr>
            <a:xfrm>
              <a:off x="8425215" y="3981839"/>
              <a:ext cx="467544" cy="880082"/>
            </a:xfrm>
            <a:prstGeom prst="rect">
              <a:avLst/>
            </a:prstGeom>
          </p:spPr>
        </p:pic>
        <p:grpSp>
          <p:nvGrpSpPr>
            <p:cNvPr id="25" name="Group 24"/>
            <p:cNvGrpSpPr/>
            <p:nvPr/>
          </p:nvGrpSpPr>
          <p:grpSpPr>
            <a:xfrm>
              <a:off x="9905781" y="4113554"/>
              <a:ext cx="599461" cy="1062972"/>
              <a:chOff x="-276225" y="620713"/>
              <a:chExt cx="889000" cy="1576387"/>
            </a:xfrm>
          </p:grpSpPr>
          <p:sp>
            <p:nvSpPr>
              <p:cNvPr id="19" name="Freeform 12"/>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3"/>
              <p:cNvSpPr>
                <a:spLocks/>
              </p:cNvSpPr>
              <p:nvPr/>
            </p:nvSpPr>
            <p:spPr bwMode="auto">
              <a:xfrm>
                <a:off x="-276225" y="962025"/>
                <a:ext cx="889000" cy="1235075"/>
              </a:xfrm>
              <a:custGeom>
                <a:avLst/>
                <a:gdLst>
                  <a:gd name="T0" fmla="*/ 145 w 155"/>
                  <a:gd name="T1" fmla="*/ 177 h 217"/>
                  <a:gd name="T2" fmla="*/ 100 w 155"/>
                  <a:gd name="T3" fmla="*/ 91 h 217"/>
                  <a:gd name="T4" fmla="*/ 96 w 155"/>
                  <a:gd name="T5" fmla="*/ 76 h 217"/>
                  <a:gd name="T6" fmla="*/ 96 w 155"/>
                  <a:gd name="T7" fmla="*/ 0 h 217"/>
                  <a:gd name="T8" fmla="*/ 83 w 155"/>
                  <a:gd name="T9" fmla="*/ 0 h 217"/>
                  <a:gd name="T10" fmla="*/ 72 w 155"/>
                  <a:gd name="T11" fmla="*/ 0 h 217"/>
                  <a:gd name="T12" fmla="*/ 59 w 155"/>
                  <a:gd name="T13" fmla="*/ 0 h 217"/>
                  <a:gd name="T14" fmla="*/ 59 w 155"/>
                  <a:gd name="T15" fmla="*/ 76 h 217"/>
                  <a:gd name="T16" fmla="*/ 55 w 155"/>
                  <a:gd name="T17" fmla="*/ 91 h 217"/>
                  <a:gd name="T18" fmla="*/ 9 w 155"/>
                  <a:gd name="T19" fmla="*/ 177 h 217"/>
                  <a:gd name="T20" fmla="*/ 31 w 155"/>
                  <a:gd name="T21" fmla="*/ 217 h 217"/>
                  <a:gd name="T22" fmla="*/ 72 w 155"/>
                  <a:gd name="T23" fmla="*/ 217 h 217"/>
                  <a:gd name="T24" fmla="*/ 83 w 155"/>
                  <a:gd name="T25" fmla="*/ 217 h 217"/>
                  <a:gd name="T26" fmla="*/ 128 w 155"/>
                  <a:gd name="T27" fmla="*/ 217 h 217"/>
                  <a:gd name="T28" fmla="*/ 145 w 155"/>
                  <a:gd name="T29" fmla="*/ 17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7">
                    <a:moveTo>
                      <a:pt x="145" y="177"/>
                    </a:moveTo>
                    <a:cubicBezTo>
                      <a:pt x="134" y="157"/>
                      <a:pt x="100" y="91"/>
                      <a:pt x="100" y="91"/>
                    </a:cubicBezTo>
                    <a:cubicBezTo>
                      <a:pt x="100" y="91"/>
                      <a:pt x="96" y="86"/>
                      <a:pt x="96" y="76"/>
                    </a:cubicBezTo>
                    <a:cubicBezTo>
                      <a:pt x="96" y="65"/>
                      <a:pt x="96" y="0"/>
                      <a:pt x="96" y="0"/>
                    </a:cubicBezTo>
                    <a:cubicBezTo>
                      <a:pt x="83" y="0"/>
                      <a:pt x="83" y="0"/>
                      <a:pt x="83" y="0"/>
                    </a:cubicBezTo>
                    <a:cubicBezTo>
                      <a:pt x="72" y="0"/>
                      <a:pt x="72" y="0"/>
                      <a:pt x="72" y="0"/>
                    </a:cubicBezTo>
                    <a:cubicBezTo>
                      <a:pt x="59" y="0"/>
                      <a:pt x="59" y="0"/>
                      <a:pt x="59" y="0"/>
                    </a:cubicBezTo>
                    <a:cubicBezTo>
                      <a:pt x="59" y="0"/>
                      <a:pt x="59" y="67"/>
                      <a:pt x="59" y="76"/>
                    </a:cubicBezTo>
                    <a:cubicBezTo>
                      <a:pt x="59" y="85"/>
                      <a:pt x="55" y="91"/>
                      <a:pt x="55" y="91"/>
                    </a:cubicBezTo>
                    <a:cubicBezTo>
                      <a:pt x="55" y="91"/>
                      <a:pt x="21" y="157"/>
                      <a:pt x="9" y="177"/>
                    </a:cubicBezTo>
                    <a:cubicBezTo>
                      <a:pt x="0" y="194"/>
                      <a:pt x="14" y="217"/>
                      <a:pt x="31" y="217"/>
                    </a:cubicBezTo>
                    <a:cubicBezTo>
                      <a:pt x="72" y="217"/>
                      <a:pt x="72" y="217"/>
                      <a:pt x="72" y="217"/>
                    </a:cubicBezTo>
                    <a:cubicBezTo>
                      <a:pt x="83" y="217"/>
                      <a:pt x="83" y="217"/>
                      <a:pt x="83" y="217"/>
                    </a:cubicBezTo>
                    <a:cubicBezTo>
                      <a:pt x="128" y="217"/>
                      <a:pt x="128" y="217"/>
                      <a:pt x="128" y="217"/>
                    </a:cubicBezTo>
                    <a:cubicBezTo>
                      <a:pt x="143" y="217"/>
                      <a:pt x="155" y="194"/>
                      <a:pt x="145" y="1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4"/>
              <p:cNvSpPr>
                <a:spLocks/>
              </p:cNvSpPr>
              <p:nvPr/>
            </p:nvSpPr>
            <p:spPr bwMode="auto">
              <a:xfrm>
                <a:off x="-12700" y="889000"/>
                <a:ext cx="355600" cy="142875"/>
              </a:xfrm>
              <a:custGeom>
                <a:avLst/>
                <a:gdLst>
                  <a:gd name="T0" fmla="*/ 62 w 62"/>
                  <a:gd name="T1" fmla="*/ 12 h 25"/>
                  <a:gd name="T2" fmla="*/ 50 w 62"/>
                  <a:gd name="T3" fmla="*/ 25 h 25"/>
                  <a:gd name="T4" fmla="*/ 13 w 62"/>
                  <a:gd name="T5" fmla="*/ 25 h 25"/>
                  <a:gd name="T6" fmla="*/ 0 w 62"/>
                  <a:gd name="T7" fmla="*/ 12 h 25"/>
                  <a:gd name="T8" fmla="*/ 0 w 62"/>
                  <a:gd name="T9" fmla="*/ 12 h 25"/>
                  <a:gd name="T10" fmla="*/ 13 w 62"/>
                  <a:gd name="T11" fmla="*/ 0 h 25"/>
                  <a:gd name="T12" fmla="*/ 50 w 62"/>
                  <a:gd name="T13" fmla="*/ 0 h 25"/>
                  <a:gd name="T14" fmla="*/ 62 w 62"/>
                  <a:gd name="T15" fmla="*/ 1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25">
                    <a:moveTo>
                      <a:pt x="62" y="12"/>
                    </a:moveTo>
                    <a:cubicBezTo>
                      <a:pt x="62" y="19"/>
                      <a:pt x="57" y="25"/>
                      <a:pt x="50" y="25"/>
                    </a:cubicBezTo>
                    <a:cubicBezTo>
                      <a:pt x="13" y="25"/>
                      <a:pt x="13" y="25"/>
                      <a:pt x="13" y="25"/>
                    </a:cubicBezTo>
                    <a:cubicBezTo>
                      <a:pt x="6" y="25"/>
                      <a:pt x="0" y="19"/>
                      <a:pt x="0" y="12"/>
                    </a:cubicBezTo>
                    <a:cubicBezTo>
                      <a:pt x="0" y="12"/>
                      <a:pt x="0" y="12"/>
                      <a:pt x="0" y="12"/>
                    </a:cubicBezTo>
                    <a:cubicBezTo>
                      <a:pt x="0" y="5"/>
                      <a:pt x="6" y="0"/>
                      <a:pt x="13" y="0"/>
                    </a:cubicBezTo>
                    <a:cubicBezTo>
                      <a:pt x="50" y="0"/>
                      <a:pt x="50" y="0"/>
                      <a:pt x="50" y="0"/>
                    </a:cubicBezTo>
                    <a:cubicBezTo>
                      <a:pt x="57" y="0"/>
                      <a:pt x="62" y="5"/>
                      <a:pt x="62" y="1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5"/>
              <p:cNvSpPr>
                <a:spLocks noEditPoints="1"/>
              </p:cNvSpPr>
              <p:nvPr/>
            </p:nvSpPr>
            <p:spPr bwMode="auto">
              <a:xfrm>
                <a:off x="33338" y="1719263"/>
                <a:ext cx="166688" cy="16510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3 h 29"/>
                  <a:gd name="T12" fmla="*/ 3 w 29"/>
                  <a:gd name="T13" fmla="*/ 15 h 29"/>
                  <a:gd name="T14" fmla="*/ 15 w 29"/>
                  <a:gd name="T15" fmla="*/ 27 h 29"/>
                  <a:gd name="T16" fmla="*/ 27 w 29"/>
                  <a:gd name="T17" fmla="*/ 15 h 29"/>
                  <a:gd name="T18" fmla="*/ 15 w 29"/>
                  <a:gd name="T1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6" y="29"/>
                      <a:pt x="0" y="23"/>
                      <a:pt x="0" y="15"/>
                    </a:cubicBezTo>
                    <a:cubicBezTo>
                      <a:pt x="0" y="6"/>
                      <a:pt x="6" y="0"/>
                      <a:pt x="15" y="0"/>
                    </a:cubicBezTo>
                    <a:cubicBezTo>
                      <a:pt x="23" y="0"/>
                      <a:pt x="29" y="6"/>
                      <a:pt x="29" y="15"/>
                    </a:cubicBezTo>
                    <a:cubicBezTo>
                      <a:pt x="29" y="23"/>
                      <a:pt x="23" y="29"/>
                      <a:pt x="15" y="29"/>
                    </a:cubicBezTo>
                    <a:close/>
                    <a:moveTo>
                      <a:pt x="15" y="3"/>
                    </a:moveTo>
                    <a:cubicBezTo>
                      <a:pt x="8" y="3"/>
                      <a:pt x="3" y="8"/>
                      <a:pt x="3" y="15"/>
                    </a:cubicBezTo>
                    <a:cubicBezTo>
                      <a:pt x="3" y="21"/>
                      <a:pt x="8" y="27"/>
                      <a:pt x="15" y="27"/>
                    </a:cubicBezTo>
                    <a:cubicBezTo>
                      <a:pt x="21" y="27"/>
                      <a:pt x="27" y="21"/>
                      <a:pt x="27" y="15"/>
                    </a:cubicBezTo>
                    <a:cubicBezTo>
                      <a:pt x="27" y="8"/>
                      <a:pt x="21" y="3"/>
                      <a:pt x="1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Oval 16"/>
              <p:cNvSpPr>
                <a:spLocks noChangeArrowheads="1"/>
              </p:cNvSpPr>
              <p:nvPr/>
            </p:nvSpPr>
            <p:spPr bwMode="auto">
              <a:xfrm>
                <a:off x="96838" y="1793875"/>
                <a:ext cx="195263" cy="193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Oval 17"/>
              <p:cNvSpPr>
                <a:spLocks noChangeArrowheads="1"/>
              </p:cNvSpPr>
              <p:nvPr/>
            </p:nvSpPr>
            <p:spPr bwMode="auto">
              <a:xfrm>
                <a:off x="-46038" y="620713"/>
                <a:ext cx="147638" cy="14922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5" name="Group 114"/>
            <p:cNvGrpSpPr/>
            <p:nvPr/>
          </p:nvGrpSpPr>
          <p:grpSpPr>
            <a:xfrm>
              <a:off x="8688700" y="4616200"/>
              <a:ext cx="746525" cy="504818"/>
              <a:chOff x="1136650" y="2795504"/>
              <a:chExt cx="1171576" cy="792247"/>
            </a:xfrm>
          </p:grpSpPr>
          <p:grpSp>
            <p:nvGrpSpPr>
              <p:cNvPr id="137" name="Group 136"/>
              <p:cNvGrpSpPr/>
              <p:nvPr/>
            </p:nvGrpSpPr>
            <p:grpSpPr>
              <a:xfrm>
                <a:off x="1489075" y="2795504"/>
                <a:ext cx="481013" cy="438150"/>
                <a:chOff x="1520825" y="2871788"/>
                <a:chExt cx="481013" cy="438150"/>
              </a:xfrm>
            </p:grpSpPr>
            <p:sp>
              <p:nvSpPr>
                <p:cNvPr id="144" name="Rectangle 193"/>
                <p:cNvSpPr>
                  <a:spLocks noChangeArrowheads="1"/>
                </p:cNvSpPr>
                <p:nvPr/>
              </p:nvSpPr>
              <p:spPr bwMode="auto">
                <a:xfrm>
                  <a:off x="1520825" y="3108325"/>
                  <a:ext cx="90488" cy="2016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94"/>
                <p:cNvSpPr>
                  <a:spLocks noChangeArrowheads="1"/>
                </p:cNvSpPr>
                <p:nvPr/>
              </p:nvSpPr>
              <p:spPr bwMode="auto">
                <a:xfrm>
                  <a:off x="1781175" y="3048000"/>
                  <a:ext cx="88900" cy="26193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Rectangle 195"/>
                <p:cNvSpPr>
                  <a:spLocks noChangeArrowheads="1"/>
                </p:cNvSpPr>
                <p:nvPr/>
              </p:nvSpPr>
              <p:spPr bwMode="auto">
                <a:xfrm>
                  <a:off x="1909763" y="2871788"/>
                  <a:ext cx="92075" cy="4381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96"/>
                <p:cNvSpPr>
                  <a:spLocks noChangeArrowheads="1"/>
                </p:cNvSpPr>
                <p:nvPr/>
              </p:nvSpPr>
              <p:spPr bwMode="auto">
                <a:xfrm>
                  <a:off x="1652588" y="3014663"/>
                  <a:ext cx="88900" cy="2952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8" name="Freeform 200"/>
              <p:cNvSpPr>
                <a:spLocks/>
              </p:cNvSpPr>
              <p:nvPr/>
            </p:nvSpPr>
            <p:spPr bwMode="auto">
              <a:xfrm>
                <a:off x="1136650" y="3122613"/>
                <a:ext cx="130175" cy="292100"/>
              </a:xfrm>
              <a:custGeom>
                <a:avLst/>
                <a:gdLst>
                  <a:gd name="T0" fmla="*/ 82 w 82"/>
                  <a:gd name="T1" fmla="*/ 177 h 184"/>
                  <a:gd name="T2" fmla="*/ 18 w 82"/>
                  <a:gd name="T3" fmla="*/ 184 h 184"/>
                  <a:gd name="T4" fmla="*/ 0 w 82"/>
                  <a:gd name="T5" fmla="*/ 6 h 184"/>
                  <a:gd name="T6" fmla="*/ 64 w 82"/>
                  <a:gd name="T7" fmla="*/ 0 h 184"/>
                  <a:gd name="T8" fmla="*/ 82 w 82"/>
                  <a:gd name="T9" fmla="*/ 177 h 184"/>
                </a:gdLst>
                <a:ahLst/>
                <a:cxnLst>
                  <a:cxn ang="0">
                    <a:pos x="T0" y="T1"/>
                  </a:cxn>
                  <a:cxn ang="0">
                    <a:pos x="T2" y="T3"/>
                  </a:cxn>
                  <a:cxn ang="0">
                    <a:pos x="T4" y="T5"/>
                  </a:cxn>
                  <a:cxn ang="0">
                    <a:pos x="T6" y="T7"/>
                  </a:cxn>
                  <a:cxn ang="0">
                    <a:pos x="T8" y="T9"/>
                  </a:cxn>
                </a:cxnLst>
                <a:rect l="0" t="0" r="r" b="b"/>
                <a:pathLst>
                  <a:path w="82" h="184">
                    <a:moveTo>
                      <a:pt x="82" y="177"/>
                    </a:moveTo>
                    <a:lnTo>
                      <a:pt x="18" y="184"/>
                    </a:lnTo>
                    <a:lnTo>
                      <a:pt x="0" y="6"/>
                    </a:lnTo>
                    <a:lnTo>
                      <a:pt x="64" y="0"/>
                    </a:lnTo>
                    <a:lnTo>
                      <a:pt x="82" y="177"/>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201"/>
              <p:cNvSpPr>
                <a:spLocks/>
              </p:cNvSpPr>
              <p:nvPr/>
            </p:nvSpPr>
            <p:spPr bwMode="auto">
              <a:xfrm>
                <a:off x="2173288" y="3121025"/>
                <a:ext cx="134938" cy="293688"/>
              </a:xfrm>
              <a:custGeom>
                <a:avLst/>
                <a:gdLst>
                  <a:gd name="T0" fmla="*/ 62 w 85"/>
                  <a:gd name="T1" fmla="*/ 185 h 185"/>
                  <a:gd name="T2" fmla="*/ 0 w 85"/>
                  <a:gd name="T3" fmla="*/ 176 h 185"/>
                  <a:gd name="T4" fmla="*/ 21 w 85"/>
                  <a:gd name="T5" fmla="*/ 0 h 185"/>
                  <a:gd name="T6" fmla="*/ 85 w 85"/>
                  <a:gd name="T7" fmla="*/ 8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8"/>
                    </a:lnTo>
                    <a:lnTo>
                      <a:pt x="62" y="185"/>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202"/>
              <p:cNvSpPr>
                <a:spLocks/>
              </p:cNvSpPr>
              <p:nvPr/>
            </p:nvSpPr>
            <p:spPr bwMode="auto">
              <a:xfrm>
                <a:off x="1222375" y="2919413"/>
                <a:ext cx="260350" cy="668338"/>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203"/>
              <p:cNvSpPr>
                <a:spLocks/>
              </p:cNvSpPr>
              <p:nvPr/>
            </p:nvSpPr>
            <p:spPr bwMode="auto">
              <a:xfrm>
                <a:off x="1952625" y="2913063"/>
                <a:ext cx="274638" cy="668338"/>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 name="Group 20"/>
            <p:cNvGrpSpPr>
              <a:grpSpLocks noChangeAspect="1"/>
            </p:cNvGrpSpPr>
            <p:nvPr/>
          </p:nvGrpSpPr>
          <p:grpSpPr bwMode="auto">
            <a:xfrm>
              <a:off x="10018678" y="5550106"/>
              <a:ext cx="550109" cy="748984"/>
              <a:chOff x="-1629" y="917"/>
              <a:chExt cx="816" cy="1111"/>
            </a:xfrm>
          </p:grpSpPr>
          <p:sp>
            <p:nvSpPr>
              <p:cNvPr id="27" name="AutoShape 19"/>
              <p:cNvSpPr>
                <a:spLocks noChangeAspect="1" noChangeArrowheads="1" noTextEdit="1"/>
              </p:cNvSpPr>
              <p:nvPr/>
            </p:nvSpPr>
            <p:spPr bwMode="auto">
              <a:xfrm>
                <a:off x="-1629" y="917"/>
                <a:ext cx="816" cy="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21"/>
              <p:cNvSpPr>
                <a:spLocks/>
              </p:cNvSpPr>
              <p:nvPr/>
            </p:nvSpPr>
            <p:spPr bwMode="auto">
              <a:xfrm>
                <a:off x="-1573" y="917"/>
                <a:ext cx="722" cy="954"/>
              </a:xfrm>
              <a:custGeom>
                <a:avLst/>
                <a:gdLst>
                  <a:gd name="T0" fmla="*/ 417 w 417"/>
                  <a:gd name="T1" fmla="*/ 208 h 551"/>
                  <a:gd name="T2" fmla="*/ 208 w 417"/>
                  <a:gd name="T3" fmla="*/ 0 h 551"/>
                  <a:gd name="T4" fmla="*/ 0 w 417"/>
                  <a:gd name="T5" fmla="*/ 208 h 551"/>
                  <a:gd name="T6" fmla="*/ 92 w 417"/>
                  <a:gd name="T7" fmla="*/ 381 h 551"/>
                  <a:gd name="T8" fmla="*/ 137 w 417"/>
                  <a:gd name="T9" fmla="*/ 522 h 551"/>
                  <a:gd name="T10" fmla="*/ 208 w 417"/>
                  <a:gd name="T11" fmla="*/ 551 h 551"/>
                  <a:gd name="T12" fmla="*/ 208 w 417"/>
                  <a:gd name="T13" fmla="*/ 551 h 551"/>
                  <a:gd name="T14" fmla="*/ 208 w 417"/>
                  <a:gd name="T15" fmla="*/ 551 h 551"/>
                  <a:gd name="T16" fmla="*/ 208 w 417"/>
                  <a:gd name="T17" fmla="*/ 551 h 551"/>
                  <a:gd name="T18" fmla="*/ 208 w 417"/>
                  <a:gd name="T19" fmla="*/ 551 h 551"/>
                  <a:gd name="T20" fmla="*/ 279 w 417"/>
                  <a:gd name="T21" fmla="*/ 522 h 551"/>
                  <a:gd name="T22" fmla="*/ 280 w 417"/>
                  <a:gd name="T23" fmla="*/ 522 h 551"/>
                  <a:gd name="T24" fmla="*/ 280 w 417"/>
                  <a:gd name="T25" fmla="*/ 511 h 551"/>
                  <a:gd name="T26" fmla="*/ 324 w 417"/>
                  <a:gd name="T27" fmla="*/ 381 h 551"/>
                  <a:gd name="T28" fmla="*/ 417 w 417"/>
                  <a:gd name="T29" fmla="*/ 208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7" h="551">
                    <a:moveTo>
                      <a:pt x="417" y="208"/>
                    </a:moveTo>
                    <a:cubicBezTo>
                      <a:pt x="417" y="93"/>
                      <a:pt x="323" y="0"/>
                      <a:pt x="208" y="0"/>
                    </a:cubicBezTo>
                    <a:cubicBezTo>
                      <a:pt x="94" y="0"/>
                      <a:pt x="0" y="93"/>
                      <a:pt x="0" y="208"/>
                    </a:cubicBezTo>
                    <a:cubicBezTo>
                      <a:pt x="0" y="280"/>
                      <a:pt x="37" y="344"/>
                      <a:pt x="92" y="381"/>
                    </a:cubicBezTo>
                    <a:cubicBezTo>
                      <a:pt x="92" y="381"/>
                      <a:pt x="137" y="416"/>
                      <a:pt x="137" y="522"/>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08" y="551"/>
                      <a:pt x="208" y="551"/>
                      <a:pt x="208" y="551"/>
                    </a:cubicBezTo>
                    <a:cubicBezTo>
                      <a:pt x="279" y="522"/>
                      <a:pt x="279" y="522"/>
                      <a:pt x="279" y="522"/>
                    </a:cubicBezTo>
                    <a:cubicBezTo>
                      <a:pt x="280" y="522"/>
                      <a:pt x="280" y="522"/>
                      <a:pt x="280" y="522"/>
                    </a:cubicBezTo>
                    <a:cubicBezTo>
                      <a:pt x="280" y="511"/>
                      <a:pt x="280" y="511"/>
                      <a:pt x="280" y="511"/>
                    </a:cubicBezTo>
                    <a:cubicBezTo>
                      <a:pt x="282" y="420"/>
                      <a:pt x="319" y="385"/>
                      <a:pt x="324" y="381"/>
                    </a:cubicBezTo>
                    <a:cubicBezTo>
                      <a:pt x="380" y="344"/>
                      <a:pt x="417" y="281"/>
                      <a:pt x="417" y="208"/>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3"/>
              <p:cNvSpPr>
                <a:spLocks noChangeArrowheads="1"/>
              </p:cNvSpPr>
              <p:nvPr/>
            </p:nvSpPr>
            <p:spPr bwMode="auto">
              <a:xfrm>
                <a:off x="-1336" y="1820"/>
                <a:ext cx="248" cy="165"/>
              </a:xfrm>
              <a:prstGeom prst="rect">
                <a:avLst/>
              </a:prstGeom>
              <a:solidFill>
                <a:srgbClr val="4A4D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4"/>
              <p:cNvSpPr>
                <a:spLocks noChangeShapeType="1"/>
              </p:cNvSpPr>
              <p:nvPr/>
            </p:nvSpPr>
            <p:spPr bwMode="auto">
              <a:xfrm>
                <a:off x="-1336" y="188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5"/>
              <p:cNvSpPr>
                <a:spLocks noChangeShapeType="1"/>
              </p:cNvSpPr>
              <p:nvPr/>
            </p:nvSpPr>
            <p:spPr bwMode="auto">
              <a:xfrm>
                <a:off x="-1336" y="1931"/>
                <a:ext cx="248" cy="0"/>
              </a:xfrm>
              <a:prstGeom prst="line">
                <a:avLst/>
              </a:prstGeom>
              <a:noFill/>
              <a:ln w="34925"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6"/>
              <p:cNvSpPr>
                <a:spLocks/>
              </p:cNvSpPr>
              <p:nvPr/>
            </p:nvSpPr>
            <p:spPr bwMode="auto">
              <a:xfrm>
                <a:off x="-1277" y="1985"/>
                <a:ext cx="128" cy="43"/>
              </a:xfrm>
              <a:custGeom>
                <a:avLst/>
                <a:gdLst>
                  <a:gd name="T0" fmla="*/ 0 w 128"/>
                  <a:gd name="T1" fmla="*/ 0 h 43"/>
                  <a:gd name="T2" fmla="*/ 20 w 128"/>
                  <a:gd name="T3" fmla="*/ 43 h 43"/>
                  <a:gd name="T4" fmla="*/ 109 w 128"/>
                  <a:gd name="T5" fmla="*/ 43 h 43"/>
                  <a:gd name="T6" fmla="*/ 128 w 128"/>
                  <a:gd name="T7" fmla="*/ 0 h 43"/>
                  <a:gd name="T8" fmla="*/ 0 w 128"/>
                  <a:gd name="T9" fmla="*/ 0 h 43"/>
                </a:gdLst>
                <a:ahLst/>
                <a:cxnLst>
                  <a:cxn ang="0">
                    <a:pos x="T0" y="T1"/>
                  </a:cxn>
                  <a:cxn ang="0">
                    <a:pos x="T2" y="T3"/>
                  </a:cxn>
                  <a:cxn ang="0">
                    <a:pos x="T4" y="T5"/>
                  </a:cxn>
                  <a:cxn ang="0">
                    <a:pos x="T6" y="T7"/>
                  </a:cxn>
                  <a:cxn ang="0">
                    <a:pos x="T8" y="T9"/>
                  </a:cxn>
                </a:cxnLst>
                <a:rect l="0" t="0" r="r" b="b"/>
                <a:pathLst>
                  <a:path w="128" h="43">
                    <a:moveTo>
                      <a:pt x="0" y="0"/>
                    </a:moveTo>
                    <a:lnTo>
                      <a:pt x="20" y="43"/>
                    </a:lnTo>
                    <a:lnTo>
                      <a:pt x="109" y="43"/>
                    </a:lnTo>
                    <a:lnTo>
                      <a:pt x="12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p:cNvGrpSpPr/>
            <p:nvPr/>
          </p:nvGrpSpPr>
          <p:grpSpPr>
            <a:xfrm>
              <a:off x="10422101" y="3969272"/>
              <a:ext cx="611053" cy="585008"/>
              <a:chOff x="7072497" y="872254"/>
              <a:chExt cx="968375" cy="927100"/>
            </a:xfrm>
          </p:grpSpPr>
          <p:sp>
            <p:nvSpPr>
              <p:cNvPr id="39" name="Freeform 31"/>
              <p:cNvSpPr>
                <a:spLocks noEditPoints="1"/>
              </p:cNvSpPr>
              <p:nvPr/>
            </p:nvSpPr>
            <p:spPr bwMode="auto">
              <a:xfrm>
                <a:off x="7072497" y="872254"/>
                <a:ext cx="968375" cy="927100"/>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2" name="Group 41"/>
              <p:cNvGrpSpPr/>
              <p:nvPr/>
            </p:nvGrpSpPr>
            <p:grpSpPr>
              <a:xfrm>
                <a:off x="7131234" y="891304"/>
                <a:ext cx="850900" cy="881063"/>
                <a:chOff x="10800247" y="1319368"/>
                <a:chExt cx="850900" cy="881063"/>
              </a:xfrm>
            </p:grpSpPr>
            <p:sp>
              <p:nvSpPr>
                <p:cNvPr id="38" name="Freeform 30"/>
                <p:cNvSpPr>
                  <a:spLocks/>
                </p:cNvSpPr>
                <p:nvPr/>
              </p:nvSpPr>
              <p:spPr bwMode="auto">
                <a:xfrm>
                  <a:off x="10800247" y="1352706"/>
                  <a:ext cx="850900" cy="822325"/>
                </a:xfrm>
                <a:custGeom>
                  <a:avLst/>
                  <a:gdLst>
                    <a:gd name="T0" fmla="*/ 14 w 131"/>
                    <a:gd name="T1" fmla="*/ 7 h 127"/>
                    <a:gd name="T2" fmla="*/ 65 w 131"/>
                    <a:gd name="T3" fmla="*/ 127 h 127"/>
                    <a:gd name="T4" fmla="*/ 117 w 131"/>
                    <a:gd name="T5" fmla="*/ 7 h 127"/>
                    <a:gd name="T6" fmla="*/ 94 w 131"/>
                    <a:gd name="T7" fmla="*/ 13 h 127"/>
                    <a:gd name="T8" fmla="*/ 66 w 131"/>
                    <a:gd name="T9" fmla="*/ 1 h 127"/>
                    <a:gd name="T10" fmla="*/ 65 w 131"/>
                    <a:gd name="T11" fmla="*/ 0 h 127"/>
                    <a:gd name="T12" fmla="*/ 65 w 131"/>
                    <a:gd name="T13" fmla="*/ 1 h 127"/>
                    <a:gd name="T14" fmla="*/ 37 w 131"/>
                    <a:gd name="T15" fmla="*/ 13 h 127"/>
                    <a:gd name="T16" fmla="*/ 14 w 131"/>
                    <a:gd name="T17"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14" y="7"/>
                      </a:moveTo>
                      <a:cubicBezTo>
                        <a:pt x="0" y="52"/>
                        <a:pt x="21" y="104"/>
                        <a:pt x="65" y="127"/>
                      </a:cubicBezTo>
                      <a:cubicBezTo>
                        <a:pt x="109" y="104"/>
                        <a:pt x="131" y="52"/>
                        <a:pt x="117" y="7"/>
                      </a:cubicBezTo>
                      <a:cubicBezTo>
                        <a:pt x="109" y="11"/>
                        <a:pt x="101" y="13"/>
                        <a:pt x="94" y="13"/>
                      </a:cubicBezTo>
                      <a:cubicBezTo>
                        <a:pt x="81" y="13"/>
                        <a:pt x="72" y="6"/>
                        <a:pt x="66" y="1"/>
                      </a:cubicBezTo>
                      <a:cubicBezTo>
                        <a:pt x="66" y="0"/>
                        <a:pt x="66" y="0"/>
                        <a:pt x="65" y="0"/>
                      </a:cubicBezTo>
                      <a:cubicBezTo>
                        <a:pt x="65" y="0"/>
                        <a:pt x="65" y="0"/>
                        <a:pt x="65" y="1"/>
                      </a:cubicBezTo>
                      <a:cubicBezTo>
                        <a:pt x="59" y="6"/>
                        <a:pt x="50" y="13"/>
                        <a:pt x="37" y="13"/>
                      </a:cubicBezTo>
                      <a:cubicBezTo>
                        <a:pt x="30" y="13"/>
                        <a:pt x="22" y="11"/>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32"/>
                <p:cNvSpPr>
                  <a:spLocks/>
                </p:cNvSpPr>
                <p:nvPr/>
              </p:nvSpPr>
              <p:spPr bwMode="auto">
                <a:xfrm>
                  <a:off x="10825647" y="1319368"/>
                  <a:ext cx="396875" cy="441325"/>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33"/>
                <p:cNvSpPr>
                  <a:spLocks/>
                </p:cNvSpPr>
                <p:nvPr/>
              </p:nvSpPr>
              <p:spPr bwMode="auto">
                <a:xfrm>
                  <a:off x="11222522" y="1760693"/>
                  <a:ext cx="363538" cy="439738"/>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91" name="Freeform 290"/>
            <p:cNvSpPr>
              <a:spLocks noChangeAspect="1"/>
            </p:cNvSpPr>
            <p:nvPr/>
          </p:nvSpPr>
          <p:spPr bwMode="auto">
            <a:xfrm>
              <a:off x="8157600" y="5696685"/>
              <a:ext cx="831676" cy="59443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100"/>
            </a:solidFill>
            <a:ln>
              <a:noFill/>
            </a:ln>
          </p:spPr>
          <p:txBody>
            <a:bodyPr vert="horz" wrap="square" lIns="89592" tIns="44796" rIns="89592" bIns="44796" numCol="1" anchor="t" anchorCtr="0" compatLnSpc="1">
              <a:prstTxWarp prst="textNoShape">
                <a:avLst/>
              </a:prstTxWarp>
            </a:bodyPr>
            <a:lstStyle/>
            <a:p>
              <a:pPr marL="0" marR="0" lvl="0" indent="0" algn="l" defTabSz="912803" rtl="0" eaLnBrk="1" fontAlgn="base" latinLnBrk="0" hangingPunct="1">
                <a:lnSpc>
                  <a:spcPct val="100000"/>
                </a:lnSpc>
                <a:spcBef>
                  <a:spcPct val="0"/>
                </a:spcBef>
                <a:spcAft>
                  <a:spcPct val="0"/>
                </a:spcAft>
                <a:buClrTx/>
                <a:buSzTx/>
                <a:buFontTx/>
                <a:buNone/>
                <a:tabLst/>
                <a:defRPr/>
              </a:pPr>
              <a:endParaRPr kumimoji="0" lang="en-IN" sz="1567"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6927314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5" imgW="377" imgH="377" progId="TCLayout.ActiveDocument.1">
                  <p:embed/>
                </p:oleObj>
              </mc:Choice>
              <mc:Fallback>
                <p:oleObj name="think-cell Slide" r:id="rId5" imgW="377" imgH="377"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p:cNvSpPr/>
          <p:nvPr/>
        </p:nvSpPr>
        <p:spPr bwMode="auto">
          <a:xfrm>
            <a:off x="0" y="0"/>
            <a:ext cx="5198165" cy="6858000"/>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6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extBox 2"/>
          <p:cNvSpPr txBox="1"/>
          <p:nvPr/>
        </p:nvSpPr>
        <p:spPr>
          <a:xfrm>
            <a:off x="704668" y="1202635"/>
            <a:ext cx="3667540" cy="232679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66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What is</a:t>
            </a:r>
            <a:br>
              <a:rPr kumimoji="0" lang="en-US" sz="66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66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U-SQL?</a:t>
            </a:r>
          </a:p>
        </p:txBody>
      </p:sp>
      <p:sp>
        <p:nvSpPr>
          <p:cNvPr id="4" name="TextBox 3"/>
          <p:cNvSpPr txBox="1"/>
          <p:nvPr/>
        </p:nvSpPr>
        <p:spPr>
          <a:xfrm>
            <a:off x="5357191" y="1262064"/>
            <a:ext cx="6420679" cy="5207000"/>
          </a:xfrm>
          <a:prstGeom prst="rect">
            <a:avLst/>
          </a:prstGeom>
          <a:noFill/>
        </p:spPr>
        <p:txBody>
          <a:bodyPr wrap="square" lIns="91440" tIns="146304" rIns="182880" bIns="146304" rtlCol="0" anchor="ctr">
            <a:noAutofit/>
          </a:bodyPr>
          <a:lstStyle/>
          <a:p>
            <a:pPr marL="339725" marR="0" lvl="0" indent="-339725" algn="l" defTabSz="914400" rtl="0" eaLnBrk="1" fontAlgn="auto" latinLnBrk="0" hangingPunct="1">
              <a:lnSpc>
                <a:spcPct val="100000"/>
              </a:lnSpc>
              <a:spcBef>
                <a:spcPts val="600"/>
              </a:spcBef>
              <a:spcAft>
                <a:spcPts val="1200"/>
              </a:spcAft>
              <a:buClr>
                <a:srgbClr val="50B347"/>
              </a:buClr>
              <a:buSzPct val="100000"/>
              <a:buFontTx/>
              <a:buBlip>
                <a:blip r:embed="rId7"/>
              </a:buBlip>
              <a:tabLst/>
              <a:defRPr/>
            </a:pPr>
            <a:r>
              <a:rPr kumimoji="0" lang="en-US" sz="2600" b="0" i="0" u="none" strike="noStrike" kern="1200" cap="none" spc="0" normalizeH="0" baseline="0" noProof="0" dirty="0">
                <a:ln>
                  <a:noFill/>
                </a:ln>
                <a:solidFill>
                  <a:srgbClr val="505050"/>
                </a:solidFill>
                <a:effectLst/>
                <a:uLnTx/>
                <a:uFillTx/>
                <a:latin typeface="Segoe UI"/>
                <a:ea typeface="+mn-ea"/>
                <a:cs typeface="+mn-cs"/>
              </a:rPr>
              <a:t>A </a:t>
            </a:r>
            <a:r>
              <a:rPr kumimoji="0" lang="en-US" sz="26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hyper-scalable</a:t>
            </a:r>
            <a:r>
              <a:rPr kumimoji="0" lang="en-US" sz="2600" b="0" i="0" u="none" strike="noStrike" kern="1200" cap="none" spc="0" normalizeH="0" baseline="0" noProof="0" dirty="0">
                <a:ln>
                  <a:noFill/>
                </a:ln>
                <a:solidFill>
                  <a:srgbClr val="505050"/>
                </a:solidFill>
                <a:effectLst/>
                <a:uLnTx/>
                <a:uFillTx/>
                <a:latin typeface="Segoe UI"/>
                <a:ea typeface="+mn-ea"/>
                <a:cs typeface="+mn-cs"/>
              </a:rPr>
              <a:t>, highly extensible language for preparing, transforming and analyzing all data</a:t>
            </a:r>
          </a:p>
          <a:p>
            <a:pPr marL="339725" marR="0" lvl="0" indent="-339725" algn="l" defTabSz="914400" rtl="0" eaLnBrk="1" fontAlgn="auto" latinLnBrk="0" hangingPunct="1">
              <a:lnSpc>
                <a:spcPct val="100000"/>
              </a:lnSpc>
              <a:spcBef>
                <a:spcPts val="600"/>
              </a:spcBef>
              <a:spcAft>
                <a:spcPts val="1200"/>
              </a:spcAft>
              <a:buClr>
                <a:srgbClr val="50B347"/>
              </a:buClr>
              <a:buSzPct val="100000"/>
              <a:buFontTx/>
              <a:buBlip>
                <a:blip r:embed="rId7"/>
              </a:buBlip>
              <a:tabLst/>
              <a:defRPr/>
            </a:pPr>
            <a:r>
              <a:rPr kumimoji="0" lang="en-US" sz="2600" b="0" i="0" u="none" strike="noStrike" kern="1200" cap="none" spc="0" normalizeH="0" baseline="0" noProof="0" dirty="0">
                <a:ln>
                  <a:noFill/>
                </a:ln>
                <a:solidFill>
                  <a:srgbClr val="505050"/>
                </a:solidFill>
                <a:effectLst/>
                <a:uLnTx/>
                <a:uFillTx/>
                <a:latin typeface="Segoe UI"/>
                <a:ea typeface="+mn-ea"/>
                <a:cs typeface="+mn-cs"/>
              </a:rPr>
              <a:t>Allows users to </a:t>
            </a:r>
            <a:r>
              <a:rPr kumimoji="0" lang="en-US" sz="26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focus on the what</a:t>
            </a:r>
            <a:r>
              <a:rPr kumimoji="0" lang="en-US" sz="2600" b="0" i="0" u="none" strike="noStrike" kern="1200" cap="none" spc="0" normalizeH="0" baseline="0" noProof="0" dirty="0">
                <a:ln>
                  <a:noFill/>
                </a:ln>
                <a:solidFill>
                  <a:srgbClr val="505050"/>
                </a:solidFill>
                <a:effectLst/>
                <a:uLnTx/>
                <a:uFillTx/>
                <a:latin typeface="Segoe UI"/>
                <a:ea typeface="+mn-ea"/>
                <a:cs typeface="+mn-cs"/>
              </a:rPr>
              <a:t>—not the how—of business problems</a:t>
            </a:r>
          </a:p>
          <a:p>
            <a:pPr marL="339725" marR="0" lvl="0" indent="-339725" algn="l" defTabSz="914400" rtl="0" eaLnBrk="1" fontAlgn="auto" latinLnBrk="0" hangingPunct="1">
              <a:lnSpc>
                <a:spcPct val="100000"/>
              </a:lnSpc>
              <a:spcBef>
                <a:spcPts val="600"/>
              </a:spcBef>
              <a:spcAft>
                <a:spcPts val="1200"/>
              </a:spcAft>
              <a:buClr>
                <a:srgbClr val="50B347"/>
              </a:buClr>
              <a:buSzPct val="102000"/>
              <a:buFontTx/>
              <a:buBlip>
                <a:blip r:embed="rId7"/>
              </a:buBlip>
              <a:tabLst/>
              <a:defRPr/>
            </a:pPr>
            <a:r>
              <a:rPr kumimoji="0" lang="en-US" sz="2600" b="0" i="0" u="none" strike="noStrike" kern="1200" cap="none" spc="0" normalizeH="0" baseline="0" noProof="0" dirty="0">
                <a:ln>
                  <a:noFill/>
                </a:ln>
                <a:solidFill>
                  <a:srgbClr val="505050"/>
                </a:solidFill>
                <a:effectLst/>
                <a:uLnTx/>
                <a:uFillTx/>
                <a:latin typeface="Segoe UI"/>
                <a:ea typeface="+mn-ea"/>
                <a:cs typeface="+mn-cs"/>
              </a:rPr>
              <a:t>Built on </a:t>
            </a:r>
            <a:r>
              <a:rPr kumimoji="0" lang="en-US" sz="26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familiar languages </a:t>
            </a:r>
            <a:r>
              <a:rPr kumimoji="0" lang="en-US" sz="2600" b="0" i="0" u="none" strike="noStrike" kern="1200" cap="none" spc="0" normalizeH="0" baseline="0" noProof="0" dirty="0">
                <a:ln>
                  <a:noFill/>
                </a:ln>
                <a:solidFill>
                  <a:srgbClr val="505050"/>
                </a:solidFill>
                <a:effectLst/>
                <a:uLnTx/>
                <a:uFillTx/>
                <a:latin typeface="Segoe UI"/>
                <a:ea typeface="+mn-ea"/>
                <a:cs typeface="+mn-cs"/>
              </a:rPr>
              <a:t>(SQL and C#) and supported by a fully integrated development environment</a:t>
            </a:r>
          </a:p>
          <a:p>
            <a:pPr marL="339725" marR="0" lvl="0" indent="-339725" algn="l" defTabSz="914400" rtl="0" eaLnBrk="1" fontAlgn="auto" latinLnBrk="0" hangingPunct="1">
              <a:lnSpc>
                <a:spcPct val="100000"/>
              </a:lnSpc>
              <a:spcBef>
                <a:spcPts val="600"/>
              </a:spcBef>
              <a:spcAft>
                <a:spcPts val="1200"/>
              </a:spcAft>
              <a:buClr>
                <a:srgbClr val="50B347"/>
              </a:buClr>
              <a:buSzPct val="102000"/>
              <a:buFontTx/>
              <a:buBlip>
                <a:blip r:embed="rId7"/>
              </a:buBlip>
              <a:tabLst/>
              <a:defRPr/>
            </a:pPr>
            <a:r>
              <a:rPr kumimoji="0" lang="en-US" sz="2600" b="0" i="0" u="none" strike="noStrike" kern="1200" cap="none" spc="0" normalizeH="0" baseline="0" noProof="0" dirty="0">
                <a:ln>
                  <a:noFill/>
                </a:ln>
                <a:solidFill>
                  <a:srgbClr val="505050"/>
                </a:solidFill>
                <a:effectLst/>
                <a:uLnTx/>
                <a:uFillTx/>
                <a:latin typeface="Segoe UI"/>
                <a:ea typeface="+mn-ea"/>
                <a:cs typeface="+mn-cs"/>
              </a:rPr>
              <a:t>Built for </a:t>
            </a:r>
            <a:r>
              <a:rPr kumimoji="0" lang="en-US" sz="26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data developers &amp; scientists</a:t>
            </a:r>
          </a:p>
        </p:txBody>
      </p:sp>
      <p:sp>
        <p:nvSpPr>
          <p:cNvPr id="8" name="Freeform 22"/>
          <p:cNvSpPr>
            <a:spLocks noEditPoints="1"/>
          </p:cNvSpPr>
          <p:nvPr/>
        </p:nvSpPr>
        <p:spPr bwMode="auto">
          <a:xfrm>
            <a:off x="3302235" y="4324244"/>
            <a:ext cx="548067" cy="63989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23"/>
          <p:cNvSpPr>
            <a:spLocks noEditPoints="1"/>
          </p:cNvSpPr>
          <p:nvPr/>
        </p:nvSpPr>
        <p:spPr bwMode="auto">
          <a:xfrm>
            <a:off x="3938448" y="4677759"/>
            <a:ext cx="336550" cy="393700"/>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24"/>
          <p:cNvSpPr>
            <a:spLocks noEditPoints="1"/>
          </p:cNvSpPr>
          <p:nvPr/>
        </p:nvSpPr>
        <p:spPr bwMode="auto">
          <a:xfrm>
            <a:off x="3938448" y="5284184"/>
            <a:ext cx="452438" cy="525463"/>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25"/>
          <p:cNvSpPr>
            <a:spLocks noEditPoints="1"/>
          </p:cNvSpPr>
          <p:nvPr/>
        </p:nvSpPr>
        <p:spPr bwMode="auto">
          <a:xfrm>
            <a:off x="4365485" y="4677759"/>
            <a:ext cx="401638" cy="474663"/>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27"/>
          <p:cNvSpPr>
            <a:spLocks/>
          </p:cNvSpPr>
          <p:nvPr/>
        </p:nvSpPr>
        <p:spPr bwMode="auto">
          <a:xfrm>
            <a:off x="2412860" y="4939697"/>
            <a:ext cx="361950" cy="49213"/>
          </a:xfrm>
          <a:custGeom>
            <a:avLst/>
            <a:gdLst>
              <a:gd name="T0" fmla="*/ 212 w 228"/>
              <a:gd name="T1" fmla="*/ 31 h 31"/>
              <a:gd name="T2" fmla="*/ 16 w 228"/>
              <a:gd name="T3" fmla="*/ 31 h 31"/>
              <a:gd name="T4" fmla="*/ 10 w 228"/>
              <a:gd name="T5" fmla="*/ 31 h 31"/>
              <a:gd name="T6" fmla="*/ 10 w 228"/>
              <a:gd name="T7" fmla="*/ 31 h 31"/>
              <a:gd name="T8" fmla="*/ 0 w 228"/>
              <a:gd name="T9" fmla="*/ 16 h 31"/>
              <a:gd name="T10" fmla="*/ 10 w 228"/>
              <a:gd name="T11" fmla="*/ 10 h 31"/>
              <a:gd name="T12" fmla="*/ 10 w 228"/>
              <a:gd name="T13" fmla="*/ 5 h 31"/>
              <a:gd name="T14" fmla="*/ 16 w 228"/>
              <a:gd name="T15" fmla="*/ 0 h 31"/>
              <a:gd name="T16" fmla="*/ 212 w 228"/>
              <a:gd name="T17" fmla="*/ 0 h 31"/>
              <a:gd name="T18" fmla="*/ 217 w 228"/>
              <a:gd name="T19" fmla="*/ 5 h 31"/>
              <a:gd name="T20" fmla="*/ 222 w 228"/>
              <a:gd name="T21" fmla="*/ 10 h 31"/>
              <a:gd name="T22" fmla="*/ 228 w 228"/>
              <a:gd name="T23" fmla="*/ 16 h 31"/>
              <a:gd name="T24" fmla="*/ 228 w 228"/>
              <a:gd name="T25" fmla="*/ 26 h 31"/>
              <a:gd name="T26" fmla="*/ 222 w 228"/>
              <a:gd name="T27" fmla="*/ 31 h 31"/>
              <a:gd name="T28" fmla="*/ 217 w 228"/>
              <a:gd name="T29" fmla="*/ 31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31"/>
                </a:lnTo>
                <a:lnTo>
                  <a:pt x="10" y="31"/>
                </a:lnTo>
                <a:lnTo>
                  <a:pt x="0" y="16"/>
                </a:lnTo>
                <a:lnTo>
                  <a:pt x="10" y="10"/>
                </a:lnTo>
                <a:lnTo>
                  <a:pt x="10" y="5"/>
                </a:lnTo>
                <a:lnTo>
                  <a:pt x="16" y="0"/>
                </a:lnTo>
                <a:lnTo>
                  <a:pt x="212" y="0"/>
                </a:lnTo>
                <a:lnTo>
                  <a:pt x="217" y="5"/>
                </a:lnTo>
                <a:lnTo>
                  <a:pt x="222" y="10"/>
                </a:lnTo>
                <a:lnTo>
                  <a:pt x="228" y="16"/>
                </a:lnTo>
                <a:lnTo>
                  <a:pt x="228" y="26"/>
                </a:lnTo>
                <a:lnTo>
                  <a:pt x="222" y="31"/>
                </a:lnTo>
                <a:lnTo>
                  <a:pt x="217" y="31"/>
                </a:lnTo>
                <a:lnTo>
                  <a:pt x="212" y="3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8"/>
          <p:cNvSpPr>
            <a:spLocks/>
          </p:cNvSpPr>
          <p:nvPr/>
        </p:nvSpPr>
        <p:spPr bwMode="auto">
          <a:xfrm>
            <a:off x="2560498" y="4849209"/>
            <a:ext cx="214313" cy="49213"/>
          </a:xfrm>
          <a:custGeom>
            <a:avLst/>
            <a:gdLst>
              <a:gd name="T0" fmla="*/ 119 w 135"/>
              <a:gd name="T1" fmla="*/ 31 h 31"/>
              <a:gd name="T2" fmla="*/ 10 w 135"/>
              <a:gd name="T3" fmla="*/ 31 h 31"/>
              <a:gd name="T4" fmla="*/ 5 w 135"/>
              <a:gd name="T5" fmla="*/ 26 h 31"/>
              <a:gd name="T6" fmla="*/ 0 w 135"/>
              <a:gd name="T7" fmla="*/ 26 h 31"/>
              <a:gd name="T8" fmla="*/ 0 w 135"/>
              <a:gd name="T9" fmla="*/ 16 h 31"/>
              <a:gd name="T10" fmla="*/ 0 w 135"/>
              <a:gd name="T11" fmla="*/ 16 h 31"/>
              <a:gd name="T12" fmla="*/ 0 w 135"/>
              <a:gd name="T13" fmla="*/ 5 h 31"/>
              <a:gd name="T14" fmla="*/ 0 w 135"/>
              <a:gd name="T15" fmla="*/ 0 h 31"/>
              <a:gd name="T16" fmla="*/ 10 w 135"/>
              <a:gd name="T17" fmla="*/ 0 h 31"/>
              <a:gd name="T18" fmla="*/ 119 w 135"/>
              <a:gd name="T19" fmla="*/ 0 h 31"/>
              <a:gd name="T20" fmla="*/ 124 w 135"/>
              <a:gd name="T21" fmla="*/ 0 h 31"/>
              <a:gd name="T22" fmla="*/ 129 w 135"/>
              <a:gd name="T23" fmla="*/ 0 h 31"/>
              <a:gd name="T24" fmla="*/ 135 w 135"/>
              <a:gd name="T25" fmla="*/ 5 h 31"/>
              <a:gd name="T26" fmla="*/ 135 w 135"/>
              <a:gd name="T27" fmla="*/ 16 h 31"/>
              <a:gd name="T28" fmla="*/ 135 w 135"/>
              <a:gd name="T29" fmla="*/ 16 h 31"/>
              <a:gd name="T30" fmla="*/ 129 w 135"/>
              <a:gd name="T31" fmla="*/ 26 h 31"/>
              <a:gd name="T32" fmla="*/ 124 w 135"/>
              <a:gd name="T33" fmla="*/ 26 h 31"/>
              <a:gd name="T34" fmla="*/ 119 w 135"/>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31">
                <a:moveTo>
                  <a:pt x="119" y="31"/>
                </a:moveTo>
                <a:lnTo>
                  <a:pt x="10" y="31"/>
                </a:lnTo>
                <a:lnTo>
                  <a:pt x="5" y="26"/>
                </a:lnTo>
                <a:lnTo>
                  <a:pt x="0" y="26"/>
                </a:lnTo>
                <a:lnTo>
                  <a:pt x="0" y="16"/>
                </a:lnTo>
                <a:lnTo>
                  <a:pt x="0" y="16"/>
                </a:lnTo>
                <a:lnTo>
                  <a:pt x="0" y="5"/>
                </a:lnTo>
                <a:lnTo>
                  <a:pt x="0" y="0"/>
                </a:lnTo>
                <a:lnTo>
                  <a:pt x="10" y="0"/>
                </a:lnTo>
                <a:lnTo>
                  <a:pt x="119" y="0"/>
                </a:lnTo>
                <a:lnTo>
                  <a:pt x="124" y="0"/>
                </a:lnTo>
                <a:lnTo>
                  <a:pt x="129" y="0"/>
                </a:lnTo>
                <a:lnTo>
                  <a:pt x="135" y="5"/>
                </a:lnTo>
                <a:lnTo>
                  <a:pt x="135" y="16"/>
                </a:lnTo>
                <a:lnTo>
                  <a:pt x="135" y="16"/>
                </a:lnTo>
                <a:lnTo>
                  <a:pt x="129" y="26"/>
                </a:lnTo>
                <a:lnTo>
                  <a:pt x="124" y="26"/>
                </a:lnTo>
                <a:lnTo>
                  <a:pt x="119" y="3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29"/>
          <p:cNvSpPr>
            <a:spLocks/>
          </p:cNvSpPr>
          <p:nvPr/>
        </p:nvSpPr>
        <p:spPr bwMode="auto">
          <a:xfrm>
            <a:off x="2412860" y="5046059"/>
            <a:ext cx="361950" cy="49213"/>
          </a:xfrm>
          <a:custGeom>
            <a:avLst/>
            <a:gdLst>
              <a:gd name="T0" fmla="*/ 212 w 228"/>
              <a:gd name="T1" fmla="*/ 31 h 31"/>
              <a:gd name="T2" fmla="*/ 16 w 228"/>
              <a:gd name="T3" fmla="*/ 31 h 31"/>
              <a:gd name="T4" fmla="*/ 10 w 228"/>
              <a:gd name="T5" fmla="*/ 26 h 31"/>
              <a:gd name="T6" fmla="*/ 10 w 228"/>
              <a:gd name="T7" fmla="*/ 21 h 31"/>
              <a:gd name="T8" fmla="*/ 0 w 228"/>
              <a:gd name="T9" fmla="*/ 16 h 31"/>
              <a:gd name="T10" fmla="*/ 10 w 228"/>
              <a:gd name="T11" fmla="*/ 5 h 31"/>
              <a:gd name="T12" fmla="*/ 10 w 228"/>
              <a:gd name="T13" fmla="*/ 0 h 31"/>
              <a:gd name="T14" fmla="*/ 16 w 228"/>
              <a:gd name="T15" fmla="*/ 0 h 31"/>
              <a:gd name="T16" fmla="*/ 212 w 228"/>
              <a:gd name="T17" fmla="*/ 0 h 31"/>
              <a:gd name="T18" fmla="*/ 217 w 228"/>
              <a:gd name="T19" fmla="*/ 0 h 31"/>
              <a:gd name="T20" fmla="*/ 222 w 228"/>
              <a:gd name="T21" fmla="*/ 5 h 31"/>
              <a:gd name="T22" fmla="*/ 228 w 228"/>
              <a:gd name="T23" fmla="*/ 5 h 31"/>
              <a:gd name="T24" fmla="*/ 228 w 228"/>
              <a:gd name="T25" fmla="*/ 16 h 31"/>
              <a:gd name="T26" fmla="*/ 222 w 228"/>
              <a:gd name="T27" fmla="*/ 21 h 31"/>
              <a:gd name="T28" fmla="*/ 217 w 228"/>
              <a:gd name="T29" fmla="*/ 26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26"/>
                </a:lnTo>
                <a:lnTo>
                  <a:pt x="10" y="21"/>
                </a:lnTo>
                <a:lnTo>
                  <a:pt x="0" y="16"/>
                </a:lnTo>
                <a:lnTo>
                  <a:pt x="10" y="5"/>
                </a:lnTo>
                <a:lnTo>
                  <a:pt x="10" y="0"/>
                </a:lnTo>
                <a:lnTo>
                  <a:pt x="16" y="0"/>
                </a:lnTo>
                <a:lnTo>
                  <a:pt x="212" y="0"/>
                </a:lnTo>
                <a:lnTo>
                  <a:pt x="217" y="0"/>
                </a:lnTo>
                <a:lnTo>
                  <a:pt x="222" y="5"/>
                </a:lnTo>
                <a:lnTo>
                  <a:pt x="228" y="5"/>
                </a:lnTo>
                <a:lnTo>
                  <a:pt x="228" y="16"/>
                </a:lnTo>
                <a:lnTo>
                  <a:pt x="222" y="21"/>
                </a:lnTo>
                <a:lnTo>
                  <a:pt x="217" y="26"/>
                </a:lnTo>
                <a:lnTo>
                  <a:pt x="212" y="3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30"/>
          <p:cNvSpPr>
            <a:spLocks/>
          </p:cNvSpPr>
          <p:nvPr/>
        </p:nvSpPr>
        <p:spPr bwMode="auto">
          <a:xfrm>
            <a:off x="2412860" y="5144484"/>
            <a:ext cx="361950" cy="49213"/>
          </a:xfrm>
          <a:custGeom>
            <a:avLst/>
            <a:gdLst>
              <a:gd name="T0" fmla="*/ 212 w 228"/>
              <a:gd name="T1" fmla="*/ 31 h 31"/>
              <a:gd name="T2" fmla="*/ 16 w 228"/>
              <a:gd name="T3" fmla="*/ 31 h 31"/>
              <a:gd name="T4" fmla="*/ 10 w 228"/>
              <a:gd name="T5" fmla="*/ 31 h 31"/>
              <a:gd name="T6" fmla="*/ 10 w 228"/>
              <a:gd name="T7" fmla="*/ 26 h 31"/>
              <a:gd name="T8" fmla="*/ 5 w 228"/>
              <a:gd name="T9" fmla="*/ 21 h 31"/>
              <a:gd name="T10" fmla="*/ 0 w 228"/>
              <a:gd name="T11" fmla="*/ 16 h 31"/>
              <a:gd name="T12" fmla="*/ 10 w 228"/>
              <a:gd name="T13" fmla="*/ 0 h 31"/>
              <a:gd name="T14" fmla="*/ 10 w 228"/>
              <a:gd name="T15" fmla="*/ 0 h 31"/>
              <a:gd name="T16" fmla="*/ 16 w 228"/>
              <a:gd name="T17" fmla="*/ 0 h 31"/>
              <a:gd name="T18" fmla="*/ 212 w 228"/>
              <a:gd name="T19" fmla="*/ 0 h 31"/>
              <a:gd name="T20" fmla="*/ 217 w 228"/>
              <a:gd name="T21" fmla="*/ 0 h 31"/>
              <a:gd name="T22" fmla="*/ 222 w 228"/>
              <a:gd name="T23" fmla="*/ 0 h 31"/>
              <a:gd name="T24" fmla="*/ 228 w 228"/>
              <a:gd name="T25" fmla="*/ 11 h 31"/>
              <a:gd name="T26" fmla="*/ 228 w 228"/>
              <a:gd name="T27" fmla="*/ 16 h 31"/>
              <a:gd name="T28" fmla="*/ 228 w 228"/>
              <a:gd name="T29" fmla="*/ 21 h 31"/>
              <a:gd name="T30" fmla="*/ 222 w 228"/>
              <a:gd name="T31" fmla="*/ 26 h 31"/>
              <a:gd name="T32" fmla="*/ 217 w 228"/>
              <a:gd name="T33" fmla="*/ 31 h 31"/>
              <a:gd name="T34" fmla="*/ 212 w 228"/>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31">
                <a:moveTo>
                  <a:pt x="212" y="31"/>
                </a:moveTo>
                <a:lnTo>
                  <a:pt x="16" y="31"/>
                </a:lnTo>
                <a:lnTo>
                  <a:pt x="10" y="31"/>
                </a:lnTo>
                <a:lnTo>
                  <a:pt x="10" y="26"/>
                </a:lnTo>
                <a:lnTo>
                  <a:pt x="5" y="21"/>
                </a:lnTo>
                <a:lnTo>
                  <a:pt x="0" y="16"/>
                </a:lnTo>
                <a:lnTo>
                  <a:pt x="10" y="0"/>
                </a:lnTo>
                <a:lnTo>
                  <a:pt x="10" y="0"/>
                </a:lnTo>
                <a:lnTo>
                  <a:pt x="16" y="0"/>
                </a:lnTo>
                <a:lnTo>
                  <a:pt x="212" y="0"/>
                </a:lnTo>
                <a:lnTo>
                  <a:pt x="217" y="0"/>
                </a:lnTo>
                <a:lnTo>
                  <a:pt x="222" y="0"/>
                </a:lnTo>
                <a:lnTo>
                  <a:pt x="228" y="11"/>
                </a:lnTo>
                <a:lnTo>
                  <a:pt x="228" y="16"/>
                </a:lnTo>
                <a:lnTo>
                  <a:pt x="228" y="21"/>
                </a:lnTo>
                <a:lnTo>
                  <a:pt x="222" y="26"/>
                </a:lnTo>
                <a:lnTo>
                  <a:pt x="217" y="31"/>
                </a:lnTo>
                <a:lnTo>
                  <a:pt x="212" y="3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31"/>
          <p:cNvSpPr>
            <a:spLocks noEditPoints="1"/>
          </p:cNvSpPr>
          <p:nvPr/>
        </p:nvSpPr>
        <p:spPr bwMode="auto">
          <a:xfrm>
            <a:off x="2306498" y="4652359"/>
            <a:ext cx="574675" cy="706438"/>
          </a:xfrm>
          <a:custGeom>
            <a:avLst/>
            <a:gdLst>
              <a:gd name="T0" fmla="*/ 326 w 362"/>
              <a:gd name="T1" fmla="*/ 0 h 445"/>
              <a:gd name="T2" fmla="*/ 119 w 362"/>
              <a:gd name="T3" fmla="*/ 0 h 445"/>
              <a:gd name="T4" fmla="*/ 0 w 362"/>
              <a:gd name="T5" fmla="*/ 114 h 445"/>
              <a:gd name="T6" fmla="*/ 0 w 362"/>
              <a:gd name="T7" fmla="*/ 408 h 445"/>
              <a:gd name="T8" fmla="*/ 5 w 362"/>
              <a:gd name="T9" fmla="*/ 424 h 445"/>
              <a:gd name="T10" fmla="*/ 10 w 362"/>
              <a:gd name="T11" fmla="*/ 434 h 445"/>
              <a:gd name="T12" fmla="*/ 21 w 362"/>
              <a:gd name="T13" fmla="*/ 439 h 445"/>
              <a:gd name="T14" fmla="*/ 36 w 362"/>
              <a:gd name="T15" fmla="*/ 445 h 445"/>
              <a:gd name="T16" fmla="*/ 362 w 362"/>
              <a:gd name="T17" fmla="*/ 445 h 445"/>
              <a:gd name="T18" fmla="*/ 362 w 362"/>
              <a:gd name="T19" fmla="*/ 41 h 445"/>
              <a:gd name="T20" fmla="*/ 357 w 362"/>
              <a:gd name="T21" fmla="*/ 26 h 445"/>
              <a:gd name="T22" fmla="*/ 351 w 362"/>
              <a:gd name="T23" fmla="*/ 16 h 445"/>
              <a:gd name="T24" fmla="*/ 341 w 362"/>
              <a:gd name="T25" fmla="*/ 5 h 445"/>
              <a:gd name="T26" fmla="*/ 326 w 362"/>
              <a:gd name="T27" fmla="*/ 0 h 445"/>
              <a:gd name="T28" fmla="*/ 336 w 362"/>
              <a:gd name="T29" fmla="*/ 414 h 445"/>
              <a:gd name="T30" fmla="*/ 52 w 362"/>
              <a:gd name="T31" fmla="*/ 414 h 445"/>
              <a:gd name="T32" fmla="*/ 46 w 362"/>
              <a:gd name="T33" fmla="*/ 414 h 445"/>
              <a:gd name="T34" fmla="*/ 36 w 362"/>
              <a:gd name="T35" fmla="*/ 408 h 445"/>
              <a:gd name="T36" fmla="*/ 31 w 362"/>
              <a:gd name="T37" fmla="*/ 398 h 445"/>
              <a:gd name="T38" fmla="*/ 31 w 362"/>
              <a:gd name="T39" fmla="*/ 393 h 445"/>
              <a:gd name="T40" fmla="*/ 31 w 362"/>
              <a:gd name="T41" fmla="*/ 129 h 445"/>
              <a:gd name="T42" fmla="*/ 98 w 362"/>
              <a:gd name="T43" fmla="*/ 129 h 445"/>
              <a:gd name="T44" fmla="*/ 108 w 362"/>
              <a:gd name="T45" fmla="*/ 129 h 445"/>
              <a:gd name="T46" fmla="*/ 119 w 362"/>
              <a:gd name="T47" fmla="*/ 124 h 445"/>
              <a:gd name="T48" fmla="*/ 129 w 362"/>
              <a:gd name="T49" fmla="*/ 114 h 445"/>
              <a:gd name="T50" fmla="*/ 129 w 362"/>
              <a:gd name="T51" fmla="*/ 98 h 445"/>
              <a:gd name="T52" fmla="*/ 129 w 362"/>
              <a:gd name="T53" fmla="*/ 31 h 445"/>
              <a:gd name="T54" fmla="*/ 315 w 362"/>
              <a:gd name="T55" fmla="*/ 31 h 445"/>
              <a:gd name="T56" fmla="*/ 320 w 362"/>
              <a:gd name="T57" fmla="*/ 31 h 445"/>
              <a:gd name="T58" fmla="*/ 326 w 362"/>
              <a:gd name="T59" fmla="*/ 36 h 445"/>
              <a:gd name="T60" fmla="*/ 336 w 362"/>
              <a:gd name="T61" fmla="*/ 47 h 445"/>
              <a:gd name="T62" fmla="*/ 336 w 362"/>
              <a:gd name="T63" fmla="*/ 57 h 445"/>
              <a:gd name="T64" fmla="*/ 336 w 362"/>
              <a:gd name="T65" fmla="*/ 41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445">
                <a:moveTo>
                  <a:pt x="326" y="0"/>
                </a:moveTo>
                <a:lnTo>
                  <a:pt x="119" y="0"/>
                </a:lnTo>
                <a:lnTo>
                  <a:pt x="0" y="114"/>
                </a:lnTo>
                <a:lnTo>
                  <a:pt x="0" y="408"/>
                </a:lnTo>
                <a:lnTo>
                  <a:pt x="5" y="424"/>
                </a:lnTo>
                <a:lnTo>
                  <a:pt x="10" y="434"/>
                </a:lnTo>
                <a:lnTo>
                  <a:pt x="21" y="439"/>
                </a:lnTo>
                <a:lnTo>
                  <a:pt x="36" y="445"/>
                </a:lnTo>
                <a:lnTo>
                  <a:pt x="362" y="445"/>
                </a:lnTo>
                <a:lnTo>
                  <a:pt x="362" y="41"/>
                </a:lnTo>
                <a:lnTo>
                  <a:pt x="357" y="26"/>
                </a:lnTo>
                <a:lnTo>
                  <a:pt x="351" y="16"/>
                </a:lnTo>
                <a:lnTo>
                  <a:pt x="341" y="5"/>
                </a:lnTo>
                <a:lnTo>
                  <a:pt x="326" y="0"/>
                </a:lnTo>
                <a:close/>
                <a:moveTo>
                  <a:pt x="336" y="414"/>
                </a:moveTo>
                <a:lnTo>
                  <a:pt x="52" y="414"/>
                </a:lnTo>
                <a:lnTo>
                  <a:pt x="46" y="414"/>
                </a:lnTo>
                <a:lnTo>
                  <a:pt x="36" y="408"/>
                </a:lnTo>
                <a:lnTo>
                  <a:pt x="31" y="398"/>
                </a:lnTo>
                <a:lnTo>
                  <a:pt x="31" y="393"/>
                </a:lnTo>
                <a:lnTo>
                  <a:pt x="31" y="129"/>
                </a:lnTo>
                <a:lnTo>
                  <a:pt x="98" y="129"/>
                </a:lnTo>
                <a:lnTo>
                  <a:pt x="108" y="129"/>
                </a:lnTo>
                <a:lnTo>
                  <a:pt x="119" y="124"/>
                </a:lnTo>
                <a:lnTo>
                  <a:pt x="129" y="114"/>
                </a:lnTo>
                <a:lnTo>
                  <a:pt x="129" y="98"/>
                </a:lnTo>
                <a:lnTo>
                  <a:pt x="129" y="31"/>
                </a:lnTo>
                <a:lnTo>
                  <a:pt x="315" y="31"/>
                </a:lnTo>
                <a:lnTo>
                  <a:pt x="320" y="31"/>
                </a:lnTo>
                <a:lnTo>
                  <a:pt x="326" y="36"/>
                </a:lnTo>
                <a:lnTo>
                  <a:pt x="336" y="47"/>
                </a:lnTo>
                <a:lnTo>
                  <a:pt x="336" y="57"/>
                </a:lnTo>
                <a:lnTo>
                  <a:pt x="336" y="41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32"/>
          <p:cNvSpPr>
            <a:spLocks/>
          </p:cNvSpPr>
          <p:nvPr/>
        </p:nvSpPr>
        <p:spPr bwMode="auto">
          <a:xfrm>
            <a:off x="4111485" y="4209447"/>
            <a:ext cx="246063" cy="41275"/>
          </a:xfrm>
          <a:custGeom>
            <a:avLst/>
            <a:gdLst>
              <a:gd name="T0" fmla="*/ 145 w 155"/>
              <a:gd name="T1" fmla="*/ 26 h 26"/>
              <a:gd name="T2" fmla="*/ 5 w 155"/>
              <a:gd name="T3" fmla="*/ 26 h 26"/>
              <a:gd name="T4" fmla="*/ 5 w 155"/>
              <a:gd name="T5" fmla="*/ 26 h 26"/>
              <a:gd name="T6" fmla="*/ 5 w 155"/>
              <a:gd name="T7" fmla="*/ 21 h 26"/>
              <a:gd name="T8" fmla="*/ 0 w 155"/>
              <a:gd name="T9" fmla="*/ 16 h 26"/>
              <a:gd name="T10" fmla="*/ 5 w 155"/>
              <a:gd name="T11" fmla="*/ 10 h 26"/>
              <a:gd name="T12" fmla="*/ 5 w 155"/>
              <a:gd name="T13" fmla="*/ 5 h 26"/>
              <a:gd name="T14" fmla="*/ 5 w 155"/>
              <a:gd name="T15" fmla="*/ 0 h 26"/>
              <a:gd name="T16" fmla="*/ 145 w 155"/>
              <a:gd name="T17" fmla="*/ 0 h 26"/>
              <a:gd name="T18" fmla="*/ 150 w 155"/>
              <a:gd name="T19" fmla="*/ 5 h 26"/>
              <a:gd name="T20" fmla="*/ 155 w 155"/>
              <a:gd name="T21" fmla="*/ 10 h 26"/>
              <a:gd name="T22" fmla="*/ 155 w 155"/>
              <a:gd name="T23" fmla="*/ 16 h 26"/>
              <a:gd name="T24" fmla="*/ 155 w 155"/>
              <a:gd name="T25" fmla="*/ 21 h 26"/>
              <a:gd name="T26" fmla="*/ 155 w 155"/>
              <a:gd name="T27" fmla="*/ 21 h 26"/>
              <a:gd name="T28" fmla="*/ 150 w 155"/>
              <a:gd name="T29" fmla="*/ 26 h 26"/>
              <a:gd name="T30" fmla="*/ 145 w 155"/>
              <a:gd name="T3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6">
                <a:moveTo>
                  <a:pt x="145" y="26"/>
                </a:moveTo>
                <a:lnTo>
                  <a:pt x="5" y="26"/>
                </a:lnTo>
                <a:lnTo>
                  <a:pt x="5" y="26"/>
                </a:lnTo>
                <a:lnTo>
                  <a:pt x="5" y="21"/>
                </a:lnTo>
                <a:lnTo>
                  <a:pt x="0" y="16"/>
                </a:lnTo>
                <a:lnTo>
                  <a:pt x="5" y="10"/>
                </a:lnTo>
                <a:lnTo>
                  <a:pt x="5" y="5"/>
                </a:lnTo>
                <a:lnTo>
                  <a:pt x="5" y="0"/>
                </a:lnTo>
                <a:lnTo>
                  <a:pt x="145" y="0"/>
                </a:lnTo>
                <a:lnTo>
                  <a:pt x="150" y="5"/>
                </a:lnTo>
                <a:lnTo>
                  <a:pt x="155" y="10"/>
                </a:lnTo>
                <a:lnTo>
                  <a:pt x="155" y="16"/>
                </a:lnTo>
                <a:lnTo>
                  <a:pt x="155" y="21"/>
                </a:lnTo>
                <a:lnTo>
                  <a:pt x="155" y="21"/>
                </a:lnTo>
                <a:lnTo>
                  <a:pt x="150" y="26"/>
                </a:lnTo>
                <a:lnTo>
                  <a:pt x="145" y="2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34"/>
          <p:cNvSpPr>
            <a:spLocks/>
          </p:cNvSpPr>
          <p:nvPr/>
        </p:nvSpPr>
        <p:spPr bwMode="auto">
          <a:xfrm>
            <a:off x="4111485" y="4284059"/>
            <a:ext cx="246063" cy="31750"/>
          </a:xfrm>
          <a:custGeom>
            <a:avLst/>
            <a:gdLst>
              <a:gd name="T0" fmla="*/ 145 w 155"/>
              <a:gd name="T1" fmla="*/ 20 h 20"/>
              <a:gd name="T2" fmla="*/ 5 w 155"/>
              <a:gd name="T3" fmla="*/ 20 h 20"/>
              <a:gd name="T4" fmla="*/ 5 w 155"/>
              <a:gd name="T5" fmla="*/ 20 h 20"/>
              <a:gd name="T6" fmla="*/ 5 w 155"/>
              <a:gd name="T7" fmla="*/ 15 h 20"/>
              <a:gd name="T8" fmla="*/ 0 w 155"/>
              <a:gd name="T9" fmla="*/ 10 h 20"/>
              <a:gd name="T10" fmla="*/ 5 w 155"/>
              <a:gd name="T11" fmla="*/ 5 h 20"/>
              <a:gd name="T12" fmla="*/ 5 w 155"/>
              <a:gd name="T13" fmla="*/ 0 h 20"/>
              <a:gd name="T14" fmla="*/ 5 w 155"/>
              <a:gd name="T15" fmla="*/ 0 h 20"/>
              <a:gd name="T16" fmla="*/ 145 w 155"/>
              <a:gd name="T17" fmla="*/ 0 h 20"/>
              <a:gd name="T18" fmla="*/ 150 w 155"/>
              <a:gd name="T19" fmla="*/ 0 h 20"/>
              <a:gd name="T20" fmla="*/ 155 w 155"/>
              <a:gd name="T21" fmla="*/ 5 h 20"/>
              <a:gd name="T22" fmla="*/ 155 w 155"/>
              <a:gd name="T23" fmla="*/ 5 h 20"/>
              <a:gd name="T24" fmla="*/ 155 w 155"/>
              <a:gd name="T25" fmla="*/ 10 h 20"/>
              <a:gd name="T26" fmla="*/ 155 w 155"/>
              <a:gd name="T27" fmla="*/ 15 h 20"/>
              <a:gd name="T28" fmla="*/ 150 w 155"/>
              <a:gd name="T29" fmla="*/ 20 h 20"/>
              <a:gd name="T30" fmla="*/ 145 w 155"/>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0">
                <a:moveTo>
                  <a:pt x="145" y="20"/>
                </a:moveTo>
                <a:lnTo>
                  <a:pt x="5" y="20"/>
                </a:lnTo>
                <a:lnTo>
                  <a:pt x="5" y="20"/>
                </a:lnTo>
                <a:lnTo>
                  <a:pt x="5" y="15"/>
                </a:lnTo>
                <a:lnTo>
                  <a:pt x="0" y="10"/>
                </a:lnTo>
                <a:lnTo>
                  <a:pt x="5" y="5"/>
                </a:lnTo>
                <a:lnTo>
                  <a:pt x="5" y="0"/>
                </a:lnTo>
                <a:lnTo>
                  <a:pt x="5" y="0"/>
                </a:lnTo>
                <a:lnTo>
                  <a:pt x="145" y="0"/>
                </a:lnTo>
                <a:lnTo>
                  <a:pt x="150" y="0"/>
                </a:lnTo>
                <a:lnTo>
                  <a:pt x="155" y="5"/>
                </a:lnTo>
                <a:lnTo>
                  <a:pt x="155" y="5"/>
                </a:lnTo>
                <a:lnTo>
                  <a:pt x="155" y="10"/>
                </a:lnTo>
                <a:lnTo>
                  <a:pt x="155" y="15"/>
                </a:lnTo>
                <a:lnTo>
                  <a:pt x="150" y="20"/>
                </a:lnTo>
                <a:lnTo>
                  <a:pt x="145" y="2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35"/>
          <p:cNvSpPr>
            <a:spLocks/>
          </p:cNvSpPr>
          <p:nvPr/>
        </p:nvSpPr>
        <p:spPr bwMode="auto">
          <a:xfrm>
            <a:off x="4111485" y="4357084"/>
            <a:ext cx="246063" cy="33338"/>
          </a:xfrm>
          <a:custGeom>
            <a:avLst/>
            <a:gdLst>
              <a:gd name="T0" fmla="*/ 145 w 155"/>
              <a:gd name="T1" fmla="*/ 21 h 21"/>
              <a:gd name="T2" fmla="*/ 5 w 155"/>
              <a:gd name="T3" fmla="*/ 21 h 21"/>
              <a:gd name="T4" fmla="*/ 5 w 155"/>
              <a:gd name="T5" fmla="*/ 21 h 21"/>
              <a:gd name="T6" fmla="*/ 5 w 155"/>
              <a:gd name="T7" fmla="*/ 16 h 21"/>
              <a:gd name="T8" fmla="*/ 0 w 155"/>
              <a:gd name="T9" fmla="*/ 16 h 21"/>
              <a:gd name="T10" fmla="*/ 0 w 155"/>
              <a:gd name="T11" fmla="*/ 10 h 21"/>
              <a:gd name="T12" fmla="*/ 5 w 155"/>
              <a:gd name="T13" fmla="*/ 0 h 21"/>
              <a:gd name="T14" fmla="*/ 5 w 155"/>
              <a:gd name="T15" fmla="*/ 0 h 21"/>
              <a:gd name="T16" fmla="*/ 5 w 155"/>
              <a:gd name="T17" fmla="*/ 0 h 21"/>
              <a:gd name="T18" fmla="*/ 145 w 155"/>
              <a:gd name="T19" fmla="*/ 0 h 21"/>
              <a:gd name="T20" fmla="*/ 150 w 155"/>
              <a:gd name="T21" fmla="*/ 0 h 21"/>
              <a:gd name="T22" fmla="*/ 155 w 155"/>
              <a:gd name="T23" fmla="*/ 0 h 21"/>
              <a:gd name="T24" fmla="*/ 155 w 155"/>
              <a:gd name="T25" fmla="*/ 5 h 21"/>
              <a:gd name="T26" fmla="*/ 155 w 155"/>
              <a:gd name="T27" fmla="*/ 10 h 21"/>
              <a:gd name="T28" fmla="*/ 155 w 155"/>
              <a:gd name="T29" fmla="*/ 16 h 21"/>
              <a:gd name="T30" fmla="*/ 155 w 155"/>
              <a:gd name="T31" fmla="*/ 16 h 21"/>
              <a:gd name="T32" fmla="*/ 150 w 155"/>
              <a:gd name="T33" fmla="*/ 21 h 21"/>
              <a:gd name="T34" fmla="*/ 145 w 155"/>
              <a:gd name="T3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21">
                <a:moveTo>
                  <a:pt x="145" y="21"/>
                </a:moveTo>
                <a:lnTo>
                  <a:pt x="5" y="21"/>
                </a:lnTo>
                <a:lnTo>
                  <a:pt x="5" y="21"/>
                </a:lnTo>
                <a:lnTo>
                  <a:pt x="5" y="16"/>
                </a:lnTo>
                <a:lnTo>
                  <a:pt x="0" y="16"/>
                </a:lnTo>
                <a:lnTo>
                  <a:pt x="0" y="10"/>
                </a:lnTo>
                <a:lnTo>
                  <a:pt x="5" y="0"/>
                </a:lnTo>
                <a:lnTo>
                  <a:pt x="5" y="0"/>
                </a:lnTo>
                <a:lnTo>
                  <a:pt x="5" y="0"/>
                </a:lnTo>
                <a:lnTo>
                  <a:pt x="145" y="0"/>
                </a:lnTo>
                <a:lnTo>
                  <a:pt x="150" y="0"/>
                </a:lnTo>
                <a:lnTo>
                  <a:pt x="155" y="0"/>
                </a:lnTo>
                <a:lnTo>
                  <a:pt x="155" y="5"/>
                </a:lnTo>
                <a:lnTo>
                  <a:pt x="155" y="10"/>
                </a:lnTo>
                <a:lnTo>
                  <a:pt x="155" y="16"/>
                </a:lnTo>
                <a:lnTo>
                  <a:pt x="155" y="16"/>
                </a:lnTo>
                <a:lnTo>
                  <a:pt x="150" y="21"/>
                </a:lnTo>
                <a:lnTo>
                  <a:pt x="145" y="2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36"/>
          <p:cNvSpPr>
            <a:spLocks noEditPoints="1"/>
          </p:cNvSpPr>
          <p:nvPr/>
        </p:nvSpPr>
        <p:spPr bwMode="auto">
          <a:xfrm>
            <a:off x="4028935" y="4012597"/>
            <a:ext cx="411163" cy="492125"/>
          </a:xfrm>
          <a:custGeom>
            <a:avLst/>
            <a:gdLst>
              <a:gd name="T0" fmla="*/ 233 w 259"/>
              <a:gd name="T1" fmla="*/ 0 h 310"/>
              <a:gd name="T2" fmla="*/ 83 w 259"/>
              <a:gd name="T3" fmla="*/ 0 h 310"/>
              <a:gd name="T4" fmla="*/ 0 w 259"/>
              <a:gd name="T5" fmla="*/ 78 h 310"/>
              <a:gd name="T6" fmla="*/ 0 w 259"/>
              <a:gd name="T7" fmla="*/ 284 h 310"/>
              <a:gd name="T8" fmla="*/ 5 w 259"/>
              <a:gd name="T9" fmla="*/ 295 h 310"/>
              <a:gd name="T10" fmla="*/ 11 w 259"/>
              <a:gd name="T11" fmla="*/ 305 h 310"/>
              <a:gd name="T12" fmla="*/ 16 w 259"/>
              <a:gd name="T13" fmla="*/ 310 h 310"/>
              <a:gd name="T14" fmla="*/ 26 w 259"/>
              <a:gd name="T15" fmla="*/ 310 h 310"/>
              <a:gd name="T16" fmla="*/ 259 w 259"/>
              <a:gd name="T17" fmla="*/ 310 h 310"/>
              <a:gd name="T18" fmla="*/ 259 w 259"/>
              <a:gd name="T19" fmla="*/ 26 h 310"/>
              <a:gd name="T20" fmla="*/ 254 w 259"/>
              <a:gd name="T21" fmla="*/ 16 h 310"/>
              <a:gd name="T22" fmla="*/ 248 w 259"/>
              <a:gd name="T23" fmla="*/ 5 h 310"/>
              <a:gd name="T24" fmla="*/ 243 w 259"/>
              <a:gd name="T25" fmla="*/ 0 h 310"/>
              <a:gd name="T26" fmla="*/ 233 w 259"/>
              <a:gd name="T27" fmla="*/ 0 h 310"/>
              <a:gd name="T28" fmla="*/ 238 w 259"/>
              <a:gd name="T29" fmla="*/ 289 h 310"/>
              <a:gd name="T30" fmla="*/ 36 w 259"/>
              <a:gd name="T31" fmla="*/ 289 h 310"/>
              <a:gd name="T32" fmla="*/ 31 w 259"/>
              <a:gd name="T33" fmla="*/ 289 h 310"/>
              <a:gd name="T34" fmla="*/ 26 w 259"/>
              <a:gd name="T35" fmla="*/ 284 h 310"/>
              <a:gd name="T36" fmla="*/ 21 w 259"/>
              <a:gd name="T37" fmla="*/ 279 h 310"/>
              <a:gd name="T38" fmla="*/ 21 w 259"/>
              <a:gd name="T39" fmla="*/ 274 h 310"/>
              <a:gd name="T40" fmla="*/ 21 w 259"/>
              <a:gd name="T41" fmla="*/ 88 h 310"/>
              <a:gd name="T42" fmla="*/ 73 w 259"/>
              <a:gd name="T43" fmla="*/ 88 h 310"/>
              <a:gd name="T44" fmla="*/ 78 w 259"/>
              <a:gd name="T45" fmla="*/ 88 h 310"/>
              <a:gd name="T46" fmla="*/ 88 w 259"/>
              <a:gd name="T47" fmla="*/ 83 h 310"/>
              <a:gd name="T48" fmla="*/ 93 w 259"/>
              <a:gd name="T49" fmla="*/ 78 h 310"/>
              <a:gd name="T50" fmla="*/ 93 w 259"/>
              <a:gd name="T51" fmla="*/ 67 h 310"/>
              <a:gd name="T52" fmla="*/ 93 w 259"/>
              <a:gd name="T53" fmla="*/ 21 h 310"/>
              <a:gd name="T54" fmla="*/ 223 w 259"/>
              <a:gd name="T55" fmla="*/ 21 h 310"/>
              <a:gd name="T56" fmla="*/ 228 w 259"/>
              <a:gd name="T57" fmla="*/ 21 h 310"/>
              <a:gd name="T58" fmla="*/ 233 w 259"/>
              <a:gd name="T59" fmla="*/ 21 h 310"/>
              <a:gd name="T60" fmla="*/ 238 w 259"/>
              <a:gd name="T61" fmla="*/ 31 h 310"/>
              <a:gd name="T62" fmla="*/ 238 w 259"/>
              <a:gd name="T63" fmla="*/ 36 h 310"/>
              <a:gd name="T64" fmla="*/ 238 w 259"/>
              <a:gd name="T65" fmla="*/ 28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310">
                <a:moveTo>
                  <a:pt x="233" y="0"/>
                </a:moveTo>
                <a:lnTo>
                  <a:pt x="83" y="0"/>
                </a:lnTo>
                <a:lnTo>
                  <a:pt x="0" y="78"/>
                </a:lnTo>
                <a:lnTo>
                  <a:pt x="0" y="284"/>
                </a:lnTo>
                <a:lnTo>
                  <a:pt x="5" y="295"/>
                </a:lnTo>
                <a:lnTo>
                  <a:pt x="11" y="305"/>
                </a:lnTo>
                <a:lnTo>
                  <a:pt x="16" y="310"/>
                </a:lnTo>
                <a:lnTo>
                  <a:pt x="26" y="310"/>
                </a:lnTo>
                <a:lnTo>
                  <a:pt x="259" y="310"/>
                </a:lnTo>
                <a:lnTo>
                  <a:pt x="259" y="26"/>
                </a:lnTo>
                <a:lnTo>
                  <a:pt x="254" y="16"/>
                </a:lnTo>
                <a:lnTo>
                  <a:pt x="248" y="5"/>
                </a:lnTo>
                <a:lnTo>
                  <a:pt x="243" y="0"/>
                </a:lnTo>
                <a:lnTo>
                  <a:pt x="233" y="0"/>
                </a:lnTo>
                <a:close/>
                <a:moveTo>
                  <a:pt x="238" y="289"/>
                </a:moveTo>
                <a:lnTo>
                  <a:pt x="36" y="289"/>
                </a:lnTo>
                <a:lnTo>
                  <a:pt x="31" y="289"/>
                </a:lnTo>
                <a:lnTo>
                  <a:pt x="26" y="284"/>
                </a:lnTo>
                <a:lnTo>
                  <a:pt x="21" y="279"/>
                </a:lnTo>
                <a:lnTo>
                  <a:pt x="21" y="274"/>
                </a:lnTo>
                <a:lnTo>
                  <a:pt x="21" y="88"/>
                </a:lnTo>
                <a:lnTo>
                  <a:pt x="73" y="88"/>
                </a:lnTo>
                <a:lnTo>
                  <a:pt x="78" y="88"/>
                </a:lnTo>
                <a:lnTo>
                  <a:pt x="88" y="83"/>
                </a:lnTo>
                <a:lnTo>
                  <a:pt x="93" y="78"/>
                </a:lnTo>
                <a:lnTo>
                  <a:pt x="93" y="67"/>
                </a:lnTo>
                <a:lnTo>
                  <a:pt x="93" y="21"/>
                </a:lnTo>
                <a:lnTo>
                  <a:pt x="223" y="21"/>
                </a:lnTo>
                <a:lnTo>
                  <a:pt x="228" y="21"/>
                </a:lnTo>
                <a:lnTo>
                  <a:pt x="233" y="21"/>
                </a:lnTo>
                <a:lnTo>
                  <a:pt x="238" y="31"/>
                </a:lnTo>
                <a:lnTo>
                  <a:pt x="238" y="36"/>
                </a:lnTo>
                <a:lnTo>
                  <a:pt x="238" y="289"/>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p:cNvGrpSpPr/>
          <p:nvPr/>
        </p:nvGrpSpPr>
        <p:grpSpPr>
          <a:xfrm>
            <a:off x="3078023" y="5211159"/>
            <a:ext cx="673100" cy="614363"/>
            <a:chOff x="3078023" y="5211159"/>
            <a:chExt cx="673100" cy="614363"/>
          </a:xfrm>
        </p:grpSpPr>
        <p:sp>
          <p:nvSpPr>
            <p:cNvPr id="34" name="Freeform 46"/>
            <p:cNvSpPr>
              <a:spLocks/>
            </p:cNvSpPr>
            <p:nvPr/>
          </p:nvSpPr>
          <p:spPr bwMode="auto">
            <a:xfrm>
              <a:off x="3093898" y="5211159"/>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47"/>
            <p:cNvSpPr>
              <a:spLocks noEditPoints="1"/>
            </p:cNvSpPr>
            <p:nvPr/>
          </p:nvSpPr>
          <p:spPr bwMode="auto">
            <a:xfrm>
              <a:off x="3217723" y="5211159"/>
              <a:ext cx="122238" cy="1555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48"/>
            <p:cNvSpPr>
              <a:spLocks/>
            </p:cNvSpPr>
            <p:nvPr/>
          </p:nvSpPr>
          <p:spPr bwMode="auto">
            <a:xfrm>
              <a:off x="3373298" y="5211159"/>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9"/>
            <p:cNvSpPr>
              <a:spLocks noEditPoints="1"/>
            </p:cNvSpPr>
            <p:nvPr/>
          </p:nvSpPr>
          <p:spPr bwMode="auto">
            <a:xfrm>
              <a:off x="3078023" y="5431822"/>
              <a:ext cx="114300" cy="16510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50"/>
            <p:cNvSpPr>
              <a:spLocks/>
            </p:cNvSpPr>
            <p:nvPr/>
          </p:nvSpPr>
          <p:spPr bwMode="auto">
            <a:xfrm>
              <a:off x="3233598" y="5431822"/>
              <a:ext cx="73025" cy="16510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51"/>
            <p:cNvSpPr>
              <a:spLocks noEditPoints="1"/>
            </p:cNvSpPr>
            <p:nvPr/>
          </p:nvSpPr>
          <p:spPr bwMode="auto">
            <a:xfrm>
              <a:off x="3355835" y="5431822"/>
              <a:ext cx="115888" cy="16510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52"/>
            <p:cNvSpPr>
              <a:spLocks noEditPoints="1"/>
            </p:cNvSpPr>
            <p:nvPr/>
          </p:nvSpPr>
          <p:spPr bwMode="auto">
            <a:xfrm>
              <a:off x="3078023" y="5662009"/>
              <a:ext cx="114300"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53"/>
            <p:cNvSpPr>
              <a:spLocks noEditPoints="1"/>
            </p:cNvSpPr>
            <p:nvPr/>
          </p:nvSpPr>
          <p:spPr bwMode="auto">
            <a:xfrm>
              <a:off x="3217723" y="5662009"/>
              <a:ext cx="122238" cy="163513"/>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54"/>
            <p:cNvSpPr>
              <a:spLocks/>
            </p:cNvSpPr>
            <p:nvPr/>
          </p:nvSpPr>
          <p:spPr bwMode="auto">
            <a:xfrm>
              <a:off x="3373298" y="5662009"/>
              <a:ext cx="65088" cy="163513"/>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55"/>
            <p:cNvSpPr>
              <a:spLocks/>
            </p:cNvSpPr>
            <p:nvPr/>
          </p:nvSpPr>
          <p:spPr bwMode="auto">
            <a:xfrm>
              <a:off x="3643173" y="5211159"/>
              <a:ext cx="82550" cy="1555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56"/>
            <p:cNvSpPr>
              <a:spLocks noEditPoints="1"/>
            </p:cNvSpPr>
            <p:nvPr/>
          </p:nvSpPr>
          <p:spPr bwMode="auto">
            <a:xfrm>
              <a:off x="3635235" y="5431822"/>
              <a:ext cx="115888" cy="16510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57"/>
            <p:cNvSpPr>
              <a:spLocks noEditPoints="1"/>
            </p:cNvSpPr>
            <p:nvPr/>
          </p:nvSpPr>
          <p:spPr bwMode="auto">
            <a:xfrm>
              <a:off x="3635235" y="5662009"/>
              <a:ext cx="115888" cy="163513"/>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58"/>
            <p:cNvSpPr>
              <a:spLocks noEditPoints="1"/>
            </p:cNvSpPr>
            <p:nvPr/>
          </p:nvSpPr>
          <p:spPr bwMode="auto">
            <a:xfrm>
              <a:off x="3487598" y="5211159"/>
              <a:ext cx="115888" cy="1555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59"/>
            <p:cNvSpPr>
              <a:spLocks/>
            </p:cNvSpPr>
            <p:nvPr/>
          </p:nvSpPr>
          <p:spPr bwMode="auto">
            <a:xfrm>
              <a:off x="3505060" y="5431822"/>
              <a:ext cx="73025" cy="16510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60"/>
            <p:cNvSpPr>
              <a:spLocks noEditPoints="1"/>
            </p:cNvSpPr>
            <p:nvPr/>
          </p:nvSpPr>
          <p:spPr bwMode="auto">
            <a:xfrm>
              <a:off x="3487598" y="5662009"/>
              <a:ext cx="115888"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Freeform 106"/>
          <p:cNvSpPr>
            <a:spLocks noEditPoints="1"/>
          </p:cNvSpPr>
          <p:nvPr/>
        </p:nvSpPr>
        <p:spPr bwMode="auto">
          <a:xfrm>
            <a:off x="917399" y="5246710"/>
            <a:ext cx="574675" cy="67151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 name="Group 13"/>
          <p:cNvGrpSpPr/>
          <p:nvPr/>
        </p:nvGrpSpPr>
        <p:grpSpPr>
          <a:xfrm>
            <a:off x="4209910" y="3255264"/>
            <a:ext cx="784880" cy="920845"/>
            <a:chOff x="4209910" y="3255264"/>
            <a:chExt cx="784880" cy="920845"/>
          </a:xfrm>
        </p:grpSpPr>
        <p:sp>
          <p:nvSpPr>
            <p:cNvPr id="21" name="Freeform 33"/>
            <p:cNvSpPr>
              <a:spLocks/>
            </p:cNvSpPr>
            <p:nvPr/>
          </p:nvSpPr>
          <p:spPr bwMode="auto">
            <a:xfrm>
              <a:off x="4209910" y="4144359"/>
              <a:ext cx="147638" cy="31750"/>
            </a:xfrm>
            <a:custGeom>
              <a:avLst/>
              <a:gdLst>
                <a:gd name="T0" fmla="*/ 83 w 93"/>
                <a:gd name="T1" fmla="*/ 20 h 20"/>
                <a:gd name="T2" fmla="*/ 10 w 93"/>
                <a:gd name="T3" fmla="*/ 20 h 20"/>
                <a:gd name="T4" fmla="*/ 5 w 93"/>
                <a:gd name="T5" fmla="*/ 20 h 20"/>
                <a:gd name="T6" fmla="*/ 0 w 93"/>
                <a:gd name="T7" fmla="*/ 20 h 20"/>
                <a:gd name="T8" fmla="*/ 0 w 93"/>
                <a:gd name="T9" fmla="*/ 15 h 20"/>
                <a:gd name="T10" fmla="*/ 0 w 93"/>
                <a:gd name="T11" fmla="*/ 10 h 20"/>
                <a:gd name="T12" fmla="*/ 0 w 93"/>
                <a:gd name="T13" fmla="*/ 5 h 20"/>
                <a:gd name="T14" fmla="*/ 0 w 93"/>
                <a:gd name="T15" fmla="*/ 5 h 20"/>
                <a:gd name="T16" fmla="*/ 10 w 93"/>
                <a:gd name="T17" fmla="*/ 0 h 20"/>
                <a:gd name="T18" fmla="*/ 83 w 93"/>
                <a:gd name="T19" fmla="*/ 0 h 20"/>
                <a:gd name="T20" fmla="*/ 88 w 93"/>
                <a:gd name="T21" fmla="*/ 0 h 20"/>
                <a:gd name="T22" fmla="*/ 93 w 93"/>
                <a:gd name="T23" fmla="*/ 5 h 20"/>
                <a:gd name="T24" fmla="*/ 93 w 93"/>
                <a:gd name="T25" fmla="*/ 5 h 20"/>
                <a:gd name="T26" fmla="*/ 93 w 93"/>
                <a:gd name="T27" fmla="*/ 10 h 20"/>
                <a:gd name="T28" fmla="*/ 93 w 93"/>
                <a:gd name="T29" fmla="*/ 15 h 20"/>
                <a:gd name="T30" fmla="*/ 93 w 93"/>
                <a:gd name="T31" fmla="*/ 20 h 20"/>
                <a:gd name="T32" fmla="*/ 88 w 93"/>
                <a:gd name="T33" fmla="*/ 20 h 20"/>
                <a:gd name="T34" fmla="*/ 83 w 93"/>
                <a:gd name="T35"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20">
                  <a:moveTo>
                    <a:pt x="83" y="20"/>
                  </a:moveTo>
                  <a:lnTo>
                    <a:pt x="10" y="20"/>
                  </a:lnTo>
                  <a:lnTo>
                    <a:pt x="5" y="20"/>
                  </a:lnTo>
                  <a:lnTo>
                    <a:pt x="0" y="20"/>
                  </a:lnTo>
                  <a:lnTo>
                    <a:pt x="0" y="15"/>
                  </a:lnTo>
                  <a:lnTo>
                    <a:pt x="0" y="10"/>
                  </a:lnTo>
                  <a:lnTo>
                    <a:pt x="0" y="5"/>
                  </a:lnTo>
                  <a:lnTo>
                    <a:pt x="0" y="5"/>
                  </a:lnTo>
                  <a:lnTo>
                    <a:pt x="10" y="0"/>
                  </a:lnTo>
                  <a:lnTo>
                    <a:pt x="83" y="0"/>
                  </a:lnTo>
                  <a:lnTo>
                    <a:pt x="88" y="0"/>
                  </a:lnTo>
                  <a:lnTo>
                    <a:pt x="93" y="5"/>
                  </a:lnTo>
                  <a:lnTo>
                    <a:pt x="93" y="5"/>
                  </a:lnTo>
                  <a:lnTo>
                    <a:pt x="93" y="10"/>
                  </a:lnTo>
                  <a:lnTo>
                    <a:pt x="93" y="15"/>
                  </a:lnTo>
                  <a:lnTo>
                    <a:pt x="93" y="20"/>
                  </a:lnTo>
                  <a:lnTo>
                    <a:pt x="88" y="20"/>
                  </a:lnTo>
                  <a:lnTo>
                    <a:pt x="83" y="2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46"/>
            <p:cNvSpPr>
              <a:spLocks/>
            </p:cNvSpPr>
            <p:nvPr/>
          </p:nvSpPr>
          <p:spPr bwMode="auto">
            <a:xfrm>
              <a:off x="4337565" y="3255264"/>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47"/>
            <p:cNvSpPr>
              <a:spLocks noEditPoints="1"/>
            </p:cNvSpPr>
            <p:nvPr/>
          </p:nvSpPr>
          <p:spPr bwMode="auto">
            <a:xfrm>
              <a:off x="4461390" y="3255264"/>
              <a:ext cx="122238" cy="1555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48"/>
            <p:cNvSpPr>
              <a:spLocks/>
            </p:cNvSpPr>
            <p:nvPr/>
          </p:nvSpPr>
          <p:spPr bwMode="auto">
            <a:xfrm>
              <a:off x="4616965" y="3255264"/>
              <a:ext cx="65088" cy="1555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49"/>
            <p:cNvSpPr>
              <a:spLocks noEditPoints="1"/>
            </p:cNvSpPr>
            <p:nvPr/>
          </p:nvSpPr>
          <p:spPr bwMode="auto">
            <a:xfrm>
              <a:off x="4321690" y="3475927"/>
              <a:ext cx="114300" cy="16510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50"/>
            <p:cNvSpPr>
              <a:spLocks/>
            </p:cNvSpPr>
            <p:nvPr/>
          </p:nvSpPr>
          <p:spPr bwMode="auto">
            <a:xfrm>
              <a:off x="4477265" y="3475927"/>
              <a:ext cx="73025" cy="16510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51"/>
            <p:cNvSpPr>
              <a:spLocks noEditPoints="1"/>
            </p:cNvSpPr>
            <p:nvPr/>
          </p:nvSpPr>
          <p:spPr bwMode="auto">
            <a:xfrm>
              <a:off x="4599502" y="3475927"/>
              <a:ext cx="115888" cy="16510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52"/>
            <p:cNvSpPr>
              <a:spLocks noEditPoints="1"/>
            </p:cNvSpPr>
            <p:nvPr/>
          </p:nvSpPr>
          <p:spPr bwMode="auto">
            <a:xfrm>
              <a:off x="4321690" y="3706114"/>
              <a:ext cx="114300"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53"/>
            <p:cNvSpPr>
              <a:spLocks noEditPoints="1"/>
            </p:cNvSpPr>
            <p:nvPr/>
          </p:nvSpPr>
          <p:spPr bwMode="auto">
            <a:xfrm>
              <a:off x="4461390" y="3706114"/>
              <a:ext cx="122238" cy="163513"/>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54"/>
            <p:cNvSpPr>
              <a:spLocks/>
            </p:cNvSpPr>
            <p:nvPr/>
          </p:nvSpPr>
          <p:spPr bwMode="auto">
            <a:xfrm>
              <a:off x="4616965" y="3706114"/>
              <a:ext cx="65088" cy="163513"/>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55"/>
            <p:cNvSpPr>
              <a:spLocks/>
            </p:cNvSpPr>
            <p:nvPr/>
          </p:nvSpPr>
          <p:spPr bwMode="auto">
            <a:xfrm>
              <a:off x="4886840" y="3255264"/>
              <a:ext cx="82550" cy="1555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56"/>
            <p:cNvSpPr>
              <a:spLocks noEditPoints="1"/>
            </p:cNvSpPr>
            <p:nvPr/>
          </p:nvSpPr>
          <p:spPr bwMode="auto">
            <a:xfrm>
              <a:off x="4878902" y="3475927"/>
              <a:ext cx="115888" cy="16510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57"/>
            <p:cNvSpPr>
              <a:spLocks noEditPoints="1"/>
            </p:cNvSpPr>
            <p:nvPr/>
          </p:nvSpPr>
          <p:spPr bwMode="auto">
            <a:xfrm>
              <a:off x="4878902" y="3706114"/>
              <a:ext cx="115888" cy="163513"/>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58"/>
            <p:cNvSpPr>
              <a:spLocks noEditPoints="1"/>
            </p:cNvSpPr>
            <p:nvPr/>
          </p:nvSpPr>
          <p:spPr bwMode="auto">
            <a:xfrm>
              <a:off x="4731265" y="3255264"/>
              <a:ext cx="115888" cy="1555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59"/>
            <p:cNvSpPr>
              <a:spLocks/>
            </p:cNvSpPr>
            <p:nvPr/>
          </p:nvSpPr>
          <p:spPr bwMode="auto">
            <a:xfrm>
              <a:off x="4748727" y="3475927"/>
              <a:ext cx="73025" cy="16510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60"/>
            <p:cNvSpPr>
              <a:spLocks noEditPoints="1"/>
            </p:cNvSpPr>
            <p:nvPr/>
          </p:nvSpPr>
          <p:spPr bwMode="auto">
            <a:xfrm>
              <a:off x="4731265" y="3706114"/>
              <a:ext cx="115888" cy="163513"/>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 name="Freeform 37"/>
          <p:cNvSpPr>
            <a:spLocks/>
          </p:cNvSpPr>
          <p:nvPr/>
        </p:nvSpPr>
        <p:spPr bwMode="auto">
          <a:xfrm>
            <a:off x="2183466" y="5853135"/>
            <a:ext cx="165100" cy="287338"/>
          </a:xfrm>
          <a:custGeom>
            <a:avLst/>
            <a:gdLst>
              <a:gd name="T0" fmla="*/ 104 w 104"/>
              <a:gd name="T1" fmla="*/ 62 h 181"/>
              <a:gd name="T2" fmla="*/ 104 w 104"/>
              <a:gd name="T3" fmla="*/ 181 h 181"/>
              <a:gd name="T4" fmla="*/ 0 w 104"/>
              <a:gd name="T5" fmla="*/ 119 h 181"/>
              <a:gd name="T6" fmla="*/ 0 w 104"/>
              <a:gd name="T7" fmla="*/ 0 h 181"/>
              <a:gd name="T8" fmla="*/ 104 w 104"/>
              <a:gd name="T9" fmla="*/ 62 h 181"/>
            </a:gdLst>
            <a:ahLst/>
            <a:cxnLst>
              <a:cxn ang="0">
                <a:pos x="T0" y="T1"/>
              </a:cxn>
              <a:cxn ang="0">
                <a:pos x="T2" y="T3"/>
              </a:cxn>
              <a:cxn ang="0">
                <a:pos x="T4" y="T5"/>
              </a:cxn>
              <a:cxn ang="0">
                <a:pos x="T6" y="T7"/>
              </a:cxn>
              <a:cxn ang="0">
                <a:pos x="T8" y="T9"/>
              </a:cxn>
            </a:cxnLst>
            <a:rect l="0" t="0" r="r" b="b"/>
            <a:pathLst>
              <a:path w="104" h="181">
                <a:moveTo>
                  <a:pt x="104" y="62"/>
                </a:moveTo>
                <a:lnTo>
                  <a:pt x="104" y="181"/>
                </a:lnTo>
                <a:lnTo>
                  <a:pt x="0" y="119"/>
                </a:lnTo>
                <a:lnTo>
                  <a:pt x="0" y="0"/>
                </a:lnTo>
                <a:lnTo>
                  <a:pt x="104"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38"/>
          <p:cNvSpPr>
            <a:spLocks/>
          </p:cNvSpPr>
          <p:nvPr/>
        </p:nvSpPr>
        <p:spPr bwMode="auto">
          <a:xfrm>
            <a:off x="2389841" y="5853135"/>
            <a:ext cx="163513" cy="287338"/>
          </a:xfrm>
          <a:custGeom>
            <a:avLst/>
            <a:gdLst>
              <a:gd name="T0" fmla="*/ 0 w 103"/>
              <a:gd name="T1" fmla="*/ 62 h 181"/>
              <a:gd name="T2" fmla="*/ 0 w 103"/>
              <a:gd name="T3" fmla="*/ 181 h 181"/>
              <a:gd name="T4" fmla="*/ 103 w 103"/>
              <a:gd name="T5" fmla="*/ 119 h 181"/>
              <a:gd name="T6" fmla="*/ 103 w 103"/>
              <a:gd name="T7" fmla="*/ 0 h 181"/>
              <a:gd name="T8" fmla="*/ 0 w 103"/>
              <a:gd name="T9" fmla="*/ 62 h 181"/>
            </a:gdLst>
            <a:ahLst/>
            <a:cxnLst>
              <a:cxn ang="0">
                <a:pos x="T0" y="T1"/>
              </a:cxn>
              <a:cxn ang="0">
                <a:pos x="T2" y="T3"/>
              </a:cxn>
              <a:cxn ang="0">
                <a:pos x="T4" y="T5"/>
              </a:cxn>
              <a:cxn ang="0">
                <a:pos x="T6" y="T7"/>
              </a:cxn>
              <a:cxn ang="0">
                <a:pos x="T8" y="T9"/>
              </a:cxn>
            </a:cxnLst>
            <a:rect l="0" t="0" r="r" b="b"/>
            <a:pathLst>
              <a:path w="103" h="181">
                <a:moveTo>
                  <a:pt x="0" y="62"/>
                </a:moveTo>
                <a:lnTo>
                  <a:pt x="0" y="181"/>
                </a:lnTo>
                <a:lnTo>
                  <a:pt x="103" y="119"/>
                </a:lnTo>
                <a:lnTo>
                  <a:pt x="103" y="0"/>
                </a:lnTo>
                <a:lnTo>
                  <a:pt x="0"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39"/>
          <p:cNvSpPr>
            <a:spLocks/>
          </p:cNvSpPr>
          <p:nvPr/>
        </p:nvSpPr>
        <p:spPr bwMode="auto">
          <a:xfrm>
            <a:off x="2200929" y="5729310"/>
            <a:ext cx="328613" cy="188913"/>
          </a:xfrm>
          <a:custGeom>
            <a:avLst/>
            <a:gdLst>
              <a:gd name="T0" fmla="*/ 103 w 207"/>
              <a:gd name="T1" fmla="*/ 119 h 119"/>
              <a:gd name="T2" fmla="*/ 0 w 207"/>
              <a:gd name="T3" fmla="*/ 57 h 119"/>
              <a:gd name="T4" fmla="*/ 103 w 207"/>
              <a:gd name="T5" fmla="*/ 0 h 119"/>
              <a:gd name="T6" fmla="*/ 207 w 207"/>
              <a:gd name="T7" fmla="*/ 57 h 119"/>
              <a:gd name="T8" fmla="*/ 103 w 207"/>
              <a:gd name="T9" fmla="*/ 119 h 119"/>
            </a:gdLst>
            <a:ahLst/>
            <a:cxnLst>
              <a:cxn ang="0">
                <a:pos x="T0" y="T1"/>
              </a:cxn>
              <a:cxn ang="0">
                <a:pos x="T2" y="T3"/>
              </a:cxn>
              <a:cxn ang="0">
                <a:pos x="T4" y="T5"/>
              </a:cxn>
              <a:cxn ang="0">
                <a:pos x="T6" y="T7"/>
              </a:cxn>
              <a:cxn ang="0">
                <a:pos x="T8" y="T9"/>
              </a:cxn>
            </a:cxnLst>
            <a:rect l="0" t="0" r="r" b="b"/>
            <a:pathLst>
              <a:path w="207" h="119">
                <a:moveTo>
                  <a:pt x="103" y="119"/>
                </a:moveTo>
                <a:lnTo>
                  <a:pt x="0" y="57"/>
                </a:lnTo>
                <a:lnTo>
                  <a:pt x="103" y="0"/>
                </a:lnTo>
                <a:lnTo>
                  <a:pt x="207" y="57"/>
                </a:lnTo>
                <a:lnTo>
                  <a:pt x="103" y="1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40"/>
          <p:cNvSpPr>
            <a:spLocks/>
          </p:cNvSpPr>
          <p:nvPr/>
        </p:nvSpPr>
        <p:spPr bwMode="auto">
          <a:xfrm>
            <a:off x="2594629" y="5853135"/>
            <a:ext cx="163513" cy="287338"/>
          </a:xfrm>
          <a:custGeom>
            <a:avLst/>
            <a:gdLst>
              <a:gd name="T0" fmla="*/ 103 w 103"/>
              <a:gd name="T1" fmla="*/ 62 h 181"/>
              <a:gd name="T2" fmla="*/ 103 w 103"/>
              <a:gd name="T3" fmla="*/ 181 h 181"/>
              <a:gd name="T4" fmla="*/ 0 w 103"/>
              <a:gd name="T5" fmla="*/ 119 h 181"/>
              <a:gd name="T6" fmla="*/ 0 w 103"/>
              <a:gd name="T7" fmla="*/ 0 h 181"/>
              <a:gd name="T8" fmla="*/ 103 w 103"/>
              <a:gd name="T9" fmla="*/ 62 h 181"/>
            </a:gdLst>
            <a:ahLst/>
            <a:cxnLst>
              <a:cxn ang="0">
                <a:pos x="T0" y="T1"/>
              </a:cxn>
              <a:cxn ang="0">
                <a:pos x="T2" y="T3"/>
              </a:cxn>
              <a:cxn ang="0">
                <a:pos x="T4" y="T5"/>
              </a:cxn>
              <a:cxn ang="0">
                <a:pos x="T6" y="T7"/>
              </a:cxn>
              <a:cxn ang="0">
                <a:pos x="T8" y="T9"/>
              </a:cxn>
            </a:cxnLst>
            <a:rect l="0" t="0" r="r" b="b"/>
            <a:pathLst>
              <a:path w="103" h="181">
                <a:moveTo>
                  <a:pt x="103" y="62"/>
                </a:moveTo>
                <a:lnTo>
                  <a:pt x="103" y="181"/>
                </a:lnTo>
                <a:lnTo>
                  <a:pt x="0" y="119"/>
                </a:lnTo>
                <a:lnTo>
                  <a:pt x="0" y="0"/>
                </a:lnTo>
                <a:lnTo>
                  <a:pt x="103"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41"/>
          <p:cNvSpPr>
            <a:spLocks/>
          </p:cNvSpPr>
          <p:nvPr/>
        </p:nvSpPr>
        <p:spPr bwMode="auto">
          <a:xfrm>
            <a:off x="2799416" y="5853135"/>
            <a:ext cx="155575" cy="287338"/>
          </a:xfrm>
          <a:custGeom>
            <a:avLst/>
            <a:gdLst>
              <a:gd name="T0" fmla="*/ 0 w 98"/>
              <a:gd name="T1" fmla="*/ 62 h 181"/>
              <a:gd name="T2" fmla="*/ 0 w 98"/>
              <a:gd name="T3" fmla="*/ 181 h 181"/>
              <a:gd name="T4" fmla="*/ 98 w 98"/>
              <a:gd name="T5" fmla="*/ 119 h 181"/>
              <a:gd name="T6" fmla="*/ 98 w 98"/>
              <a:gd name="T7" fmla="*/ 0 h 181"/>
              <a:gd name="T8" fmla="*/ 0 w 98"/>
              <a:gd name="T9" fmla="*/ 62 h 181"/>
            </a:gdLst>
            <a:ahLst/>
            <a:cxnLst>
              <a:cxn ang="0">
                <a:pos x="T0" y="T1"/>
              </a:cxn>
              <a:cxn ang="0">
                <a:pos x="T2" y="T3"/>
              </a:cxn>
              <a:cxn ang="0">
                <a:pos x="T4" y="T5"/>
              </a:cxn>
              <a:cxn ang="0">
                <a:pos x="T6" y="T7"/>
              </a:cxn>
              <a:cxn ang="0">
                <a:pos x="T8" y="T9"/>
              </a:cxn>
            </a:cxnLst>
            <a:rect l="0" t="0" r="r" b="b"/>
            <a:pathLst>
              <a:path w="98" h="181">
                <a:moveTo>
                  <a:pt x="0" y="62"/>
                </a:moveTo>
                <a:lnTo>
                  <a:pt x="0" y="181"/>
                </a:lnTo>
                <a:lnTo>
                  <a:pt x="98" y="119"/>
                </a:lnTo>
                <a:lnTo>
                  <a:pt x="98" y="0"/>
                </a:lnTo>
                <a:lnTo>
                  <a:pt x="0"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42"/>
          <p:cNvSpPr>
            <a:spLocks/>
          </p:cNvSpPr>
          <p:nvPr/>
        </p:nvSpPr>
        <p:spPr bwMode="auto">
          <a:xfrm>
            <a:off x="2610504" y="5729310"/>
            <a:ext cx="328613" cy="188913"/>
          </a:xfrm>
          <a:custGeom>
            <a:avLst/>
            <a:gdLst>
              <a:gd name="T0" fmla="*/ 104 w 207"/>
              <a:gd name="T1" fmla="*/ 119 h 119"/>
              <a:gd name="T2" fmla="*/ 0 w 207"/>
              <a:gd name="T3" fmla="*/ 57 h 119"/>
              <a:gd name="T4" fmla="*/ 104 w 207"/>
              <a:gd name="T5" fmla="*/ 0 h 119"/>
              <a:gd name="T6" fmla="*/ 207 w 207"/>
              <a:gd name="T7" fmla="*/ 57 h 119"/>
              <a:gd name="T8" fmla="*/ 104 w 207"/>
              <a:gd name="T9" fmla="*/ 119 h 119"/>
            </a:gdLst>
            <a:ahLst/>
            <a:cxnLst>
              <a:cxn ang="0">
                <a:pos x="T0" y="T1"/>
              </a:cxn>
              <a:cxn ang="0">
                <a:pos x="T2" y="T3"/>
              </a:cxn>
              <a:cxn ang="0">
                <a:pos x="T4" y="T5"/>
              </a:cxn>
              <a:cxn ang="0">
                <a:pos x="T6" y="T7"/>
              </a:cxn>
              <a:cxn ang="0">
                <a:pos x="T8" y="T9"/>
              </a:cxn>
            </a:cxnLst>
            <a:rect l="0" t="0" r="r" b="b"/>
            <a:pathLst>
              <a:path w="207" h="119">
                <a:moveTo>
                  <a:pt x="104" y="119"/>
                </a:moveTo>
                <a:lnTo>
                  <a:pt x="0" y="57"/>
                </a:lnTo>
                <a:lnTo>
                  <a:pt x="104" y="0"/>
                </a:lnTo>
                <a:lnTo>
                  <a:pt x="207" y="57"/>
                </a:lnTo>
                <a:lnTo>
                  <a:pt x="104" y="1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43"/>
          <p:cNvSpPr>
            <a:spLocks/>
          </p:cNvSpPr>
          <p:nvPr/>
        </p:nvSpPr>
        <p:spPr bwMode="auto">
          <a:xfrm>
            <a:off x="2389841" y="6213498"/>
            <a:ext cx="163513" cy="279400"/>
          </a:xfrm>
          <a:custGeom>
            <a:avLst/>
            <a:gdLst>
              <a:gd name="T0" fmla="*/ 103 w 103"/>
              <a:gd name="T1" fmla="*/ 57 h 176"/>
              <a:gd name="T2" fmla="*/ 103 w 103"/>
              <a:gd name="T3" fmla="*/ 176 h 176"/>
              <a:gd name="T4" fmla="*/ 0 w 103"/>
              <a:gd name="T5" fmla="*/ 114 h 176"/>
              <a:gd name="T6" fmla="*/ 0 w 103"/>
              <a:gd name="T7" fmla="*/ 0 h 176"/>
              <a:gd name="T8" fmla="*/ 103 w 103"/>
              <a:gd name="T9" fmla="*/ 57 h 176"/>
            </a:gdLst>
            <a:ahLst/>
            <a:cxnLst>
              <a:cxn ang="0">
                <a:pos x="T0" y="T1"/>
              </a:cxn>
              <a:cxn ang="0">
                <a:pos x="T2" y="T3"/>
              </a:cxn>
              <a:cxn ang="0">
                <a:pos x="T4" y="T5"/>
              </a:cxn>
              <a:cxn ang="0">
                <a:pos x="T6" y="T7"/>
              </a:cxn>
              <a:cxn ang="0">
                <a:pos x="T8" y="T9"/>
              </a:cxn>
            </a:cxnLst>
            <a:rect l="0" t="0" r="r" b="b"/>
            <a:pathLst>
              <a:path w="103" h="176">
                <a:moveTo>
                  <a:pt x="103" y="57"/>
                </a:moveTo>
                <a:lnTo>
                  <a:pt x="103" y="176"/>
                </a:lnTo>
                <a:lnTo>
                  <a:pt x="0" y="114"/>
                </a:lnTo>
                <a:lnTo>
                  <a:pt x="0" y="0"/>
                </a:lnTo>
                <a:lnTo>
                  <a:pt x="103"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44"/>
          <p:cNvSpPr>
            <a:spLocks/>
          </p:cNvSpPr>
          <p:nvPr/>
        </p:nvSpPr>
        <p:spPr bwMode="auto">
          <a:xfrm>
            <a:off x="2594629" y="6213498"/>
            <a:ext cx="163513" cy="279400"/>
          </a:xfrm>
          <a:custGeom>
            <a:avLst/>
            <a:gdLst>
              <a:gd name="T0" fmla="*/ 0 w 103"/>
              <a:gd name="T1" fmla="*/ 57 h 176"/>
              <a:gd name="T2" fmla="*/ 0 w 103"/>
              <a:gd name="T3" fmla="*/ 176 h 176"/>
              <a:gd name="T4" fmla="*/ 103 w 103"/>
              <a:gd name="T5" fmla="*/ 114 h 176"/>
              <a:gd name="T6" fmla="*/ 103 w 103"/>
              <a:gd name="T7" fmla="*/ 0 h 176"/>
              <a:gd name="T8" fmla="*/ 0 w 103"/>
              <a:gd name="T9" fmla="*/ 57 h 176"/>
            </a:gdLst>
            <a:ahLst/>
            <a:cxnLst>
              <a:cxn ang="0">
                <a:pos x="T0" y="T1"/>
              </a:cxn>
              <a:cxn ang="0">
                <a:pos x="T2" y="T3"/>
              </a:cxn>
              <a:cxn ang="0">
                <a:pos x="T4" y="T5"/>
              </a:cxn>
              <a:cxn ang="0">
                <a:pos x="T6" y="T7"/>
              </a:cxn>
              <a:cxn ang="0">
                <a:pos x="T8" y="T9"/>
              </a:cxn>
            </a:cxnLst>
            <a:rect l="0" t="0" r="r" b="b"/>
            <a:pathLst>
              <a:path w="103" h="176">
                <a:moveTo>
                  <a:pt x="0" y="57"/>
                </a:moveTo>
                <a:lnTo>
                  <a:pt x="0" y="176"/>
                </a:lnTo>
                <a:lnTo>
                  <a:pt x="103" y="114"/>
                </a:lnTo>
                <a:lnTo>
                  <a:pt x="103" y="0"/>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45"/>
          <p:cNvSpPr>
            <a:spLocks/>
          </p:cNvSpPr>
          <p:nvPr/>
        </p:nvSpPr>
        <p:spPr bwMode="auto">
          <a:xfrm>
            <a:off x="2405716" y="6083323"/>
            <a:ext cx="328613" cy="188913"/>
          </a:xfrm>
          <a:custGeom>
            <a:avLst/>
            <a:gdLst>
              <a:gd name="T0" fmla="*/ 103 w 207"/>
              <a:gd name="T1" fmla="*/ 119 h 119"/>
              <a:gd name="T2" fmla="*/ 0 w 207"/>
              <a:gd name="T3" fmla="*/ 56 h 119"/>
              <a:gd name="T4" fmla="*/ 103 w 207"/>
              <a:gd name="T5" fmla="*/ 0 h 119"/>
              <a:gd name="T6" fmla="*/ 207 w 207"/>
              <a:gd name="T7" fmla="*/ 56 h 119"/>
              <a:gd name="T8" fmla="*/ 103 w 207"/>
              <a:gd name="T9" fmla="*/ 119 h 119"/>
            </a:gdLst>
            <a:ahLst/>
            <a:cxnLst>
              <a:cxn ang="0">
                <a:pos x="T0" y="T1"/>
              </a:cxn>
              <a:cxn ang="0">
                <a:pos x="T2" y="T3"/>
              </a:cxn>
              <a:cxn ang="0">
                <a:pos x="T4" y="T5"/>
              </a:cxn>
              <a:cxn ang="0">
                <a:pos x="T6" y="T7"/>
              </a:cxn>
              <a:cxn ang="0">
                <a:pos x="T8" y="T9"/>
              </a:cxn>
            </a:cxnLst>
            <a:rect l="0" t="0" r="r" b="b"/>
            <a:pathLst>
              <a:path w="207" h="119">
                <a:moveTo>
                  <a:pt x="103" y="119"/>
                </a:moveTo>
                <a:lnTo>
                  <a:pt x="0" y="56"/>
                </a:lnTo>
                <a:lnTo>
                  <a:pt x="103" y="0"/>
                </a:lnTo>
                <a:lnTo>
                  <a:pt x="207" y="56"/>
                </a:lnTo>
                <a:lnTo>
                  <a:pt x="103" y="11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23"/>
          <p:cNvSpPr>
            <a:spLocks noEditPoints="1"/>
          </p:cNvSpPr>
          <p:nvPr/>
        </p:nvSpPr>
        <p:spPr bwMode="auto">
          <a:xfrm>
            <a:off x="4534868" y="6017265"/>
            <a:ext cx="336550" cy="393700"/>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25"/>
          <p:cNvSpPr>
            <a:spLocks noEditPoints="1"/>
          </p:cNvSpPr>
          <p:nvPr/>
        </p:nvSpPr>
        <p:spPr bwMode="auto">
          <a:xfrm>
            <a:off x="1605640" y="6030253"/>
            <a:ext cx="189140" cy="259723"/>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27"/>
          <p:cNvSpPr>
            <a:spLocks/>
          </p:cNvSpPr>
          <p:nvPr/>
        </p:nvSpPr>
        <p:spPr bwMode="auto">
          <a:xfrm>
            <a:off x="3576269" y="6277165"/>
            <a:ext cx="361950" cy="49213"/>
          </a:xfrm>
          <a:custGeom>
            <a:avLst/>
            <a:gdLst>
              <a:gd name="T0" fmla="*/ 212 w 228"/>
              <a:gd name="T1" fmla="*/ 31 h 31"/>
              <a:gd name="T2" fmla="*/ 16 w 228"/>
              <a:gd name="T3" fmla="*/ 31 h 31"/>
              <a:gd name="T4" fmla="*/ 10 w 228"/>
              <a:gd name="T5" fmla="*/ 31 h 31"/>
              <a:gd name="T6" fmla="*/ 10 w 228"/>
              <a:gd name="T7" fmla="*/ 31 h 31"/>
              <a:gd name="T8" fmla="*/ 0 w 228"/>
              <a:gd name="T9" fmla="*/ 16 h 31"/>
              <a:gd name="T10" fmla="*/ 10 w 228"/>
              <a:gd name="T11" fmla="*/ 10 h 31"/>
              <a:gd name="T12" fmla="*/ 10 w 228"/>
              <a:gd name="T13" fmla="*/ 5 h 31"/>
              <a:gd name="T14" fmla="*/ 16 w 228"/>
              <a:gd name="T15" fmla="*/ 0 h 31"/>
              <a:gd name="T16" fmla="*/ 212 w 228"/>
              <a:gd name="T17" fmla="*/ 0 h 31"/>
              <a:gd name="T18" fmla="*/ 217 w 228"/>
              <a:gd name="T19" fmla="*/ 5 h 31"/>
              <a:gd name="T20" fmla="*/ 222 w 228"/>
              <a:gd name="T21" fmla="*/ 10 h 31"/>
              <a:gd name="T22" fmla="*/ 228 w 228"/>
              <a:gd name="T23" fmla="*/ 16 h 31"/>
              <a:gd name="T24" fmla="*/ 228 w 228"/>
              <a:gd name="T25" fmla="*/ 26 h 31"/>
              <a:gd name="T26" fmla="*/ 222 w 228"/>
              <a:gd name="T27" fmla="*/ 31 h 31"/>
              <a:gd name="T28" fmla="*/ 217 w 228"/>
              <a:gd name="T29" fmla="*/ 31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31"/>
                </a:lnTo>
                <a:lnTo>
                  <a:pt x="10" y="31"/>
                </a:lnTo>
                <a:lnTo>
                  <a:pt x="0" y="16"/>
                </a:lnTo>
                <a:lnTo>
                  <a:pt x="10" y="10"/>
                </a:lnTo>
                <a:lnTo>
                  <a:pt x="10" y="5"/>
                </a:lnTo>
                <a:lnTo>
                  <a:pt x="16" y="0"/>
                </a:lnTo>
                <a:lnTo>
                  <a:pt x="212" y="0"/>
                </a:lnTo>
                <a:lnTo>
                  <a:pt x="217" y="5"/>
                </a:lnTo>
                <a:lnTo>
                  <a:pt x="222" y="10"/>
                </a:lnTo>
                <a:lnTo>
                  <a:pt x="228" y="16"/>
                </a:lnTo>
                <a:lnTo>
                  <a:pt x="228" y="26"/>
                </a:lnTo>
                <a:lnTo>
                  <a:pt x="222" y="31"/>
                </a:lnTo>
                <a:lnTo>
                  <a:pt x="217" y="31"/>
                </a:lnTo>
                <a:lnTo>
                  <a:pt x="212" y="3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28"/>
          <p:cNvSpPr>
            <a:spLocks/>
          </p:cNvSpPr>
          <p:nvPr/>
        </p:nvSpPr>
        <p:spPr bwMode="auto">
          <a:xfrm>
            <a:off x="3723907" y="6186677"/>
            <a:ext cx="214313" cy="49213"/>
          </a:xfrm>
          <a:custGeom>
            <a:avLst/>
            <a:gdLst>
              <a:gd name="T0" fmla="*/ 119 w 135"/>
              <a:gd name="T1" fmla="*/ 31 h 31"/>
              <a:gd name="T2" fmla="*/ 10 w 135"/>
              <a:gd name="T3" fmla="*/ 31 h 31"/>
              <a:gd name="T4" fmla="*/ 5 w 135"/>
              <a:gd name="T5" fmla="*/ 26 h 31"/>
              <a:gd name="T6" fmla="*/ 0 w 135"/>
              <a:gd name="T7" fmla="*/ 26 h 31"/>
              <a:gd name="T8" fmla="*/ 0 w 135"/>
              <a:gd name="T9" fmla="*/ 16 h 31"/>
              <a:gd name="T10" fmla="*/ 0 w 135"/>
              <a:gd name="T11" fmla="*/ 16 h 31"/>
              <a:gd name="T12" fmla="*/ 0 w 135"/>
              <a:gd name="T13" fmla="*/ 5 h 31"/>
              <a:gd name="T14" fmla="*/ 0 w 135"/>
              <a:gd name="T15" fmla="*/ 0 h 31"/>
              <a:gd name="T16" fmla="*/ 10 w 135"/>
              <a:gd name="T17" fmla="*/ 0 h 31"/>
              <a:gd name="T18" fmla="*/ 119 w 135"/>
              <a:gd name="T19" fmla="*/ 0 h 31"/>
              <a:gd name="T20" fmla="*/ 124 w 135"/>
              <a:gd name="T21" fmla="*/ 0 h 31"/>
              <a:gd name="T22" fmla="*/ 129 w 135"/>
              <a:gd name="T23" fmla="*/ 0 h 31"/>
              <a:gd name="T24" fmla="*/ 135 w 135"/>
              <a:gd name="T25" fmla="*/ 5 h 31"/>
              <a:gd name="T26" fmla="*/ 135 w 135"/>
              <a:gd name="T27" fmla="*/ 16 h 31"/>
              <a:gd name="T28" fmla="*/ 135 w 135"/>
              <a:gd name="T29" fmla="*/ 16 h 31"/>
              <a:gd name="T30" fmla="*/ 129 w 135"/>
              <a:gd name="T31" fmla="*/ 26 h 31"/>
              <a:gd name="T32" fmla="*/ 124 w 135"/>
              <a:gd name="T33" fmla="*/ 26 h 31"/>
              <a:gd name="T34" fmla="*/ 119 w 135"/>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31">
                <a:moveTo>
                  <a:pt x="119" y="31"/>
                </a:moveTo>
                <a:lnTo>
                  <a:pt x="10" y="31"/>
                </a:lnTo>
                <a:lnTo>
                  <a:pt x="5" y="26"/>
                </a:lnTo>
                <a:lnTo>
                  <a:pt x="0" y="26"/>
                </a:lnTo>
                <a:lnTo>
                  <a:pt x="0" y="16"/>
                </a:lnTo>
                <a:lnTo>
                  <a:pt x="0" y="16"/>
                </a:lnTo>
                <a:lnTo>
                  <a:pt x="0" y="5"/>
                </a:lnTo>
                <a:lnTo>
                  <a:pt x="0" y="0"/>
                </a:lnTo>
                <a:lnTo>
                  <a:pt x="10" y="0"/>
                </a:lnTo>
                <a:lnTo>
                  <a:pt x="119" y="0"/>
                </a:lnTo>
                <a:lnTo>
                  <a:pt x="124" y="0"/>
                </a:lnTo>
                <a:lnTo>
                  <a:pt x="129" y="0"/>
                </a:lnTo>
                <a:lnTo>
                  <a:pt x="135" y="5"/>
                </a:lnTo>
                <a:lnTo>
                  <a:pt x="135" y="16"/>
                </a:lnTo>
                <a:lnTo>
                  <a:pt x="135" y="16"/>
                </a:lnTo>
                <a:lnTo>
                  <a:pt x="129" y="26"/>
                </a:lnTo>
                <a:lnTo>
                  <a:pt x="124" y="26"/>
                </a:lnTo>
                <a:lnTo>
                  <a:pt x="119" y="3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29"/>
          <p:cNvSpPr>
            <a:spLocks/>
          </p:cNvSpPr>
          <p:nvPr/>
        </p:nvSpPr>
        <p:spPr bwMode="auto">
          <a:xfrm>
            <a:off x="3576269" y="6383527"/>
            <a:ext cx="361950" cy="49213"/>
          </a:xfrm>
          <a:custGeom>
            <a:avLst/>
            <a:gdLst>
              <a:gd name="T0" fmla="*/ 212 w 228"/>
              <a:gd name="T1" fmla="*/ 31 h 31"/>
              <a:gd name="T2" fmla="*/ 16 w 228"/>
              <a:gd name="T3" fmla="*/ 31 h 31"/>
              <a:gd name="T4" fmla="*/ 10 w 228"/>
              <a:gd name="T5" fmla="*/ 26 h 31"/>
              <a:gd name="T6" fmla="*/ 10 w 228"/>
              <a:gd name="T7" fmla="*/ 21 h 31"/>
              <a:gd name="T8" fmla="*/ 0 w 228"/>
              <a:gd name="T9" fmla="*/ 16 h 31"/>
              <a:gd name="T10" fmla="*/ 10 w 228"/>
              <a:gd name="T11" fmla="*/ 5 h 31"/>
              <a:gd name="T12" fmla="*/ 10 w 228"/>
              <a:gd name="T13" fmla="*/ 0 h 31"/>
              <a:gd name="T14" fmla="*/ 16 w 228"/>
              <a:gd name="T15" fmla="*/ 0 h 31"/>
              <a:gd name="T16" fmla="*/ 212 w 228"/>
              <a:gd name="T17" fmla="*/ 0 h 31"/>
              <a:gd name="T18" fmla="*/ 217 w 228"/>
              <a:gd name="T19" fmla="*/ 0 h 31"/>
              <a:gd name="T20" fmla="*/ 222 w 228"/>
              <a:gd name="T21" fmla="*/ 5 h 31"/>
              <a:gd name="T22" fmla="*/ 228 w 228"/>
              <a:gd name="T23" fmla="*/ 5 h 31"/>
              <a:gd name="T24" fmla="*/ 228 w 228"/>
              <a:gd name="T25" fmla="*/ 16 h 31"/>
              <a:gd name="T26" fmla="*/ 222 w 228"/>
              <a:gd name="T27" fmla="*/ 21 h 31"/>
              <a:gd name="T28" fmla="*/ 217 w 228"/>
              <a:gd name="T29" fmla="*/ 26 h 31"/>
              <a:gd name="T30" fmla="*/ 212 w 228"/>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 h="31">
                <a:moveTo>
                  <a:pt x="212" y="31"/>
                </a:moveTo>
                <a:lnTo>
                  <a:pt x="16" y="31"/>
                </a:lnTo>
                <a:lnTo>
                  <a:pt x="10" y="26"/>
                </a:lnTo>
                <a:lnTo>
                  <a:pt x="10" y="21"/>
                </a:lnTo>
                <a:lnTo>
                  <a:pt x="0" y="16"/>
                </a:lnTo>
                <a:lnTo>
                  <a:pt x="10" y="5"/>
                </a:lnTo>
                <a:lnTo>
                  <a:pt x="10" y="0"/>
                </a:lnTo>
                <a:lnTo>
                  <a:pt x="16" y="0"/>
                </a:lnTo>
                <a:lnTo>
                  <a:pt x="212" y="0"/>
                </a:lnTo>
                <a:lnTo>
                  <a:pt x="217" y="0"/>
                </a:lnTo>
                <a:lnTo>
                  <a:pt x="222" y="5"/>
                </a:lnTo>
                <a:lnTo>
                  <a:pt x="228" y="5"/>
                </a:lnTo>
                <a:lnTo>
                  <a:pt x="228" y="16"/>
                </a:lnTo>
                <a:lnTo>
                  <a:pt x="222" y="21"/>
                </a:lnTo>
                <a:lnTo>
                  <a:pt x="217" y="26"/>
                </a:lnTo>
                <a:lnTo>
                  <a:pt x="212" y="3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30"/>
          <p:cNvSpPr>
            <a:spLocks/>
          </p:cNvSpPr>
          <p:nvPr/>
        </p:nvSpPr>
        <p:spPr bwMode="auto">
          <a:xfrm>
            <a:off x="3576269" y="6481952"/>
            <a:ext cx="361950" cy="49213"/>
          </a:xfrm>
          <a:custGeom>
            <a:avLst/>
            <a:gdLst>
              <a:gd name="T0" fmla="*/ 212 w 228"/>
              <a:gd name="T1" fmla="*/ 31 h 31"/>
              <a:gd name="T2" fmla="*/ 16 w 228"/>
              <a:gd name="T3" fmla="*/ 31 h 31"/>
              <a:gd name="T4" fmla="*/ 10 w 228"/>
              <a:gd name="T5" fmla="*/ 31 h 31"/>
              <a:gd name="T6" fmla="*/ 10 w 228"/>
              <a:gd name="T7" fmla="*/ 26 h 31"/>
              <a:gd name="T8" fmla="*/ 5 w 228"/>
              <a:gd name="T9" fmla="*/ 21 h 31"/>
              <a:gd name="T10" fmla="*/ 0 w 228"/>
              <a:gd name="T11" fmla="*/ 16 h 31"/>
              <a:gd name="T12" fmla="*/ 10 w 228"/>
              <a:gd name="T13" fmla="*/ 0 h 31"/>
              <a:gd name="T14" fmla="*/ 10 w 228"/>
              <a:gd name="T15" fmla="*/ 0 h 31"/>
              <a:gd name="T16" fmla="*/ 16 w 228"/>
              <a:gd name="T17" fmla="*/ 0 h 31"/>
              <a:gd name="T18" fmla="*/ 212 w 228"/>
              <a:gd name="T19" fmla="*/ 0 h 31"/>
              <a:gd name="T20" fmla="*/ 217 w 228"/>
              <a:gd name="T21" fmla="*/ 0 h 31"/>
              <a:gd name="T22" fmla="*/ 222 w 228"/>
              <a:gd name="T23" fmla="*/ 0 h 31"/>
              <a:gd name="T24" fmla="*/ 228 w 228"/>
              <a:gd name="T25" fmla="*/ 11 h 31"/>
              <a:gd name="T26" fmla="*/ 228 w 228"/>
              <a:gd name="T27" fmla="*/ 16 h 31"/>
              <a:gd name="T28" fmla="*/ 228 w 228"/>
              <a:gd name="T29" fmla="*/ 21 h 31"/>
              <a:gd name="T30" fmla="*/ 222 w 228"/>
              <a:gd name="T31" fmla="*/ 26 h 31"/>
              <a:gd name="T32" fmla="*/ 217 w 228"/>
              <a:gd name="T33" fmla="*/ 31 h 31"/>
              <a:gd name="T34" fmla="*/ 212 w 228"/>
              <a:gd name="T3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31">
                <a:moveTo>
                  <a:pt x="212" y="31"/>
                </a:moveTo>
                <a:lnTo>
                  <a:pt x="16" y="31"/>
                </a:lnTo>
                <a:lnTo>
                  <a:pt x="10" y="31"/>
                </a:lnTo>
                <a:lnTo>
                  <a:pt x="10" y="26"/>
                </a:lnTo>
                <a:lnTo>
                  <a:pt x="5" y="21"/>
                </a:lnTo>
                <a:lnTo>
                  <a:pt x="0" y="16"/>
                </a:lnTo>
                <a:lnTo>
                  <a:pt x="10" y="0"/>
                </a:lnTo>
                <a:lnTo>
                  <a:pt x="10" y="0"/>
                </a:lnTo>
                <a:lnTo>
                  <a:pt x="16" y="0"/>
                </a:lnTo>
                <a:lnTo>
                  <a:pt x="212" y="0"/>
                </a:lnTo>
                <a:lnTo>
                  <a:pt x="217" y="0"/>
                </a:lnTo>
                <a:lnTo>
                  <a:pt x="222" y="0"/>
                </a:lnTo>
                <a:lnTo>
                  <a:pt x="228" y="11"/>
                </a:lnTo>
                <a:lnTo>
                  <a:pt x="228" y="16"/>
                </a:lnTo>
                <a:lnTo>
                  <a:pt x="228" y="21"/>
                </a:lnTo>
                <a:lnTo>
                  <a:pt x="222" y="26"/>
                </a:lnTo>
                <a:lnTo>
                  <a:pt x="217" y="31"/>
                </a:lnTo>
                <a:lnTo>
                  <a:pt x="212" y="3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31"/>
          <p:cNvSpPr>
            <a:spLocks noEditPoints="1"/>
          </p:cNvSpPr>
          <p:nvPr/>
        </p:nvSpPr>
        <p:spPr bwMode="auto">
          <a:xfrm>
            <a:off x="3469907" y="5989827"/>
            <a:ext cx="574675" cy="706438"/>
          </a:xfrm>
          <a:custGeom>
            <a:avLst/>
            <a:gdLst>
              <a:gd name="T0" fmla="*/ 326 w 362"/>
              <a:gd name="T1" fmla="*/ 0 h 445"/>
              <a:gd name="T2" fmla="*/ 119 w 362"/>
              <a:gd name="T3" fmla="*/ 0 h 445"/>
              <a:gd name="T4" fmla="*/ 0 w 362"/>
              <a:gd name="T5" fmla="*/ 114 h 445"/>
              <a:gd name="T6" fmla="*/ 0 w 362"/>
              <a:gd name="T7" fmla="*/ 408 h 445"/>
              <a:gd name="T8" fmla="*/ 5 w 362"/>
              <a:gd name="T9" fmla="*/ 424 h 445"/>
              <a:gd name="T10" fmla="*/ 10 w 362"/>
              <a:gd name="T11" fmla="*/ 434 h 445"/>
              <a:gd name="T12" fmla="*/ 21 w 362"/>
              <a:gd name="T13" fmla="*/ 439 h 445"/>
              <a:gd name="T14" fmla="*/ 36 w 362"/>
              <a:gd name="T15" fmla="*/ 445 h 445"/>
              <a:gd name="T16" fmla="*/ 362 w 362"/>
              <a:gd name="T17" fmla="*/ 445 h 445"/>
              <a:gd name="T18" fmla="*/ 362 w 362"/>
              <a:gd name="T19" fmla="*/ 41 h 445"/>
              <a:gd name="T20" fmla="*/ 357 w 362"/>
              <a:gd name="T21" fmla="*/ 26 h 445"/>
              <a:gd name="T22" fmla="*/ 351 w 362"/>
              <a:gd name="T23" fmla="*/ 16 h 445"/>
              <a:gd name="T24" fmla="*/ 341 w 362"/>
              <a:gd name="T25" fmla="*/ 5 h 445"/>
              <a:gd name="T26" fmla="*/ 326 w 362"/>
              <a:gd name="T27" fmla="*/ 0 h 445"/>
              <a:gd name="T28" fmla="*/ 336 w 362"/>
              <a:gd name="T29" fmla="*/ 414 h 445"/>
              <a:gd name="T30" fmla="*/ 52 w 362"/>
              <a:gd name="T31" fmla="*/ 414 h 445"/>
              <a:gd name="T32" fmla="*/ 46 w 362"/>
              <a:gd name="T33" fmla="*/ 414 h 445"/>
              <a:gd name="T34" fmla="*/ 36 w 362"/>
              <a:gd name="T35" fmla="*/ 408 h 445"/>
              <a:gd name="T36" fmla="*/ 31 w 362"/>
              <a:gd name="T37" fmla="*/ 398 h 445"/>
              <a:gd name="T38" fmla="*/ 31 w 362"/>
              <a:gd name="T39" fmla="*/ 393 h 445"/>
              <a:gd name="T40" fmla="*/ 31 w 362"/>
              <a:gd name="T41" fmla="*/ 129 h 445"/>
              <a:gd name="T42" fmla="*/ 98 w 362"/>
              <a:gd name="T43" fmla="*/ 129 h 445"/>
              <a:gd name="T44" fmla="*/ 108 w 362"/>
              <a:gd name="T45" fmla="*/ 129 h 445"/>
              <a:gd name="T46" fmla="*/ 119 w 362"/>
              <a:gd name="T47" fmla="*/ 124 h 445"/>
              <a:gd name="T48" fmla="*/ 129 w 362"/>
              <a:gd name="T49" fmla="*/ 114 h 445"/>
              <a:gd name="T50" fmla="*/ 129 w 362"/>
              <a:gd name="T51" fmla="*/ 98 h 445"/>
              <a:gd name="T52" fmla="*/ 129 w 362"/>
              <a:gd name="T53" fmla="*/ 31 h 445"/>
              <a:gd name="T54" fmla="*/ 315 w 362"/>
              <a:gd name="T55" fmla="*/ 31 h 445"/>
              <a:gd name="T56" fmla="*/ 320 w 362"/>
              <a:gd name="T57" fmla="*/ 31 h 445"/>
              <a:gd name="T58" fmla="*/ 326 w 362"/>
              <a:gd name="T59" fmla="*/ 36 h 445"/>
              <a:gd name="T60" fmla="*/ 336 w 362"/>
              <a:gd name="T61" fmla="*/ 47 h 445"/>
              <a:gd name="T62" fmla="*/ 336 w 362"/>
              <a:gd name="T63" fmla="*/ 57 h 445"/>
              <a:gd name="T64" fmla="*/ 336 w 362"/>
              <a:gd name="T65" fmla="*/ 41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445">
                <a:moveTo>
                  <a:pt x="326" y="0"/>
                </a:moveTo>
                <a:lnTo>
                  <a:pt x="119" y="0"/>
                </a:lnTo>
                <a:lnTo>
                  <a:pt x="0" y="114"/>
                </a:lnTo>
                <a:lnTo>
                  <a:pt x="0" y="408"/>
                </a:lnTo>
                <a:lnTo>
                  <a:pt x="5" y="424"/>
                </a:lnTo>
                <a:lnTo>
                  <a:pt x="10" y="434"/>
                </a:lnTo>
                <a:lnTo>
                  <a:pt x="21" y="439"/>
                </a:lnTo>
                <a:lnTo>
                  <a:pt x="36" y="445"/>
                </a:lnTo>
                <a:lnTo>
                  <a:pt x="362" y="445"/>
                </a:lnTo>
                <a:lnTo>
                  <a:pt x="362" y="41"/>
                </a:lnTo>
                <a:lnTo>
                  <a:pt x="357" y="26"/>
                </a:lnTo>
                <a:lnTo>
                  <a:pt x="351" y="16"/>
                </a:lnTo>
                <a:lnTo>
                  <a:pt x="341" y="5"/>
                </a:lnTo>
                <a:lnTo>
                  <a:pt x="326" y="0"/>
                </a:lnTo>
                <a:close/>
                <a:moveTo>
                  <a:pt x="336" y="414"/>
                </a:moveTo>
                <a:lnTo>
                  <a:pt x="52" y="414"/>
                </a:lnTo>
                <a:lnTo>
                  <a:pt x="46" y="414"/>
                </a:lnTo>
                <a:lnTo>
                  <a:pt x="36" y="408"/>
                </a:lnTo>
                <a:lnTo>
                  <a:pt x="31" y="398"/>
                </a:lnTo>
                <a:lnTo>
                  <a:pt x="31" y="393"/>
                </a:lnTo>
                <a:lnTo>
                  <a:pt x="31" y="129"/>
                </a:lnTo>
                <a:lnTo>
                  <a:pt x="98" y="129"/>
                </a:lnTo>
                <a:lnTo>
                  <a:pt x="108" y="129"/>
                </a:lnTo>
                <a:lnTo>
                  <a:pt x="119" y="124"/>
                </a:lnTo>
                <a:lnTo>
                  <a:pt x="129" y="114"/>
                </a:lnTo>
                <a:lnTo>
                  <a:pt x="129" y="98"/>
                </a:lnTo>
                <a:lnTo>
                  <a:pt x="129" y="31"/>
                </a:lnTo>
                <a:lnTo>
                  <a:pt x="315" y="31"/>
                </a:lnTo>
                <a:lnTo>
                  <a:pt x="320" y="31"/>
                </a:lnTo>
                <a:lnTo>
                  <a:pt x="326" y="36"/>
                </a:lnTo>
                <a:lnTo>
                  <a:pt x="336" y="47"/>
                </a:lnTo>
                <a:lnTo>
                  <a:pt x="336" y="57"/>
                </a:lnTo>
                <a:lnTo>
                  <a:pt x="336" y="41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28</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2" name="Picture 81"/>
          <p:cNvPicPr>
            <a:picLocks noChangeAspect="1"/>
          </p:cNvPicPr>
          <p:nvPr/>
        </p:nvPicPr>
        <p:blipFill>
          <a:blip r:embed="rId8"/>
          <a:stretch>
            <a:fillRect/>
          </a:stretch>
        </p:blipFill>
        <p:spPr>
          <a:xfrm>
            <a:off x="269239" y="6438042"/>
            <a:ext cx="898127" cy="191293"/>
          </a:xfrm>
          <a:prstGeom prst="rect">
            <a:avLst/>
          </a:prstGeom>
        </p:spPr>
      </p:pic>
    </p:spTree>
    <p:extLst>
      <p:ext uri="{BB962C8B-B14F-4D97-AF65-F5344CB8AC3E}">
        <p14:creationId xmlns:p14="http://schemas.microsoft.com/office/powerpoint/2010/main" val="28092068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750"/>
                                        <p:tgtEl>
                                          <p:spTgt spid="4">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750"/>
                                        <p:tgtEl>
                                          <p:spTgt spid="4">
                                            <p:txEl>
                                              <p:pRg st="2" end="2"/>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7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02561" y="1379724"/>
            <a:ext cx="7348326" cy="2219069"/>
          </a:xfrm>
        </p:spPr>
        <p:txBody>
          <a:bodyPr/>
          <a:lstStyle/>
          <a:p>
            <a:pPr marL="0" lvl="0" indent="0" defTabSz="914400" fontAlgn="auto">
              <a:lnSpc>
                <a:spcPct val="100000"/>
              </a:lnSpc>
              <a:spcBef>
                <a:spcPts val="600"/>
              </a:spcBef>
              <a:spcAft>
                <a:spcPts val="1200"/>
              </a:spcAft>
              <a:buSzTx/>
              <a:buNone/>
            </a:pPr>
            <a:r>
              <a:rPr lang="en-US" sz="2800" dirty="0">
                <a:solidFill>
                  <a:schemeClr val="accent2"/>
                </a:solidFill>
                <a:ea typeface="+mn-ea"/>
                <a:cs typeface="+mn-cs"/>
              </a:rPr>
              <a:t>Next generation large-scale data processing language combining</a:t>
            </a:r>
          </a:p>
          <a:p>
            <a:pPr marL="395288" lvl="0" indent="-282575" defTabSz="914400" fontAlgn="auto">
              <a:lnSpc>
                <a:spcPct val="100000"/>
              </a:lnSpc>
              <a:spcBef>
                <a:spcPts val="600"/>
              </a:spcBef>
              <a:spcAft>
                <a:spcPts val="600"/>
              </a:spcAft>
              <a:buClr>
                <a:schemeClr val="accent2"/>
              </a:buClr>
              <a:buSzPct val="100000"/>
              <a:buBlip>
                <a:blip r:embed="rId3"/>
              </a:buBlip>
            </a:pPr>
            <a:r>
              <a:rPr lang="en-US" sz="2200" dirty="0">
                <a:ea typeface="+mn-ea"/>
                <a:cs typeface="+mn-cs"/>
              </a:rPr>
              <a:t>The declarative, optimizable and parallelizability of  SQL </a:t>
            </a:r>
          </a:p>
          <a:p>
            <a:pPr marL="395288" lvl="0" indent="-282575" defTabSz="914400" fontAlgn="auto">
              <a:lnSpc>
                <a:spcPct val="100000"/>
              </a:lnSpc>
              <a:spcBef>
                <a:spcPts val="600"/>
              </a:spcBef>
              <a:spcAft>
                <a:spcPts val="600"/>
              </a:spcAft>
              <a:buClr>
                <a:schemeClr val="accent2"/>
              </a:buClr>
              <a:buSzPct val="100000"/>
              <a:buBlip>
                <a:blip r:embed="rId3"/>
              </a:buBlip>
            </a:pPr>
            <a:r>
              <a:rPr lang="en-US" sz="2200" dirty="0">
                <a:ea typeface="+mn-ea"/>
                <a:cs typeface="+mn-cs"/>
              </a:rPr>
              <a:t>The extensibility, expressiveness and familiarity of C#</a:t>
            </a:r>
          </a:p>
        </p:txBody>
      </p:sp>
      <p:sp>
        <p:nvSpPr>
          <p:cNvPr id="4" name="Title 3"/>
          <p:cNvSpPr>
            <a:spLocks noGrp="1"/>
          </p:cNvSpPr>
          <p:nvPr>
            <p:ph type="title"/>
          </p:nvPr>
        </p:nvSpPr>
        <p:spPr/>
        <p:txBody>
          <a:bodyPr/>
          <a:lstStyle/>
          <a:p>
            <a:r>
              <a:rPr lang="en-US" dirty="0"/>
              <a:t>The Origins of U-SQL</a:t>
            </a:r>
          </a:p>
        </p:txBody>
      </p:sp>
      <p:grpSp>
        <p:nvGrpSpPr>
          <p:cNvPr id="72" name="Group 71"/>
          <p:cNvGrpSpPr/>
          <p:nvPr/>
        </p:nvGrpSpPr>
        <p:grpSpPr>
          <a:xfrm>
            <a:off x="0" y="4093791"/>
            <a:ext cx="12192000" cy="2248952"/>
            <a:chOff x="0" y="4093791"/>
            <a:chExt cx="12192000" cy="2248952"/>
          </a:xfrm>
        </p:grpSpPr>
        <p:sp>
          <p:nvSpPr>
            <p:cNvPr id="101" name="Rectangle 100"/>
            <p:cNvSpPr/>
            <p:nvPr/>
          </p:nvSpPr>
          <p:spPr bwMode="auto">
            <a:xfrm>
              <a:off x="0" y="4093791"/>
              <a:ext cx="12192000" cy="22489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9" name="Group 8"/>
            <p:cNvGrpSpPr/>
            <p:nvPr/>
          </p:nvGrpSpPr>
          <p:grpSpPr>
            <a:xfrm>
              <a:off x="1076581" y="4597910"/>
              <a:ext cx="1289050" cy="879475"/>
              <a:chOff x="4078288" y="809625"/>
              <a:chExt cx="1289050" cy="879475"/>
            </a:xfrm>
          </p:grpSpPr>
          <p:sp>
            <p:nvSpPr>
              <p:cNvPr id="10" name="Freeform 5"/>
              <p:cNvSpPr>
                <a:spLocks/>
              </p:cNvSpPr>
              <p:nvPr/>
            </p:nvSpPr>
            <p:spPr bwMode="auto">
              <a:xfrm>
                <a:off x="4146550" y="885825"/>
                <a:ext cx="1143000" cy="635000"/>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4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8"/>
                      <a:pt x="239" y="235"/>
                      <a:pt x="287" y="244"/>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0"/>
                      <a:pt x="432" y="7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6"/>
              <p:cNvSpPr>
                <a:spLocks/>
              </p:cNvSpPr>
              <p:nvPr/>
            </p:nvSpPr>
            <p:spPr bwMode="auto">
              <a:xfrm>
                <a:off x="4078288" y="1047750"/>
                <a:ext cx="82550" cy="88900"/>
              </a:xfrm>
              <a:custGeom>
                <a:avLst/>
                <a:gdLst>
                  <a:gd name="T0" fmla="*/ 0 w 52"/>
                  <a:gd name="T1" fmla="*/ 5 h 56"/>
                  <a:gd name="T2" fmla="*/ 46 w 52"/>
                  <a:gd name="T3" fmla="*/ 56 h 56"/>
                  <a:gd name="T4" fmla="*/ 52 w 52"/>
                  <a:gd name="T5" fmla="*/ 50 h 56"/>
                  <a:gd name="T6" fmla="*/ 7 w 52"/>
                  <a:gd name="T7" fmla="*/ 0 h 56"/>
                  <a:gd name="T8" fmla="*/ 0 w 52"/>
                  <a:gd name="T9" fmla="*/ 5 h 56"/>
                </a:gdLst>
                <a:ahLst/>
                <a:cxnLst>
                  <a:cxn ang="0">
                    <a:pos x="T0" y="T1"/>
                  </a:cxn>
                  <a:cxn ang="0">
                    <a:pos x="T2" y="T3"/>
                  </a:cxn>
                  <a:cxn ang="0">
                    <a:pos x="T4" y="T5"/>
                  </a:cxn>
                  <a:cxn ang="0">
                    <a:pos x="T6" y="T7"/>
                  </a:cxn>
                  <a:cxn ang="0">
                    <a:pos x="T8" y="T9"/>
                  </a:cxn>
                </a:cxnLst>
                <a:rect l="0" t="0" r="r" b="b"/>
                <a:pathLst>
                  <a:path w="52" h="56">
                    <a:moveTo>
                      <a:pt x="0" y="5"/>
                    </a:moveTo>
                    <a:lnTo>
                      <a:pt x="46" y="56"/>
                    </a:lnTo>
                    <a:lnTo>
                      <a:pt x="52" y="50"/>
                    </a:lnTo>
                    <a:lnTo>
                      <a:pt x="7" y="0"/>
                    </a:lnTo>
                    <a:lnTo>
                      <a:pt x="0" y="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7"/>
              <p:cNvSpPr>
                <a:spLocks/>
              </p:cNvSpPr>
              <p:nvPr/>
            </p:nvSpPr>
            <p:spPr bwMode="auto">
              <a:xfrm>
                <a:off x="4267200" y="915988"/>
                <a:ext cx="65088" cy="100012"/>
              </a:xfrm>
              <a:custGeom>
                <a:avLst/>
                <a:gdLst>
                  <a:gd name="T0" fmla="*/ 0 w 41"/>
                  <a:gd name="T1" fmla="*/ 4 h 63"/>
                  <a:gd name="T2" fmla="*/ 32 w 41"/>
                  <a:gd name="T3" fmla="*/ 63 h 63"/>
                  <a:gd name="T4" fmla="*/ 41 w 41"/>
                  <a:gd name="T5" fmla="*/ 59 h 63"/>
                  <a:gd name="T6" fmla="*/ 8 w 41"/>
                  <a:gd name="T7" fmla="*/ 0 h 63"/>
                  <a:gd name="T8" fmla="*/ 0 w 41"/>
                  <a:gd name="T9" fmla="*/ 4 h 63"/>
                </a:gdLst>
                <a:ahLst/>
                <a:cxnLst>
                  <a:cxn ang="0">
                    <a:pos x="T0" y="T1"/>
                  </a:cxn>
                  <a:cxn ang="0">
                    <a:pos x="T2" y="T3"/>
                  </a:cxn>
                  <a:cxn ang="0">
                    <a:pos x="T4" y="T5"/>
                  </a:cxn>
                  <a:cxn ang="0">
                    <a:pos x="T6" y="T7"/>
                  </a:cxn>
                  <a:cxn ang="0">
                    <a:pos x="T8" y="T9"/>
                  </a:cxn>
                </a:cxnLst>
                <a:rect l="0" t="0" r="r" b="b"/>
                <a:pathLst>
                  <a:path w="41" h="63">
                    <a:moveTo>
                      <a:pt x="0" y="4"/>
                    </a:moveTo>
                    <a:lnTo>
                      <a:pt x="32" y="63"/>
                    </a:lnTo>
                    <a:lnTo>
                      <a:pt x="41" y="59"/>
                    </a:lnTo>
                    <a:lnTo>
                      <a:pt x="8" y="0"/>
                    </a:lnTo>
                    <a:lnTo>
                      <a:pt x="0" y="4"/>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8"/>
              <p:cNvSpPr>
                <a:spLocks/>
              </p:cNvSpPr>
              <p:nvPr/>
            </p:nvSpPr>
            <p:spPr bwMode="auto">
              <a:xfrm>
                <a:off x="4484688" y="836613"/>
                <a:ext cx="39688" cy="106362"/>
              </a:xfrm>
              <a:custGeom>
                <a:avLst/>
                <a:gdLst>
                  <a:gd name="T0" fmla="*/ 0 w 25"/>
                  <a:gd name="T1" fmla="*/ 1 h 67"/>
                  <a:gd name="T2" fmla="*/ 17 w 25"/>
                  <a:gd name="T3" fmla="*/ 67 h 67"/>
                  <a:gd name="T4" fmla="*/ 25 w 25"/>
                  <a:gd name="T5" fmla="*/ 64 h 67"/>
                  <a:gd name="T6" fmla="*/ 9 w 25"/>
                  <a:gd name="T7" fmla="*/ 0 h 67"/>
                  <a:gd name="T8" fmla="*/ 0 w 25"/>
                  <a:gd name="T9" fmla="*/ 1 h 67"/>
                </a:gdLst>
                <a:ahLst/>
                <a:cxnLst>
                  <a:cxn ang="0">
                    <a:pos x="T0" y="T1"/>
                  </a:cxn>
                  <a:cxn ang="0">
                    <a:pos x="T2" y="T3"/>
                  </a:cxn>
                  <a:cxn ang="0">
                    <a:pos x="T4" y="T5"/>
                  </a:cxn>
                  <a:cxn ang="0">
                    <a:pos x="T6" y="T7"/>
                  </a:cxn>
                  <a:cxn ang="0">
                    <a:pos x="T8" y="T9"/>
                  </a:cxn>
                </a:cxnLst>
                <a:rect l="0" t="0" r="r" b="b"/>
                <a:pathLst>
                  <a:path w="25" h="67">
                    <a:moveTo>
                      <a:pt x="0" y="1"/>
                    </a:moveTo>
                    <a:lnTo>
                      <a:pt x="17" y="67"/>
                    </a:lnTo>
                    <a:lnTo>
                      <a:pt x="25" y="64"/>
                    </a:lnTo>
                    <a:lnTo>
                      <a:pt x="9" y="0"/>
                    </a:lnTo>
                    <a:lnTo>
                      <a:pt x="0" y="1"/>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9"/>
              <p:cNvSpPr>
                <a:spLocks/>
              </p:cNvSpPr>
              <p:nvPr/>
            </p:nvSpPr>
            <p:spPr bwMode="auto">
              <a:xfrm>
                <a:off x="4716463" y="809625"/>
                <a:ext cx="15875" cy="106362"/>
              </a:xfrm>
              <a:custGeom>
                <a:avLst/>
                <a:gdLst>
                  <a:gd name="T0" fmla="*/ 0 w 10"/>
                  <a:gd name="T1" fmla="*/ 67 h 67"/>
                  <a:gd name="T2" fmla="*/ 10 w 10"/>
                  <a:gd name="T3" fmla="*/ 67 h 67"/>
                  <a:gd name="T4" fmla="*/ 10 w 10"/>
                  <a:gd name="T5" fmla="*/ 0 h 67"/>
                  <a:gd name="T6" fmla="*/ 1 w 10"/>
                  <a:gd name="T7" fmla="*/ 0 h 67"/>
                  <a:gd name="T8" fmla="*/ 0 w 10"/>
                  <a:gd name="T9" fmla="*/ 67 h 67"/>
                </a:gdLst>
                <a:ahLst/>
                <a:cxnLst>
                  <a:cxn ang="0">
                    <a:pos x="T0" y="T1"/>
                  </a:cxn>
                  <a:cxn ang="0">
                    <a:pos x="T2" y="T3"/>
                  </a:cxn>
                  <a:cxn ang="0">
                    <a:pos x="T4" y="T5"/>
                  </a:cxn>
                  <a:cxn ang="0">
                    <a:pos x="T6" y="T7"/>
                  </a:cxn>
                  <a:cxn ang="0">
                    <a:pos x="T8" y="T9"/>
                  </a:cxn>
                </a:cxnLst>
                <a:rect l="0" t="0" r="r" b="b"/>
                <a:pathLst>
                  <a:path w="10" h="67">
                    <a:moveTo>
                      <a:pt x="0" y="67"/>
                    </a:moveTo>
                    <a:lnTo>
                      <a:pt x="10" y="67"/>
                    </a:lnTo>
                    <a:lnTo>
                      <a:pt x="10" y="0"/>
                    </a:lnTo>
                    <a:lnTo>
                      <a:pt x="1" y="0"/>
                    </a:lnTo>
                    <a:lnTo>
                      <a:pt x="0" y="67"/>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0"/>
              <p:cNvSpPr>
                <a:spLocks/>
              </p:cNvSpPr>
              <p:nvPr/>
            </p:nvSpPr>
            <p:spPr bwMode="auto">
              <a:xfrm>
                <a:off x="4922838" y="838200"/>
                <a:ext cx="39688" cy="106362"/>
              </a:xfrm>
              <a:custGeom>
                <a:avLst/>
                <a:gdLst>
                  <a:gd name="T0" fmla="*/ 0 w 25"/>
                  <a:gd name="T1" fmla="*/ 66 h 67"/>
                  <a:gd name="T2" fmla="*/ 8 w 25"/>
                  <a:gd name="T3" fmla="*/ 67 h 67"/>
                  <a:gd name="T4" fmla="*/ 25 w 25"/>
                  <a:gd name="T5" fmla="*/ 3 h 67"/>
                  <a:gd name="T6" fmla="*/ 17 w 25"/>
                  <a:gd name="T7" fmla="*/ 0 h 67"/>
                  <a:gd name="T8" fmla="*/ 0 w 25"/>
                  <a:gd name="T9" fmla="*/ 66 h 67"/>
                </a:gdLst>
                <a:ahLst/>
                <a:cxnLst>
                  <a:cxn ang="0">
                    <a:pos x="T0" y="T1"/>
                  </a:cxn>
                  <a:cxn ang="0">
                    <a:pos x="T2" y="T3"/>
                  </a:cxn>
                  <a:cxn ang="0">
                    <a:pos x="T4" y="T5"/>
                  </a:cxn>
                  <a:cxn ang="0">
                    <a:pos x="T6" y="T7"/>
                  </a:cxn>
                  <a:cxn ang="0">
                    <a:pos x="T8" y="T9"/>
                  </a:cxn>
                </a:cxnLst>
                <a:rect l="0" t="0" r="r" b="b"/>
                <a:pathLst>
                  <a:path w="25" h="67">
                    <a:moveTo>
                      <a:pt x="0" y="66"/>
                    </a:moveTo>
                    <a:lnTo>
                      <a:pt x="8" y="67"/>
                    </a:lnTo>
                    <a:lnTo>
                      <a:pt x="25" y="3"/>
                    </a:lnTo>
                    <a:lnTo>
                      <a:pt x="17" y="0"/>
                    </a:lnTo>
                    <a:lnTo>
                      <a:pt x="0" y="66"/>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1"/>
              <p:cNvSpPr>
                <a:spLocks/>
              </p:cNvSpPr>
              <p:nvPr/>
            </p:nvSpPr>
            <p:spPr bwMode="auto">
              <a:xfrm>
                <a:off x="5113338" y="922338"/>
                <a:ext cx="65088" cy="100012"/>
              </a:xfrm>
              <a:custGeom>
                <a:avLst/>
                <a:gdLst>
                  <a:gd name="T0" fmla="*/ 34 w 41"/>
                  <a:gd name="T1" fmla="*/ 0 h 63"/>
                  <a:gd name="T2" fmla="*/ 0 w 41"/>
                  <a:gd name="T3" fmla="*/ 59 h 63"/>
                  <a:gd name="T4" fmla="*/ 9 w 41"/>
                  <a:gd name="T5" fmla="*/ 63 h 63"/>
                  <a:gd name="T6" fmla="*/ 41 w 41"/>
                  <a:gd name="T7" fmla="*/ 5 h 63"/>
                  <a:gd name="T8" fmla="*/ 34 w 41"/>
                  <a:gd name="T9" fmla="*/ 0 h 63"/>
                </a:gdLst>
                <a:ahLst/>
                <a:cxnLst>
                  <a:cxn ang="0">
                    <a:pos x="T0" y="T1"/>
                  </a:cxn>
                  <a:cxn ang="0">
                    <a:pos x="T2" y="T3"/>
                  </a:cxn>
                  <a:cxn ang="0">
                    <a:pos x="T4" y="T5"/>
                  </a:cxn>
                  <a:cxn ang="0">
                    <a:pos x="T6" y="T7"/>
                  </a:cxn>
                  <a:cxn ang="0">
                    <a:pos x="T8" y="T9"/>
                  </a:cxn>
                </a:cxnLst>
                <a:rect l="0" t="0" r="r" b="b"/>
                <a:pathLst>
                  <a:path w="41" h="63">
                    <a:moveTo>
                      <a:pt x="34" y="0"/>
                    </a:moveTo>
                    <a:lnTo>
                      <a:pt x="0" y="59"/>
                    </a:lnTo>
                    <a:lnTo>
                      <a:pt x="9" y="63"/>
                    </a:lnTo>
                    <a:lnTo>
                      <a:pt x="41" y="5"/>
                    </a:lnTo>
                    <a:lnTo>
                      <a:pt x="3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2"/>
              <p:cNvSpPr>
                <a:spLocks/>
              </p:cNvSpPr>
              <p:nvPr/>
            </p:nvSpPr>
            <p:spPr bwMode="auto">
              <a:xfrm>
                <a:off x="4154488" y="993775"/>
                <a:ext cx="57150" cy="69850"/>
              </a:xfrm>
              <a:custGeom>
                <a:avLst/>
                <a:gdLst>
                  <a:gd name="T0" fmla="*/ 0 w 36"/>
                  <a:gd name="T1" fmla="*/ 7 h 44"/>
                  <a:gd name="T2" fmla="*/ 28 w 36"/>
                  <a:gd name="T3" fmla="*/ 44 h 44"/>
                  <a:gd name="T4" fmla="*/ 36 w 36"/>
                  <a:gd name="T5" fmla="*/ 38 h 44"/>
                  <a:gd name="T6" fmla="*/ 8 w 36"/>
                  <a:gd name="T7" fmla="*/ 0 h 44"/>
                  <a:gd name="T8" fmla="*/ 0 w 36"/>
                  <a:gd name="T9" fmla="*/ 7 h 44"/>
                </a:gdLst>
                <a:ahLst/>
                <a:cxnLst>
                  <a:cxn ang="0">
                    <a:pos x="T0" y="T1"/>
                  </a:cxn>
                  <a:cxn ang="0">
                    <a:pos x="T2" y="T3"/>
                  </a:cxn>
                  <a:cxn ang="0">
                    <a:pos x="T4" y="T5"/>
                  </a:cxn>
                  <a:cxn ang="0">
                    <a:pos x="T6" y="T7"/>
                  </a:cxn>
                  <a:cxn ang="0">
                    <a:pos x="T8" y="T9"/>
                  </a:cxn>
                </a:cxnLst>
                <a:rect l="0" t="0" r="r" b="b"/>
                <a:pathLst>
                  <a:path w="36" h="44">
                    <a:moveTo>
                      <a:pt x="0" y="7"/>
                    </a:moveTo>
                    <a:lnTo>
                      <a:pt x="28" y="44"/>
                    </a:lnTo>
                    <a:lnTo>
                      <a:pt x="36" y="38"/>
                    </a:lnTo>
                    <a:lnTo>
                      <a:pt x="8" y="0"/>
                    </a:lnTo>
                    <a:lnTo>
                      <a:pt x="0" y="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3"/>
              <p:cNvSpPr>
                <a:spLocks/>
              </p:cNvSpPr>
              <p:nvPr/>
            </p:nvSpPr>
            <p:spPr bwMode="auto">
              <a:xfrm>
                <a:off x="4117975" y="1022350"/>
                <a:ext cx="60325" cy="66675"/>
              </a:xfrm>
              <a:custGeom>
                <a:avLst/>
                <a:gdLst>
                  <a:gd name="T0" fmla="*/ 0 w 38"/>
                  <a:gd name="T1" fmla="*/ 6 h 42"/>
                  <a:gd name="T2" fmla="*/ 30 w 38"/>
                  <a:gd name="T3" fmla="*/ 42 h 42"/>
                  <a:gd name="T4" fmla="*/ 38 w 38"/>
                  <a:gd name="T5" fmla="*/ 37 h 42"/>
                  <a:gd name="T6" fmla="*/ 7 w 38"/>
                  <a:gd name="T7" fmla="*/ 0 h 42"/>
                  <a:gd name="T8" fmla="*/ 0 w 38"/>
                  <a:gd name="T9" fmla="*/ 6 h 42"/>
                </a:gdLst>
                <a:ahLst/>
                <a:cxnLst>
                  <a:cxn ang="0">
                    <a:pos x="T0" y="T1"/>
                  </a:cxn>
                  <a:cxn ang="0">
                    <a:pos x="T2" y="T3"/>
                  </a:cxn>
                  <a:cxn ang="0">
                    <a:pos x="T4" y="T5"/>
                  </a:cxn>
                  <a:cxn ang="0">
                    <a:pos x="T6" y="T7"/>
                  </a:cxn>
                  <a:cxn ang="0">
                    <a:pos x="T8" y="T9"/>
                  </a:cxn>
                </a:cxnLst>
                <a:rect l="0" t="0" r="r" b="b"/>
                <a:pathLst>
                  <a:path w="38" h="42">
                    <a:moveTo>
                      <a:pt x="0" y="6"/>
                    </a:moveTo>
                    <a:lnTo>
                      <a:pt x="30" y="42"/>
                    </a:lnTo>
                    <a:lnTo>
                      <a:pt x="38" y="37"/>
                    </a:lnTo>
                    <a:lnTo>
                      <a:pt x="7" y="0"/>
                    </a:lnTo>
                    <a:lnTo>
                      <a:pt x="0" y="6"/>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4"/>
              <p:cNvSpPr>
                <a:spLocks/>
              </p:cNvSpPr>
              <p:nvPr/>
            </p:nvSpPr>
            <p:spPr bwMode="auto">
              <a:xfrm>
                <a:off x="4191000" y="969963"/>
                <a:ext cx="55563" cy="68262"/>
              </a:xfrm>
              <a:custGeom>
                <a:avLst/>
                <a:gdLst>
                  <a:gd name="T0" fmla="*/ 0 w 35"/>
                  <a:gd name="T1" fmla="*/ 5 h 43"/>
                  <a:gd name="T2" fmla="*/ 27 w 35"/>
                  <a:gd name="T3" fmla="*/ 43 h 43"/>
                  <a:gd name="T4" fmla="*/ 35 w 35"/>
                  <a:gd name="T5" fmla="*/ 38 h 43"/>
                  <a:gd name="T6" fmla="*/ 9 w 35"/>
                  <a:gd name="T7" fmla="*/ 0 h 43"/>
                  <a:gd name="T8" fmla="*/ 0 w 35"/>
                  <a:gd name="T9" fmla="*/ 5 h 43"/>
                </a:gdLst>
                <a:ahLst/>
                <a:cxnLst>
                  <a:cxn ang="0">
                    <a:pos x="T0" y="T1"/>
                  </a:cxn>
                  <a:cxn ang="0">
                    <a:pos x="T2" y="T3"/>
                  </a:cxn>
                  <a:cxn ang="0">
                    <a:pos x="T4" y="T5"/>
                  </a:cxn>
                  <a:cxn ang="0">
                    <a:pos x="T6" y="T7"/>
                  </a:cxn>
                  <a:cxn ang="0">
                    <a:pos x="T8" y="T9"/>
                  </a:cxn>
                </a:cxnLst>
                <a:rect l="0" t="0" r="r" b="b"/>
                <a:pathLst>
                  <a:path w="35" h="43">
                    <a:moveTo>
                      <a:pt x="0" y="5"/>
                    </a:moveTo>
                    <a:lnTo>
                      <a:pt x="27" y="43"/>
                    </a:lnTo>
                    <a:lnTo>
                      <a:pt x="35" y="38"/>
                    </a:lnTo>
                    <a:lnTo>
                      <a:pt x="9" y="0"/>
                    </a:lnTo>
                    <a:lnTo>
                      <a:pt x="0" y="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5"/>
              <p:cNvSpPr>
                <a:spLocks/>
              </p:cNvSpPr>
              <p:nvPr/>
            </p:nvSpPr>
            <p:spPr bwMode="auto">
              <a:xfrm>
                <a:off x="4232275" y="944563"/>
                <a:ext cx="50800" cy="71437"/>
              </a:xfrm>
              <a:custGeom>
                <a:avLst/>
                <a:gdLst>
                  <a:gd name="T0" fmla="*/ 0 w 32"/>
                  <a:gd name="T1" fmla="*/ 6 h 45"/>
                  <a:gd name="T2" fmla="*/ 23 w 32"/>
                  <a:gd name="T3" fmla="*/ 45 h 45"/>
                  <a:gd name="T4" fmla="*/ 32 w 32"/>
                  <a:gd name="T5" fmla="*/ 41 h 45"/>
                  <a:gd name="T6" fmla="*/ 8 w 32"/>
                  <a:gd name="T7" fmla="*/ 0 h 45"/>
                  <a:gd name="T8" fmla="*/ 0 w 32"/>
                  <a:gd name="T9" fmla="*/ 6 h 45"/>
                </a:gdLst>
                <a:ahLst/>
                <a:cxnLst>
                  <a:cxn ang="0">
                    <a:pos x="T0" y="T1"/>
                  </a:cxn>
                  <a:cxn ang="0">
                    <a:pos x="T2" y="T3"/>
                  </a:cxn>
                  <a:cxn ang="0">
                    <a:pos x="T4" y="T5"/>
                  </a:cxn>
                  <a:cxn ang="0">
                    <a:pos x="T6" y="T7"/>
                  </a:cxn>
                  <a:cxn ang="0">
                    <a:pos x="T8" y="T9"/>
                  </a:cxn>
                </a:cxnLst>
                <a:rect l="0" t="0" r="r" b="b"/>
                <a:pathLst>
                  <a:path w="32" h="45">
                    <a:moveTo>
                      <a:pt x="0" y="6"/>
                    </a:moveTo>
                    <a:lnTo>
                      <a:pt x="23" y="45"/>
                    </a:lnTo>
                    <a:lnTo>
                      <a:pt x="32" y="41"/>
                    </a:lnTo>
                    <a:lnTo>
                      <a:pt x="8" y="0"/>
                    </a:lnTo>
                    <a:lnTo>
                      <a:pt x="0" y="6"/>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6"/>
              <p:cNvSpPr>
                <a:spLocks/>
              </p:cNvSpPr>
              <p:nvPr/>
            </p:nvSpPr>
            <p:spPr bwMode="auto">
              <a:xfrm>
                <a:off x="4311650" y="903288"/>
                <a:ext cx="46038" cy="73025"/>
              </a:xfrm>
              <a:custGeom>
                <a:avLst/>
                <a:gdLst>
                  <a:gd name="T0" fmla="*/ 0 w 29"/>
                  <a:gd name="T1" fmla="*/ 4 h 46"/>
                  <a:gd name="T2" fmla="*/ 21 w 29"/>
                  <a:gd name="T3" fmla="*/ 46 h 46"/>
                  <a:gd name="T4" fmla="*/ 29 w 29"/>
                  <a:gd name="T5" fmla="*/ 42 h 46"/>
                  <a:gd name="T6" fmla="*/ 10 w 29"/>
                  <a:gd name="T7" fmla="*/ 0 h 46"/>
                  <a:gd name="T8" fmla="*/ 0 w 29"/>
                  <a:gd name="T9" fmla="*/ 4 h 46"/>
                </a:gdLst>
                <a:ahLst/>
                <a:cxnLst>
                  <a:cxn ang="0">
                    <a:pos x="T0" y="T1"/>
                  </a:cxn>
                  <a:cxn ang="0">
                    <a:pos x="T2" y="T3"/>
                  </a:cxn>
                  <a:cxn ang="0">
                    <a:pos x="T4" y="T5"/>
                  </a:cxn>
                  <a:cxn ang="0">
                    <a:pos x="T6" y="T7"/>
                  </a:cxn>
                  <a:cxn ang="0">
                    <a:pos x="T8" y="T9"/>
                  </a:cxn>
                </a:cxnLst>
                <a:rect l="0" t="0" r="r" b="b"/>
                <a:pathLst>
                  <a:path w="29" h="46">
                    <a:moveTo>
                      <a:pt x="0" y="4"/>
                    </a:moveTo>
                    <a:lnTo>
                      <a:pt x="21" y="46"/>
                    </a:lnTo>
                    <a:lnTo>
                      <a:pt x="29" y="42"/>
                    </a:lnTo>
                    <a:lnTo>
                      <a:pt x="10" y="0"/>
                    </a:lnTo>
                    <a:lnTo>
                      <a:pt x="0" y="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7"/>
              <p:cNvSpPr>
                <a:spLocks/>
              </p:cNvSpPr>
              <p:nvPr/>
            </p:nvSpPr>
            <p:spPr bwMode="auto">
              <a:xfrm>
                <a:off x="4354513" y="885825"/>
                <a:ext cx="44450" cy="73025"/>
              </a:xfrm>
              <a:custGeom>
                <a:avLst/>
                <a:gdLst>
                  <a:gd name="T0" fmla="*/ 0 w 28"/>
                  <a:gd name="T1" fmla="*/ 2 h 46"/>
                  <a:gd name="T2" fmla="*/ 18 w 28"/>
                  <a:gd name="T3" fmla="*/ 46 h 46"/>
                  <a:gd name="T4" fmla="*/ 28 w 28"/>
                  <a:gd name="T5" fmla="*/ 43 h 46"/>
                  <a:gd name="T6" fmla="*/ 9 w 28"/>
                  <a:gd name="T7" fmla="*/ 0 h 46"/>
                  <a:gd name="T8" fmla="*/ 0 w 28"/>
                  <a:gd name="T9" fmla="*/ 2 h 46"/>
                </a:gdLst>
                <a:ahLst/>
                <a:cxnLst>
                  <a:cxn ang="0">
                    <a:pos x="T0" y="T1"/>
                  </a:cxn>
                  <a:cxn ang="0">
                    <a:pos x="T2" y="T3"/>
                  </a:cxn>
                  <a:cxn ang="0">
                    <a:pos x="T4" y="T5"/>
                  </a:cxn>
                  <a:cxn ang="0">
                    <a:pos x="T6" y="T7"/>
                  </a:cxn>
                  <a:cxn ang="0">
                    <a:pos x="T8" y="T9"/>
                  </a:cxn>
                </a:cxnLst>
                <a:rect l="0" t="0" r="r" b="b"/>
                <a:pathLst>
                  <a:path w="28" h="46">
                    <a:moveTo>
                      <a:pt x="0" y="2"/>
                    </a:moveTo>
                    <a:lnTo>
                      <a:pt x="18" y="46"/>
                    </a:lnTo>
                    <a:lnTo>
                      <a:pt x="28" y="43"/>
                    </a:lnTo>
                    <a:lnTo>
                      <a:pt x="9" y="0"/>
                    </a:lnTo>
                    <a:lnTo>
                      <a:pt x="0" y="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8"/>
              <p:cNvSpPr>
                <a:spLocks/>
              </p:cNvSpPr>
              <p:nvPr/>
            </p:nvSpPr>
            <p:spPr bwMode="auto">
              <a:xfrm>
                <a:off x="4398963" y="866775"/>
                <a:ext cx="39688" cy="76200"/>
              </a:xfrm>
              <a:custGeom>
                <a:avLst/>
                <a:gdLst>
                  <a:gd name="T0" fmla="*/ 0 w 25"/>
                  <a:gd name="T1" fmla="*/ 5 h 48"/>
                  <a:gd name="T2" fmla="*/ 15 w 25"/>
                  <a:gd name="T3" fmla="*/ 48 h 48"/>
                  <a:gd name="T4" fmla="*/ 25 w 25"/>
                  <a:gd name="T5" fmla="*/ 45 h 48"/>
                  <a:gd name="T6" fmla="*/ 8 w 25"/>
                  <a:gd name="T7" fmla="*/ 0 h 48"/>
                  <a:gd name="T8" fmla="*/ 0 w 25"/>
                  <a:gd name="T9" fmla="*/ 5 h 48"/>
                </a:gdLst>
                <a:ahLst/>
                <a:cxnLst>
                  <a:cxn ang="0">
                    <a:pos x="T0" y="T1"/>
                  </a:cxn>
                  <a:cxn ang="0">
                    <a:pos x="T2" y="T3"/>
                  </a:cxn>
                  <a:cxn ang="0">
                    <a:pos x="T4" y="T5"/>
                  </a:cxn>
                  <a:cxn ang="0">
                    <a:pos x="T6" y="T7"/>
                  </a:cxn>
                  <a:cxn ang="0">
                    <a:pos x="T8" y="T9"/>
                  </a:cxn>
                </a:cxnLst>
                <a:rect l="0" t="0" r="r" b="b"/>
                <a:pathLst>
                  <a:path w="25" h="48">
                    <a:moveTo>
                      <a:pt x="0" y="5"/>
                    </a:moveTo>
                    <a:lnTo>
                      <a:pt x="15" y="48"/>
                    </a:lnTo>
                    <a:lnTo>
                      <a:pt x="25" y="45"/>
                    </a:lnTo>
                    <a:lnTo>
                      <a:pt x="8" y="0"/>
                    </a:lnTo>
                    <a:lnTo>
                      <a:pt x="0" y="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9"/>
              <p:cNvSpPr>
                <a:spLocks/>
              </p:cNvSpPr>
              <p:nvPr/>
            </p:nvSpPr>
            <p:spPr bwMode="auto">
              <a:xfrm>
                <a:off x="4443413" y="854075"/>
                <a:ext cx="34925" cy="76200"/>
              </a:xfrm>
              <a:custGeom>
                <a:avLst/>
                <a:gdLst>
                  <a:gd name="T0" fmla="*/ 0 w 22"/>
                  <a:gd name="T1" fmla="*/ 3 h 48"/>
                  <a:gd name="T2" fmla="*/ 12 w 22"/>
                  <a:gd name="T3" fmla="*/ 48 h 48"/>
                  <a:gd name="T4" fmla="*/ 22 w 22"/>
                  <a:gd name="T5" fmla="*/ 45 h 48"/>
                  <a:gd name="T6" fmla="*/ 8 w 22"/>
                  <a:gd name="T7" fmla="*/ 0 h 48"/>
                  <a:gd name="T8" fmla="*/ 0 w 22"/>
                  <a:gd name="T9" fmla="*/ 3 h 48"/>
                </a:gdLst>
                <a:ahLst/>
                <a:cxnLst>
                  <a:cxn ang="0">
                    <a:pos x="T0" y="T1"/>
                  </a:cxn>
                  <a:cxn ang="0">
                    <a:pos x="T2" y="T3"/>
                  </a:cxn>
                  <a:cxn ang="0">
                    <a:pos x="T4" y="T5"/>
                  </a:cxn>
                  <a:cxn ang="0">
                    <a:pos x="T6" y="T7"/>
                  </a:cxn>
                  <a:cxn ang="0">
                    <a:pos x="T8" y="T9"/>
                  </a:cxn>
                </a:cxnLst>
                <a:rect l="0" t="0" r="r" b="b"/>
                <a:pathLst>
                  <a:path w="22" h="48">
                    <a:moveTo>
                      <a:pt x="0" y="3"/>
                    </a:moveTo>
                    <a:lnTo>
                      <a:pt x="12" y="48"/>
                    </a:lnTo>
                    <a:lnTo>
                      <a:pt x="22" y="45"/>
                    </a:lnTo>
                    <a:lnTo>
                      <a:pt x="8" y="0"/>
                    </a:lnTo>
                    <a:lnTo>
                      <a:pt x="0" y="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20"/>
              <p:cNvSpPr>
                <a:spLocks/>
              </p:cNvSpPr>
              <p:nvPr/>
            </p:nvSpPr>
            <p:spPr bwMode="auto">
              <a:xfrm>
                <a:off x="4532313" y="833438"/>
                <a:ext cx="30163" cy="76200"/>
              </a:xfrm>
              <a:custGeom>
                <a:avLst/>
                <a:gdLst>
                  <a:gd name="T0" fmla="*/ 0 w 19"/>
                  <a:gd name="T1" fmla="*/ 2 h 48"/>
                  <a:gd name="T2" fmla="*/ 9 w 19"/>
                  <a:gd name="T3" fmla="*/ 48 h 48"/>
                  <a:gd name="T4" fmla="*/ 19 w 19"/>
                  <a:gd name="T5" fmla="*/ 45 h 48"/>
                  <a:gd name="T6" fmla="*/ 9 w 19"/>
                  <a:gd name="T7" fmla="*/ 0 h 48"/>
                  <a:gd name="T8" fmla="*/ 0 w 19"/>
                  <a:gd name="T9" fmla="*/ 2 h 48"/>
                </a:gdLst>
                <a:ahLst/>
                <a:cxnLst>
                  <a:cxn ang="0">
                    <a:pos x="T0" y="T1"/>
                  </a:cxn>
                  <a:cxn ang="0">
                    <a:pos x="T2" y="T3"/>
                  </a:cxn>
                  <a:cxn ang="0">
                    <a:pos x="T4" y="T5"/>
                  </a:cxn>
                  <a:cxn ang="0">
                    <a:pos x="T6" y="T7"/>
                  </a:cxn>
                  <a:cxn ang="0">
                    <a:pos x="T8" y="T9"/>
                  </a:cxn>
                </a:cxnLst>
                <a:rect l="0" t="0" r="r" b="b"/>
                <a:pathLst>
                  <a:path w="19" h="48">
                    <a:moveTo>
                      <a:pt x="0" y="2"/>
                    </a:moveTo>
                    <a:lnTo>
                      <a:pt x="9" y="48"/>
                    </a:lnTo>
                    <a:lnTo>
                      <a:pt x="19" y="45"/>
                    </a:lnTo>
                    <a:lnTo>
                      <a:pt x="9" y="0"/>
                    </a:lnTo>
                    <a:lnTo>
                      <a:pt x="0" y="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21"/>
              <p:cNvSpPr>
                <a:spLocks/>
              </p:cNvSpPr>
              <p:nvPr/>
            </p:nvSpPr>
            <p:spPr bwMode="auto">
              <a:xfrm>
                <a:off x="4578350" y="825500"/>
                <a:ext cx="26988" cy="74612"/>
              </a:xfrm>
              <a:custGeom>
                <a:avLst/>
                <a:gdLst>
                  <a:gd name="T0" fmla="*/ 0 w 17"/>
                  <a:gd name="T1" fmla="*/ 1 h 47"/>
                  <a:gd name="T2" fmla="*/ 6 w 17"/>
                  <a:gd name="T3" fmla="*/ 47 h 47"/>
                  <a:gd name="T4" fmla="*/ 17 w 17"/>
                  <a:gd name="T5" fmla="*/ 46 h 47"/>
                  <a:gd name="T6" fmla="*/ 10 w 17"/>
                  <a:gd name="T7" fmla="*/ 0 h 47"/>
                  <a:gd name="T8" fmla="*/ 0 w 17"/>
                  <a:gd name="T9" fmla="*/ 1 h 47"/>
                </a:gdLst>
                <a:ahLst/>
                <a:cxnLst>
                  <a:cxn ang="0">
                    <a:pos x="T0" y="T1"/>
                  </a:cxn>
                  <a:cxn ang="0">
                    <a:pos x="T2" y="T3"/>
                  </a:cxn>
                  <a:cxn ang="0">
                    <a:pos x="T4" y="T5"/>
                  </a:cxn>
                  <a:cxn ang="0">
                    <a:pos x="T6" y="T7"/>
                  </a:cxn>
                  <a:cxn ang="0">
                    <a:pos x="T8" y="T9"/>
                  </a:cxn>
                </a:cxnLst>
                <a:rect l="0" t="0" r="r" b="b"/>
                <a:pathLst>
                  <a:path w="17" h="47">
                    <a:moveTo>
                      <a:pt x="0" y="1"/>
                    </a:moveTo>
                    <a:lnTo>
                      <a:pt x="6" y="47"/>
                    </a:lnTo>
                    <a:lnTo>
                      <a:pt x="17" y="46"/>
                    </a:lnTo>
                    <a:lnTo>
                      <a:pt x="10" y="0"/>
                    </a:lnTo>
                    <a:lnTo>
                      <a:pt x="0" y="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22"/>
              <p:cNvSpPr>
                <a:spLocks/>
              </p:cNvSpPr>
              <p:nvPr/>
            </p:nvSpPr>
            <p:spPr bwMode="auto">
              <a:xfrm>
                <a:off x="4622800" y="820738"/>
                <a:ext cx="23813" cy="76200"/>
              </a:xfrm>
              <a:custGeom>
                <a:avLst/>
                <a:gdLst>
                  <a:gd name="T0" fmla="*/ 0 w 15"/>
                  <a:gd name="T1" fmla="*/ 1 h 48"/>
                  <a:gd name="T2" fmla="*/ 6 w 15"/>
                  <a:gd name="T3" fmla="*/ 48 h 48"/>
                  <a:gd name="T4" fmla="*/ 15 w 15"/>
                  <a:gd name="T5" fmla="*/ 46 h 48"/>
                  <a:gd name="T6" fmla="*/ 11 w 15"/>
                  <a:gd name="T7" fmla="*/ 0 h 48"/>
                  <a:gd name="T8" fmla="*/ 0 w 15"/>
                  <a:gd name="T9" fmla="*/ 1 h 48"/>
                </a:gdLst>
                <a:ahLst/>
                <a:cxnLst>
                  <a:cxn ang="0">
                    <a:pos x="T0" y="T1"/>
                  </a:cxn>
                  <a:cxn ang="0">
                    <a:pos x="T2" y="T3"/>
                  </a:cxn>
                  <a:cxn ang="0">
                    <a:pos x="T4" y="T5"/>
                  </a:cxn>
                  <a:cxn ang="0">
                    <a:pos x="T6" y="T7"/>
                  </a:cxn>
                  <a:cxn ang="0">
                    <a:pos x="T8" y="T9"/>
                  </a:cxn>
                </a:cxnLst>
                <a:rect l="0" t="0" r="r" b="b"/>
                <a:pathLst>
                  <a:path w="15" h="48">
                    <a:moveTo>
                      <a:pt x="0" y="1"/>
                    </a:moveTo>
                    <a:lnTo>
                      <a:pt x="6" y="48"/>
                    </a:lnTo>
                    <a:lnTo>
                      <a:pt x="15" y="46"/>
                    </a:lnTo>
                    <a:lnTo>
                      <a:pt x="11" y="0"/>
                    </a:lnTo>
                    <a:lnTo>
                      <a:pt x="0" y="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23"/>
              <p:cNvSpPr>
                <a:spLocks/>
              </p:cNvSpPr>
              <p:nvPr/>
            </p:nvSpPr>
            <p:spPr bwMode="auto">
              <a:xfrm>
                <a:off x="4668838" y="819150"/>
                <a:ext cx="20638" cy="74612"/>
              </a:xfrm>
              <a:custGeom>
                <a:avLst/>
                <a:gdLst>
                  <a:gd name="T0" fmla="*/ 0 w 13"/>
                  <a:gd name="T1" fmla="*/ 0 h 47"/>
                  <a:gd name="T2" fmla="*/ 3 w 13"/>
                  <a:gd name="T3" fmla="*/ 47 h 47"/>
                  <a:gd name="T4" fmla="*/ 13 w 13"/>
                  <a:gd name="T5" fmla="*/ 46 h 47"/>
                  <a:gd name="T6" fmla="*/ 10 w 13"/>
                  <a:gd name="T7" fmla="*/ 0 h 47"/>
                  <a:gd name="T8" fmla="*/ 0 w 13"/>
                  <a:gd name="T9" fmla="*/ 0 h 47"/>
                </a:gdLst>
                <a:ahLst/>
                <a:cxnLst>
                  <a:cxn ang="0">
                    <a:pos x="T0" y="T1"/>
                  </a:cxn>
                  <a:cxn ang="0">
                    <a:pos x="T2" y="T3"/>
                  </a:cxn>
                  <a:cxn ang="0">
                    <a:pos x="T4" y="T5"/>
                  </a:cxn>
                  <a:cxn ang="0">
                    <a:pos x="T6" y="T7"/>
                  </a:cxn>
                  <a:cxn ang="0">
                    <a:pos x="T8" y="T9"/>
                  </a:cxn>
                </a:cxnLst>
                <a:rect l="0" t="0" r="r" b="b"/>
                <a:pathLst>
                  <a:path w="13" h="47">
                    <a:moveTo>
                      <a:pt x="0" y="0"/>
                    </a:moveTo>
                    <a:lnTo>
                      <a:pt x="3" y="47"/>
                    </a:lnTo>
                    <a:lnTo>
                      <a:pt x="13" y="46"/>
                    </a:lnTo>
                    <a:lnTo>
                      <a:pt x="10"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24"/>
              <p:cNvSpPr>
                <a:spLocks/>
              </p:cNvSpPr>
              <p:nvPr/>
            </p:nvSpPr>
            <p:spPr bwMode="auto">
              <a:xfrm>
                <a:off x="4757738" y="819150"/>
                <a:ext cx="20638" cy="74612"/>
              </a:xfrm>
              <a:custGeom>
                <a:avLst/>
                <a:gdLst>
                  <a:gd name="T0" fmla="*/ 0 w 13"/>
                  <a:gd name="T1" fmla="*/ 47 h 47"/>
                  <a:gd name="T2" fmla="*/ 10 w 13"/>
                  <a:gd name="T3" fmla="*/ 47 h 47"/>
                  <a:gd name="T4" fmla="*/ 13 w 13"/>
                  <a:gd name="T5" fmla="*/ 1 h 47"/>
                  <a:gd name="T6" fmla="*/ 3 w 13"/>
                  <a:gd name="T7" fmla="*/ 0 h 47"/>
                  <a:gd name="T8" fmla="*/ 0 w 13"/>
                  <a:gd name="T9" fmla="*/ 47 h 47"/>
                </a:gdLst>
                <a:ahLst/>
                <a:cxnLst>
                  <a:cxn ang="0">
                    <a:pos x="T0" y="T1"/>
                  </a:cxn>
                  <a:cxn ang="0">
                    <a:pos x="T2" y="T3"/>
                  </a:cxn>
                  <a:cxn ang="0">
                    <a:pos x="T4" y="T5"/>
                  </a:cxn>
                  <a:cxn ang="0">
                    <a:pos x="T6" y="T7"/>
                  </a:cxn>
                  <a:cxn ang="0">
                    <a:pos x="T8" y="T9"/>
                  </a:cxn>
                </a:cxnLst>
                <a:rect l="0" t="0" r="r" b="b"/>
                <a:pathLst>
                  <a:path w="13" h="47">
                    <a:moveTo>
                      <a:pt x="0" y="47"/>
                    </a:moveTo>
                    <a:lnTo>
                      <a:pt x="10" y="47"/>
                    </a:lnTo>
                    <a:lnTo>
                      <a:pt x="13" y="1"/>
                    </a:lnTo>
                    <a:lnTo>
                      <a:pt x="3" y="0"/>
                    </a:lnTo>
                    <a:lnTo>
                      <a:pt x="0" y="4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25"/>
              <p:cNvSpPr>
                <a:spLocks/>
              </p:cNvSpPr>
              <p:nvPr/>
            </p:nvSpPr>
            <p:spPr bwMode="auto">
              <a:xfrm>
                <a:off x="4800600" y="822325"/>
                <a:ext cx="23813" cy="76200"/>
              </a:xfrm>
              <a:custGeom>
                <a:avLst/>
                <a:gdLst>
                  <a:gd name="T0" fmla="*/ 0 w 15"/>
                  <a:gd name="T1" fmla="*/ 47 h 48"/>
                  <a:gd name="T2" fmla="*/ 10 w 15"/>
                  <a:gd name="T3" fmla="*/ 48 h 48"/>
                  <a:gd name="T4" fmla="*/ 15 w 15"/>
                  <a:gd name="T5" fmla="*/ 0 h 48"/>
                  <a:gd name="T6" fmla="*/ 6 w 15"/>
                  <a:gd name="T7" fmla="*/ 0 h 48"/>
                  <a:gd name="T8" fmla="*/ 0 w 15"/>
                  <a:gd name="T9" fmla="*/ 47 h 48"/>
                </a:gdLst>
                <a:ahLst/>
                <a:cxnLst>
                  <a:cxn ang="0">
                    <a:pos x="T0" y="T1"/>
                  </a:cxn>
                  <a:cxn ang="0">
                    <a:pos x="T2" y="T3"/>
                  </a:cxn>
                  <a:cxn ang="0">
                    <a:pos x="T4" y="T5"/>
                  </a:cxn>
                  <a:cxn ang="0">
                    <a:pos x="T6" y="T7"/>
                  </a:cxn>
                  <a:cxn ang="0">
                    <a:pos x="T8" y="T9"/>
                  </a:cxn>
                </a:cxnLst>
                <a:rect l="0" t="0" r="r" b="b"/>
                <a:pathLst>
                  <a:path w="15" h="48">
                    <a:moveTo>
                      <a:pt x="0" y="47"/>
                    </a:moveTo>
                    <a:lnTo>
                      <a:pt x="10" y="48"/>
                    </a:lnTo>
                    <a:lnTo>
                      <a:pt x="15" y="0"/>
                    </a:lnTo>
                    <a:lnTo>
                      <a:pt x="6" y="0"/>
                    </a:lnTo>
                    <a:lnTo>
                      <a:pt x="0" y="4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26"/>
              <p:cNvSpPr>
                <a:spLocks/>
              </p:cNvSpPr>
              <p:nvPr/>
            </p:nvSpPr>
            <p:spPr bwMode="auto">
              <a:xfrm>
                <a:off x="4843463" y="827088"/>
                <a:ext cx="28575" cy="76200"/>
              </a:xfrm>
              <a:custGeom>
                <a:avLst/>
                <a:gdLst>
                  <a:gd name="T0" fmla="*/ 0 w 18"/>
                  <a:gd name="T1" fmla="*/ 46 h 48"/>
                  <a:gd name="T2" fmla="*/ 9 w 18"/>
                  <a:gd name="T3" fmla="*/ 48 h 48"/>
                  <a:gd name="T4" fmla="*/ 18 w 18"/>
                  <a:gd name="T5" fmla="*/ 2 h 48"/>
                  <a:gd name="T6" fmla="*/ 8 w 18"/>
                  <a:gd name="T7" fmla="*/ 0 h 48"/>
                  <a:gd name="T8" fmla="*/ 0 w 18"/>
                  <a:gd name="T9" fmla="*/ 46 h 48"/>
                </a:gdLst>
                <a:ahLst/>
                <a:cxnLst>
                  <a:cxn ang="0">
                    <a:pos x="T0" y="T1"/>
                  </a:cxn>
                  <a:cxn ang="0">
                    <a:pos x="T2" y="T3"/>
                  </a:cxn>
                  <a:cxn ang="0">
                    <a:pos x="T4" y="T5"/>
                  </a:cxn>
                  <a:cxn ang="0">
                    <a:pos x="T6" y="T7"/>
                  </a:cxn>
                  <a:cxn ang="0">
                    <a:pos x="T8" y="T9"/>
                  </a:cxn>
                </a:cxnLst>
                <a:rect l="0" t="0" r="r" b="b"/>
                <a:pathLst>
                  <a:path w="18" h="48">
                    <a:moveTo>
                      <a:pt x="0" y="46"/>
                    </a:moveTo>
                    <a:lnTo>
                      <a:pt x="9" y="48"/>
                    </a:lnTo>
                    <a:lnTo>
                      <a:pt x="18" y="2"/>
                    </a:lnTo>
                    <a:lnTo>
                      <a:pt x="8" y="0"/>
                    </a:lnTo>
                    <a:lnTo>
                      <a:pt x="0" y="46"/>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7"/>
              <p:cNvSpPr>
                <a:spLocks/>
              </p:cNvSpPr>
              <p:nvPr/>
            </p:nvSpPr>
            <p:spPr bwMode="auto">
              <a:xfrm>
                <a:off x="4884738" y="836613"/>
                <a:ext cx="31750" cy="74612"/>
              </a:xfrm>
              <a:custGeom>
                <a:avLst/>
                <a:gdLst>
                  <a:gd name="T0" fmla="*/ 0 w 20"/>
                  <a:gd name="T1" fmla="*/ 45 h 47"/>
                  <a:gd name="T2" fmla="*/ 10 w 20"/>
                  <a:gd name="T3" fmla="*/ 47 h 47"/>
                  <a:gd name="T4" fmla="*/ 20 w 20"/>
                  <a:gd name="T5" fmla="*/ 1 h 47"/>
                  <a:gd name="T6" fmla="*/ 10 w 20"/>
                  <a:gd name="T7" fmla="*/ 0 h 47"/>
                  <a:gd name="T8" fmla="*/ 0 w 20"/>
                  <a:gd name="T9" fmla="*/ 45 h 47"/>
                </a:gdLst>
                <a:ahLst/>
                <a:cxnLst>
                  <a:cxn ang="0">
                    <a:pos x="T0" y="T1"/>
                  </a:cxn>
                  <a:cxn ang="0">
                    <a:pos x="T2" y="T3"/>
                  </a:cxn>
                  <a:cxn ang="0">
                    <a:pos x="T4" y="T5"/>
                  </a:cxn>
                  <a:cxn ang="0">
                    <a:pos x="T6" y="T7"/>
                  </a:cxn>
                  <a:cxn ang="0">
                    <a:pos x="T8" y="T9"/>
                  </a:cxn>
                </a:cxnLst>
                <a:rect l="0" t="0" r="r" b="b"/>
                <a:pathLst>
                  <a:path w="20" h="47">
                    <a:moveTo>
                      <a:pt x="0" y="45"/>
                    </a:moveTo>
                    <a:lnTo>
                      <a:pt x="10" y="47"/>
                    </a:lnTo>
                    <a:lnTo>
                      <a:pt x="20" y="1"/>
                    </a:lnTo>
                    <a:lnTo>
                      <a:pt x="10" y="0"/>
                    </a:lnTo>
                    <a:lnTo>
                      <a:pt x="0" y="4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28"/>
              <p:cNvSpPr>
                <a:spLocks/>
              </p:cNvSpPr>
              <p:nvPr/>
            </p:nvSpPr>
            <p:spPr bwMode="auto">
              <a:xfrm>
                <a:off x="4968875" y="858838"/>
                <a:ext cx="38100" cy="74612"/>
              </a:xfrm>
              <a:custGeom>
                <a:avLst/>
                <a:gdLst>
                  <a:gd name="T0" fmla="*/ 0 w 24"/>
                  <a:gd name="T1" fmla="*/ 45 h 47"/>
                  <a:gd name="T2" fmla="*/ 9 w 24"/>
                  <a:gd name="T3" fmla="*/ 47 h 47"/>
                  <a:gd name="T4" fmla="*/ 24 w 24"/>
                  <a:gd name="T5" fmla="*/ 3 h 47"/>
                  <a:gd name="T6" fmla="*/ 14 w 24"/>
                  <a:gd name="T7" fmla="*/ 0 h 47"/>
                  <a:gd name="T8" fmla="*/ 0 w 24"/>
                  <a:gd name="T9" fmla="*/ 45 h 47"/>
                </a:gdLst>
                <a:ahLst/>
                <a:cxnLst>
                  <a:cxn ang="0">
                    <a:pos x="T0" y="T1"/>
                  </a:cxn>
                  <a:cxn ang="0">
                    <a:pos x="T2" y="T3"/>
                  </a:cxn>
                  <a:cxn ang="0">
                    <a:pos x="T4" y="T5"/>
                  </a:cxn>
                  <a:cxn ang="0">
                    <a:pos x="T6" y="T7"/>
                  </a:cxn>
                  <a:cxn ang="0">
                    <a:pos x="T8" y="T9"/>
                  </a:cxn>
                </a:cxnLst>
                <a:rect l="0" t="0" r="r" b="b"/>
                <a:pathLst>
                  <a:path w="24" h="47">
                    <a:moveTo>
                      <a:pt x="0" y="45"/>
                    </a:moveTo>
                    <a:lnTo>
                      <a:pt x="9" y="47"/>
                    </a:lnTo>
                    <a:lnTo>
                      <a:pt x="24" y="3"/>
                    </a:lnTo>
                    <a:lnTo>
                      <a:pt x="14" y="0"/>
                    </a:lnTo>
                    <a:lnTo>
                      <a:pt x="0" y="4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29"/>
              <p:cNvSpPr>
                <a:spLocks/>
              </p:cNvSpPr>
              <p:nvPr/>
            </p:nvSpPr>
            <p:spPr bwMode="auto">
              <a:xfrm>
                <a:off x="5010150" y="871538"/>
                <a:ext cx="39688" cy="76200"/>
              </a:xfrm>
              <a:custGeom>
                <a:avLst/>
                <a:gdLst>
                  <a:gd name="T0" fmla="*/ 16 w 25"/>
                  <a:gd name="T1" fmla="*/ 0 h 48"/>
                  <a:gd name="T2" fmla="*/ 0 w 25"/>
                  <a:gd name="T3" fmla="*/ 45 h 48"/>
                  <a:gd name="T4" fmla="*/ 9 w 25"/>
                  <a:gd name="T5" fmla="*/ 48 h 48"/>
                  <a:gd name="T6" fmla="*/ 25 w 25"/>
                  <a:gd name="T7" fmla="*/ 4 h 48"/>
                  <a:gd name="T8" fmla="*/ 16 w 25"/>
                  <a:gd name="T9" fmla="*/ 0 h 48"/>
                </a:gdLst>
                <a:ahLst/>
                <a:cxnLst>
                  <a:cxn ang="0">
                    <a:pos x="T0" y="T1"/>
                  </a:cxn>
                  <a:cxn ang="0">
                    <a:pos x="T2" y="T3"/>
                  </a:cxn>
                  <a:cxn ang="0">
                    <a:pos x="T4" y="T5"/>
                  </a:cxn>
                  <a:cxn ang="0">
                    <a:pos x="T6" y="T7"/>
                  </a:cxn>
                  <a:cxn ang="0">
                    <a:pos x="T8" y="T9"/>
                  </a:cxn>
                </a:cxnLst>
                <a:rect l="0" t="0" r="r" b="b"/>
                <a:pathLst>
                  <a:path w="25" h="48">
                    <a:moveTo>
                      <a:pt x="16" y="0"/>
                    </a:moveTo>
                    <a:lnTo>
                      <a:pt x="0" y="45"/>
                    </a:lnTo>
                    <a:lnTo>
                      <a:pt x="9" y="48"/>
                    </a:lnTo>
                    <a:lnTo>
                      <a:pt x="25" y="4"/>
                    </a:lnTo>
                    <a:lnTo>
                      <a:pt x="16"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30"/>
              <p:cNvSpPr>
                <a:spLocks/>
              </p:cNvSpPr>
              <p:nvPr/>
            </p:nvSpPr>
            <p:spPr bwMode="auto">
              <a:xfrm>
                <a:off x="5049838" y="889000"/>
                <a:ext cx="44450" cy="74612"/>
              </a:xfrm>
              <a:custGeom>
                <a:avLst/>
                <a:gdLst>
                  <a:gd name="T0" fmla="*/ 18 w 28"/>
                  <a:gd name="T1" fmla="*/ 0 h 47"/>
                  <a:gd name="T2" fmla="*/ 0 w 28"/>
                  <a:gd name="T3" fmla="*/ 44 h 47"/>
                  <a:gd name="T4" fmla="*/ 8 w 28"/>
                  <a:gd name="T5" fmla="*/ 47 h 47"/>
                  <a:gd name="T6" fmla="*/ 28 w 28"/>
                  <a:gd name="T7" fmla="*/ 5 h 47"/>
                  <a:gd name="T8" fmla="*/ 18 w 28"/>
                  <a:gd name="T9" fmla="*/ 0 h 47"/>
                </a:gdLst>
                <a:ahLst/>
                <a:cxnLst>
                  <a:cxn ang="0">
                    <a:pos x="T0" y="T1"/>
                  </a:cxn>
                  <a:cxn ang="0">
                    <a:pos x="T2" y="T3"/>
                  </a:cxn>
                  <a:cxn ang="0">
                    <a:pos x="T4" y="T5"/>
                  </a:cxn>
                  <a:cxn ang="0">
                    <a:pos x="T6" y="T7"/>
                  </a:cxn>
                  <a:cxn ang="0">
                    <a:pos x="T8" y="T9"/>
                  </a:cxn>
                </a:cxnLst>
                <a:rect l="0" t="0" r="r" b="b"/>
                <a:pathLst>
                  <a:path w="28" h="47">
                    <a:moveTo>
                      <a:pt x="18" y="0"/>
                    </a:moveTo>
                    <a:lnTo>
                      <a:pt x="0" y="44"/>
                    </a:lnTo>
                    <a:lnTo>
                      <a:pt x="8" y="47"/>
                    </a:lnTo>
                    <a:lnTo>
                      <a:pt x="28" y="5"/>
                    </a:lnTo>
                    <a:lnTo>
                      <a:pt x="18"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31"/>
              <p:cNvSpPr>
                <a:spLocks/>
              </p:cNvSpPr>
              <p:nvPr/>
            </p:nvSpPr>
            <p:spPr bwMode="auto">
              <a:xfrm>
                <a:off x="5087938" y="908050"/>
                <a:ext cx="47625" cy="73025"/>
              </a:xfrm>
              <a:custGeom>
                <a:avLst/>
                <a:gdLst>
                  <a:gd name="T0" fmla="*/ 21 w 30"/>
                  <a:gd name="T1" fmla="*/ 0 h 46"/>
                  <a:gd name="T2" fmla="*/ 0 w 30"/>
                  <a:gd name="T3" fmla="*/ 42 h 46"/>
                  <a:gd name="T4" fmla="*/ 9 w 30"/>
                  <a:gd name="T5" fmla="*/ 46 h 46"/>
                  <a:gd name="T6" fmla="*/ 30 w 30"/>
                  <a:gd name="T7" fmla="*/ 4 h 46"/>
                  <a:gd name="T8" fmla="*/ 21 w 30"/>
                  <a:gd name="T9" fmla="*/ 0 h 46"/>
                </a:gdLst>
                <a:ahLst/>
                <a:cxnLst>
                  <a:cxn ang="0">
                    <a:pos x="T0" y="T1"/>
                  </a:cxn>
                  <a:cxn ang="0">
                    <a:pos x="T2" y="T3"/>
                  </a:cxn>
                  <a:cxn ang="0">
                    <a:pos x="T4" y="T5"/>
                  </a:cxn>
                  <a:cxn ang="0">
                    <a:pos x="T6" y="T7"/>
                  </a:cxn>
                  <a:cxn ang="0">
                    <a:pos x="T8" y="T9"/>
                  </a:cxn>
                </a:cxnLst>
                <a:rect l="0" t="0" r="r" b="b"/>
                <a:pathLst>
                  <a:path w="30" h="46">
                    <a:moveTo>
                      <a:pt x="21" y="0"/>
                    </a:moveTo>
                    <a:lnTo>
                      <a:pt x="0" y="42"/>
                    </a:lnTo>
                    <a:lnTo>
                      <a:pt x="9" y="46"/>
                    </a:lnTo>
                    <a:lnTo>
                      <a:pt x="30" y="4"/>
                    </a:lnTo>
                    <a:lnTo>
                      <a:pt x="21"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32"/>
              <p:cNvSpPr>
                <a:spLocks/>
              </p:cNvSpPr>
              <p:nvPr/>
            </p:nvSpPr>
            <p:spPr bwMode="auto">
              <a:xfrm>
                <a:off x="5162550" y="952500"/>
                <a:ext cx="53975" cy="69850"/>
              </a:xfrm>
              <a:custGeom>
                <a:avLst/>
                <a:gdLst>
                  <a:gd name="T0" fmla="*/ 25 w 34"/>
                  <a:gd name="T1" fmla="*/ 0 h 44"/>
                  <a:gd name="T2" fmla="*/ 0 w 34"/>
                  <a:gd name="T3" fmla="*/ 39 h 44"/>
                  <a:gd name="T4" fmla="*/ 9 w 34"/>
                  <a:gd name="T5" fmla="*/ 44 h 44"/>
                  <a:gd name="T6" fmla="*/ 34 w 34"/>
                  <a:gd name="T7" fmla="*/ 5 h 44"/>
                  <a:gd name="T8" fmla="*/ 25 w 34"/>
                  <a:gd name="T9" fmla="*/ 0 h 44"/>
                </a:gdLst>
                <a:ahLst/>
                <a:cxnLst>
                  <a:cxn ang="0">
                    <a:pos x="T0" y="T1"/>
                  </a:cxn>
                  <a:cxn ang="0">
                    <a:pos x="T2" y="T3"/>
                  </a:cxn>
                  <a:cxn ang="0">
                    <a:pos x="T4" y="T5"/>
                  </a:cxn>
                  <a:cxn ang="0">
                    <a:pos x="T6" y="T7"/>
                  </a:cxn>
                  <a:cxn ang="0">
                    <a:pos x="T8" y="T9"/>
                  </a:cxn>
                </a:cxnLst>
                <a:rect l="0" t="0" r="r" b="b"/>
                <a:pathLst>
                  <a:path w="34" h="44">
                    <a:moveTo>
                      <a:pt x="25" y="0"/>
                    </a:moveTo>
                    <a:lnTo>
                      <a:pt x="0" y="39"/>
                    </a:lnTo>
                    <a:lnTo>
                      <a:pt x="9" y="44"/>
                    </a:lnTo>
                    <a:lnTo>
                      <a:pt x="34" y="5"/>
                    </a:lnTo>
                    <a:lnTo>
                      <a:pt x="25"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33"/>
              <p:cNvSpPr>
                <a:spLocks/>
              </p:cNvSpPr>
              <p:nvPr/>
            </p:nvSpPr>
            <p:spPr bwMode="auto">
              <a:xfrm>
                <a:off x="5199063" y="976313"/>
                <a:ext cx="55563" cy="71437"/>
              </a:xfrm>
              <a:custGeom>
                <a:avLst/>
                <a:gdLst>
                  <a:gd name="T0" fmla="*/ 26 w 35"/>
                  <a:gd name="T1" fmla="*/ 0 h 45"/>
                  <a:gd name="T2" fmla="*/ 0 w 35"/>
                  <a:gd name="T3" fmla="*/ 39 h 45"/>
                  <a:gd name="T4" fmla="*/ 8 w 35"/>
                  <a:gd name="T5" fmla="*/ 45 h 45"/>
                  <a:gd name="T6" fmla="*/ 35 w 35"/>
                  <a:gd name="T7" fmla="*/ 6 h 45"/>
                  <a:gd name="T8" fmla="*/ 26 w 35"/>
                  <a:gd name="T9" fmla="*/ 0 h 45"/>
                </a:gdLst>
                <a:ahLst/>
                <a:cxnLst>
                  <a:cxn ang="0">
                    <a:pos x="T0" y="T1"/>
                  </a:cxn>
                  <a:cxn ang="0">
                    <a:pos x="T2" y="T3"/>
                  </a:cxn>
                  <a:cxn ang="0">
                    <a:pos x="T4" y="T5"/>
                  </a:cxn>
                  <a:cxn ang="0">
                    <a:pos x="T6" y="T7"/>
                  </a:cxn>
                  <a:cxn ang="0">
                    <a:pos x="T8" y="T9"/>
                  </a:cxn>
                </a:cxnLst>
                <a:rect l="0" t="0" r="r" b="b"/>
                <a:pathLst>
                  <a:path w="35" h="45">
                    <a:moveTo>
                      <a:pt x="26" y="0"/>
                    </a:moveTo>
                    <a:lnTo>
                      <a:pt x="0" y="39"/>
                    </a:lnTo>
                    <a:lnTo>
                      <a:pt x="8" y="45"/>
                    </a:lnTo>
                    <a:lnTo>
                      <a:pt x="35" y="6"/>
                    </a:lnTo>
                    <a:lnTo>
                      <a:pt x="26"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34"/>
              <p:cNvSpPr>
                <a:spLocks/>
              </p:cNvSpPr>
              <p:nvPr/>
            </p:nvSpPr>
            <p:spPr bwMode="auto">
              <a:xfrm>
                <a:off x="5233988" y="1003300"/>
                <a:ext cx="57150" cy="68262"/>
              </a:xfrm>
              <a:custGeom>
                <a:avLst/>
                <a:gdLst>
                  <a:gd name="T0" fmla="*/ 29 w 36"/>
                  <a:gd name="T1" fmla="*/ 0 h 43"/>
                  <a:gd name="T2" fmla="*/ 0 w 36"/>
                  <a:gd name="T3" fmla="*/ 36 h 43"/>
                  <a:gd name="T4" fmla="*/ 8 w 36"/>
                  <a:gd name="T5" fmla="*/ 43 h 43"/>
                  <a:gd name="T6" fmla="*/ 36 w 36"/>
                  <a:gd name="T7" fmla="*/ 5 h 43"/>
                  <a:gd name="T8" fmla="*/ 29 w 36"/>
                  <a:gd name="T9" fmla="*/ 0 h 43"/>
                </a:gdLst>
                <a:ahLst/>
                <a:cxnLst>
                  <a:cxn ang="0">
                    <a:pos x="T0" y="T1"/>
                  </a:cxn>
                  <a:cxn ang="0">
                    <a:pos x="T2" y="T3"/>
                  </a:cxn>
                  <a:cxn ang="0">
                    <a:pos x="T4" y="T5"/>
                  </a:cxn>
                  <a:cxn ang="0">
                    <a:pos x="T6" y="T7"/>
                  </a:cxn>
                  <a:cxn ang="0">
                    <a:pos x="T8" y="T9"/>
                  </a:cxn>
                </a:cxnLst>
                <a:rect l="0" t="0" r="r" b="b"/>
                <a:pathLst>
                  <a:path w="36" h="43">
                    <a:moveTo>
                      <a:pt x="29" y="0"/>
                    </a:moveTo>
                    <a:lnTo>
                      <a:pt x="0" y="36"/>
                    </a:lnTo>
                    <a:lnTo>
                      <a:pt x="8" y="43"/>
                    </a:lnTo>
                    <a:lnTo>
                      <a:pt x="36" y="5"/>
                    </a:lnTo>
                    <a:lnTo>
                      <a:pt x="29"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35"/>
              <p:cNvSpPr>
                <a:spLocks/>
              </p:cNvSpPr>
              <p:nvPr/>
            </p:nvSpPr>
            <p:spPr bwMode="auto">
              <a:xfrm>
                <a:off x="5267325" y="1031875"/>
                <a:ext cx="60325" cy="66675"/>
              </a:xfrm>
              <a:custGeom>
                <a:avLst/>
                <a:gdLst>
                  <a:gd name="T0" fmla="*/ 31 w 38"/>
                  <a:gd name="T1" fmla="*/ 0 h 42"/>
                  <a:gd name="T2" fmla="*/ 0 w 38"/>
                  <a:gd name="T3" fmla="*/ 35 h 42"/>
                  <a:gd name="T4" fmla="*/ 8 w 38"/>
                  <a:gd name="T5" fmla="*/ 42 h 42"/>
                  <a:gd name="T6" fmla="*/ 38 w 38"/>
                  <a:gd name="T7" fmla="*/ 6 h 42"/>
                  <a:gd name="T8" fmla="*/ 31 w 38"/>
                  <a:gd name="T9" fmla="*/ 0 h 42"/>
                </a:gdLst>
                <a:ahLst/>
                <a:cxnLst>
                  <a:cxn ang="0">
                    <a:pos x="T0" y="T1"/>
                  </a:cxn>
                  <a:cxn ang="0">
                    <a:pos x="T2" y="T3"/>
                  </a:cxn>
                  <a:cxn ang="0">
                    <a:pos x="T4" y="T5"/>
                  </a:cxn>
                  <a:cxn ang="0">
                    <a:pos x="T6" y="T7"/>
                  </a:cxn>
                  <a:cxn ang="0">
                    <a:pos x="T8" y="T9"/>
                  </a:cxn>
                </a:cxnLst>
                <a:rect l="0" t="0" r="r" b="b"/>
                <a:pathLst>
                  <a:path w="38" h="42">
                    <a:moveTo>
                      <a:pt x="31" y="0"/>
                    </a:moveTo>
                    <a:lnTo>
                      <a:pt x="0" y="35"/>
                    </a:lnTo>
                    <a:lnTo>
                      <a:pt x="8" y="42"/>
                    </a:lnTo>
                    <a:lnTo>
                      <a:pt x="38" y="6"/>
                    </a:lnTo>
                    <a:lnTo>
                      <a:pt x="31"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36"/>
              <p:cNvSpPr>
                <a:spLocks/>
              </p:cNvSpPr>
              <p:nvPr/>
            </p:nvSpPr>
            <p:spPr bwMode="auto">
              <a:xfrm>
                <a:off x="5283200" y="1055688"/>
                <a:ext cx="84138" cy="87312"/>
              </a:xfrm>
              <a:custGeom>
                <a:avLst/>
                <a:gdLst>
                  <a:gd name="T0" fmla="*/ 46 w 53"/>
                  <a:gd name="T1" fmla="*/ 0 h 55"/>
                  <a:gd name="T2" fmla="*/ 0 w 53"/>
                  <a:gd name="T3" fmla="*/ 49 h 55"/>
                  <a:gd name="T4" fmla="*/ 7 w 53"/>
                  <a:gd name="T5" fmla="*/ 55 h 55"/>
                  <a:gd name="T6" fmla="*/ 53 w 53"/>
                  <a:gd name="T7" fmla="*/ 6 h 55"/>
                  <a:gd name="T8" fmla="*/ 46 w 53"/>
                  <a:gd name="T9" fmla="*/ 0 h 55"/>
                </a:gdLst>
                <a:ahLst/>
                <a:cxnLst>
                  <a:cxn ang="0">
                    <a:pos x="T0" y="T1"/>
                  </a:cxn>
                  <a:cxn ang="0">
                    <a:pos x="T2" y="T3"/>
                  </a:cxn>
                  <a:cxn ang="0">
                    <a:pos x="T4" y="T5"/>
                  </a:cxn>
                  <a:cxn ang="0">
                    <a:pos x="T6" y="T7"/>
                  </a:cxn>
                  <a:cxn ang="0">
                    <a:pos x="T8" y="T9"/>
                  </a:cxn>
                </a:cxnLst>
                <a:rect l="0" t="0" r="r" b="b"/>
                <a:pathLst>
                  <a:path w="53" h="55">
                    <a:moveTo>
                      <a:pt x="46" y="0"/>
                    </a:moveTo>
                    <a:lnTo>
                      <a:pt x="0" y="49"/>
                    </a:lnTo>
                    <a:lnTo>
                      <a:pt x="7" y="55"/>
                    </a:lnTo>
                    <a:lnTo>
                      <a:pt x="53" y="6"/>
                    </a:lnTo>
                    <a:lnTo>
                      <a:pt x="46"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68"/>
              <p:cNvSpPr>
                <a:spLocks/>
              </p:cNvSpPr>
              <p:nvPr/>
            </p:nvSpPr>
            <p:spPr bwMode="auto">
              <a:xfrm>
                <a:off x="4294188" y="931863"/>
                <a:ext cx="863600" cy="182562"/>
              </a:xfrm>
              <a:custGeom>
                <a:avLst/>
                <a:gdLst>
                  <a:gd name="T0" fmla="*/ 55 w 389"/>
                  <a:gd name="T1" fmla="*/ 47 h 82"/>
                  <a:gd name="T2" fmla="*/ 54 w 389"/>
                  <a:gd name="T3" fmla="*/ 47 h 82"/>
                  <a:gd name="T4" fmla="*/ 49 w 389"/>
                  <a:gd name="T5" fmla="*/ 49 h 82"/>
                  <a:gd name="T6" fmla="*/ 47 w 389"/>
                  <a:gd name="T7" fmla="*/ 50 h 82"/>
                  <a:gd name="T8" fmla="*/ 42 w 389"/>
                  <a:gd name="T9" fmla="*/ 52 h 82"/>
                  <a:gd name="T10" fmla="*/ 0 w 389"/>
                  <a:gd name="T11" fmla="*/ 77 h 82"/>
                  <a:gd name="T12" fmla="*/ 68 w 389"/>
                  <a:gd name="T13" fmla="*/ 65 h 82"/>
                  <a:gd name="T14" fmla="*/ 76 w 389"/>
                  <a:gd name="T15" fmla="*/ 64 h 82"/>
                  <a:gd name="T16" fmla="*/ 186 w 389"/>
                  <a:gd name="T17" fmla="*/ 58 h 82"/>
                  <a:gd name="T18" fmla="*/ 389 w 389"/>
                  <a:gd name="T19" fmla="*/ 82 h 82"/>
                  <a:gd name="T20" fmla="*/ 60 w 389"/>
                  <a:gd name="T21" fmla="*/ 44 h 82"/>
                  <a:gd name="T22" fmla="*/ 55 w 389"/>
                  <a:gd name="T23"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82">
                    <a:moveTo>
                      <a:pt x="55" y="47"/>
                    </a:moveTo>
                    <a:cubicBezTo>
                      <a:pt x="54" y="47"/>
                      <a:pt x="54" y="47"/>
                      <a:pt x="54" y="47"/>
                    </a:cubicBezTo>
                    <a:cubicBezTo>
                      <a:pt x="52" y="48"/>
                      <a:pt x="51" y="48"/>
                      <a:pt x="49" y="49"/>
                    </a:cubicBezTo>
                    <a:cubicBezTo>
                      <a:pt x="49" y="49"/>
                      <a:pt x="48" y="50"/>
                      <a:pt x="47" y="50"/>
                    </a:cubicBezTo>
                    <a:cubicBezTo>
                      <a:pt x="46" y="51"/>
                      <a:pt x="44" y="52"/>
                      <a:pt x="42" y="52"/>
                    </a:cubicBezTo>
                    <a:cubicBezTo>
                      <a:pt x="28" y="60"/>
                      <a:pt x="14" y="68"/>
                      <a:pt x="0" y="77"/>
                    </a:cubicBezTo>
                    <a:cubicBezTo>
                      <a:pt x="21" y="73"/>
                      <a:pt x="44" y="68"/>
                      <a:pt x="68" y="65"/>
                    </a:cubicBezTo>
                    <a:cubicBezTo>
                      <a:pt x="76" y="64"/>
                      <a:pt x="76" y="64"/>
                      <a:pt x="76" y="64"/>
                    </a:cubicBezTo>
                    <a:cubicBezTo>
                      <a:pt x="111" y="60"/>
                      <a:pt x="147" y="58"/>
                      <a:pt x="186" y="58"/>
                    </a:cubicBezTo>
                    <a:cubicBezTo>
                      <a:pt x="262" y="58"/>
                      <a:pt x="333" y="67"/>
                      <a:pt x="389" y="82"/>
                    </a:cubicBezTo>
                    <a:cubicBezTo>
                      <a:pt x="295" y="12"/>
                      <a:pt x="166" y="0"/>
                      <a:pt x="60" y="44"/>
                    </a:cubicBezTo>
                    <a:lnTo>
                      <a:pt x="55"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70"/>
              <p:cNvSpPr>
                <a:spLocks/>
              </p:cNvSpPr>
              <p:nvPr/>
            </p:nvSpPr>
            <p:spPr bwMode="auto">
              <a:xfrm>
                <a:off x="4573588" y="1082675"/>
                <a:ext cx="42863" cy="65087"/>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1 w 19"/>
                  <a:gd name="T11" fmla="*/ 23 h 29"/>
                  <a:gd name="T12" fmla="*/ 12 w 19"/>
                  <a:gd name="T13" fmla="*/ 22 h 29"/>
                  <a:gd name="T14" fmla="*/ 12 w 19"/>
                  <a:gd name="T15" fmla="*/ 21 h 29"/>
                  <a:gd name="T16" fmla="*/ 12 w 19"/>
                  <a:gd name="T17" fmla="*/ 20 h 29"/>
                  <a:gd name="T18" fmla="*/ 11 w 19"/>
                  <a:gd name="T19" fmla="*/ 18 h 29"/>
                  <a:gd name="T20" fmla="*/ 9 w 19"/>
                  <a:gd name="T21" fmla="*/ 17 h 29"/>
                  <a:gd name="T22" fmla="*/ 6 w 19"/>
                  <a:gd name="T23" fmla="*/ 16 h 29"/>
                  <a:gd name="T24" fmla="*/ 1 w 19"/>
                  <a:gd name="T25" fmla="*/ 13 h 29"/>
                  <a:gd name="T26" fmla="*/ 0 w 19"/>
                  <a:gd name="T27" fmla="*/ 8 h 29"/>
                  <a:gd name="T28" fmla="*/ 1 w 19"/>
                  <a:gd name="T29" fmla="*/ 5 h 29"/>
                  <a:gd name="T30" fmla="*/ 3 w 19"/>
                  <a:gd name="T31" fmla="*/ 2 h 29"/>
                  <a:gd name="T32" fmla="*/ 7 w 19"/>
                  <a:gd name="T33" fmla="*/ 1 h 29"/>
                  <a:gd name="T34" fmla="*/ 11 w 19"/>
                  <a:gd name="T35" fmla="*/ 0 h 29"/>
                  <a:gd name="T36" fmla="*/ 15 w 19"/>
                  <a:gd name="T37" fmla="*/ 0 h 29"/>
                  <a:gd name="T38" fmla="*/ 18 w 19"/>
                  <a:gd name="T39" fmla="*/ 1 h 29"/>
                  <a:gd name="T40" fmla="*/ 18 w 19"/>
                  <a:gd name="T41" fmla="*/ 7 h 29"/>
                  <a:gd name="T42" fmla="*/ 16 w 19"/>
                  <a:gd name="T43" fmla="*/ 6 h 29"/>
                  <a:gd name="T44" fmla="*/ 14 w 19"/>
                  <a:gd name="T45" fmla="*/ 5 h 29"/>
                  <a:gd name="T46" fmla="*/ 13 w 19"/>
                  <a:gd name="T47" fmla="*/ 5 h 29"/>
                  <a:gd name="T48" fmla="*/ 11 w 19"/>
                  <a:gd name="T49" fmla="*/ 5 h 29"/>
                  <a:gd name="T50" fmla="*/ 9 w 19"/>
                  <a:gd name="T51" fmla="*/ 5 h 29"/>
                  <a:gd name="T52" fmla="*/ 8 w 19"/>
                  <a:gd name="T53" fmla="*/ 6 h 29"/>
                  <a:gd name="T54" fmla="*/ 7 w 19"/>
                  <a:gd name="T55" fmla="*/ 7 h 29"/>
                  <a:gd name="T56" fmla="*/ 6 w 19"/>
                  <a:gd name="T57" fmla="*/ 8 h 29"/>
                  <a:gd name="T58" fmla="*/ 7 w 19"/>
                  <a:gd name="T59" fmla="*/ 9 h 29"/>
                  <a:gd name="T60" fmla="*/ 8 w 19"/>
                  <a:gd name="T61" fmla="*/ 10 h 29"/>
                  <a:gd name="T62" fmla="*/ 9 w 19"/>
                  <a:gd name="T63" fmla="*/ 11 h 29"/>
                  <a:gd name="T64" fmla="*/ 12 w 19"/>
                  <a:gd name="T65" fmla="*/ 12 h 29"/>
                  <a:gd name="T66" fmla="*/ 15 w 19"/>
                  <a:gd name="T67" fmla="*/ 14 h 29"/>
                  <a:gd name="T68" fmla="*/ 17 w 19"/>
                  <a:gd name="T69" fmla="*/ 15 h 29"/>
                  <a:gd name="T70" fmla="*/ 18 w 19"/>
                  <a:gd name="T71" fmla="*/ 18 h 29"/>
                  <a:gd name="T72" fmla="*/ 19 w 19"/>
                  <a:gd name="T73" fmla="*/ 21 h 29"/>
                  <a:gd name="T74" fmla="*/ 18 w 19"/>
                  <a:gd name="T75" fmla="*/ 24 h 29"/>
                  <a:gd name="T76" fmla="*/ 16 w 19"/>
                  <a:gd name="T77" fmla="*/ 27 h 29"/>
                  <a:gd name="T78" fmla="*/ 12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2" y="23"/>
                      <a:pt x="4" y="23"/>
                    </a:cubicBezTo>
                    <a:cubicBezTo>
                      <a:pt x="5" y="24"/>
                      <a:pt x="6" y="24"/>
                      <a:pt x="8" y="24"/>
                    </a:cubicBezTo>
                    <a:cubicBezTo>
                      <a:pt x="8" y="24"/>
                      <a:pt x="9" y="24"/>
                      <a:pt x="10" y="24"/>
                    </a:cubicBezTo>
                    <a:cubicBezTo>
                      <a:pt x="10" y="24"/>
                      <a:pt x="11" y="23"/>
                      <a:pt x="11" y="23"/>
                    </a:cubicBezTo>
                    <a:cubicBezTo>
                      <a:pt x="12" y="23"/>
                      <a:pt x="12" y="23"/>
                      <a:pt x="12" y="22"/>
                    </a:cubicBezTo>
                    <a:cubicBezTo>
                      <a:pt x="12" y="22"/>
                      <a:pt x="12" y="22"/>
                      <a:pt x="12" y="21"/>
                    </a:cubicBezTo>
                    <a:cubicBezTo>
                      <a:pt x="12" y="21"/>
                      <a:pt x="12" y="20"/>
                      <a:pt x="12" y="20"/>
                    </a:cubicBezTo>
                    <a:cubicBezTo>
                      <a:pt x="12" y="19"/>
                      <a:pt x="11" y="19"/>
                      <a:pt x="11" y="18"/>
                    </a:cubicBezTo>
                    <a:cubicBezTo>
                      <a:pt x="10" y="18"/>
                      <a:pt x="9" y="18"/>
                      <a:pt x="9" y="17"/>
                    </a:cubicBezTo>
                    <a:cubicBezTo>
                      <a:pt x="8" y="17"/>
                      <a:pt x="7" y="17"/>
                      <a:pt x="6" y="16"/>
                    </a:cubicBezTo>
                    <a:cubicBezTo>
                      <a:pt x="4" y="15"/>
                      <a:pt x="2" y="14"/>
                      <a:pt x="1" y="13"/>
                    </a:cubicBezTo>
                    <a:cubicBezTo>
                      <a:pt x="0" y="12"/>
                      <a:pt x="0" y="10"/>
                      <a:pt x="0" y="8"/>
                    </a:cubicBezTo>
                    <a:cubicBezTo>
                      <a:pt x="0" y="7"/>
                      <a:pt x="0" y="6"/>
                      <a:pt x="1" y="5"/>
                    </a:cubicBezTo>
                    <a:cubicBezTo>
                      <a:pt x="1" y="4"/>
                      <a:pt x="2" y="3"/>
                      <a:pt x="3" y="2"/>
                    </a:cubicBezTo>
                    <a:cubicBezTo>
                      <a:pt x="4" y="1"/>
                      <a:pt x="5" y="1"/>
                      <a:pt x="7" y="1"/>
                    </a:cubicBezTo>
                    <a:cubicBezTo>
                      <a:pt x="8" y="0"/>
                      <a:pt x="9" y="0"/>
                      <a:pt x="11" y="0"/>
                    </a:cubicBezTo>
                    <a:cubicBezTo>
                      <a:pt x="12" y="0"/>
                      <a:pt x="13" y="0"/>
                      <a:pt x="15" y="0"/>
                    </a:cubicBezTo>
                    <a:cubicBezTo>
                      <a:pt x="16" y="0"/>
                      <a:pt x="17" y="1"/>
                      <a:pt x="18" y="1"/>
                    </a:cubicBezTo>
                    <a:cubicBezTo>
                      <a:pt x="18" y="7"/>
                      <a:pt x="18" y="7"/>
                      <a:pt x="18" y="7"/>
                    </a:cubicBezTo>
                    <a:cubicBezTo>
                      <a:pt x="17" y="7"/>
                      <a:pt x="17" y="6"/>
                      <a:pt x="16" y="6"/>
                    </a:cubicBezTo>
                    <a:cubicBezTo>
                      <a:pt x="16" y="6"/>
                      <a:pt x="15" y="6"/>
                      <a:pt x="14" y="5"/>
                    </a:cubicBezTo>
                    <a:cubicBezTo>
                      <a:pt x="14" y="5"/>
                      <a:pt x="13" y="5"/>
                      <a:pt x="13" y="5"/>
                    </a:cubicBezTo>
                    <a:cubicBezTo>
                      <a:pt x="12" y="5"/>
                      <a:pt x="12" y="5"/>
                      <a:pt x="11" y="5"/>
                    </a:cubicBezTo>
                    <a:cubicBezTo>
                      <a:pt x="10" y="5"/>
                      <a:pt x="10" y="5"/>
                      <a:pt x="9" y="5"/>
                    </a:cubicBezTo>
                    <a:cubicBezTo>
                      <a:pt x="9" y="5"/>
                      <a:pt x="8" y="6"/>
                      <a:pt x="8" y="6"/>
                    </a:cubicBezTo>
                    <a:cubicBezTo>
                      <a:pt x="7" y="6"/>
                      <a:pt x="7" y="6"/>
                      <a:pt x="7" y="7"/>
                    </a:cubicBezTo>
                    <a:cubicBezTo>
                      <a:pt x="7" y="7"/>
                      <a:pt x="6" y="7"/>
                      <a:pt x="6" y="8"/>
                    </a:cubicBezTo>
                    <a:cubicBezTo>
                      <a:pt x="6" y="8"/>
                      <a:pt x="7" y="9"/>
                      <a:pt x="7" y="9"/>
                    </a:cubicBezTo>
                    <a:cubicBezTo>
                      <a:pt x="7" y="9"/>
                      <a:pt x="7" y="10"/>
                      <a:pt x="8" y="10"/>
                    </a:cubicBezTo>
                    <a:cubicBezTo>
                      <a:pt x="8" y="10"/>
                      <a:pt x="9" y="11"/>
                      <a:pt x="9" y="11"/>
                    </a:cubicBezTo>
                    <a:cubicBezTo>
                      <a:pt x="10" y="11"/>
                      <a:pt x="11" y="12"/>
                      <a:pt x="12" y="12"/>
                    </a:cubicBezTo>
                    <a:cubicBezTo>
                      <a:pt x="13" y="13"/>
                      <a:pt x="14" y="13"/>
                      <a:pt x="15" y="14"/>
                    </a:cubicBezTo>
                    <a:cubicBezTo>
                      <a:pt x="16" y="14"/>
                      <a:pt x="16" y="15"/>
                      <a:pt x="17" y="15"/>
                    </a:cubicBezTo>
                    <a:cubicBezTo>
                      <a:pt x="18" y="16"/>
                      <a:pt x="18" y="17"/>
                      <a:pt x="18" y="18"/>
                    </a:cubicBezTo>
                    <a:cubicBezTo>
                      <a:pt x="19" y="18"/>
                      <a:pt x="19" y="19"/>
                      <a:pt x="19" y="21"/>
                    </a:cubicBezTo>
                    <a:cubicBezTo>
                      <a:pt x="19" y="22"/>
                      <a:pt x="19" y="23"/>
                      <a:pt x="18" y="24"/>
                    </a:cubicBezTo>
                    <a:cubicBezTo>
                      <a:pt x="17" y="26"/>
                      <a:pt x="17" y="26"/>
                      <a:pt x="16" y="27"/>
                    </a:cubicBezTo>
                    <a:cubicBezTo>
                      <a:pt x="15" y="28"/>
                      <a:pt x="13" y="28"/>
                      <a:pt x="12" y="28"/>
                    </a:cubicBezTo>
                    <a:cubicBezTo>
                      <a:pt x="11" y="29"/>
                      <a:pt x="9" y="29"/>
                      <a:pt x="8" y="29"/>
                    </a:cubicBezTo>
                    <a:cubicBezTo>
                      <a:pt x="6" y="29"/>
                      <a:pt x="5" y="29"/>
                      <a:pt x="4" y="28"/>
                    </a:cubicBezTo>
                    <a:cubicBezTo>
                      <a:pt x="2" y="28"/>
                      <a:pt x="1" y="28"/>
                      <a:pt x="0" y="27"/>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71"/>
              <p:cNvSpPr>
                <a:spLocks noEditPoints="1"/>
              </p:cNvSpPr>
              <p:nvPr/>
            </p:nvSpPr>
            <p:spPr bwMode="auto">
              <a:xfrm>
                <a:off x="4624388" y="1085850"/>
                <a:ext cx="47625" cy="58737"/>
              </a:xfrm>
              <a:custGeom>
                <a:avLst/>
                <a:gdLst>
                  <a:gd name="T0" fmla="*/ 7 w 21"/>
                  <a:gd name="T1" fmla="*/ 18 h 27"/>
                  <a:gd name="T2" fmla="*/ 7 w 21"/>
                  <a:gd name="T3" fmla="*/ 27 h 27"/>
                  <a:gd name="T4" fmla="*/ 0 w 21"/>
                  <a:gd name="T5" fmla="*/ 27 h 27"/>
                  <a:gd name="T6" fmla="*/ 0 w 21"/>
                  <a:gd name="T7" fmla="*/ 0 h 27"/>
                  <a:gd name="T8" fmla="*/ 10 w 21"/>
                  <a:gd name="T9" fmla="*/ 0 h 27"/>
                  <a:gd name="T10" fmla="*/ 21 w 21"/>
                  <a:gd name="T11" fmla="*/ 8 h 27"/>
                  <a:gd name="T12" fmla="*/ 18 w 21"/>
                  <a:gd name="T13" fmla="*/ 15 h 27"/>
                  <a:gd name="T14" fmla="*/ 10 w 21"/>
                  <a:gd name="T15" fmla="*/ 18 h 27"/>
                  <a:gd name="T16" fmla="*/ 7 w 21"/>
                  <a:gd name="T17" fmla="*/ 18 h 27"/>
                  <a:gd name="T18" fmla="*/ 7 w 21"/>
                  <a:gd name="T19" fmla="*/ 4 h 27"/>
                  <a:gd name="T20" fmla="*/ 7 w 21"/>
                  <a:gd name="T21" fmla="*/ 13 h 27"/>
                  <a:gd name="T22" fmla="*/ 9 w 21"/>
                  <a:gd name="T23" fmla="*/ 13 h 27"/>
                  <a:gd name="T24" fmla="*/ 14 w 21"/>
                  <a:gd name="T25" fmla="*/ 9 h 27"/>
                  <a:gd name="T26" fmla="*/ 9 w 21"/>
                  <a:gd name="T27" fmla="*/ 4 h 27"/>
                  <a:gd name="T28" fmla="*/ 7 w 21"/>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7">
                    <a:moveTo>
                      <a:pt x="7" y="18"/>
                    </a:moveTo>
                    <a:cubicBezTo>
                      <a:pt x="7" y="27"/>
                      <a:pt x="7" y="27"/>
                      <a:pt x="7" y="27"/>
                    </a:cubicBezTo>
                    <a:cubicBezTo>
                      <a:pt x="0" y="27"/>
                      <a:pt x="0" y="27"/>
                      <a:pt x="0" y="27"/>
                    </a:cubicBezTo>
                    <a:cubicBezTo>
                      <a:pt x="0" y="0"/>
                      <a:pt x="0" y="0"/>
                      <a:pt x="0" y="0"/>
                    </a:cubicBezTo>
                    <a:cubicBezTo>
                      <a:pt x="10" y="0"/>
                      <a:pt x="10" y="0"/>
                      <a:pt x="10" y="0"/>
                    </a:cubicBezTo>
                    <a:cubicBezTo>
                      <a:pt x="17" y="0"/>
                      <a:pt x="21" y="2"/>
                      <a:pt x="21" y="8"/>
                    </a:cubicBezTo>
                    <a:cubicBezTo>
                      <a:pt x="21" y="11"/>
                      <a:pt x="20" y="13"/>
                      <a:pt x="18" y="15"/>
                    </a:cubicBezTo>
                    <a:cubicBezTo>
                      <a:pt x="16" y="17"/>
                      <a:pt x="13" y="18"/>
                      <a:pt x="10" y="18"/>
                    </a:cubicBezTo>
                    <a:lnTo>
                      <a:pt x="7" y="18"/>
                    </a:lnTo>
                    <a:close/>
                    <a:moveTo>
                      <a:pt x="7" y="4"/>
                    </a:moveTo>
                    <a:cubicBezTo>
                      <a:pt x="7" y="13"/>
                      <a:pt x="7" y="13"/>
                      <a:pt x="7" y="13"/>
                    </a:cubicBezTo>
                    <a:cubicBezTo>
                      <a:pt x="9" y="13"/>
                      <a:pt x="9" y="13"/>
                      <a:pt x="9" y="13"/>
                    </a:cubicBezTo>
                    <a:cubicBezTo>
                      <a:pt x="13" y="13"/>
                      <a:pt x="14" y="12"/>
                      <a:pt x="14" y="9"/>
                    </a:cubicBezTo>
                    <a:cubicBezTo>
                      <a:pt x="14" y="6"/>
                      <a:pt x="13" y="4"/>
                      <a:pt x="9" y="4"/>
                    </a:cubicBezTo>
                    <a:lnTo>
                      <a:pt x="7" y="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72"/>
              <p:cNvSpPr>
                <a:spLocks/>
              </p:cNvSpPr>
              <p:nvPr/>
            </p:nvSpPr>
            <p:spPr bwMode="auto">
              <a:xfrm>
                <a:off x="4679950" y="1085850"/>
                <a:ext cx="38100" cy="58737"/>
              </a:xfrm>
              <a:custGeom>
                <a:avLst/>
                <a:gdLst>
                  <a:gd name="T0" fmla="*/ 24 w 24"/>
                  <a:gd name="T1" fmla="*/ 37 h 37"/>
                  <a:gd name="T2" fmla="*/ 0 w 24"/>
                  <a:gd name="T3" fmla="*/ 37 h 37"/>
                  <a:gd name="T4" fmla="*/ 0 w 24"/>
                  <a:gd name="T5" fmla="*/ 0 h 37"/>
                  <a:gd name="T6" fmla="*/ 23 w 24"/>
                  <a:gd name="T7" fmla="*/ 0 h 37"/>
                  <a:gd name="T8" fmla="*/ 23 w 24"/>
                  <a:gd name="T9" fmla="*/ 7 h 37"/>
                  <a:gd name="T10" fmla="*/ 9 w 24"/>
                  <a:gd name="T11" fmla="*/ 7 h 37"/>
                  <a:gd name="T12" fmla="*/ 9 w 24"/>
                  <a:gd name="T13" fmla="*/ 15 h 37"/>
                  <a:gd name="T14" fmla="*/ 21 w 24"/>
                  <a:gd name="T15" fmla="*/ 15 h 37"/>
                  <a:gd name="T16" fmla="*/ 21 w 24"/>
                  <a:gd name="T17" fmla="*/ 22 h 37"/>
                  <a:gd name="T18" fmla="*/ 9 w 24"/>
                  <a:gd name="T19" fmla="*/ 22 h 37"/>
                  <a:gd name="T20" fmla="*/ 9 w 24"/>
                  <a:gd name="T21" fmla="*/ 30 h 37"/>
                  <a:gd name="T22" fmla="*/ 24 w 24"/>
                  <a:gd name="T23" fmla="*/ 30 h 37"/>
                  <a:gd name="T24" fmla="*/ 24 w 24"/>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7">
                    <a:moveTo>
                      <a:pt x="24" y="37"/>
                    </a:moveTo>
                    <a:lnTo>
                      <a:pt x="0" y="37"/>
                    </a:lnTo>
                    <a:lnTo>
                      <a:pt x="0" y="0"/>
                    </a:lnTo>
                    <a:lnTo>
                      <a:pt x="23" y="0"/>
                    </a:lnTo>
                    <a:lnTo>
                      <a:pt x="23" y="7"/>
                    </a:lnTo>
                    <a:lnTo>
                      <a:pt x="9" y="7"/>
                    </a:lnTo>
                    <a:lnTo>
                      <a:pt x="9" y="15"/>
                    </a:lnTo>
                    <a:lnTo>
                      <a:pt x="21" y="15"/>
                    </a:lnTo>
                    <a:lnTo>
                      <a:pt x="21" y="22"/>
                    </a:lnTo>
                    <a:lnTo>
                      <a:pt x="9" y="22"/>
                    </a:lnTo>
                    <a:lnTo>
                      <a:pt x="9" y="30"/>
                    </a:lnTo>
                    <a:lnTo>
                      <a:pt x="24" y="30"/>
                    </a:lnTo>
                    <a:lnTo>
                      <a:pt x="24" y="3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73"/>
              <p:cNvSpPr>
                <a:spLocks/>
              </p:cNvSpPr>
              <p:nvPr/>
            </p:nvSpPr>
            <p:spPr bwMode="auto">
              <a:xfrm>
                <a:off x="4727575" y="1085850"/>
                <a:ext cx="38100" cy="58737"/>
              </a:xfrm>
              <a:custGeom>
                <a:avLst/>
                <a:gdLst>
                  <a:gd name="T0" fmla="*/ 24 w 24"/>
                  <a:gd name="T1" fmla="*/ 37 h 37"/>
                  <a:gd name="T2" fmla="*/ 0 w 24"/>
                  <a:gd name="T3" fmla="*/ 37 h 37"/>
                  <a:gd name="T4" fmla="*/ 0 w 24"/>
                  <a:gd name="T5" fmla="*/ 0 h 37"/>
                  <a:gd name="T6" fmla="*/ 22 w 24"/>
                  <a:gd name="T7" fmla="*/ 0 h 37"/>
                  <a:gd name="T8" fmla="*/ 22 w 24"/>
                  <a:gd name="T9" fmla="*/ 7 h 37"/>
                  <a:gd name="T10" fmla="*/ 8 w 24"/>
                  <a:gd name="T11" fmla="*/ 7 h 37"/>
                  <a:gd name="T12" fmla="*/ 8 w 24"/>
                  <a:gd name="T13" fmla="*/ 15 h 37"/>
                  <a:gd name="T14" fmla="*/ 21 w 24"/>
                  <a:gd name="T15" fmla="*/ 15 h 37"/>
                  <a:gd name="T16" fmla="*/ 21 w 24"/>
                  <a:gd name="T17" fmla="*/ 22 h 37"/>
                  <a:gd name="T18" fmla="*/ 8 w 24"/>
                  <a:gd name="T19" fmla="*/ 22 h 37"/>
                  <a:gd name="T20" fmla="*/ 8 w 24"/>
                  <a:gd name="T21" fmla="*/ 30 h 37"/>
                  <a:gd name="T22" fmla="*/ 24 w 24"/>
                  <a:gd name="T23" fmla="*/ 30 h 37"/>
                  <a:gd name="T24" fmla="*/ 24 w 24"/>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7">
                    <a:moveTo>
                      <a:pt x="24" y="37"/>
                    </a:moveTo>
                    <a:lnTo>
                      <a:pt x="0" y="37"/>
                    </a:lnTo>
                    <a:lnTo>
                      <a:pt x="0" y="0"/>
                    </a:lnTo>
                    <a:lnTo>
                      <a:pt x="22" y="0"/>
                    </a:lnTo>
                    <a:lnTo>
                      <a:pt x="22" y="7"/>
                    </a:lnTo>
                    <a:lnTo>
                      <a:pt x="8" y="7"/>
                    </a:lnTo>
                    <a:lnTo>
                      <a:pt x="8" y="15"/>
                    </a:lnTo>
                    <a:lnTo>
                      <a:pt x="21" y="15"/>
                    </a:lnTo>
                    <a:lnTo>
                      <a:pt x="21" y="22"/>
                    </a:lnTo>
                    <a:lnTo>
                      <a:pt x="8" y="22"/>
                    </a:lnTo>
                    <a:lnTo>
                      <a:pt x="8" y="30"/>
                    </a:lnTo>
                    <a:lnTo>
                      <a:pt x="24" y="30"/>
                    </a:lnTo>
                    <a:lnTo>
                      <a:pt x="24" y="3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74"/>
              <p:cNvSpPr>
                <a:spLocks noEditPoints="1"/>
              </p:cNvSpPr>
              <p:nvPr/>
            </p:nvSpPr>
            <p:spPr bwMode="auto">
              <a:xfrm>
                <a:off x="4773613" y="1085850"/>
                <a:ext cx="55563" cy="58737"/>
              </a:xfrm>
              <a:custGeom>
                <a:avLst/>
                <a:gdLst>
                  <a:gd name="T0" fmla="*/ 0 w 25"/>
                  <a:gd name="T1" fmla="*/ 27 h 27"/>
                  <a:gd name="T2" fmla="*/ 0 w 25"/>
                  <a:gd name="T3" fmla="*/ 0 h 27"/>
                  <a:gd name="T4" fmla="*/ 10 w 25"/>
                  <a:gd name="T5" fmla="*/ 0 h 27"/>
                  <a:gd name="T6" fmla="*/ 25 w 25"/>
                  <a:gd name="T7" fmla="*/ 13 h 27"/>
                  <a:gd name="T8" fmla="*/ 21 w 25"/>
                  <a:gd name="T9" fmla="*/ 23 h 27"/>
                  <a:gd name="T10" fmla="*/ 10 w 25"/>
                  <a:gd name="T11" fmla="*/ 27 h 27"/>
                  <a:gd name="T12" fmla="*/ 0 w 25"/>
                  <a:gd name="T13" fmla="*/ 27 h 27"/>
                  <a:gd name="T14" fmla="*/ 7 w 25"/>
                  <a:gd name="T15" fmla="*/ 5 h 27"/>
                  <a:gd name="T16" fmla="*/ 7 w 25"/>
                  <a:gd name="T17" fmla="*/ 22 h 27"/>
                  <a:gd name="T18" fmla="*/ 10 w 25"/>
                  <a:gd name="T19" fmla="*/ 22 h 27"/>
                  <a:gd name="T20" fmla="*/ 16 w 25"/>
                  <a:gd name="T21" fmla="*/ 20 h 27"/>
                  <a:gd name="T22" fmla="*/ 18 w 25"/>
                  <a:gd name="T23" fmla="*/ 13 h 27"/>
                  <a:gd name="T24" fmla="*/ 16 w 25"/>
                  <a:gd name="T25" fmla="*/ 7 h 27"/>
                  <a:gd name="T26" fmla="*/ 10 w 25"/>
                  <a:gd name="T27" fmla="*/ 5 h 27"/>
                  <a:gd name="T28" fmla="*/ 7 w 25"/>
                  <a:gd name="T29"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7">
                    <a:moveTo>
                      <a:pt x="0" y="27"/>
                    </a:moveTo>
                    <a:cubicBezTo>
                      <a:pt x="0" y="0"/>
                      <a:pt x="0" y="0"/>
                      <a:pt x="0" y="0"/>
                    </a:cubicBezTo>
                    <a:cubicBezTo>
                      <a:pt x="10" y="0"/>
                      <a:pt x="10" y="0"/>
                      <a:pt x="10" y="0"/>
                    </a:cubicBezTo>
                    <a:cubicBezTo>
                      <a:pt x="20" y="0"/>
                      <a:pt x="25" y="4"/>
                      <a:pt x="25" y="13"/>
                    </a:cubicBezTo>
                    <a:cubicBezTo>
                      <a:pt x="25" y="17"/>
                      <a:pt x="24" y="21"/>
                      <a:pt x="21" y="23"/>
                    </a:cubicBezTo>
                    <a:cubicBezTo>
                      <a:pt x="18" y="26"/>
                      <a:pt x="15" y="27"/>
                      <a:pt x="10" y="27"/>
                    </a:cubicBezTo>
                    <a:lnTo>
                      <a:pt x="0" y="27"/>
                    </a:lnTo>
                    <a:close/>
                    <a:moveTo>
                      <a:pt x="7" y="5"/>
                    </a:moveTo>
                    <a:cubicBezTo>
                      <a:pt x="7" y="22"/>
                      <a:pt x="7" y="22"/>
                      <a:pt x="7" y="22"/>
                    </a:cubicBezTo>
                    <a:cubicBezTo>
                      <a:pt x="10" y="22"/>
                      <a:pt x="10" y="22"/>
                      <a:pt x="10" y="22"/>
                    </a:cubicBezTo>
                    <a:cubicBezTo>
                      <a:pt x="12" y="22"/>
                      <a:pt x="14" y="21"/>
                      <a:pt x="16" y="20"/>
                    </a:cubicBezTo>
                    <a:cubicBezTo>
                      <a:pt x="18" y="18"/>
                      <a:pt x="18" y="16"/>
                      <a:pt x="18" y="13"/>
                    </a:cubicBezTo>
                    <a:cubicBezTo>
                      <a:pt x="18" y="11"/>
                      <a:pt x="18" y="8"/>
                      <a:pt x="16" y="7"/>
                    </a:cubicBezTo>
                    <a:cubicBezTo>
                      <a:pt x="15" y="5"/>
                      <a:pt x="12" y="5"/>
                      <a:pt x="10" y="5"/>
                    </a:cubicBezTo>
                    <a:lnTo>
                      <a:pt x="7" y="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87"/>
              <p:cNvSpPr>
                <a:spLocks/>
              </p:cNvSpPr>
              <p:nvPr/>
            </p:nvSpPr>
            <p:spPr bwMode="auto">
              <a:xfrm>
                <a:off x="4511675" y="1196975"/>
                <a:ext cx="101600" cy="163512"/>
              </a:xfrm>
              <a:custGeom>
                <a:avLst/>
                <a:gdLst>
                  <a:gd name="T0" fmla="*/ 0 w 46"/>
                  <a:gd name="T1" fmla="*/ 71 h 74"/>
                  <a:gd name="T2" fmla="*/ 0 w 46"/>
                  <a:gd name="T3" fmla="*/ 57 h 74"/>
                  <a:gd name="T4" fmla="*/ 17 w 46"/>
                  <a:gd name="T5" fmla="*/ 62 h 74"/>
                  <a:gd name="T6" fmla="*/ 26 w 46"/>
                  <a:gd name="T7" fmla="*/ 60 h 74"/>
                  <a:gd name="T8" fmla="*/ 30 w 46"/>
                  <a:gd name="T9" fmla="*/ 52 h 74"/>
                  <a:gd name="T10" fmla="*/ 26 w 46"/>
                  <a:gd name="T11" fmla="*/ 45 h 74"/>
                  <a:gd name="T12" fmla="*/ 14 w 46"/>
                  <a:gd name="T13" fmla="*/ 42 h 74"/>
                  <a:gd name="T14" fmla="*/ 8 w 46"/>
                  <a:gd name="T15" fmla="*/ 42 h 74"/>
                  <a:gd name="T16" fmla="*/ 8 w 46"/>
                  <a:gd name="T17" fmla="*/ 30 h 74"/>
                  <a:gd name="T18" fmla="*/ 14 w 46"/>
                  <a:gd name="T19" fmla="*/ 30 h 74"/>
                  <a:gd name="T20" fmla="*/ 28 w 46"/>
                  <a:gd name="T21" fmla="*/ 21 h 74"/>
                  <a:gd name="T22" fmla="*/ 17 w 46"/>
                  <a:gd name="T23" fmla="*/ 12 h 74"/>
                  <a:gd name="T24" fmla="*/ 3 w 46"/>
                  <a:gd name="T25" fmla="*/ 17 h 74"/>
                  <a:gd name="T26" fmla="*/ 3 w 46"/>
                  <a:gd name="T27" fmla="*/ 4 h 74"/>
                  <a:gd name="T28" fmla="*/ 21 w 46"/>
                  <a:gd name="T29" fmla="*/ 0 h 74"/>
                  <a:gd name="T30" fmla="*/ 38 w 46"/>
                  <a:gd name="T31" fmla="*/ 5 h 74"/>
                  <a:gd name="T32" fmla="*/ 44 w 46"/>
                  <a:gd name="T33" fmla="*/ 18 h 74"/>
                  <a:gd name="T34" fmla="*/ 30 w 46"/>
                  <a:gd name="T35" fmla="*/ 35 h 74"/>
                  <a:gd name="T36" fmla="*/ 30 w 46"/>
                  <a:gd name="T37" fmla="*/ 36 h 74"/>
                  <a:gd name="T38" fmla="*/ 42 w 46"/>
                  <a:gd name="T39" fmla="*/ 41 h 74"/>
                  <a:gd name="T40" fmla="*/ 46 w 46"/>
                  <a:gd name="T41" fmla="*/ 52 h 74"/>
                  <a:gd name="T42" fmla="*/ 39 w 46"/>
                  <a:gd name="T43" fmla="*/ 68 h 74"/>
                  <a:gd name="T44" fmla="*/ 18 w 46"/>
                  <a:gd name="T45" fmla="*/ 74 h 74"/>
                  <a:gd name="T46" fmla="*/ 0 w 46"/>
                  <a:gd name="T4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74">
                    <a:moveTo>
                      <a:pt x="0" y="71"/>
                    </a:moveTo>
                    <a:cubicBezTo>
                      <a:pt x="0" y="57"/>
                      <a:pt x="0" y="57"/>
                      <a:pt x="0" y="57"/>
                    </a:cubicBezTo>
                    <a:cubicBezTo>
                      <a:pt x="5" y="60"/>
                      <a:pt x="11" y="62"/>
                      <a:pt x="17" y="62"/>
                    </a:cubicBezTo>
                    <a:cubicBezTo>
                      <a:pt x="21" y="62"/>
                      <a:pt x="24" y="61"/>
                      <a:pt x="26" y="60"/>
                    </a:cubicBezTo>
                    <a:cubicBezTo>
                      <a:pt x="29" y="58"/>
                      <a:pt x="30" y="55"/>
                      <a:pt x="30" y="52"/>
                    </a:cubicBezTo>
                    <a:cubicBezTo>
                      <a:pt x="30" y="49"/>
                      <a:pt x="28" y="47"/>
                      <a:pt x="26" y="45"/>
                    </a:cubicBezTo>
                    <a:cubicBezTo>
                      <a:pt x="23" y="43"/>
                      <a:pt x="19" y="42"/>
                      <a:pt x="14" y="42"/>
                    </a:cubicBezTo>
                    <a:cubicBezTo>
                      <a:pt x="8" y="42"/>
                      <a:pt x="8" y="42"/>
                      <a:pt x="8" y="42"/>
                    </a:cubicBezTo>
                    <a:cubicBezTo>
                      <a:pt x="8" y="30"/>
                      <a:pt x="8" y="30"/>
                      <a:pt x="8" y="30"/>
                    </a:cubicBezTo>
                    <a:cubicBezTo>
                      <a:pt x="14" y="30"/>
                      <a:pt x="14" y="30"/>
                      <a:pt x="14" y="30"/>
                    </a:cubicBezTo>
                    <a:cubicBezTo>
                      <a:pt x="23" y="30"/>
                      <a:pt x="28" y="27"/>
                      <a:pt x="28" y="21"/>
                    </a:cubicBezTo>
                    <a:cubicBezTo>
                      <a:pt x="28" y="15"/>
                      <a:pt x="24" y="12"/>
                      <a:pt x="17" y="12"/>
                    </a:cubicBezTo>
                    <a:cubicBezTo>
                      <a:pt x="12" y="12"/>
                      <a:pt x="7" y="14"/>
                      <a:pt x="3" y="17"/>
                    </a:cubicBezTo>
                    <a:cubicBezTo>
                      <a:pt x="3" y="4"/>
                      <a:pt x="3" y="4"/>
                      <a:pt x="3" y="4"/>
                    </a:cubicBezTo>
                    <a:cubicBezTo>
                      <a:pt x="8" y="1"/>
                      <a:pt x="14" y="0"/>
                      <a:pt x="21" y="0"/>
                    </a:cubicBezTo>
                    <a:cubicBezTo>
                      <a:pt x="28" y="0"/>
                      <a:pt x="34" y="2"/>
                      <a:pt x="38" y="5"/>
                    </a:cubicBezTo>
                    <a:cubicBezTo>
                      <a:pt x="42" y="8"/>
                      <a:pt x="44" y="13"/>
                      <a:pt x="44" y="18"/>
                    </a:cubicBezTo>
                    <a:cubicBezTo>
                      <a:pt x="44" y="27"/>
                      <a:pt x="39" y="33"/>
                      <a:pt x="30" y="35"/>
                    </a:cubicBezTo>
                    <a:cubicBezTo>
                      <a:pt x="30" y="36"/>
                      <a:pt x="30" y="36"/>
                      <a:pt x="30" y="36"/>
                    </a:cubicBezTo>
                    <a:cubicBezTo>
                      <a:pt x="35" y="36"/>
                      <a:pt x="39" y="38"/>
                      <a:pt x="42" y="41"/>
                    </a:cubicBezTo>
                    <a:cubicBezTo>
                      <a:pt x="44" y="44"/>
                      <a:pt x="46" y="48"/>
                      <a:pt x="46" y="52"/>
                    </a:cubicBezTo>
                    <a:cubicBezTo>
                      <a:pt x="46" y="59"/>
                      <a:pt x="43" y="64"/>
                      <a:pt x="39" y="68"/>
                    </a:cubicBezTo>
                    <a:cubicBezTo>
                      <a:pt x="34" y="72"/>
                      <a:pt x="27" y="74"/>
                      <a:pt x="18" y="74"/>
                    </a:cubicBezTo>
                    <a:cubicBezTo>
                      <a:pt x="11" y="74"/>
                      <a:pt x="5" y="73"/>
                      <a:pt x="0" y="7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88"/>
              <p:cNvSpPr>
                <a:spLocks noEditPoints="1"/>
              </p:cNvSpPr>
              <p:nvPr/>
            </p:nvSpPr>
            <p:spPr bwMode="auto">
              <a:xfrm>
                <a:off x="4638675" y="1196975"/>
                <a:ext cx="115888" cy="163512"/>
              </a:xfrm>
              <a:custGeom>
                <a:avLst/>
                <a:gdLst>
                  <a:gd name="T0" fmla="*/ 25 w 52"/>
                  <a:gd name="T1" fmla="*/ 74 h 74"/>
                  <a:gd name="T2" fmla="*/ 0 w 52"/>
                  <a:gd name="T3" fmla="*/ 38 h 74"/>
                  <a:gd name="T4" fmla="*/ 7 w 52"/>
                  <a:gd name="T5" fmla="*/ 10 h 74"/>
                  <a:gd name="T6" fmla="*/ 27 w 52"/>
                  <a:gd name="T7" fmla="*/ 0 h 74"/>
                  <a:gd name="T8" fmla="*/ 52 w 52"/>
                  <a:gd name="T9" fmla="*/ 37 h 74"/>
                  <a:gd name="T10" fmla="*/ 45 w 52"/>
                  <a:gd name="T11" fmla="*/ 65 h 74"/>
                  <a:gd name="T12" fmla="*/ 25 w 52"/>
                  <a:gd name="T13" fmla="*/ 74 h 74"/>
                  <a:gd name="T14" fmla="*/ 26 w 52"/>
                  <a:gd name="T15" fmla="*/ 12 h 74"/>
                  <a:gd name="T16" fmla="*/ 16 w 52"/>
                  <a:gd name="T17" fmla="*/ 38 h 74"/>
                  <a:gd name="T18" fmla="*/ 26 w 52"/>
                  <a:gd name="T19" fmla="*/ 62 h 74"/>
                  <a:gd name="T20" fmla="*/ 36 w 52"/>
                  <a:gd name="T21" fmla="*/ 37 h 74"/>
                  <a:gd name="T22" fmla="*/ 26 w 52"/>
                  <a:gd name="T23" fmla="*/ 1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74">
                    <a:moveTo>
                      <a:pt x="25" y="74"/>
                    </a:moveTo>
                    <a:cubicBezTo>
                      <a:pt x="8" y="74"/>
                      <a:pt x="0" y="62"/>
                      <a:pt x="0" y="38"/>
                    </a:cubicBezTo>
                    <a:cubicBezTo>
                      <a:pt x="0" y="26"/>
                      <a:pt x="2" y="16"/>
                      <a:pt x="7" y="10"/>
                    </a:cubicBezTo>
                    <a:cubicBezTo>
                      <a:pt x="11" y="3"/>
                      <a:pt x="18" y="0"/>
                      <a:pt x="27" y="0"/>
                    </a:cubicBezTo>
                    <a:cubicBezTo>
                      <a:pt x="43" y="0"/>
                      <a:pt x="52" y="12"/>
                      <a:pt x="52" y="37"/>
                    </a:cubicBezTo>
                    <a:cubicBezTo>
                      <a:pt x="52" y="49"/>
                      <a:pt x="49" y="58"/>
                      <a:pt x="45" y="65"/>
                    </a:cubicBezTo>
                    <a:cubicBezTo>
                      <a:pt x="40" y="71"/>
                      <a:pt x="34" y="74"/>
                      <a:pt x="25" y="74"/>
                    </a:cubicBezTo>
                    <a:close/>
                    <a:moveTo>
                      <a:pt x="26" y="12"/>
                    </a:moveTo>
                    <a:cubicBezTo>
                      <a:pt x="19" y="12"/>
                      <a:pt x="16" y="21"/>
                      <a:pt x="16" y="38"/>
                    </a:cubicBezTo>
                    <a:cubicBezTo>
                      <a:pt x="16" y="54"/>
                      <a:pt x="19" y="62"/>
                      <a:pt x="26" y="62"/>
                    </a:cubicBezTo>
                    <a:cubicBezTo>
                      <a:pt x="32" y="62"/>
                      <a:pt x="36" y="54"/>
                      <a:pt x="36" y="37"/>
                    </a:cubicBezTo>
                    <a:cubicBezTo>
                      <a:pt x="36" y="20"/>
                      <a:pt x="32" y="12"/>
                      <a:pt x="26" y="12"/>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89"/>
              <p:cNvSpPr>
                <a:spLocks/>
              </p:cNvSpPr>
              <p:nvPr/>
            </p:nvSpPr>
            <p:spPr bwMode="auto">
              <a:xfrm>
                <a:off x="4762500" y="1244600"/>
                <a:ext cx="122238" cy="114300"/>
              </a:xfrm>
              <a:custGeom>
                <a:avLst/>
                <a:gdLst>
                  <a:gd name="T0" fmla="*/ 55 w 55"/>
                  <a:gd name="T1" fmla="*/ 0 h 51"/>
                  <a:gd name="T2" fmla="*/ 38 w 55"/>
                  <a:gd name="T3" fmla="*/ 25 h 51"/>
                  <a:gd name="T4" fmla="*/ 55 w 55"/>
                  <a:gd name="T5" fmla="*/ 51 h 51"/>
                  <a:gd name="T6" fmla="*/ 37 w 55"/>
                  <a:gd name="T7" fmla="*/ 51 h 51"/>
                  <a:gd name="T8" fmla="*/ 30 w 55"/>
                  <a:gd name="T9" fmla="*/ 37 h 51"/>
                  <a:gd name="T10" fmla="*/ 27 w 55"/>
                  <a:gd name="T11" fmla="*/ 33 h 51"/>
                  <a:gd name="T12" fmla="*/ 27 w 55"/>
                  <a:gd name="T13" fmla="*/ 33 h 51"/>
                  <a:gd name="T14" fmla="*/ 25 w 55"/>
                  <a:gd name="T15" fmla="*/ 37 h 51"/>
                  <a:gd name="T16" fmla="*/ 18 w 55"/>
                  <a:gd name="T17" fmla="*/ 51 h 51"/>
                  <a:gd name="T18" fmla="*/ 0 w 55"/>
                  <a:gd name="T19" fmla="*/ 51 h 51"/>
                  <a:gd name="T20" fmla="*/ 17 w 55"/>
                  <a:gd name="T21" fmla="*/ 25 h 51"/>
                  <a:gd name="T22" fmla="*/ 1 w 55"/>
                  <a:gd name="T23" fmla="*/ 0 h 51"/>
                  <a:gd name="T24" fmla="*/ 19 w 55"/>
                  <a:gd name="T25" fmla="*/ 0 h 51"/>
                  <a:gd name="T26" fmla="*/ 26 w 55"/>
                  <a:gd name="T27" fmla="*/ 14 h 51"/>
                  <a:gd name="T28" fmla="*/ 28 w 55"/>
                  <a:gd name="T29" fmla="*/ 19 h 51"/>
                  <a:gd name="T30" fmla="*/ 29 w 55"/>
                  <a:gd name="T31" fmla="*/ 19 h 51"/>
                  <a:gd name="T32" fmla="*/ 31 w 55"/>
                  <a:gd name="T33" fmla="*/ 14 h 51"/>
                  <a:gd name="T34" fmla="*/ 38 w 55"/>
                  <a:gd name="T35" fmla="*/ 0 h 51"/>
                  <a:gd name="T36" fmla="*/ 55 w 55"/>
                  <a:gd name="T3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51">
                    <a:moveTo>
                      <a:pt x="55" y="0"/>
                    </a:moveTo>
                    <a:cubicBezTo>
                      <a:pt x="38" y="25"/>
                      <a:pt x="38" y="25"/>
                      <a:pt x="38" y="25"/>
                    </a:cubicBezTo>
                    <a:cubicBezTo>
                      <a:pt x="55" y="51"/>
                      <a:pt x="55" y="51"/>
                      <a:pt x="55" y="51"/>
                    </a:cubicBezTo>
                    <a:cubicBezTo>
                      <a:pt x="37" y="51"/>
                      <a:pt x="37" y="51"/>
                      <a:pt x="37" y="51"/>
                    </a:cubicBezTo>
                    <a:cubicBezTo>
                      <a:pt x="30" y="37"/>
                      <a:pt x="30" y="37"/>
                      <a:pt x="30" y="37"/>
                    </a:cubicBezTo>
                    <a:cubicBezTo>
                      <a:pt x="29" y="36"/>
                      <a:pt x="28" y="35"/>
                      <a:pt x="27" y="33"/>
                    </a:cubicBezTo>
                    <a:cubicBezTo>
                      <a:pt x="27" y="33"/>
                      <a:pt x="27" y="33"/>
                      <a:pt x="27" y="33"/>
                    </a:cubicBezTo>
                    <a:cubicBezTo>
                      <a:pt x="27" y="34"/>
                      <a:pt x="26" y="35"/>
                      <a:pt x="25" y="37"/>
                    </a:cubicBezTo>
                    <a:cubicBezTo>
                      <a:pt x="18" y="51"/>
                      <a:pt x="18" y="51"/>
                      <a:pt x="18" y="51"/>
                    </a:cubicBezTo>
                    <a:cubicBezTo>
                      <a:pt x="0" y="51"/>
                      <a:pt x="0" y="51"/>
                      <a:pt x="0" y="51"/>
                    </a:cubicBezTo>
                    <a:cubicBezTo>
                      <a:pt x="17" y="25"/>
                      <a:pt x="17" y="25"/>
                      <a:pt x="17" y="25"/>
                    </a:cubicBezTo>
                    <a:cubicBezTo>
                      <a:pt x="1" y="0"/>
                      <a:pt x="1" y="0"/>
                      <a:pt x="1" y="0"/>
                    </a:cubicBezTo>
                    <a:cubicBezTo>
                      <a:pt x="19" y="0"/>
                      <a:pt x="19" y="0"/>
                      <a:pt x="19" y="0"/>
                    </a:cubicBezTo>
                    <a:cubicBezTo>
                      <a:pt x="26" y="14"/>
                      <a:pt x="26" y="14"/>
                      <a:pt x="26" y="14"/>
                    </a:cubicBezTo>
                    <a:cubicBezTo>
                      <a:pt x="27" y="16"/>
                      <a:pt x="28" y="18"/>
                      <a:pt x="28" y="19"/>
                    </a:cubicBezTo>
                    <a:cubicBezTo>
                      <a:pt x="29" y="19"/>
                      <a:pt x="29" y="19"/>
                      <a:pt x="29" y="19"/>
                    </a:cubicBezTo>
                    <a:cubicBezTo>
                      <a:pt x="29" y="17"/>
                      <a:pt x="30" y="16"/>
                      <a:pt x="31" y="14"/>
                    </a:cubicBezTo>
                    <a:cubicBezTo>
                      <a:pt x="38" y="0"/>
                      <a:pt x="38" y="0"/>
                      <a:pt x="38" y="0"/>
                    </a:cubicBezTo>
                    <a:lnTo>
                      <a:pt x="55"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90"/>
              <p:cNvSpPr>
                <a:spLocks/>
              </p:cNvSpPr>
              <p:nvPr/>
            </p:nvSpPr>
            <p:spPr bwMode="auto">
              <a:xfrm>
                <a:off x="4835525" y="1042988"/>
                <a:ext cx="271463" cy="409575"/>
              </a:xfrm>
              <a:custGeom>
                <a:avLst/>
                <a:gdLst>
                  <a:gd name="T0" fmla="*/ 13 w 122"/>
                  <a:gd name="T1" fmla="*/ 177 h 184"/>
                  <a:gd name="T2" fmla="*/ 122 w 122"/>
                  <a:gd name="T3" fmla="*/ 3 h 184"/>
                  <a:gd name="T4" fmla="*/ 116 w 122"/>
                  <a:gd name="T5" fmla="*/ 0 h 184"/>
                  <a:gd name="T6" fmla="*/ 94 w 122"/>
                  <a:gd name="T7" fmla="*/ 30 h 184"/>
                  <a:gd name="T8" fmla="*/ 0 w 122"/>
                  <a:gd name="T9" fmla="*/ 180 h 184"/>
                  <a:gd name="T10" fmla="*/ 9 w 122"/>
                  <a:gd name="T11" fmla="*/ 184 h 184"/>
                  <a:gd name="T12" fmla="*/ 13 w 122"/>
                  <a:gd name="T13" fmla="*/ 177 h 184"/>
                </a:gdLst>
                <a:ahLst/>
                <a:cxnLst>
                  <a:cxn ang="0">
                    <a:pos x="T0" y="T1"/>
                  </a:cxn>
                  <a:cxn ang="0">
                    <a:pos x="T2" y="T3"/>
                  </a:cxn>
                  <a:cxn ang="0">
                    <a:pos x="T4" y="T5"/>
                  </a:cxn>
                  <a:cxn ang="0">
                    <a:pos x="T6" y="T7"/>
                  </a:cxn>
                  <a:cxn ang="0">
                    <a:pos x="T8" y="T9"/>
                  </a:cxn>
                  <a:cxn ang="0">
                    <a:pos x="T10" y="T11"/>
                  </a:cxn>
                  <a:cxn ang="0">
                    <a:pos x="T12" y="T13"/>
                  </a:cxn>
                </a:cxnLst>
                <a:rect l="0" t="0" r="r" b="b"/>
                <a:pathLst>
                  <a:path w="122" h="184">
                    <a:moveTo>
                      <a:pt x="13" y="177"/>
                    </a:moveTo>
                    <a:cubicBezTo>
                      <a:pt x="122" y="3"/>
                      <a:pt x="122" y="3"/>
                      <a:pt x="122" y="3"/>
                    </a:cubicBezTo>
                    <a:cubicBezTo>
                      <a:pt x="120" y="2"/>
                      <a:pt x="118" y="1"/>
                      <a:pt x="116" y="0"/>
                    </a:cubicBezTo>
                    <a:cubicBezTo>
                      <a:pt x="94" y="30"/>
                      <a:pt x="94" y="30"/>
                      <a:pt x="94" y="30"/>
                    </a:cubicBezTo>
                    <a:cubicBezTo>
                      <a:pt x="0" y="180"/>
                      <a:pt x="0" y="180"/>
                      <a:pt x="0" y="180"/>
                    </a:cubicBezTo>
                    <a:cubicBezTo>
                      <a:pt x="3" y="181"/>
                      <a:pt x="6" y="182"/>
                      <a:pt x="9" y="184"/>
                    </a:cubicBezTo>
                    <a:lnTo>
                      <a:pt x="13" y="17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91"/>
              <p:cNvSpPr>
                <a:spLocks/>
              </p:cNvSpPr>
              <p:nvPr/>
            </p:nvSpPr>
            <p:spPr bwMode="auto">
              <a:xfrm>
                <a:off x="4621213" y="1033463"/>
                <a:ext cx="468313" cy="655637"/>
              </a:xfrm>
              <a:custGeom>
                <a:avLst/>
                <a:gdLst>
                  <a:gd name="T0" fmla="*/ 211 w 211"/>
                  <a:gd name="T1" fmla="*/ 3 h 295"/>
                  <a:gd name="T2" fmla="*/ 205 w 211"/>
                  <a:gd name="T3" fmla="*/ 0 h 295"/>
                  <a:gd name="T4" fmla="*/ 74 w 211"/>
                  <a:gd name="T5" fmla="*/ 177 h 295"/>
                  <a:gd name="T6" fmla="*/ 42 w 211"/>
                  <a:gd name="T7" fmla="*/ 220 h 295"/>
                  <a:gd name="T8" fmla="*/ 38 w 211"/>
                  <a:gd name="T9" fmla="*/ 220 h 295"/>
                  <a:gd name="T10" fmla="*/ 0 w 211"/>
                  <a:gd name="T11" fmla="*/ 257 h 295"/>
                  <a:gd name="T12" fmla="*/ 38 w 211"/>
                  <a:gd name="T13" fmla="*/ 295 h 295"/>
                  <a:gd name="T14" fmla="*/ 75 w 211"/>
                  <a:gd name="T15" fmla="*/ 257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7"/>
                      <a:pt x="74" y="177"/>
                      <a:pt x="74" y="177"/>
                    </a:cubicBezTo>
                    <a:cubicBezTo>
                      <a:pt x="42" y="220"/>
                      <a:pt x="42" y="220"/>
                      <a:pt x="42" y="220"/>
                    </a:cubicBezTo>
                    <a:cubicBezTo>
                      <a:pt x="41" y="220"/>
                      <a:pt x="39" y="220"/>
                      <a:pt x="38" y="220"/>
                    </a:cubicBezTo>
                    <a:cubicBezTo>
                      <a:pt x="17" y="220"/>
                      <a:pt x="0" y="237"/>
                      <a:pt x="0" y="257"/>
                    </a:cubicBezTo>
                    <a:cubicBezTo>
                      <a:pt x="0" y="278"/>
                      <a:pt x="17" y="295"/>
                      <a:pt x="38" y="295"/>
                    </a:cubicBezTo>
                    <a:cubicBezTo>
                      <a:pt x="58" y="295"/>
                      <a:pt x="75" y="278"/>
                      <a:pt x="75" y="257"/>
                    </a:cubicBezTo>
                    <a:cubicBezTo>
                      <a:pt x="75" y="248"/>
                      <a:pt x="72" y="239"/>
                      <a:pt x="66" y="233"/>
                    </a:cubicBezTo>
                    <a:cubicBezTo>
                      <a:pt x="97" y="184"/>
                      <a:pt x="97" y="184"/>
                      <a:pt x="97" y="184"/>
                    </a:cubicBezTo>
                    <a:lnTo>
                      <a:pt x="211" y="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p:cNvGrpSpPr/>
            <p:nvPr/>
          </p:nvGrpSpPr>
          <p:grpSpPr>
            <a:xfrm>
              <a:off x="10513846" y="4548360"/>
              <a:ext cx="561953" cy="978574"/>
              <a:chOff x="10231437" y="1803400"/>
              <a:chExt cx="460375" cy="801688"/>
            </a:xfrm>
          </p:grpSpPr>
          <p:sp>
            <p:nvSpPr>
              <p:cNvPr id="55" name="Freeform 28"/>
              <p:cNvSpPr>
                <a:spLocks/>
              </p:cNvSpPr>
              <p:nvPr/>
            </p:nvSpPr>
            <p:spPr bwMode="auto">
              <a:xfrm>
                <a:off x="10318750" y="1803400"/>
                <a:ext cx="284163" cy="325438"/>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29"/>
              <p:cNvSpPr>
                <a:spLocks noChangeArrowheads="1"/>
              </p:cNvSpPr>
              <p:nvPr/>
            </p:nvSpPr>
            <p:spPr bwMode="auto">
              <a:xfrm>
                <a:off x="10231437" y="2116138"/>
                <a:ext cx="460375" cy="43021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30"/>
              <p:cNvSpPr>
                <a:spLocks noChangeArrowheads="1"/>
              </p:cNvSpPr>
              <p:nvPr/>
            </p:nvSpPr>
            <p:spPr bwMode="auto">
              <a:xfrm>
                <a:off x="10231437" y="2116138"/>
                <a:ext cx="120650" cy="4302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31"/>
              <p:cNvSpPr>
                <a:spLocks/>
              </p:cNvSpPr>
              <p:nvPr/>
            </p:nvSpPr>
            <p:spPr bwMode="auto">
              <a:xfrm>
                <a:off x="10415587" y="2254250"/>
                <a:ext cx="92075" cy="166688"/>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32"/>
              <p:cNvSpPr>
                <a:spLocks noChangeArrowheads="1"/>
              </p:cNvSpPr>
              <p:nvPr/>
            </p:nvSpPr>
            <p:spPr bwMode="auto">
              <a:xfrm>
                <a:off x="10231437" y="2546350"/>
                <a:ext cx="455613" cy="5873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 name="Group 59"/>
            <p:cNvGrpSpPr/>
            <p:nvPr/>
          </p:nvGrpSpPr>
          <p:grpSpPr>
            <a:xfrm>
              <a:off x="3680196" y="4577457"/>
              <a:ext cx="923111" cy="920380"/>
              <a:chOff x="8054975" y="1300163"/>
              <a:chExt cx="1073150" cy="1069975"/>
            </a:xfrm>
          </p:grpSpPr>
          <p:sp>
            <p:nvSpPr>
              <p:cNvPr id="61" name="Freeform 8"/>
              <p:cNvSpPr>
                <a:spLocks noEditPoints="1"/>
              </p:cNvSpPr>
              <p:nvPr/>
            </p:nvSpPr>
            <p:spPr bwMode="auto">
              <a:xfrm>
                <a:off x="8054975" y="1300163"/>
                <a:ext cx="1073150" cy="1069975"/>
              </a:xfrm>
              <a:custGeom>
                <a:avLst/>
                <a:gdLst>
                  <a:gd name="T0" fmla="*/ 266 w 483"/>
                  <a:gd name="T1" fmla="*/ 475 h 482"/>
                  <a:gd name="T2" fmla="*/ 216 w 483"/>
                  <a:gd name="T3" fmla="*/ 481 h 482"/>
                  <a:gd name="T4" fmla="*/ 217 w 483"/>
                  <a:gd name="T5" fmla="*/ 475 h 482"/>
                  <a:gd name="T6" fmla="*/ 290 w 483"/>
                  <a:gd name="T7" fmla="*/ 471 h 482"/>
                  <a:gd name="T8" fmla="*/ 292 w 483"/>
                  <a:gd name="T9" fmla="*/ 477 h 482"/>
                  <a:gd name="T10" fmla="*/ 146 w 483"/>
                  <a:gd name="T11" fmla="*/ 456 h 482"/>
                  <a:gd name="T12" fmla="*/ 340 w 483"/>
                  <a:gd name="T13" fmla="*/ 462 h 482"/>
                  <a:gd name="T14" fmla="*/ 362 w 483"/>
                  <a:gd name="T15" fmla="*/ 450 h 482"/>
                  <a:gd name="T16" fmla="*/ 100 w 483"/>
                  <a:gd name="T17" fmla="*/ 436 h 482"/>
                  <a:gd name="T18" fmla="*/ 121 w 483"/>
                  <a:gd name="T19" fmla="*/ 450 h 482"/>
                  <a:gd name="T20" fmla="*/ 399 w 483"/>
                  <a:gd name="T21" fmla="*/ 416 h 482"/>
                  <a:gd name="T22" fmla="*/ 80 w 483"/>
                  <a:gd name="T23" fmla="*/ 421 h 482"/>
                  <a:gd name="T24" fmla="*/ 84 w 483"/>
                  <a:gd name="T25" fmla="*/ 416 h 482"/>
                  <a:gd name="T26" fmla="*/ 416 w 483"/>
                  <a:gd name="T27" fmla="*/ 398 h 482"/>
                  <a:gd name="T28" fmla="*/ 421 w 483"/>
                  <a:gd name="T29" fmla="*/ 403 h 482"/>
                  <a:gd name="T30" fmla="*/ 38 w 483"/>
                  <a:gd name="T31" fmla="*/ 359 h 482"/>
                  <a:gd name="T32" fmla="*/ 450 w 483"/>
                  <a:gd name="T33" fmla="*/ 362 h 482"/>
                  <a:gd name="T34" fmla="*/ 462 w 483"/>
                  <a:gd name="T35" fmla="*/ 339 h 482"/>
                  <a:gd name="T36" fmla="*/ 12 w 483"/>
                  <a:gd name="T37" fmla="*/ 316 h 482"/>
                  <a:gd name="T38" fmla="*/ 21 w 483"/>
                  <a:gd name="T39" fmla="*/ 340 h 482"/>
                  <a:gd name="T40" fmla="*/ 471 w 483"/>
                  <a:gd name="T41" fmla="*/ 290 h 482"/>
                  <a:gd name="T42" fmla="*/ 5 w 483"/>
                  <a:gd name="T43" fmla="*/ 292 h 482"/>
                  <a:gd name="T44" fmla="*/ 11 w 483"/>
                  <a:gd name="T45" fmla="*/ 290 h 482"/>
                  <a:gd name="T46" fmla="*/ 475 w 483"/>
                  <a:gd name="T47" fmla="*/ 266 h 482"/>
                  <a:gd name="T48" fmla="*/ 483 w 483"/>
                  <a:gd name="T49" fmla="*/ 241 h 482"/>
                  <a:gd name="T50" fmla="*/ 0 w 483"/>
                  <a:gd name="T51" fmla="*/ 241 h 482"/>
                  <a:gd name="T52" fmla="*/ 8 w 483"/>
                  <a:gd name="T53" fmla="*/ 217 h 482"/>
                  <a:gd name="T54" fmla="*/ 475 w 483"/>
                  <a:gd name="T55" fmla="*/ 216 h 482"/>
                  <a:gd name="T56" fmla="*/ 481 w 483"/>
                  <a:gd name="T57" fmla="*/ 215 h 482"/>
                  <a:gd name="T58" fmla="*/ 5 w 483"/>
                  <a:gd name="T59" fmla="*/ 191 h 482"/>
                  <a:gd name="T60" fmla="*/ 11 w 483"/>
                  <a:gd name="T61" fmla="*/ 193 h 482"/>
                  <a:gd name="T62" fmla="*/ 462 w 483"/>
                  <a:gd name="T63" fmla="*/ 143 h 482"/>
                  <a:gd name="T64" fmla="*/ 27 w 483"/>
                  <a:gd name="T65" fmla="*/ 146 h 482"/>
                  <a:gd name="T66" fmla="*/ 38 w 483"/>
                  <a:gd name="T67" fmla="*/ 124 h 482"/>
                  <a:gd name="T68" fmla="*/ 431 w 483"/>
                  <a:gd name="T69" fmla="*/ 103 h 482"/>
                  <a:gd name="T70" fmla="*/ 445 w 483"/>
                  <a:gd name="T71" fmla="*/ 123 h 482"/>
                  <a:gd name="T72" fmla="*/ 62 w 483"/>
                  <a:gd name="T73" fmla="*/ 80 h 482"/>
                  <a:gd name="T74" fmla="*/ 416 w 483"/>
                  <a:gd name="T75" fmla="*/ 84 h 482"/>
                  <a:gd name="T76" fmla="*/ 420 w 483"/>
                  <a:gd name="T77" fmla="*/ 79 h 482"/>
                  <a:gd name="T78" fmla="*/ 80 w 483"/>
                  <a:gd name="T79" fmla="*/ 62 h 482"/>
                  <a:gd name="T80" fmla="*/ 84 w 483"/>
                  <a:gd name="T81" fmla="*/ 67 h 482"/>
                  <a:gd name="T82" fmla="*/ 362 w 483"/>
                  <a:gd name="T83" fmla="*/ 32 h 482"/>
                  <a:gd name="T84" fmla="*/ 124 w 483"/>
                  <a:gd name="T85" fmla="*/ 38 h 482"/>
                  <a:gd name="T86" fmla="*/ 145 w 483"/>
                  <a:gd name="T87" fmla="*/ 27 h 482"/>
                  <a:gd name="T88" fmla="*/ 314 w 483"/>
                  <a:gd name="T89" fmla="*/ 17 h 482"/>
                  <a:gd name="T90" fmla="*/ 337 w 483"/>
                  <a:gd name="T91" fmla="*/ 26 h 482"/>
                  <a:gd name="T92" fmla="*/ 191 w 483"/>
                  <a:gd name="T93" fmla="*/ 5 h 482"/>
                  <a:gd name="T94" fmla="*/ 290 w 483"/>
                  <a:gd name="T95" fmla="*/ 11 h 482"/>
                  <a:gd name="T96" fmla="*/ 291 w 483"/>
                  <a:gd name="T97" fmla="*/ 5 h 482"/>
                  <a:gd name="T98" fmla="*/ 216 w 483"/>
                  <a:gd name="T99" fmla="*/ 1 h 482"/>
                  <a:gd name="T100" fmla="*/ 216 w 483"/>
                  <a:gd name="T101" fmla="*/ 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3" h="482">
                    <a:moveTo>
                      <a:pt x="241" y="482"/>
                    </a:moveTo>
                    <a:cubicBezTo>
                      <a:pt x="241" y="476"/>
                      <a:pt x="241" y="476"/>
                      <a:pt x="241" y="476"/>
                    </a:cubicBezTo>
                    <a:cubicBezTo>
                      <a:pt x="250" y="476"/>
                      <a:pt x="258" y="476"/>
                      <a:pt x="266" y="475"/>
                    </a:cubicBezTo>
                    <a:cubicBezTo>
                      <a:pt x="267" y="481"/>
                      <a:pt x="267" y="481"/>
                      <a:pt x="267" y="481"/>
                    </a:cubicBezTo>
                    <a:cubicBezTo>
                      <a:pt x="258" y="482"/>
                      <a:pt x="250" y="482"/>
                      <a:pt x="241" y="482"/>
                    </a:cubicBezTo>
                    <a:close/>
                    <a:moveTo>
                      <a:pt x="216" y="481"/>
                    </a:moveTo>
                    <a:cubicBezTo>
                      <a:pt x="208" y="480"/>
                      <a:pt x="200" y="479"/>
                      <a:pt x="191" y="477"/>
                    </a:cubicBezTo>
                    <a:cubicBezTo>
                      <a:pt x="193" y="471"/>
                      <a:pt x="193" y="471"/>
                      <a:pt x="193" y="471"/>
                    </a:cubicBezTo>
                    <a:cubicBezTo>
                      <a:pt x="201" y="473"/>
                      <a:pt x="209" y="474"/>
                      <a:pt x="217" y="475"/>
                    </a:cubicBezTo>
                    <a:lnTo>
                      <a:pt x="216" y="481"/>
                    </a:lnTo>
                    <a:close/>
                    <a:moveTo>
                      <a:pt x="292" y="477"/>
                    </a:moveTo>
                    <a:cubicBezTo>
                      <a:pt x="290" y="471"/>
                      <a:pt x="290" y="471"/>
                      <a:pt x="290" y="471"/>
                    </a:cubicBezTo>
                    <a:cubicBezTo>
                      <a:pt x="298" y="469"/>
                      <a:pt x="306" y="467"/>
                      <a:pt x="314" y="465"/>
                    </a:cubicBezTo>
                    <a:cubicBezTo>
                      <a:pt x="316" y="471"/>
                      <a:pt x="316" y="471"/>
                      <a:pt x="316" y="471"/>
                    </a:cubicBezTo>
                    <a:cubicBezTo>
                      <a:pt x="308" y="473"/>
                      <a:pt x="300" y="475"/>
                      <a:pt x="292" y="477"/>
                    </a:cubicBezTo>
                    <a:close/>
                    <a:moveTo>
                      <a:pt x="167" y="471"/>
                    </a:moveTo>
                    <a:cubicBezTo>
                      <a:pt x="159" y="468"/>
                      <a:pt x="151" y="465"/>
                      <a:pt x="143" y="462"/>
                    </a:cubicBezTo>
                    <a:cubicBezTo>
                      <a:pt x="146" y="456"/>
                      <a:pt x="146" y="456"/>
                      <a:pt x="146" y="456"/>
                    </a:cubicBezTo>
                    <a:cubicBezTo>
                      <a:pt x="153" y="459"/>
                      <a:pt x="161" y="462"/>
                      <a:pt x="169" y="465"/>
                    </a:cubicBezTo>
                    <a:lnTo>
                      <a:pt x="167" y="471"/>
                    </a:lnTo>
                    <a:close/>
                    <a:moveTo>
                      <a:pt x="340" y="462"/>
                    </a:moveTo>
                    <a:cubicBezTo>
                      <a:pt x="337" y="456"/>
                      <a:pt x="337" y="456"/>
                      <a:pt x="337" y="456"/>
                    </a:cubicBezTo>
                    <a:cubicBezTo>
                      <a:pt x="344" y="453"/>
                      <a:pt x="352" y="449"/>
                      <a:pt x="359" y="445"/>
                    </a:cubicBezTo>
                    <a:cubicBezTo>
                      <a:pt x="362" y="450"/>
                      <a:pt x="362" y="450"/>
                      <a:pt x="362" y="450"/>
                    </a:cubicBezTo>
                    <a:cubicBezTo>
                      <a:pt x="355" y="454"/>
                      <a:pt x="347" y="458"/>
                      <a:pt x="340" y="462"/>
                    </a:cubicBezTo>
                    <a:close/>
                    <a:moveTo>
                      <a:pt x="121" y="450"/>
                    </a:moveTo>
                    <a:cubicBezTo>
                      <a:pt x="114" y="446"/>
                      <a:pt x="106" y="441"/>
                      <a:pt x="100" y="436"/>
                    </a:cubicBezTo>
                    <a:cubicBezTo>
                      <a:pt x="103" y="431"/>
                      <a:pt x="103" y="431"/>
                      <a:pt x="103" y="431"/>
                    </a:cubicBezTo>
                    <a:cubicBezTo>
                      <a:pt x="110" y="436"/>
                      <a:pt x="117" y="441"/>
                      <a:pt x="124" y="445"/>
                    </a:cubicBezTo>
                    <a:lnTo>
                      <a:pt x="121" y="450"/>
                    </a:lnTo>
                    <a:close/>
                    <a:moveTo>
                      <a:pt x="383" y="436"/>
                    </a:moveTo>
                    <a:cubicBezTo>
                      <a:pt x="380" y="431"/>
                      <a:pt x="380" y="431"/>
                      <a:pt x="380" y="431"/>
                    </a:cubicBezTo>
                    <a:cubicBezTo>
                      <a:pt x="386" y="426"/>
                      <a:pt x="393" y="421"/>
                      <a:pt x="399" y="416"/>
                    </a:cubicBezTo>
                    <a:cubicBezTo>
                      <a:pt x="403" y="420"/>
                      <a:pt x="403" y="420"/>
                      <a:pt x="403" y="420"/>
                    </a:cubicBezTo>
                    <a:cubicBezTo>
                      <a:pt x="397" y="426"/>
                      <a:pt x="390" y="431"/>
                      <a:pt x="383" y="436"/>
                    </a:cubicBezTo>
                    <a:close/>
                    <a:moveTo>
                      <a:pt x="80" y="421"/>
                    </a:moveTo>
                    <a:cubicBezTo>
                      <a:pt x="74" y="415"/>
                      <a:pt x="68" y="409"/>
                      <a:pt x="62" y="403"/>
                    </a:cubicBezTo>
                    <a:cubicBezTo>
                      <a:pt x="67" y="399"/>
                      <a:pt x="67" y="399"/>
                      <a:pt x="67" y="399"/>
                    </a:cubicBezTo>
                    <a:cubicBezTo>
                      <a:pt x="72" y="405"/>
                      <a:pt x="78" y="410"/>
                      <a:pt x="84" y="416"/>
                    </a:cubicBezTo>
                    <a:lnTo>
                      <a:pt x="80" y="421"/>
                    </a:lnTo>
                    <a:close/>
                    <a:moveTo>
                      <a:pt x="421" y="403"/>
                    </a:moveTo>
                    <a:cubicBezTo>
                      <a:pt x="416" y="398"/>
                      <a:pt x="416" y="398"/>
                      <a:pt x="416" y="398"/>
                    </a:cubicBezTo>
                    <a:cubicBezTo>
                      <a:pt x="421" y="392"/>
                      <a:pt x="427" y="386"/>
                      <a:pt x="431" y="379"/>
                    </a:cubicBezTo>
                    <a:cubicBezTo>
                      <a:pt x="437" y="383"/>
                      <a:pt x="437" y="383"/>
                      <a:pt x="437" y="383"/>
                    </a:cubicBezTo>
                    <a:cubicBezTo>
                      <a:pt x="432" y="390"/>
                      <a:pt x="426" y="396"/>
                      <a:pt x="421" y="403"/>
                    </a:cubicBezTo>
                    <a:close/>
                    <a:moveTo>
                      <a:pt x="46" y="383"/>
                    </a:moveTo>
                    <a:cubicBezTo>
                      <a:pt x="41" y="376"/>
                      <a:pt x="37" y="369"/>
                      <a:pt x="32" y="362"/>
                    </a:cubicBezTo>
                    <a:cubicBezTo>
                      <a:pt x="38" y="359"/>
                      <a:pt x="38" y="359"/>
                      <a:pt x="38" y="359"/>
                    </a:cubicBezTo>
                    <a:cubicBezTo>
                      <a:pt x="42" y="366"/>
                      <a:pt x="47" y="373"/>
                      <a:pt x="51" y="379"/>
                    </a:cubicBezTo>
                    <a:lnTo>
                      <a:pt x="46" y="383"/>
                    </a:lnTo>
                    <a:close/>
                    <a:moveTo>
                      <a:pt x="450" y="362"/>
                    </a:moveTo>
                    <a:cubicBezTo>
                      <a:pt x="445" y="359"/>
                      <a:pt x="445" y="359"/>
                      <a:pt x="445" y="359"/>
                    </a:cubicBezTo>
                    <a:cubicBezTo>
                      <a:pt x="449" y="352"/>
                      <a:pt x="453" y="344"/>
                      <a:pt x="456" y="337"/>
                    </a:cubicBezTo>
                    <a:cubicBezTo>
                      <a:pt x="462" y="339"/>
                      <a:pt x="462" y="339"/>
                      <a:pt x="462" y="339"/>
                    </a:cubicBezTo>
                    <a:cubicBezTo>
                      <a:pt x="458" y="347"/>
                      <a:pt x="455" y="355"/>
                      <a:pt x="450" y="362"/>
                    </a:cubicBezTo>
                    <a:close/>
                    <a:moveTo>
                      <a:pt x="21" y="340"/>
                    </a:moveTo>
                    <a:cubicBezTo>
                      <a:pt x="18" y="332"/>
                      <a:pt x="14" y="324"/>
                      <a:pt x="12" y="316"/>
                    </a:cubicBezTo>
                    <a:cubicBezTo>
                      <a:pt x="18" y="314"/>
                      <a:pt x="18" y="314"/>
                      <a:pt x="18" y="314"/>
                    </a:cubicBezTo>
                    <a:cubicBezTo>
                      <a:pt x="20" y="322"/>
                      <a:pt x="23" y="329"/>
                      <a:pt x="27" y="337"/>
                    </a:cubicBezTo>
                    <a:lnTo>
                      <a:pt x="21" y="340"/>
                    </a:lnTo>
                    <a:close/>
                    <a:moveTo>
                      <a:pt x="471" y="316"/>
                    </a:moveTo>
                    <a:cubicBezTo>
                      <a:pt x="465" y="314"/>
                      <a:pt x="465" y="314"/>
                      <a:pt x="465" y="314"/>
                    </a:cubicBezTo>
                    <a:cubicBezTo>
                      <a:pt x="467" y="306"/>
                      <a:pt x="470" y="298"/>
                      <a:pt x="471" y="290"/>
                    </a:cubicBezTo>
                    <a:cubicBezTo>
                      <a:pt x="477" y="291"/>
                      <a:pt x="477" y="291"/>
                      <a:pt x="477" y="291"/>
                    </a:cubicBezTo>
                    <a:cubicBezTo>
                      <a:pt x="476" y="300"/>
                      <a:pt x="473" y="308"/>
                      <a:pt x="471" y="316"/>
                    </a:cubicBezTo>
                    <a:close/>
                    <a:moveTo>
                      <a:pt x="5" y="292"/>
                    </a:moveTo>
                    <a:cubicBezTo>
                      <a:pt x="4" y="283"/>
                      <a:pt x="2" y="275"/>
                      <a:pt x="1" y="267"/>
                    </a:cubicBezTo>
                    <a:cubicBezTo>
                      <a:pt x="8" y="266"/>
                      <a:pt x="8" y="266"/>
                      <a:pt x="8" y="266"/>
                    </a:cubicBezTo>
                    <a:cubicBezTo>
                      <a:pt x="9" y="274"/>
                      <a:pt x="10" y="282"/>
                      <a:pt x="11" y="290"/>
                    </a:cubicBezTo>
                    <a:lnTo>
                      <a:pt x="5" y="292"/>
                    </a:lnTo>
                    <a:close/>
                    <a:moveTo>
                      <a:pt x="481" y="266"/>
                    </a:moveTo>
                    <a:cubicBezTo>
                      <a:pt x="475" y="266"/>
                      <a:pt x="475" y="266"/>
                      <a:pt x="475" y="266"/>
                    </a:cubicBezTo>
                    <a:cubicBezTo>
                      <a:pt x="476" y="258"/>
                      <a:pt x="476" y="249"/>
                      <a:pt x="476" y="241"/>
                    </a:cubicBezTo>
                    <a:cubicBezTo>
                      <a:pt x="476" y="241"/>
                      <a:pt x="476" y="241"/>
                      <a:pt x="476" y="241"/>
                    </a:cubicBezTo>
                    <a:cubicBezTo>
                      <a:pt x="483" y="241"/>
                      <a:pt x="483" y="241"/>
                      <a:pt x="483" y="241"/>
                    </a:cubicBezTo>
                    <a:cubicBezTo>
                      <a:pt x="483" y="241"/>
                      <a:pt x="483" y="241"/>
                      <a:pt x="483" y="241"/>
                    </a:cubicBezTo>
                    <a:cubicBezTo>
                      <a:pt x="483" y="250"/>
                      <a:pt x="482" y="258"/>
                      <a:pt x="481" y="266"/>
                    </a:cubicBezTo>
                    <a:close/>
                    <a:moveTo>
                      <a:pt x="0" y="241"/>
                    </a:moveTo>
                    <a:cubicBezTo>
                      <a:pt x="0" y="241"/>
                      <a:pt x="0" y="241"/>
                      <a:pt x="0" y="241"/>
                    </a:cubicBezTo>
                    <a:cubicBezTo>
                      <a:pt x="0" y="233"/>
                      <a:pt x="0" y="224"/>
                      <a:pt x="1" y="216"/>
                    </a:cubicBezTo>
                    <a:cubicBezTo>
                      <a:pt x="8" y="217"/>
                      <a:pt x="8" y="217"/>
                      <a:pt x="8" y="217"/>
                    </a:cubicBezTo>
                    <a:cubicBezTo>
                      <a:pt x="7" y="225"/>
                      <a:pt x="6" y="233"/>
                      <a:pt x="6" y="241"/>
                    </a:cubicBezTo>
                    <a:lnTo>
                      <a:pt x="0" y="241"/>
                    </a:lnTo>
                    <a:close/>
                    <a:moveTo>
                      <a:pt x="475" y="216"/>
                    </a:moveTo>
                    <a:cubicBezTo>
                      <a:pt x="474" y="208"/>
                      <a:pt x="473" y="200"/>
                      <a:pt x="471" y="192"/>
                    </a:cubicBezTo>
                    <a:cubicBezTo>
                      <a:pt x="477" y="190"/>
                      <a:pt x="477" y="190"/>
                      <a:pt x="477" y="190"/>
                    </a:cubicBezTo>
                    <a:cubicBezTo>
                      <a:pt x="479" y="199"/>
                      <a:pt x="480" y="207"/>
                      <a:pt x="481" y="215"/>
                    </a:cubicBezTo>
                    <a:lnTo>
                      <a:pt x="475" y="216"/>
                    </a:lnTo>
                    <a:close/>
                    <a:moveTo>
                      <a:pt x="11" y="193"/>
                    </a:moveTo>
                    <a:cubicBezTo>
                      <a:pt x="5" y="191"/>
                      <a:pt x="5" y="191"/>
                      <a:pt x="5" y="191"/>
                    </a:cubicBezTo>
                    <a:cubicBezTo>
                      <a:pt x="7" y="183"/>
                      <a:pt x="9" y="175"/>
                      <a:pt x="12" y="167"/>
                    </a:cubicBezTo>
                    <a:cubicBezTo>
                      <a:pt x="18" y="169"/>
                      <a:pt x="18" y="169"/>
                      <a:pt x="18" y="169"/>
                    </a:cubicBezTo>
                    <a:cubicBezTo>
                      <a:pt x="15" y="177"/>
                      <a:pt x="13" y="185"/>
                      <a:pt x="11" y="193"/>
                    </a:cubicBezTo>
                    <a:close/>
                    <a:moveTo>
                      <a:pt x="465" y="168"/>
                    </a:moveTo>
                    <a:cubicBezTo>
                      <a:pt x="462" y="160"/>
                      <a:pt x="459" y="153"/>
                      <a:pt x="456" y="145"/>
                    </a:cubicBezTo>
                    <a:cubicBezTo>
                      <a:pt x="462" y="143"/>
                      <a:pt x="462" y="143"/>
                      <a:pt x="462" y="143"/>
                    </a:cubicBezTo>
                    <a:cubicBezTo>
                      <a:pt x="465" y="150"/>
                      <a:pt x="468" y="158"/>
                      <a:pt x="471" y="166"/>
                    </a:cubicBezTo>
                    <a:lnTo>
                      <a:pt x="465" y="168"/>
                    </a:lnTo>
                    <a:close/>
                    <a:moveTo>
                      <a:pt x="27" y="146"/>
                    </a:moveTo>
                    <a:cubicBezTo>
                      <a:pt x="21" y="143"/>
                      <a:pt x="21" y="143"/>
                      <a:pt x="21" y="143"/>
                    </a:cubicBezTo>
                    <a:cubicBezTo>
                      <a:pt x="24" y="136"/>
                      <a:pt x="28" y="128"/>
                      <a:pt x="32" y="121"/>
                    </a:cubicBezTo>
                    <a:cubicBezTo>
                      <a:pt x="38" y="124"/>
                      <a:pt x="38" y="124"/>
                      <a:pt x="38" y="124"/>
                    </a:cubicBezTo>
                    <a:cubicBezTo>
                      <a:pt x="34" y="131"/>
                      <a:pt x="30" y="138"/>
                      <a:pt x="27" y="146"/>
                    </a:cubicBezTo>
                    <a:close/>
                    <a:moveTo>
                      <a:pt x="445" y="123"/>
                    </a:moveTo>
                    <a:cubicBezTo>
                      <a:pt x="441" y="116"/>
                      <a:pt x="436" y="109"/>
                      <a:pt x="431" y="103"/>
                    </a:cubicBezTo>
                    <a:cubicBezTo>
                      <a:pt x="436" y="99"/>
                      <a:pt x="436" y="99"/>
                      <a:pt x="436" y="99"/>
                    </a:cubicBezTo>
                    <a:cubicBezTo>
                      <a:pt x="441" y="106"/>
                      <a:pt x="446" y="113"/>
                      <a:pt x="450" y="120"/>
                    </a:cubicBezTo>
                    <a:lnTo>
                      <a:pt x="445" y="123"/>
                    </a:lnTo>
                    <a:close/>
                    <a:moveTo>
                      <a:pt x="51" y="103"/>
                    </a:moveTo>
                    <a:cubicBezTo>
                      <a:pt x="46" y="100"/>
                      <a:pt x="46" y="100"/>
                      <a:pt x="46" y="100"/>
                    </a:cubicBezTo>
                    <a:cubicBezTo>
                      <a:pt x="51" y="93"/>
                      <a:pt x="56" y="86"/>
                      <a:pt x="62" y="80"/>
                    </a:cubicBezTo>
                    <a:cubicBezTo>
                      <a:pt x="67" y="84"/>
                      <a:pt x="67" y="84"/>
                      <a:pt x="67" y="84"/>
                    </a:cubicBezTo>
                    <a:cubicBezTo>
                      <a:pt x="61" y="90"/>
                      <a:pt x="56" y="97"/>
                      <a:pt x="51" y="103"/>
                    </a:cubicBezTo>
                    <a:close/>
                    <a:moveTo>
                      <a:pt x="416" y="84"/>
                    </a:moveTo>
                    <a:cubicBezTo>
                      <a:pt x="410" y="78"/>
                      <a:pt x="404" y="72"/>
                      <a:pt x="398" y="66"/>
                    </a:cubicBezTo>
                    <a:cubicBezTo>
                      <a:pt x="402" y="62"/>
                      <a:pt x="402" y="62"/>
                      <a:pt x="402" y="62"/>
                    </a:cubicBezTo>
                    <a:cubicBezTo>
                      <a:pt x="409" y="67"/>
                      <a:pt x="415" y="73"/>
                      <a:pt x="420" y="79"/>
                    </a:cubicBezTo>
                    <a:lnTo>
                      <a:pt x="416" y="84"/>
                    </a:lnTo>
                    <a:close/>
                    <a:moveTo>
                      <a:pt x="84" y="67"/>
                    </a:moveTo>
                    <a:cubicBezTo>
                      <a:pt x="80" y="62"/>
                      <a:pt x="80" y="62"/>
                      <a:pt x="80" y="62"/>
                    </a:cubicBezTo>
                    <a:cubicBezTo>
                      <a:pt x="86" y="56"/>
                      <a:pt x="92" y="51"/>
                      <a:pt x="99" y="46"/>
                    </a:cubicBezTo>
                    <a:cubicBezTo>
                      <a:pt x="103" y="51"/>
                      <a:pt x="103" y="51"/>
                      <a:pt x="103" y="51"/>
                    </a:cubicBezTo>
                    <a:cubicBezTo>
                      <a:pt x="96" y="56"/>
                      <a:pt x="90" y="61"/>
                      <a:pt x="84" y="67"/>
                    </a:cubicBezTo>
                    <a:close/>
                    <a:moveTo>
                      <a:pt x="379" y="51"/>
                    </a:moveTo>
                    <a:cubicBezTo>
                      <a:pt x="372" y="46"/>
                      <a:pt x="366" y="41"/>
                      <a:pt x="358" y="37"/>
                    </a:cubicBezTo>
                    <a:cubicBezTo>
                      <a:pt x="362" y="32"/>
                      <a:pt x="362" y="32"/>
                      <a:pt x="362" y="32"/>
                    </a:cubicBezTo>
                    <a:cubicBezTo>
                      <a:pt x="369" y="36"/>
                      <a:pt x="376" y="41"/>
                      <a:pt x="383" y="46"/>
                    </a:cubicBezTo>
                    <a:lnTo>
                      <a:pt x="379" y="51"/>
                    </a:lnTo>
                    <a:close/>
                    <a:moveTo>
                      <a:pt x="124" y="38"/>
                    </a:moveTo>
                    <a:cubicBezTo>
                      <a:pt x="120" y="32"/>
                      <a:pt x="120" y="32"/>
                      <a:pt x="120" y="32"/>
                    </a:cubicBezTo>
                    <a:cubicBezTo>
                      <a:pt x="128" y="28"/>
                      <a:pt x="135" y="24"/>
                      <a:pt x="143" y="21"/>
                    </a:cubicBezTo>
                    <a:cubicBezTo>
                      <a:pt x="145" y="27"/>
                      <a:pt x="145" y="27"/>
                      <a:pt x="145" y="27"/>
                    </a:cubicBezTo>
                    <a:cubicBezTo>
                      <a:pt x="138" y="30"/>
                      <a:pt x="131" y="34"/>
                      <a:pt x="124" y="38"/>
                    </a:cubicBezTo>
                    <a:close/>
                    <a:moveTo>
                      <a:pt x="337" y="26"/>
                    </a:moveTo>
                    <a:cubicBezTo>
                      <a:pt x="329" y="23"/>
                      <a:pt x="321" y="20"/>
                      <a:pt x="314" y="17"/>
                    </a:cubicBezTo>
                    <a:cubicBezTo>
                      <a:pt x="316" y="11"/>
                      <a:pt x="316" y="11"/>
                      <a:pt x="316" y="11"/>
                    </a:cubicBezTo>
                    <a:cubicBezTo>
                      <a:pt x="324" y="14"/>
                      <a:pt x="331" y="17"/>
                      <a:pt x="339" y="20"/>
                    </a:cubicBezTo>
                    <a:lnTo>
                      <a:pt x="337" y="26"/>
                    </a:lnTo>
                    <a:close/>
                    <a:moveTo>
                      <a:pt x="168" y="18"/>
                    </a:moveTo>
                    <a:cubicBezTo>
                      <a:pt x="166" y="12"/>
                      <a:pt x="166" y="12"/>
                      <a:pt x="166" y="12"/>
                    </a:cubicBezTo>
                    <a:cubicBezTo>
                      <a:pt x="174" y="9"/>
                      <a:pt x="183" y="7"/>
                      <a:pt x="191" y="5"/>
                    </a:cubicBezTo>
                    <a:cubicBezTo>
                      <a:pt x="192" y="11"/>
                      <a:pt x="192" y="11"/>
                      <a:pt x="192" y="11"/>
                    </a:cubicBezTo>
                    <a:cubicBezTo>
                      <a:pt x="184" y="13"/>
                      <a:pt x="176" y="15"/>
                      <a:pt x="168" y="18"/>
                    </a:cubicBezTo>
                    <a:close/>
                    <a:moveTo>
                      <a:pt x="290" y="11"/>
                    </a:moveTo>
                    <a:cubicBezTo>
                      <a:pt x="282" y="10"/>
                      <a:pt x="274" y="8"/>
                      <a:pt x="266" y="7"/>
                    </a:cubicBezTo>
                    <a:cubicBezTo>
                      <a:pt x="266" y="1"/>
                      <a:pt x="266" y="1"/>
                      <a:pt x="266" y="1"/>
                    </a:cubicBezTo>
                    <a:cubicBezTo>
                      <a:pt x="275" y="2"/>
                      <a:pt x="283" y="3"/>
                      <a:pt x="291" y="5"/>
                    </a:cubicBezTo>
                    <a:lnTo>
                      <a:pt x="290" y="11"/>
                    </a:lnTo>
                    <a:close/>
                    <a:moveTo>
                      <a:pt x="216" y="7"/>
                    </a:moveTo>
                    <a:cubicBezTo>
                      <a:pt x="216" y="1"/>
                      <a:pt x="216" y="1"/>
                      <a:pt x="216" y="1"/>
                    </a:cubicBezTo>
                    <a:cubicBezTo>
                      <a:pt x="224" y="0"/>
                      <a:pt x="233" y="0"/>
                      <a:pt x="241" y="0"/>
                    </a:cubicBezTo>
                    <a:cubicBezTo>
                      <a:pt x="241" y="6"/>
                      <a:pt x="241" y="6"/>
                      <a:pt x="241" y="6"/>
                    </a:cubicBezTo>
                    <a:cubicBezTo>
                      <a:pt x="233" y="6"/>
                      <a:pt x="224" y="7"/>
                      <a:pt x="216" y="7"/>
                    </a:cubicBezTo>
                    <a:close/>
                  </a:path>
                </a:pathLst>
              </a:custGeom>
              <a:solidFill>
                <a:srgbClr val="E81123"/>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Oval 9"/>
              <p:cNvSpPr>
                <a:spLocks noChangeArrowheads="1"/>
              </p:cNvSpPr>
              <p:nvPr/>
            </p:nvSpPr>
            <p:spPr bwMode="auto">
              <a:xfrm>
                <a:off x="8062913" y="1468438"/>
                <a:ext cx="896938" cy="89535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10"/>
              <p:cNvSpPr>
                <a:spLocks noEditPoints="1"/>
              </p:cNvSpPr>
              <p:nvPr/>
            </p:nvSpPr>
            <p:spPr bwMode="auto">
              <a:xfrm>
                <a:off x="8054975" y="1462088"/>
                <a:ext cx="911225" cy="908050"/>
              </a:xfrm>
              <a:custGeom>
                <a:avLst/>
                <a:gdLst>
                  <a:gd name="T0" fmla="*/ 193 w 410"/>
                  <a:gd name="T1" fmla="*/ 403 h 409"/>
                  <a:gd name="T2" fmla="*/ 205 w 410"/>
                  <a:gd name="T3" fmla="*/ 409 h 409"/>
                  <a:gd name="T4" fmla="*/ 144 w 410"/>
                  <a:gd name="T5" fmla="*/ 394 h 409"/>
                  <a:gd name="T6" fmla="*/ 243 w 410"/>
                  <a:gd name="T7" fmla="*/ 406 h 409"/>
                  <a:gd name="T8" fmla="*/ 268 w 410"/>
                  <a:gd name="T9" fmla="*/ 399 h 409"/>
                  <a:gd name="T10" fmla="*/ 95 w 410"/>
                  <a:gd name="T11" fmla="*/ 378 h 409"/>
                  <a:gd name="T12" fmla="*/ 118 w 410"/>
                  <a:gd name="T13" fmla="*/ 390 h 409"/>
                  <a:gd name="T14" fmla="*/ 311 w 410"/>
                  <a:gd name="T15" fmla="*/ 372 h 409"/>
                  <a:gd name="T16" fmla="*/ 74 w 410"/>
                  <a:gd name="T17" fmla="*/ 363 h 409"/>
                  <a:gd name="T18" fmla="*/ 79 w 410"/>
                  <a:gd name="T19" fmla="*/ 358 h 409"/>
                  <a:gd name="T20" fmla="*/ 332 w 410"/>
                  <a:gd name="T21" fmla="*/ 358 h 409"/>
                  <a:gd name="T22" fmla="*/ 336 w 410"/>
                  <a:gd name="T23" fmla="*/ 362 h 409"/>
                  <a:gd name="T24" fmla="*/ 31 w 410"/>
                  <a:gd name="T25" fmla="*/ 300 h 409"/>
                  <a:gd name="T26" fmla="*/ 371 w 410"/>
                  <a:gd name="T27" fmla="*/ 325 h 409"/>
                  <a:gd name="T28" fmla="*/ 385 w 410"/>
                  <a:gd name="T29" fmla="*/ 303 h 409"/>
                  <a:gd name="T30" fmla="*/ 7 w 410"/>
                  <a:gd name="T31" fmla="*/ 256 h 409"/>
                  <a:gd name="T32" fmla="*/ 14 w 410"/>
                  <a:gd name="T33" fmla="*/ 280 h 409"/>
                  <a:gd name="T34" fmla="*/ 397 w 410"/>
                  <a:gd name="T35" fmla="*/ 254 h 409"/>
                  <a:gd name="T36" fmla="*/ 2 w 410"/>
                  <a:gd name="T37" fmla="*/ 231 h 409"/>
                  <a:gd name="T38" fmla="*/ 8 w 410"/>
                  <a:gd name="T39" fmla="*/ 230 h 409"/>
                  <a:gd name="T40" fmla="*/ 402 w 410"/>
                  <a:gd name="T41" fmla="*/ 229 h 409"/>
                  <a:gd name="T42" fmla="*/ 410 w 410"/>
                  <a:gd name="T43" fmla="*/ 204 h 409"/>
                  <a:gd name="T44" fmla="*/ 8 w 410"/>
                  <a:gd name="T45" fmla="*/ 180 h 409"/>
                  <a:gd name="T46" fmla="*/ 12 w 410"/>
                  <a:gd name="T47" fmla="*/ 156 h 409"/>
                  <a:gd name="T48" fmla="*/ 397 w 410"/>
                  <a:gd name="T49" fmla="*/ 155 h 409"/>
                  <a:gd name="T50" fmla="*/ 402 w 410"/>
                  <a:gd name="T51" fmla="*/ 179 h 409"/>
                  <a:gd name="T52" fmla="*/ 25 w 410"/>
                  <a:gd name="T53" fmla="*/ 106 h 409"/>
                  <a:gd name="T54" fmla="*/ 389 w 410"/>
                  <a:gd name="T55" fmla="*/ 131 h 409"/>
                  <a:gd name="T56" fmla="*/ 395 w 410"/>
                  <a:gd name="T57" fmla="*/ 129 h 409"/>
                  <a:gd name="T58" fmla="*/ 39 w 410"/>
                  <a:gd name="T59" fmla="*/ 84 h 409"/>
                  <a:gd name="T60" fmla="*/ 44 w 410"/>
                  <a:gd name="T61" fmla="*/ 88 h 409"/>
                  <a:gd name="T62" fmla="*/ 354 w 410"/>
                  <a:gd name="T63" fmla="*/ 64 h 409"/>
                  <a:gd name="T64" fmla="*/ 78 w 410"/>
                  <a:gd name="T65" fmla="*/ 52 h 409"/>
                  <a:gd name="T66" fmla="*/ 98 w 410"/>
                  <a:gd name="T67" fmla="*/ 37 h 409"/>
                  <a:gd name="T68" fmla="*/ 311 w 410"/>
                  <a:gd name="T69" fmla="*/ 37 h 409"/>
                  <a:gd name="T70" fmla="*/ 331 w 410"/>
                  <a:gd name="T71" fmla="*/ 51 h 409"/>
                  <a:gd name="T72" fmla="*/ 141 w 410"/>
                  <a:gd name="T73" fmla="*/ 10 h 409"/>
                  <a:gd name="T74" fmla="*/ 289 w 410"/>
                  <a:gd name="T75" fmla="*/ 25 h 409"/>
                  <a:gd name="T76" fmla="*/ 292 w 410"/>
                  <a:gd name="T77" fmla="*/ 19 h 409"/>
                  <a:gd name="T78" fmla="*/ 166 w 410"/>
                  <a:gd name="T79" fmla="*/ 3 h 409"/>
                  <a:gd name="T80" fmla="*/ 167 w 410"/>
                  <a:gd name="T81" fmla="*/ 10 h 409"/>
                  <a:gd name="T82" fmla="*/ 217 w 410"/>
                  <a:gd name="T8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409">
                    <a:moveTo>
                      <a:pt x="205" y="409"/>
                    </a:moveTo>
                    <a:cubicBezTo>
                      <a:pt x="201" y="409"/>
                      <a:pt x="196" y="409"/>
                      <a:pt x="192" y="409"/>
                    </a:cubicBezTo>
                    <a:cubicBezTo>
                      <a:pt x="193" y="403"/>
                      <a:pt x="193" y="403"/>
                      <a:pt x="193" y="403"/>
                    </a:cubicBezTo>
                    <a:cubicBezTo>
                      <a:pt x="201" y="403"/>
                      <a:pt x="209" y="403"/>
                      <a:pt x="218" y="403"/>
                    </a:cubicBezTo>
                    <a:cubicBezTo>
                      <a:pt x="218" y="409"/>
                      <a:pt x="218" y="409"/>
                      <a:pt x="218" y="409"/>
                    </a:cubicBezTo>
                    <a:cubicBezTo>
                      <a:pt x="214" y="409"/>
                      <a:pt x="209" y="409"/>
                      <a:pt x="205" y="409"/>
                    </a:cubicBezTo>
                    <a:close/>
                    <a:moveTo>
                      <a:pt x="167" y="406"/>
                    </a:moveTo>
                    <a:cubicBezTo>
                      <a:pt x="158" y="404"/>
                      <a:pt x="150" y="402"/>
                      <a:pt x="142" y="400"/>
                    </a:cubicBezTo>
                    <a:cubicBezTo>
                      <a:pt x="144" y="394"/>
                      <a:pt x="144" y="394"/>
                      <a:pt x="144" y="394"/>
                    </a:cubicBezTo>
                    <a:cubicBezTo>
                      <a:pt x="152" y="396"/>
                      <a:pt x="160" y="398"/>
                      <a:pt x="168" y="400"/>
                    </a:cubicBezTo>
                    <a:lnTo>
                      <a:pt x="167" y="406"/>
                    </a:lnTo>
                    <a:close/>
                    <a:moveTo>
                      <a:pt x="243" y="406"/>
                    </a:moveTo>
                    <a:cubicBezTo>
                      <a:pt x="242" y="400"/>
                      <a:pt x="242" y="400"/>
                      <a:pt x="242" y="400"/>
                    </a:cubicBezTo>
                    <a:cubicBezTo>
                      <a:pt x="250" y="398"/>
                      <a:pt x="259" y="396"/>
                      <a:pt x="266" y="393"/>
                    </a:cubicBezTo>
                    <a:cubicBezTo>
                      <a:pt x="268" y="399"/>
                      <a:pt x="268" y="399"/>
                      <a:pt x="268" y="399"/>
                    </a:cubicBezTo>
                    <a:cubicBezTo>
                      <a:pt x="260" y="402"/>
                      <a:pt x="252" y="404"/>
                      <a:pt x="243" y="406"/>
                    </a:cubicBezTo>
                    <a:close/>
                    <a:moveTo>
                      <a:pt x="118" y="390"/>
                    </a:moveTo>
                    <a:cubicBezTo>
                      <a:pt x="110" y="386"/>
                      <a:pt x="103" y="382"/>
                      <a:pt x="95" y="378"/>
                    </a:cubicBezTo>
                    <a:cubicBezTo>
                      <a:pt x="99" y="372"/>
                      <a:pt x="99" y="372"/>
                      <a:pt x="99" y="372"/>
                    </a:cubicBezTo>
                    <a:cubicBezTo>
                      <a:pt x="106" y="377"/>
                      <a:pt x="113" y="381"/>
                      <a:pt x="121" y="384"/>
                    </a:cubicBezTo>
                    <a:lnTo>
                      <a:pt x="118" y="390"/>
                    </a:lnTo>
                    <a:close/>
                    <a:moveTo>
                      <a:pt x="292" y="390"/>
                    </a:moveTo>
                    <a:cubicBezTo>
                      <a:pt x="290" y="384"/>
                      <a:pt x="290" y="384"/>
                      <a:pt x="290" y="384"/>
                    </a:cubicBezTo>
                    <a:cubicBezTo>
                      <a:pt x="297" y="381"/>
                      <a:pt x="304" y="377"/>
                      <a:pt x="311" y="372"/>
                    </a:cubicBezTo>
                    <a:cubicBezTo>
                      <a:pt x="315" y="378"/>
                      <a:pt x="315" y="378"/>
                      <a:pt x="315" y="378"/>
                    </a:cubicBezTo>
                    <a:cubicBezTo>
                      <a:pt x="308" y="382"/>
                      <a:pt x="300" y="386"/>
                      <a:pt x="292" y="390"/>
                    </a:cubicBezTo>
                    <a:close/>
                    <a:moveTo>
                      <a:pt x="74" y="363"/>
                    </a:moveTo>
                    <a:cubicBezTo>
                      <a:pt x="68" y="357"/>
                      <a:pt x="62" y="351"/>
                      <a:pt x="56" y="345"/>
                    </a:cubicBezTo>
                    <a:cubicBezTo>
                      <a:pt x="60" y="341"/>
                      <a:pt x="60" y="341"/>
                      <a:pt x="60" y="341"/>
                    </a:cubicBezTo>
                    <a:cubicBezTo>
                      <a:pt x="66" y="347"/>
                      <a:pt x="72" y="352"/>
                      <a:pt x="79" y="358"/>
                    </a:cubicBezTo>
                    <a:lnTo>
                      <a:pt x="74" y="363"/>
                    </a:lnTo>
                    <a:close/>
                    <a:moveTo>
                      <a:pt x="336" y="362"/>
                    </a:moveTo>
                    <a:cubicBezTo>
                      <a:pt x="332" y="358"/>
                      <a:pt x="332" y="358"/>
                      <a:pt x="332" y="358"/>
                    </a:cubicBezTo>
                    <a:cubicBezTo>
                      <a:pt x="338" y="352"/>
                      <a:pt x="344" y="346"/>
                      <a:pt x="350" y="340"/>
                    </a:cubicBezTo>
                    <a:cubicBezTo>
                      <a:pt x="354" y="345"/>
                      <a:pt x="354" y="345"/>
                      <a:pt x="354" y="345"/>
                    </a:cubicBezTo>
                    <a:cubicBezTo>
                      <a:pt x="348" y="351"/>
                      <a:pt x="342" y="357"/>
                      <a:pt x="336" y="362"/>
                    </a:cubicBezTo>
                    <a:close/>
                    <a:moveTo>
                      <a:pt x="39" y="325"/>
                    </a:moveTo>
                    <a:cubicBezTo>
                      <a:pt x="34" y="318"/>
                      <a:pt x="30" y="311"/>
                      <a:pt x="25" y="304"/>
                    </a:cubicBezTo>
                    <a:cubicBezTo>
                      <a:pt x="31" y="300"/>
                      <a:pt x="31" y="300"/>
                      <a:pt x="31" y="300"/>
                    </a:cubicBezTo>
                    <a:cubicBezTo>
                      <a:pt x="35" y="308"/>
                      <a:pt x="40" y="315"/>
                      <a:pt x="44" y="321"/>
                    </a:cubicBezTo>
                    <a:lnTo>
                      <a:pt x="39" y="325"/>
                    </a:lnTo>
                    <a:close/>
                    <a:moveTo>
                      <a:pt x="371" y="325"/>
                    </a:moveTo>
                    <a:cubicBezTo>
                      <a:pt x="366" y="321"/>
                      <a:pt x="366" y="321"/>
                      <a:pt x="366" y="321"/>
                    </a:cubicBezTo>
                    <a:cubicBezTo>
                      <a:pt x="370" y="315"/>
                      <a:pt x="375" y="307"/>
                      <a:pt x="379" y="300"/>
                    </a:cubicBezTo>
                    <a:cubicBezTo>
                      <a:pt x="385" y="303"/>
                      <a:pt x="385" y="303"/>
                      <a:pt x="385" y="303"/>
                    </a:cubicBezTo>
                    <a:cubicBezTo>
                      <a:pt x="380" y="311"/>
                      <a:pt x="376" y="318"/>
                      <a:pt x="371" y="325"/>
                    </a:cubicBezTo>
                    <a:close/>
                    <a:moveTo>
                      <a:pt x="14" y="280"/>
                    </a:moveTo>
                    <a:cubicBezTo>
                      <a:pt x="11" y="272"/>
                      <a:pt x="9" y="264"/>
                      <a:pt x="7" y="256"/>
                    </a:cubicBezTo>
                    <a:cubicBezTo>
                      <a:pt x="13" y="254"/>
                      <a:pt x="13" y="254"/>
                      <a:pt x="13" y="254"/>
                    </a:cubicBezTo>
                    <a:cubicBezTo>
                      <a:pt x="15" y="262"/>
                      <a:pt x="17" y="270"/>
                      <a:pt x="20" y="278"/>
                    </a:cubicBezTo>
                    <a:lnTo>
                      <a:pt x="14" y="280"/>
                    </a:lnTo>
                    <a:close/>
                    <a:moveTo>
                      <a:pt x="395" y="280"/>
                    </a:moveTo>
                    <a:cubicBezTo>
                      <a:pt x="390" y="278"/>
                      <a:pt x="390" y="278"/>
                      <a:pt x="390" y="278"/>
                    </a:cubicBezTo>
                    <a:cubicBezTo>
                      <a:pt x="393" y="270"/>
                      <a:pt x="395" y="262"/>
                      <a:pt x="397" y="254"/>
                    </a:cubicBezTo>
                    <a:cubicBezTo>
                      <a:pt x="403" y="255"/>
                      <a:pt x="403" y="255"/>
                      <a:pt x="403" y="255"/>
                    </a:cubicBezTo>
                    <a:cubicBezTo>
                      <a:pt x="401" y="264"/>
                      <a:pt x="399" y="272"/>
                      <a:pt x="395" y="280"/>
                    </a:cubicBezTo>
                    <a:close/>
                    <a:moveTo>
                      <a:pt x="2" y="231"/>
                    </a:moveTo>
                    <a:cubicBezTo>
                      <a:pt x="1" y="222"/>
                      <a:pt x="0" y="213"/>
                      <a:pt x="0" y="205"/>
                    </a:cubicBezTo>
                    <a:cubicBezTo>
                      <a:pt x="6" y="205"/>
                      <a:pt x="6" y="205"/>
                      <a:pt x="6" y="205"/>
                    </a:cubicBezTo>
                    <a:cubicBezTo>
                      <a:pt x="6" y="213"/>
                      <a:pt x="7" y="222"/>
                      <a:pt x="8" y="230"/>
                    </a:cubicBezTo>
                    <a:lnTo>
                      <a:pt x="2" y="231"/>
                    </a:lnTo>
                    <a:close/>
                    <a:moveTo>
                      <a:pt x="408" y="230"/>
                    </a:moveTo>
                    <a:cubicBezTo>
                      <a:pt x="402" y="229"/>
                      <a:pt x="402" y="229"/>
                      <a:pt x="402" y="229"/>
                    </a:cubicBezTo>
                    <a:cubicBezTo>
                      <a:pt x="403" y="221"/>
                      <a:pt x="404" y="213"/>
                      <a:pt x="404" y="205"/>
                    </a:cubicBezTo>
                    <a:cubicBezTo>
                      <a:pt x="404" y="204"/>
                      <a:pt x="404" y="204"/>
                      <a:pt x="404" y="204"/>
                    </a:cubicBezTo>
                    <a:cubicBezTo>
                      <a:pt x="410" y="204"/>
                      <a:pt x="410" y="204"/>
                      <a:pt x="410" y="204"/>
                    </a:cubicBezTo>
                    <a:cubicBezTo>
                      <a:pt x="410" y="205"/>
                      <a:pt x="410" y="205"/>
                      <a:pt x="410" y="205"/>
                    </a:cubicBezTo>
                    <a:cubicBezTo>
                      <a:pt x="410" y="213"/>
                      <a:pt x="409" y="222"/>
                      <a:pt x="408" y="230"/>
                    </a:cubicBezTo>
                    <a:close/>
                    <a:moveTo>
                      <a:pt x="8" y="180"/>
                    </a:moveTo>
                    <a:cubicBezTo>
                      <a:pt x="2" y="179"/>
                      <a:pt x="2" y="179"/>
                      <a:pt x="2" y="179"/>
                    </a:cubicBezTo>
                    <a:cubicBezTo>
                      <a:pt x="3" y="171"/>
                      <a:pt x="4" y="162"/>
                      <a:pt x="6" y="154"/>
                    </a:cubicBezTo>
                    <a:cubicBezTo>
                      <a:pt x="12" y="156"/>
                      <a:pt x="12" y="156"/>
                      <a:pt x="12" y="156"/>
                    </a:cubicBezTo>
                    <a:cubicBezTo>
                      <a:pt x="10" y="164"/>
                      <a:pt x="9" y="172"/>
                      <a:pt x="8" y="180"/>
                    </a:cubicBezTo>
                    <a:close/>
                    <a:moveTo>
                      <a:pt x="402" y="179"/>
                    </a:moveTo>
                    <a:cubicBezTo>
                      <a:pt x="401" y="171"/>
                      <a:pt x="399" y="163"/>
                      <a:pt x="397" y="155"/>
                    </a:cubicBezTo>
                    <a:cubicBezTo>
                      <a:pt x="403" y="153"/>
                      <a:pt x="403" y="153"/>
                      <a:pt x="403" y="153"/>
                    </a:cubicBezTo>
                    <a:cubicBezTo>
                      <a:pt x="405" y="161"/>
                      <a:pt x="407" y="170"/>
                      <a:pt x="408" y="178"/>
                    </a:cubicBezTo>
                    <a:lnTo>
                      <a:pt x="402" y="179"/>
                    </a:lnTo>
                    <a:close/>
                    <a:moveTo>
                      <a:pt x="20" y="132"/>
                    </a:moveTo>
                    <a:cubicBezTo>
                      <a:pt x="14" y="129"/>
                      <a:pt x="14" y="129"/>
                      <a:pt x="14" y="129"/>
                    </a:cubicBezTo>
                    <a:cubicBezTo>
                      <a:pt x="17" y="122"/>
                      <a:pt x="21" y="114"/>
                      <a:pt x="25" y="106"/>
                    </a:cubicBezTo>
                    <a:cubicBezTo>
                      <a:pt x="31" y="109"/>
                      <a:pt x="31" y="109"/>
                      <a:pt x="31" y="109"/>
                    </a:cubicBezTo>
                    <a:cubicBezTo>
                      <a:pt x="27" y="116"/>
                      <a:pt x="23" y="124"/>
                      <a:pt x="20" y="132"/>
                    </a:cubicBezTo>
                    <a:close/>
                    <a:moveTo>
                      <a:pt x="389" y="131"/>
                    </a:moveTo>
                    <a:cubicBezTo>
                      <a:pt x="386" y="123"/>
                      <a:pt x="383" y="116"/>
                      <a:pt x="379" y="108"/>
                    </a:cubicBezTo>
                    <a:cubicBezTo>
                      <a:pt x="384" y="105"/>
                      <a:pt x="384" y="105"/>
                      <a:pt x="384" y="105"/>
                    </a:cubicBezTo>
                    <a:cubicBezTo>
                      <a:pt x="388" y="113"/>
                      <a:pt x="392" y="121"/>
                      <a:pt x="395" y="129"/>
                    </a:cubicBezTo>
                    <a:lnTo>
                      <a:pt x="389" y="131"/>
                    </a:lnTo>
                    <a:close/>
                    <a:moveTo>
                      <a:pt x="44" y="88"/>
                    </a:moveTo>
                    <a:cubicBezTo>
                      <a:pt x="39" y="84"/>
                      <a:pt x="39" y="84"/>
                      <a:pt x="39" y="84"/>
                    </a:cubicBezTo>
                    <a:cubicBezTo>
                      <a:pt x="44" y="77"/>
                      <a:pt x="49" y="71"/>
                      <a:pt x="55" y="65"/>
                    </a:cubicBezTo>
                    <a:cubicBezTo>
                      <a:pt x="60" y="69"/>
                      <a:pt x="60" y="69"/>
                      <a:pt x="60" y="69"/>
                    </a:cubicBezTo>
                    <a:cubicBezTo>
                      <a:pt x="54" y="75"/>
                      <a:pt x="49" y="81"/>
                      <a:pt x="44" y="88"/>
                    </a:cubicBezTo>
                    <a:close/>
                    <a:moveTo>
                      <a:pt x="365" y="87"/>
                    </a:moveTo>
                    <a:cubicBezTo>
                      <a:pt x="360" y="81"/>
                      <a:pt x="355" y="74"/>
                      <a:pt x="349" y="68"/>
                    </a:cubicBezTo>
                    <a:cubicBezTo>
                      <a:pt x="354" y="64"/>
                      <a:pt x="354" y="64"/>
                      <a:pt x="354" y="64"/>
                    </a:cubicBezTo>
                    <a:cubicBezTo>
                      <a:pt x="360" y="70"/>
                      <a:pt x="365" y="77"/>
                      <a:pt x="370" y="84"/>
                    </a:cubicBezTo>
                    <a:lnTo>
                      <a:pt x="365" y="87"/>
                    </a:lnTo>
                    <a:close/>
                    <a:moveTo>
                      <a:pt x="78" y="52"/>
                    </a:moveTo>
                    <a:cubicBezTo>
                      <a:pt x="74" y="47"/>
                      <a:pt x="74" y="47"/>
                      <a:pt x="74" y="47"/>
                    </a:cubicBezTo>
                    <a:cubicBezTo>
                      <a:pt x="81" y="41"/>
                      <a:pt x="88" y="36"/>
                      <a:pt x="95" y="32"/>
                    </a:cubicBezTo>
                    <a:cubicBezTo>
                      <a:pt x="98" y="37"/>
                      <a:pt x="98" y="37"/>
                      <a:pt x="98" y="37"/>
                    </a:cubicBezTo>
                    <a:cubicBezTo>
                      <a:pt x="91" y="42"/>
                      <a:pt x="84" y="46"/>
                      <a:pt x="78" y="52"/>
                    </a:cubicBezTo>
                    <a:close/>
                    <a:moveTo>
                      <a:pt x="331" y="51"/>
                    </a:moveTo>
                    <a:cubicBezTo>
                      <a:pt x="325" y="46"/>
                      <a:pt x="318" y="41"/>
                      <a:pt x="311" y="37"/>
                    </a:cubicBezTo>
                    <a:cubicBezTo>
                      <a:pt x="314" y="31"/>
                      <a:pt x="314" y="31"/>
                      <a:pt x="314" y="31"/>
                    </a:cubicBezTo>
                    <a:cubicBezTo>
                      <a:pt x="322" y="36"/>
                      <a:pt x="329" y="41"/>
                      <a:pt x="335" y="46"/>
                    </a:cubicBezTo>
                    <a:lnTo>
                      <a:pt x="331" y="51"/>
                    </a:lnTo>
                    <a:close/>
                    <a:moveTo>
                      <a:pt x="120" y="25"/>
                    </a:moveTo>
                    <a:cubicBezTo>
                      <a:pt x="117" y="19"/>
                      <a:pt x="117" y="19"/>
                      <a:pt x="117" y="19"/>
                    </a:cubicBezTo>
                    <a:cubicBezTo>
                      <a:pt x="125" y="16"/>
                      <a:pt x="133" y="12"/>
                      <a:pt x="141" y="10"/>
                    </a:cubicBezTo>
                    <a:cubicBezTo>
                      <a:pt x="143" y="16"/>
                      <a:pt x="143" y="16"/>
                      <a:pt x="143" y="16"/>
                    </a:cubicBezTo>
                    <a:cubicBezTo>
                      <a:pt x="135" y="18"/>
                      <a:pt x="127" y="21"/>
                      <a:pt x="120" y="25"/>
                    </a:cubicBezTo>
                    <a:close/>
                    <a:moveTo>
                      <a:pt x="289" y="25"/>
                    </a:moveTo>
                    <a:cubicBezTo>
                      <a:pt x="282" y="21"/>
                      <a:pt x="274" y="18"/>
                      <a:pt x="266" y="16"/>
                    </a:cubicBezTo>
                    <a:cubicBezTo>
                      <a:pt x="268" y="10"/>
                      <a:pt x="268" y="10"/>
                      <a:pt x="268" y="10"/>
                    </a:cubicBezTo>
                    <a:cubicBezTo>
                      <a:pt x="276" y="12"/>
                      <a:pt x="284" y="15"/>
                      <a:pt x="292" y="19"/>
                    </a:cubicBezTo>
                    <a:lnTo>
                      <a:pt x="289" y="25"/>
                    </a:lnTo>
                    <a:close/>
                    <a:moveTo>
                      <a:pt x="167" y="10"/>
                    </a:moveTo>
                    <a:cubicBezTo>
                      <a:pt x="166" y="3"/>
                      <a:pt x="166" y="3"/>
                      <a:pt x="166" y="3"/>
                    </a:cubicBezTo>
                    <a:cubicBezTo>
                      <a:pt x="174" y="2"/>
                      <a:pt x="183" y="1"/>
                      <a:pt x="192" y="0"/>
                    </a:cubicBezTo>
                    <a:cubicBezTo>
                      <a:pt x="192" y="6"/>
                      <a:pt x="192" y="6"/>
                      <a:pt x="192" y="6"/>
                    </a:cubicBezTo>
                    <a:cubicBezTo>
                      <a:pt x="184" y="7"/>
                      <a:pt x="175" y="8"/>
                      <a:pt x="167" y="10"/>
                    </a:cubicBezTo>
                    <a:close/>
                    <a:moveTo>
                      <a:pt x="242" y="9"/>
                    </a:moveTo>
                    <a:cubicBezTo>
                      <a:pt x="234" y="8"/>
                      <a:pt x="225" y="7"/>
                      <a:pt x="217" y="6"/>
                    </a:cubicBezTo>
                    <a:cubicBezTo>
                      <a:pt x="217" y="0"/>
                      <a:pt x="217" y="0"/>
                      <a:pt x="217" y="0"/>
                    </a:cubicBezTo>
                    <a:cubicBezTo>
                      <a:pt x="226" y="1"/>
                      <a:pt x="234" y="2"/>
                      <a:pt x="243" y="3"/>
                    </a:cubicBezTo>
                    <a:lnTo>
                      <a:pt x="242" y="9"/>
                    </a:lnTo>
                    <a:close/>
                  </a:path>
                </a:pathLst>
              </a:custGeom>
              <a:solidFill>
                <a:srgbClr val="E81123"/>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Oval 11"/>
              <p:cNvSpPr>
                <a:spLocks noChangeArrowheads="1"/>
              </p:cNvSpPr>
              <p:nvPr/>
            </p:nvSpPr>
            <p:spPr bwMode="auto">
              <a:xfrm>
                <a:off x="8062913" y="1641475"/>
                <a:ext cx="723900" cy="72231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2"/>
              <p:cNvSpPr>
                <a:spLocks noEditPoints="1"/>
              </p:cNvSpPr>
              <p:nvPr/>
            </p:nvSpPr>
            <p:spPr bwMode="auto">
              <a:xfrm>
                <a:off x="8054975" y="1633538"/>
                <a:ext cx="738188" cy="736600"/>
              </a:xfrm>
              <a:custGeom>
                <a:avLst/>
                <a:gdLst>
                  <a:gd name="T0" fmla="*/ 166 w 332"/>
                  <a:gd name="T1" fmla="*/ 332 h 332"/>
                  <a:gd name="T2" fmla="*/ 141 w 332"/>
                  <a:gd name="T3" fmla="*/ 324 h 332"/>
                  <a:gd name="T4" fmla="*/ 166 w 332"/>
                  <a:gd name="T5" fmla="*/ 332 h 332"/>
                  <a:gd name="T6" fmla="*/ 191 w 332"/>
                  <a:gd name="T7" fmla="*/ 324 h 332"/>
                  <a:gd name="T8" fmla="*/ 218 w 332"/>
                  <a:gd name="T9" fmla="*/ 324 h 332"/>
                  <a:gd name="T10" fmla="*/ 115 w 332"/>
                  <a:gd name="T11" fmla="*/ 324 h 332"/>
                  <a:gd name="T12" fmla="*/ 94 w 332"/>
                  <a:gd name="T13" fmla="*/ 309 h 332"/>
                  <a:gd name="T14" fmla="*/ 115 w 332"/>
                  <a:gd name="T15" fmla="*/ 324 h 332"/>
                  <a:gd name="T16" fmla="*/ 239 w 332"/>
                  <a:gd name="T17" fmla="*/ 309 h 332"/>
                  <a:gd name="T18" fmla="*/ 264 w 332"/>
                  <a:gd name="T19" fmla="*/ 301 h 332"/>
                  <a:gd name="T20" fmla="*/ 69 w 332"/>
                  <a:gd name="T21" fmla="*/ 301 h 332"/>
                  <a:gd name="T22" fmla="*/ 53 w 332"/>
                  <a:gd name="T23" fmla="*/ 280 h 332"/>
                  <a:gd name="T24" fmla="*/ 69 w 332"/>
                  <a:gd name="T25" fmla="*/ 301 h 332"/>
                  <a:gd name="T26" fmla="*/ 279 w 332"/>
                  <a:gd name="T27" fmla="*/ 279 h 332"/>
                  <a:gd name="T28" fmla="*/ 300 w 332"/>
                  <a:gd name="T29" fmla="*/ 264 h 332"/>
                  <a:gd name="T30" fmla="*/ 32 w 332"/>
                  <a:gd name="T31" fmla="*/ 264 h 332"/>
                  <a:gd name="T32" fmla="*/ 24 w 332"/>
                  <a:gd name="T33" fmla="*/ 239 h 332"/>
                  <a:gd name="T34" fmla="*/ 32 w 332"/>
                  <a:gd name="T35" fmla="*/ 264 h 332"/>
                  <a:gd name="T36" fmla="*/ 308 w 332"/>
                  <a:gd name="T37" fmla="*/ 239 h 332"/>
                  <a:gd name="T38" fmla="*/ 324 w 332"/>
                  <a:gd name="T39" fmla="*/ 218 h 332"/>
                  <a:gd name="T40" fmla="*/ 8 w 332"/>
                  <a:gd name="T41" fmla="*/ 218 h 332"/>
                  <a:gd name="T42" fmla="*/ 8 w 332"/>
                  <a:gd name="T43" fmla="*/ 192 h 332"/>
                  <a:gd name="T44" fmla="*/ 8 w 332"/>
                  <a:gd name="T45" fmla="*/ 218 h 332"/>
                  <a:gd name="T46" fmla="*/ 324 w 332"/>
                  <a:gd name="T47" fmla="*/ 191 h 332"/>
                  <a:gd name="T48" fmla="*/ 326 w 332"/>
                  <a:gd name="T49" fmla="*/ 166 h 332"/>
                  <a:gd name="T50" fmla="*/ 332 w 332"/>
                  <a:gd name="T51" fmla="*/ 166 h 332"/>
                  <a:gd name="T52" fmla="*/ 6 w 332"/>
                  <a:gd name="T53" fmla="*/ 167 h 332"/>
                  <a:gd name="T54" fmla="*/ 0 w 332"/>
                  <a:gd name="T55" fmla="*/ 166 h 332"/>
                  <a:gd name="T56" fmla="*/ 8 w 332"/>
                  <a:gd name="T57" fmla="*/ 142 h 332"/>
                  <a:gd name="T58" fmla="*/ 6 w 332"/>
                  <a:gd name="T59" fmla="*/ 167 h 332"/>
                  <a:gd name="T60" fmla="*/ 318 w 332"/>
                  <a:gd name="T61" fmla="*/ 116 h 332"/>
                  <a:gd name="T62" fmla="*/ 330 w 332"/>
                  <a:gd name="T63" fmla="*/ 140 h 332"/>
                  <a:gd name="T64" fmla="*/ 14 w 332"/>
                  <a:gd name="T65" fmla="*/ 117 h 332"/>
                  <a:gd name="T66" fmla="*/ 18 w 332"/>
                  <a:gd name="T67" fmla="*/ 91 h 332"/>
                  <a:gd name="T68" fmla="*/ 14 w 332"/>
                  <a:gd name="T69" fmla="*/ 117 h 332"/>
                  <a:gd name="T70" fmla="*/ 295 w 332"/>
                  <a:gd name="T71" fmla="*/ 72 h 332"/>
                  <a:gd name="T72" fmla="*/ 314 w 332"/>
                  <a:gd name="T73" fmla="*/ 90 h 332"/>
                  <a:gd name="T74" fmla="*/ 37 w 332"/>
                  <a:gd name="T75" fmla="*/ 73 h 332"/>
                  <a:gd name="T76" fmla="*/ 48 w 332"/>
                  <a:gd name="T77" fmla="*/ 49 h 332"/>
                  <a:gd name="T78" fmla="*/ 37 w 332"/>
                  <a:gd name="T79" fmla="*/ 73 h 332"/>
                  <a:gd name="T80" fmla="*/ 260 w 332"/>
                  <a:gd name="T81" fmla="*/ 37 h 332"/>
                  <a:gd name="T82" fmla="*/ 283 w 332"/>
                  <a:gd name="T83" fmla="*/ 49 h 332"/>
                  <a:gd name="T84" fmla="*/ 72 w 332"/>
                  <a:gd name="T85" fmla="*/ 37 h 332"/>
                  <a:gd name="T86" fmla="*/ 90 w 332"/>
                  <a:gd name="T87" fmla="*/ 19 h 332"/>
                  <a:gd name="T88" fmla="*/ 72 w 332"/>
                  <a:gd name="T89" fmla="*/ 37 h 332"/>
                  <a:gd name="T90" fmla="*/ 215 w 332"/>
                  <a:gd name="T91" fmla="*/ 14 h 332"/>
                  <a:gd name="T92" fmla="*/ 241 w 332"/>
                  <a:gd name="T93" fmla="*/ 18 h 332"/>
                  <a:gd name="T94" fmla="*/ 116 w 332"/>
                  <a:gd name="T95" fmla="*/ 15 h 332"/>
                  <a:gd name="T96" fmla="*/ 140 w 332"/>
                  <a:gd name="T97" fmla="*/ 2 h 332"/>
                  <a:gd name="T98" fmla="*/ 116 w 332"/>
                  <a:gd name="T99" fmla="*/ 15 h 332"/>
                  <a:gd name="T100" fmla="*/ 166 w 332"/>
                  <a:gd name="T101" fmla="*/ 7 h 332"/>
                  <a:gd name="T102" fmla="*/ 166 w 332"/>
                  <a:gd name="T103" fmla="*/ 0 h 332"/>
                  <a:gd name="T104" fmla="*/ 192 w 332"/>
                  <a:gd name="T105" fmla="*/ 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2">
                    <a:moveTo>
                      <a:pt x="166" y="332"/>
                    </a:moveTo>
                    <a:cubicBezTo>
                      <a:pt x="166" y="332"/>
                      <a:pt x="166" y="332"/>
                      <a:pt x="166" y="332"/>
                    </a:cubicBezTo>
                    <a:cubicBezTo>
                      <a:pt x="157" y="332"/>
                      <a:pt x="149" y="332"/>
                      <a:pt x="140" y="330"/>
                    </a:cubicBezTo>
                    <a:cubicBezTo>
                      <a:pt x="141" y="324"/>
                      <a:pt x="141" y="324"/>
                      <a:pt x="141" y="324"/>
                    </a:cubicBezTo>
                    <a:cubicBezTo>
                      <a:pt x="149" y="325"/>
                      <a:pt x="158" y="326"/>
                      <a:pt x="166" y="326"/>
                    </a:cubicBezTo>
                    <a:lnTo>
                      <a:pt x="166" y="332"/>
                    </a:lnTo>
                    <a:close/>
                    <a:moveTo>
                      <a:pt x="192" y="330"/>
                    </a:moveTo>
                    <a:cubicBezTo>
                      <a:pt x="191" y="324"/>
                      <a:pt x="191" y="324"/>
                      <a:pt x="191" y="324"/>
                    </a:cubicBezTo>
                    <a:cubicBezTo>
                      <a:pt x="199" y="323"/>
                      <a:pt x="208" y="321"/>
                      <a:pt x="216" y="318"/>
                    </a:cubicBezTo>
                    <a:cubicBezTo>
                      <a:pt x="218" y="324"/>
                      <a:pt x="218" y="324"/>
                      <a:pt x="218" y="324"/>
                    </a:cubicBezTo>
                    <a:cubicBezTo>
                      <a:pt x="209" y="327"/>
                      <a:pt x="201" y="329"/>
                      <a:pt x="192" y="330"/>
                    </a:cubicBezTo>
                    <a:close/>
                    <a:moveTo>
                      <a:pt x="115" y="324"/>
                    </a:moveTo>
                    <a:cubicBezTo>
                      <a:pt x="107" y="322"/>
                      <a:pt x="99" y="318"/>
                      <a:pt x="91" y="314"/>
                    </a:cubicBezTo>
                    <a:cubicBezTo>
                      <a:pt x="94" y="309"/>
                      <a:pt x="94" y="309"/>
                      <a:pt x="94" y="309"/>
                    </a:cubicBezTo>
                    <a:cubicBezTo>
                      <a:pt x="101" y="313"/>
                      <a:pt x="109" y="316"/>
                      <a:pt x="117" y="318"/>
                    </a:cubicBezTo>
                    <a:lnTo>
                      <a:pt x="115" y="324"/>
                    </a:lnTo>
                    <a:close/>
                    <a:moveTo>
                      <a:pt x="242" y="314"/>
                    </a:moveTo>
                    <a:cubicBezTo>
                      <a:pt x="239" y="309"/>
                      <a:pt x="239" y="309"/>
                      <a:pt x="239" y="309"/>
                    </a:cubicBezTo>
                    <a:cubicBezTo>
                      <a:pt x="246" y="305"/>
                      <a:pt x="253" y="300"/>
                      <a:pt x="260" y="296"/>
                    </a:cubicBezTo>
                    <a:cubicBezTo>
                      <a:pt x="264" y="301"/>
                      <a:pt x="264" y="301"/>
                      <a:pt x="264" y="301"/>
                    </a:cubicBezTo>
                    <a:cubicBezTo>
                      <a:pt x="257" y="306"/>
                      <a:pt x="249" y="310"/>
                      <a:pt x="242" y="314"/>
                    </a:cubicBezTo>
                    <a:close/>
                    <a:moveTo>
                      <a:pt x="69" y="301"/>
                    </a:moveTo>
                    <a:cubicBezTo>
                      <a:pt x="62" y="296"/>
                      <a:pt x="55" y="290"/>
                      <a:pt x="49" y="284"/>
                    </a:cubicBezTo>
                    <a:cubicBezTo>
                      <a:pt x="53" y="280"/>
                      <a:pt x="53" y="280"/>
                      <a:pt x="53" y="280"/>
                    </a:cubicBezTo>
                    <a:cubicBezTo>
                      <a:pt x="59" y="285"/>
                      <a:pt x="66" y="291"/>
                      <a:pt x="72" y="296"/>
                    </a:cubicBezTo>
                    <a:lnTo>
                      <a:pt x="69" y="301"/>
                    </a:lnTo>
                    <a:close/>
                    <a:moveTo>
                      <a:pt x="284" y="284"/>
                    </a:moveTo>
                    <a:cubicBezTo>
                      <a:pt x="279" y="279"/>
                      <a:pt x="279" y="279"/>
                      <a:pt x="279" y="279"/>
                    </a:cubicBezTo>
                    <a:cubicBezTo>
                      <a:pt x="285" y="273"/>
                      <a:pt x="290" y="267"/>
                      <a:pt x="295" y="260"/>
                    </a:cubicBezTo>
                    <a:cubicBezTo>
                      <a:pt x="300" y="264"/>
                      <a:pt x="300" y="264"/>
                      <a:pt x="300" y="264"/>
                    </a:cubicBezTo>
                    <a:cubicBezTo>
                      <a:pt x="295" y="271"/>
                      <a:pt x="290" y="278"/>
                      <a:pt x="284" y="284"/>
                    </a:cubicBezTo>
                    <a:close/>
                    <a:moveTo>
                      <a:pt x="32" y="264"/>
                    </a:moveTo>
                    <a:cubicBezTo>
                      <a:pt x="27" y="257"/>
                      <a:pt x="22" y="250"/>
                      <a:pt x="18" y="242"/>
                    </a:cubicBezTo>
                    <a:cubicBezTo>
                      <a:pt x="24" y="239"/>
                      <a:pt x="24" y="239"/>
                      <a:pt x="24" y="239"/>
                    </a:cubicBezTo>
                    <a:cubicBezTo>
                      <a:pt x="28" y="247"/>
                      <a:pt x="32" y="254"/>
                      <a:pt x="37" y="260"/>
                    </a:cubicBezTo>
                    <a:lnTo>
                      <a:pt x="32" y="264"/>
                    </a:lnTo>
                    <a:close/>
                    <a:moveTo>
                      <a:pt x="314" y="242"/>
                    </a:moveTo>
                    <a:cubicBezTo>
                      <a:pt x="308" y="239"/>
                      <a:pt x="308" y="239"/>
                      <a:pt x="308" y="239"/>
                    </a:cubicBezTo>
                    <a:cubicBezTo>
                      <a:pt x="312" y="231"/>
                      <a:pt x="316" y="224"/>
                      <a:pt x="318" y="216"/>
                    </a:cubicBezTo>
                    <a:cubicBezTo>
                      <a:pt x="324" y="218"/>
                      <a:pt x="324" y="218"/>
                      <a:pt x="324" y="218"/>
                    </a:cubicBezTo>
                    <a:cubicBezTo>
                      <a:pt x="321" y="226"/>
                      <a:pt x="318" y="234"/>
                      <a:pt x="314" y="242"/>
                    </a:cubicBezTo>
                    <a:close/>
                    <a:moveTo>
                      <a:pt x="8" y="218"/>
                    </a:moveTo>
                    <a:cubicBezTo>
                      <a:pt x="6" y="210"/>
                      <a:pt x="3" y="201"/>
                      <a:pt x="2" y="193"/>
                    </a:cubicBezTo>
                    <a:cubicBezTo>
                      <a:pt x="8" y="192"/>
                      <a:pt x="8" y="192"/>
                      <a:pt x="8" y="192"/>
                    </a:cubicBezTo>
                    <a:cubicBezTo>
                      <a:pt x="10" y="200"/>
                      <a:pt x="12" y="208"/>
                      <a:pt x="14" y="216"/>
                    </a:cubicBezTo>
                    <a:lnTo>
                      <a:pt x="8" y="218"/>
                    </a:lnTo>
                    <a:close/>
                    <a:moveTo>
                      <a:pt x="330" y="192"/>
                    </a:moveTo>
                    <a:cubicBezTo>
                      <a:pt x="324" y="191"/>
                      <a:pt x="324" y="191"/>
                      <a:pt x="324" y="191"/>
                    </a:cubicBezTo>
                    <a:cubicBezTo>
                      <a:pt x="325" y="183"/>
                      <a:pt x="326" y="175"/>
                      <a:pt x="326" y="166"/>
                    </a:cubicBezTo>
                    <a:cubicBezTo>
                      <a:pt x="326" y="166"/>
                      <a:pt x="326" y="166"/>
                      <a:pt x="326" y="166"/>
                    </a:cubicBezTo>
                    <a:cubicBezTo>
                      <a:pt x="332" y="166"/>
                      <a:pt x="332" y="166"/>
                      <a:pt x="332" y="166"/>
                    </a:cubicBezTo>
                    <a:cubicBezTo>
                      <a:pt x="332" y="166"/>
                      <a:pt x="332" y="166"/>
                      <a:pt x="332" y="166"/>
                    </a:cubicBezTo>
                    <a:cubicBezTo>
                      <a:pt x="332" y="175"/>
                      <a:pt x="331" y="184"/>
                      <a:pt x="330" y="192"/>
                    </a:cubicBezTo>
                    <a:close/>
                    <a:moveTo>
                      <a:pt x="6" y="167"/>
                    </a:moveTo>
                    <a:cubicBezTo>
                      <a:pt x="0" y="167"/>
                      <a:pt x="0" y="167"/>
                      <a:pt x="0" y="167"/>
                    </a:cubicBezTo>
                    <a:cubicBezTo>
                      <a:pt x="0" y="166"/>
                      <a:pt x="0" y="166"/>
                      <a:pt x="0" y="166"/>
                    </a:cubicBezTo>
                    <a:cubicBezTo>
                      <a:pt x="0" y="158"/>
                      <a:pt x="1" y="149"/>
                      <a:pt x="2" y="141"/>
                    </a:cubicBezTo>
                    <a:cubicBezTo>
                      <a:pt x="8" y="142"/>
                      <a:pt x="8" y="142"/>
                      <a:pt x="8" y="142"/>
                    </a:cubicBezTo>
                    <a:cubicBezTo>
                      <a:pt x="7" y="150"/>
                      <a:pt x="6" y="158"/>
                      <a:pt x="6" y="166"/>
                    </a:cubicBezTo>
                    <a:lnTo>
                      <a:pt x="6" y="167"/>
                    </a:lnTo>
                    <a:close/>
                    <a:moveTo>
                      <a:pt x="324" y="141"/>
                    </a:moveTo>
                    <a:cubicBezTo>
                      <a:pt x="322" y="133"/>
                      <a:pt x="320" y="124"/>
                      <a:pt x="318" y="116"/>
                    </a:cubicBezTo>
                    <a:cubicBezTo>
                      <a:pt x="324" y="114"/>
                      <a:pt x="324" y="114"/>
                      <a:pt x="324" y="114"/>
                    </a:cubicBezTo>
                    <a:cubicBezTo>
                      <a:pt x="327" y="123"/>
                      <a:pt x="329" y="131"/>
                      <a:pt x="330" y="140"/>
                    </a:cubicBezTo>
                    <a:lnTo>
                      <a:pt x="324" y="141"/>
                    </a:lnTo>
                    <a:close/>
                    <a:moveTo>
                      <a:pt x="14" y="117"/>
                    </a:moveTo>
                    <a:cubicBezTo>
                      <a:pt x="8" y="115"/>
                      <a:pt x="8" y="115"/>
                      <a:pt x="8" y="115"/>
                    </a:cubicBezTo>
                    <a:cubicBezTo>
                      <a:pt x="11" y="107"/>
                      <a:pt x="14" y="99"/>
                      <a:pt x="18" y="91"/>
                    </a:cubicBezTo>
                    <a:cubicBezTo>
                      <a:pt x="24" y="94"/>
                      <a:pt x="24" y="94"/>
                      <a:pt x="24" y="94"/>
                    </a:cubicBezTo>
                    <a:cubicBezTo>
                      <a:pt x="20" y="102"/>
                      <a:pt x="17" y="109"/>
                      <a:pt x="14" y="117"/>
                    </a:cubicBezTo>
                    <a:close/>
                    <a:moveTo>
                      <a:pt x="308" y="93"/>
                    </a:moveTo>
                    <a:cubicBezTo>
                      <a:pt x="304" y="86"/>
                      <a:pt x="300" y="79"/>
                      <a:pt x="295" y="72"/>
                    </a:cubicBezTo>
                    <a:cubicBezTo>
                      <a:pt x="300" y="68"/>
                      <a:pt x="300" y="68"/>
                      <a:pt x="300" y="68"/>
                    </a:cubicBezTo>
                    <a:cubicBezTo>
                      <a:pt x="305" y="75"/>
                      <a:pt x="310" y="83"/>
                      <a:pt x="314" y="90"/>
                    </a:cubicBezTo>
                    <a:lnTo>
                      <a:pt x="308" y="93"/>
                    </a:lnTo>
                    <a:close/>
                    <a:moveTo>
                      <a:pt x="37" y="73"/>
                    </a:moveTo>
                    <a:cubicBezTo>
                      <a:pt x="32" y="69"/>
                      <a:pt x="32" y="69"/>
                      <a:pt x="32" y="69"/>
                    </a:cubicBezTo>
                    <a:cubicBezTo>
                      <a:pt x="37" y="62"/>
                      <a:pt x="42" y="55"/>
                      <a:pt x="48" y="49"/>
                    </a:cubicBezTo>
                    <a:cubicBezTo>
                      <a:pt x="53" y="54"/>
                      <a:pt x="53" y="54"/>
                      <a:pt x="53" y="54"/>
                    </a:cubicBezTo>
                    <a:cubicBezTo>
                      <a:pt x="47" y="60"/>
                      <a:pt x="42" y="66"/>
                      <a:pt x="37" y="73"/>
                    </a:cubicBezTo>
                    <a:close/>
                    <a:moveTo>
                      <a:pt x="279" y="53"/>
                    </a:moveTo>
                    <a:cubicBezTo>
                      <a:pt x="273" y="47"/>
                      <a:pt x="266" y="42"/>
                      <a:pt x="260" y="37"/>
                    </a:cubicBezTo>
                    <a:cubicBezTo>
                      <a:pt x="263" y="32"/>
                      <a:pt x="263" y="32"/>
                      <a:pt x="263" y="32"/>
                    </a:cubicBezTo>
                    <a:cubicBezTo>
                      <a:pt x="270" y="37"/>
                      <a:pt x="277" y="42"/>
                      <a:pt x="283" y="49"/>
                    </a:cubicBezTo>
                    <a:lnTo>
                      <a:pt x="279" y="53"/>
                    </a:lnTo>
                    <a:close/>
                    <a:moveTo>
                      <a:pt x="72" y="37"/>
                    </a:moveTo>
                    <a:cubicBezTo>
                      <a:pt x="68" y="32"/>
                      <a:pt x="68" y="32"/>
                      <a:pt x="68" y="32"/>
                    </a:cubicBezTo>
                    <a:cubicBezTo>
                      <a:pt x="75" y="27"/>
                      <a:pt x="83" y="23"/>
                      <a:pt x="90" y="19"/>
                    </a:cubicBezTo>
                    <a:cubicBezTo>
                      <a:pt x="93" y="24"/>
                      <a:pt x="93" y="24"/>
                      <a:pt x="93" y="24"/>
                    </a:cubicBezTo>
                    <a:cubicBezTo>
                      <a:pt x="86" y="28"/>
                      <a:pt x="79" y="32"/>
                      <a:pt x="72" y="37"/>
                    </a:cubicBezTo>
                    <a:close/>
                    <a:moveTo>
                      <a:pt x="238" y="24"/>
                    </a:moveTo>
                    <a:cubicBezTo>
                      <a:pt x="231" y="20"/>
                      <a:pt x="223" y="17"/>
                      <a:pt x="215" y="14"/>
                    </a:cubicBezTo>
                    <a:cubicBezTo>
                      <a:pt x="217" y="8"/>
                      <a:pt x="217" y="8"/>
                      <a:pt x="217" y="8"/>
                    </a:cubicBezTo>
                    <a:cubicBezTo>
                      <a:pt x="225" y="11"/>
                      <a:pt x="233" y="14"/>
                      <a:pt x="241" y="18"/>
                    </a:cubicBezTo>
                    <a:lnTo>
                      <a:pt x="238" y="24"/>
                    </a:lnTo>
                    <a:close/>
                    <a:moveTo>
                      <a:pt x="116" y="15"/>
                    </a:moveTo>
                    <a:cubicBezTo>
                      <a:pt x="114" y="9"/>
                      <a:pt x="114" y="9"/>
                      <a:pt x="114" y="9"/>
                    </a:cubicBezTo>
                    <a:cubicBezTo>
                      <a:pt x="123" y="6"/>
                      <a:pt x="131" y="4"/>
                      <a:pt x="140" y="2"/>
                    </a:cubicBezTo>
                    <a:cubicBezTo>
                      <a:pt x="141" y="9"/>
                      <a:pt x="141" y="9"/>
                      <a:pt x="141" y="9"/>
                    </a:cubicBezTo>
                    <a:cubicBezTo>
                      <a:pt x="132" y="10"/>
                      <a:pt x="124" y="12"/>
                      <a:pt x="116" y="15"/>
                    </a:cubicBezTo>
                    <a:close/>
                    <a:moveTo>
                      <a:pt x="191" y="9"/>
                    </a:moveTo>
                    <a:cubicBezTo>
                      <a:pt x="183" y="7"/>
                      <a:pt x="174" y="7"/>
                      <a:pt x="166" y="7"/>
                    </a:cubicBezTo>
                    <a:cubicBezTo>
                      <a:pt x="166" y="7"/>
                      <a:pt x="166" y="7"/>
                      <a:pt x="166" y="7"/>
                    </a:cubicBezTo>
                    <a:cubicBezTo>
                      <a:pt x="166" y="0"/>
                      <a:pt x="166" y="0"/>
                      <a:pt x="166" y="0"/>
                    </a:cubicBezTo>
                    <a:cubicBezTo>
                      <a:pt x="166" y="0"/>
                      <a:pt x="166" y="0"/>
                      <a:pt x="166" y="0"/>
                    </a:cubicBezTo>
                    <a:cubicBezTo>
                      <a:pt x="175" y="0"/>
                      <a:pt x="183" y="1"/>
                      <a:pt x="192" y="2"/>
                    </a:cubicBezTo>
                    <a:lnTo>
                      <a:pt x="191" y="9"/>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Oval 13"/>
              <p:cNvSpPr>
                <a:spLocks noChangeArrowheads="1"/>
              </p:cNvSpPr>
              <p:nvPr/>
            </p:nvSpPr>
            <p:spPr bwMode="auto">
              <a:xfrm>
                <a:off x="8062913" y="1795463"/>
                <a:ext cx="568325" cy="568325"/>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4"/>
              <p:cNvSpPr>
                <a:spLocks noEditPoints="1"/>
              </p:cNvSpPr>
              <p:nvPr/>
            </p:nvSpPr>
            <p:spPr bwMode="auto">
              <a:xfrm>
                <a:off x="8202613" y="1963738"/>
                <a:ext cx="284163" cy="239713"/>
              </a:xfrm>
              <a:custGeom>
                <a:avLst/>
                <a:gdLst>
                  <a:gd name="T0" fmla="*/ 121 w 128"/>
                  <a:gd name="T1" fmla="*/ 102 h 108"/>
                  <a:gd name="T2" fmla="*/ 0 w 128"/>
                  <a:gd name="T3" fmla="*/ 19 h 108"/>
                  <a:gd name="T4" fmla="*/ 0 w 128"/>
                  <a:gd name="T5" fmla="*/ 108 h 108"/>
                  <a:gd name="T6" fmla="*/ 128 w 128"/>
                  <a:gd name="T7" fmla="*/ 0 h 108"/>
                  <a:gd name="T8" fmla="*/ 0 w 128"/>
                  <a:gd name="T9" fmla="*/ 0 h 108"/>
                  <a:gd name="T10" fmla="*/ 75 w 128"/>
                  <a:gd name="T11" fmla="*/ 61 h 108"/>
                  <a:gd name="T12" fmla="*/ 71 w 128"/>
                  <a:gd name="T13" fmla="*/ 55 h 108"/>
                  <a:gd name="T14" fmla="*/ 67 w 128"/>
                  <a:gd name="T15" fmla="*/ 51 h 108"/>
                  <a:gd name="T16" fmla="*/ 60 w 128"/>
                  <a:gd name="T17" fmla="*/ 48 h 108"/>
                  <a:gd name="T18" fmla="*/ 54 w 128"/>
                  <a:gd name="T19" fmla="*/ 48 h 108"/>
                  <a:gd name="T20" fmla="*/ 47 w 128"/>
                  <a:gd name="T21" fmla="*/ 51 h 108"/>
                  <a:gd name="T22" fmla="*/ 43 w 128"/>
                  <a:gd name="T23" fmla="*/ 55 h 108"/>
                  <a:gd name="T24" fmla="*/ 40 w 128"/>
                  <a:gd name="T25" fmla="*/ 61 h 108"/>
                  <a:gd name="T26" fmla="*/ 38 w 128"/>
                  <a:gd name="T27" fmla="*/ 66 h 108"/>
                  <a:gd name="T28" fmla="*/ 40 w 128"/>
                  <a:gd name="T29" fmla="*/ 74 h 108"/>
                  <a:gd name="T30" fmla="*/ 42 w 128"/>
                  <a:gd name="T31" fmla="*/ 78 h 108"/>
                  <a:gd name="T32" fmla="*/ 48 w 128"/>
                  <a:gd name="T33" fmla="*/ 83 h 108"/>
                  <a:gd name="T34" fmla="*/ 53 w 128"/>
                  <a:gd name="T35" fmla="*/ 85 h 108"/>
                  <a:gd name="T36" fmla="*/ 58 w 128"/>
                  <a:gd name="T37" fmla="*/ 80 h 108"/>
                  <a:gd name="T38" fmla="*/ 65 w 128"/>
                  <a:gd name="T39" fmla="*/ 84 h 108"/>
                  <a:gd name="T40" fmla="*/ 66 w 128"/>
                  <a:gd name="T41" fmla="*/ 77 h 108"/>
                  <a:gd name="T42" fmla="*/ 75 w 128"/>
                  <a:gd name="T43" fmla="*/ 75 h 108"/>
                  <a:gd name="T44" fmla="*/ 71 w 128"/>
                  <a:gd name="T45" fmla="*/ 69 h 108"/>
                  <a:gd name="T46" fmla="*/ 65 w 128"/>
                  <a:gd name="T47" fmla="*/ 67 h 108"/>
                  <a:gd name="T48" fmla="*/ 52 w 128"/>
                  <a:gd name="T49" fmla="*/ 72 h 108"/>
                  <a:gd name="T50" fmla="*/ 57 w 128"/>
                  <a:gd name="T51" fmla="*/ 59 h 108"/>
                  <a:gd name="T52" fmla="*/ 54 w 128"/>
                  <a:gd name="T53" fmla="*/ 67 h 108"/>
                  <a:gd name="T54" fmla="*/ 57 w 128"/>
                  <a:gd name="T55" fmla="*/ 70 h 108"/>
                  <a:gd name="T56" fmla="*/ 88 w 128"/>
                  <a:gd name="T57" fmla="*/ 53 h 108"/>
                  <a:gd name="T58" fmla="*/ 90 w 128"/>
                  <a:gd name="T59" fmla="*/ 49 h 108"/>
                  <a:gd name="T60" fmla="*/ 88 w 128"/>
                  <a:gd name="T61" fmla="*/ 47 h 108"/>
                  <a:gd name="T62" fmla="*/ 83 w 128"/>
                  <a:gd name="T63" fmla="*/ 46 h 108"/>
                  <a:gd name="T64" fmla="*/ 80 w 128"/>
                  <a:gd name="T65" fmla="*/ 43 h 108"/>
                  <a:gd name="T66" fmla="*/ 76 w 128"/>
                  <a:gd name="T67" fmla="*/ 48 h 108"/>
                  <a:gd name="T68" fmla="*/ 72 w 128"/>
                  <a:gd name="T69" fmla="*/ 47 h 108"/>
                  <a:gd name="T70" fmla="*/ 71 w 128"/>
                  <a:gd name="T71" fmla="*/ 50 h 108"/>
                  <a:gd name="T72" fmla="*/ 73 w 128"/>
                  <a:gd name="T73" fmla="*/ 55 h 108"/>
                  <a:gd name="T74" fmla="*/ 71 w 128"/>
                  <a:gd name="T75" fmla="*/ 58 h 108"/>
                  <a:gd name="T76" fmla="*/ 73 w 128"/>
                  <a:gd name="T77" fmla="*/ 60 h 108"/>
                  <a:gd name="T78" fmla="*/ 79 w 128"/>
                  <a:gd name="T79" fmla="*/ 63 h 108"/>
                  <a:gd name="T80" fmla="*/ 82 w 128"/>
                  <a:gd name="T81" fmla="*/ 63 h 108"/>
                  <a:gd name="T82" fmla="*/ 88 w 128"/>
                  <a:gd name="T83" fmla="*/ 60 h 108"/>
                  <a:gd name="T84" fmla="*/ 90 w 128"/>
                  <a:gd name="T85" fmla="*/ 58 h 108"/>
                  <a:gd name="T86" fmla="*/ 88 w 128"/>
                  <a:gd name="T87" fmla="*/ 55 h 108"/>
                  <a:gd name="T88" fmla="*/ 81 w 128"/>
                  <a:gd name="T89" fmla="*/ 56 h 108"/>
                  <a:gd name="T90" fmla="*/ 83 w 128"/>
                  <a:gd name="T91"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8">
                    <a:moveTo>
                      <a:pt x="7" y="25"/>
                    </a:moveTo>
                    <a:cubicBezTo>
                      <a:pt x="7" y="102"/>
                      <a:pt x="7" y="102"/>
                      <a:pt x="7" y="102"/>
                    </a:cubicBezTo>
                    <a:cubicBezTo>
                      <a:pt x="121" y="102"/>
                      <a:pt x="121" y="102"/>
                      <a:pt x="121" y="102"/>
                    </a:cubicBezTo>
                    <a:cubicBezTo>
                      <a:pt x="121" y="25"/>
                      <a:pt x="121" y="25"/>
                      <a:pt x="121" y="25"/>
                    </a:cubicBezTo>
                    <a:cubicBezTo>
                      <a:pt x="7" y="25"/>
                      <a:pt x="7" y="25"/>
                      <a:pt x="7" y="25"/>
                    </a:cubicBezTo>
                    <a:close/>
                    <a:moveTo>
                      <a:pt x="0" y="19"/>
                    </a:moveTo>
                    <a:cubicBezTo>
                      <a:pt x="128" y="19"/>
                      <a:pt x="128" y="19"/>
                      <a:pt x="128" y="19"/>
                    </a:cubicBezTo>
                    <a:cubicBezTo>
                      <a:pt x="128" y="108"/>
                      <a:pt x="128" y="108"/>
                      <a:pt x="128" y="108"/>
                    </a:cubicBezTo>
                    <a:cubicBezTo>
                      <a:pt x="0" y="108"/>
                      <a:pt x="0" y="108"/>
                      <a:pt x="0" y="108"/>
                    </a:cubicBezTo>
                    <a:cubicBezTo>
                      <a:pt x="0" y="19"/>
                      <a:pt x="0" y="19"/>
                      <a:pt x="0" y="19"/>
                    </a:cubicBezTo>
                    <a:close/>
                    <a:moveTo>
                      <a:pt x="0" y="0"/>
                    </a:moveTo>
                    <a:cubicBezTo>
                      <a:pt x="128" y="0"/>
                      <a:pt x="128" y="0"/>
                      <a:pt x="128" y="0"/>
                    </a:cubicBezTo>
                    <a:cubicBezTo>
                      <a:pt x="128" y="12"/>
                      <a:pt x="128" y="12"/>
                      <a:pt x="128" y="12"/>
                    </a:cubicBezTo>
                    <a:cubicBezTo>
                      <a:pt x="0" y="12"/>
                      <a:pt x="0" y="12"/>
                      <a:pt x="0" y="12"/>
                    </a:cubicBezTo>
                    <a:cubicBezTo>
                      <a:pt x="0" y="0"/>
                      <a:pt x="0" y="0"/>
                      <a:pt x="0" y="0"/>
                    </a:cubicBezTo>
                    <a:close/>
                    <a:moveTo>
                      <a:pt x="76" y="65"/>
                    </a:moveTo>
                    <a:cubicBezTo>
                      <a:pt x="75" y="62"/>
                      <a:pt x="75" y="62"/>
                      <a:pt x="75" y="62"/>
                    </a:cubicBezTo>
                    <a:cubicBezTo>
                      <a:pt x="75" y="61"/>
                      <a:pt x="75" y="61"/>
                      <a:pt x="75" y="61"/>
                    </a:cubicBezTo>
                    <a:cubicBezTo>
                      <a:pt x="69" y="61"/>
                      <a:pt x="69" y="61"/>
                      <a:pt x="69" y="61"/>
                    </a:cubicBezTo>
                    <a:cubicBezTo>
                      <a:pt x="69" y="60"/>
                      <a:pt x="69" y="60"/>
                      <a:pt x="68" y="59"/>
                    </a:cubicBezTo>
                    <a:cubicBezTo>
                      <a:pt x="71" y="55"/>
                      <a:pt x="71" y="55"/>
                      <a:pt x="71" y="55"/>
                    </a:cubicBezTo>
                    <a:cubicBezTo>
                      <a:pt x="71" y="54"/>
                      <a:pt x="71" y="54"/>
                      <a:pt x="71" y="53"/>
                    </a:cubicBezTo>
                    <a:cubicBezTo>
                      <a:pt x="68" y="51"/>
                      <a:pt x="68" y="51"/>
                      <a:pt x="68" y="51"/>
                    </a:cubicBezTo>
                    <a:cubicBezTo>
                      <a:pt x="68" y="51"/>
                      <a:pt x="67" y="51"/>
                      <a:pt x="67" y="51"/>
                    </a:cubicBezTo>
                    <a:cubicBezTo>
                      <a:pt x="62" y="54"/>
                      <a:pt x="62" y="54"/>
                      <a:pt x="62" y="54"/>
                    </a:cubicBezTo>
                    <a:cubicBezTo>
                      <a:pt x="62" y="54"/>
                      <a:pt x="62" y="54"/>
                      <a:pt x="61" y="54"/>
                    </a:cubicBezTo>
                    <a:cubicBezTo>
                      <a:pt x="60" y="48"/>
                      <a:pt x="60" y="48"/>
                      <a:pt x="60" y="48"/>
                    </a:cubicBezTo>
                    <a:cubicBezTo>
                      <a:pt x="60" y="47"/>
                      <a:pt x="59" y="47"/>
                      <a:pt x="59" y="47"/>
                    </a:cubicBezTo>
                    <a:cubicBezTo>
                      <a:pt x="55" y="47"/>
                      <a:pt x="55" y="47"/>
                      <a:pt x="55" y="47"/>
                    </a:cubicBezTo>
                    <a:cubicBezTo>
                      <a:pt x="55" y="47"/>
                      <a:pt x="54" y="47"/>
                      <a:pt x="54" y="48"/>
                    </a:cubicBezTo>
                    <a:cubicBezTo>
                      <a:pt x="53" y="54"/>
                      <a:pt x="53" y="54"/>
                      <a:pt x="53" y="54"/>
                    </a:cubicBezTo>
                    <a:cubicBezTo>
                      <a:pt x="52" y="54"/>
                      <a:pt x="52" y="54"/>
                      <a:pt x="52" y="54"/>
                    </a:cubicBezTo>
                    <a:cubicBezTo>
                      <a:pt x="47" y="51"/>
                      <a:pt x="47" y="51"/>
                      <a:pt x="47" y="51"/>
                    </a:cubicBezTo>
                    <a:cubicBezTo>
                      <a:pt x="47" y="51"/>
                      <a:pt x="46" y="51"/>
                      <a:pt x="46" y="51"/>
                    </a:cubicBezTo>
                    <a:cubicBezTo>
                      <a:pt x="43" y="53"/>
                      <a:pt x="43" y="53"/>
                      <a:pt x="43" y="53"/>
                    </a:cubicBezTo>
                    <a:cubicBezTo>
                      <a:pt x="43" y="54"/>
                      <a:pt x="43" y="54"/>
                      <a:pt x="43" y="55"/>
                    </a:cubicBezTo>
                    <a:cubicBezTo>
                      <a:pt x="46" y="59"/>
                      <a:pt x="46" y="59"/>
                      <a:pt x="46" y="59"/>
                    </a:cubicBezTo>
                    <a:cubicBezTo>
                      <a:pt x="45" y="60"/>
                      <a:pt x="45" y="60"/>
                      <a:pt x="45" y="61"/>
                    </a:cubicBezTo>
                    <a:cubicBezTo>
                      <a:pt x="40" y="61"/>
                      <a:pt x="40" y="61"/>
                      <a:pt x="40" y="61"/>
                    </a:cubicBezTo>
                    <a:cubicBezTo>
                      <a:pt x="39" y="61"/>
                      <a:pt x="39" y="61"/>
                      <a:pt x="38" y="62"/>
                    </a:cubicBezTo>
                    <a:cubicBezTo>
                      <a:pt x="38" y="65"/>
                      <a:pt x="38" y="65"/>
                      <a:pt x="38" y="65"/>
                    </a:cubicBezTo>
                    <a:cubicBezTo>
                      <a:pt x="38" y="66"/>
                      <a:pt x="38" y="66"/>
                      <a:pt x="38" y="66"/>
                    </a:cubicBezTo>
                    <a:cubicBezTo>
                      <a:pt x="44" y="69"/>
                      <a:pt x="44" y="69"/>
                      <a:pt x="44" y="69"/>
                    </a:cubicBezTo>
                    <a:cubicBezTo>
                      <a:pt x="44" y="69"/>
                      <a:pt x="44" y="69"/>
                      <a:pt x="44" y="70"/>
                    </a:cubicBezTo>
                    <a:cubicBezTo>
                      <a:pt x="40" y="74"/>
                      <a:pt x="40" y="74"/>
                      <a:pt x="40" y="74"/>
                    </a:cubicBezTo>
                    <a:cubicBezTo>
                      <a:pt x="40" y="74"/>
                      <a:pt x="39" y="74"/>
                      <a:pt x="40" y="75"/>
                    </a:cubicBezTo>
                    <a:cubicBezTo>
                      <a:pt x="41" y="78"/>
                      <a:pt x="41" y="78"/>
                      <a:pt x="41" y="78"/>
                    </a:cubicBezTo>
                    <a:cubicBezTo>
                      <a:pt x="42" y="78"/>
                      <a:pt x="42" y="78"/>
                      <a:pt x="42" y="78"/>
                    </a:cubicBezTo>
                    <a:cubicBezTo>
                      <a:pt x="48" y="77"/>
                      <a:pt x="48" y="77"/>
                      <a:pt x="48" y="77"/>
                    </a:cubicBezTo>
                    <a:cubicBezTo>
                      <a:pt x="48" y="77"/>
                      <a:pt x="48" y="77"/>
                      <a:pt x="49" y="78"/>
                    </a:cubicBezTo>
                    <a:cubicBezTo>
                      <a:pt x="48" y="83"/>
                      <a:pt x="48" y="83"/>
                      <a:pt x="48" y="83"/>
                    </a:cubicBezTo>
                    <a:cubicBezTo>
                      <a:pt x="48" y="84"/>
                      <a:pt x="48" y="84"/>
                      <a:pt x="49" y="84"/>
                    </a:cubicBezTo>
                    <a:cubicBezTo>
                      <a:pt x="52" y="85"/>
                      <a:pt x="52" y="85"/>
                      <a:pt x="52" y="85"/>
                    </a:cubicBezTo>
                    <a:cubicBezTo>
                      <a:pt x="53" y="85"/>
                      <a:pt x="53" y="85"/>
                      <a:pt x="53" y="85"/>
                    </a:cubicBezTo>
                    <a:cubicBezTo>
                      <a:pt x="56" y="80"/>
                      <a:pt x="56" y="80"/>
                      <a:pt x="56" y="80"/>
                    </a:cubicBezTo>
                    <a:cubicBezTo>
                      <a:pt x="56" y="80"/>
                      <a:pt x="57" y="80"/>
                      <a:pt x="57" y="80"/>
                    </a:cubicBezTo>
                    <a:cubicBezTo>
                      <a:pt x="57" y="80"/>
                      <a:pt x="58" y="80"/>
                      <a:pt x="58" y="80"/>
                    </a:cubicBezTo>
                    <a:cubicBezTo>
                      <a:pt x="61" y="85"/>
                      <a:pt x="61" y="85"/>
                      <a:pt x="61" y="85"/>
                    </a:cubicBezTo>
                    <a:cubicBezTo>
                      <a:pt x="61" y="85"/>
                      <a:pt x="61" y="85"/>
                      <a:pt x="62" y="85"/>
                    </a:cubicBezTo>
                    <a:cubicBezTo>
                      <a:pt x="65" y="84"/>
                      <a:pt x="65" y="84"/>
                      <a:pt x="65" y="84"/>
                    </a:cubicBezTo>
                    <a:cubicBezTo>
                      <a:pt x="66" y="84"/>
                      <a:pt x="66" y="84"/>
                      <a:pt x="66" y="83"/>
                    </a:cubicBezTo>
                    <a:cubicBezTo>
                      <a:pt x="65" y="78"/>
                      <a:pt x="65" y="78"/>
                      <a:pt x="65" y="78"/>
                    </a:cubicBezTo>
                    <a:cubicBezTo>
                      <a:pt x="65" y="77"/>
                      <a:pt x="66" y="77"/>
                      <a:pt x="66" y="77"/>
                    </a:cubicBezTo>
                    <a:cubicBezTo>
                      <a:pt x="72" y="78"/>
                      <a:pt x="72" y="78"/>
                      <a:pt x="72" y="78"/>
                    </a:cubicBezTo>
                    <a:cubicBezTo>
                      <a:pt x="72" y="78"/>
                      <a:pt x="73" y="78"/>
                      <a:pt x="73" y="78"/>
                    </a:cubicBezTo>
                    <a:cubicBezTo>
                      <a:pt x="75" y="75"/>
                      <a:pt x="75" y="75"/>
                      <a:pt x="75" y="75"/>
                    </a:cubicBezTo>
                    <a:cubicBezTo>
                      <a:pt x="75" y="74"/>
                      <a:pt x="75" y="74"/>
                      <a:pt x="74" y="74"/>
                    </a:cubicBezTo>
                    <a:cubicBezTo>
                      <a:pt x="70" y="70"/>
                      <a:pt x="70" y="70"/>
                      <a:pt x="70" y="70"/>
                    </a:cubicBezTo>
                    <a:cubicBezTo>
                      <a:pt x="70" y="69"/>
                      <a:pt x="70" y="69"/>
                      <a:pt x="71" y="69"/>
                    </a:cubicBezTo>
                    <a:cubicBezTo>
                      <a:pt x="76" y="66"/>
                      <a:pt x="76" y="66"/>
                      <a:pt x="76" y="66"/>
                    </a:cubicBezTo>
                    <a:cubicBezTo>
                      <a:pt x="76" y="66"/>
                      <a:pt x="76" y="66"/>
                      <a:pt x="76" y="65"/>
                    </a:cubicBezTo>
                    <a:close/>
                    <a:moveTo>
                      <a:pt x="65" y="67"/>
                    </a:moveTo>
                    <a:cubicBezTo>
                      <a:pt x="65" y="69"/>
                      <a:pt x="64" y="71"/>
                      <a:pt x="62" y="72"/>
                    </a:cubicBezTo>
                    <a:cubicBezTo>
                      <a:pt x="61" y="74"/>
                      <a:pt x="59" y="74"/>
                      <a:pt x="57" y="74"/>
                    </a:cubicBezTo>
                    <a:cubicBezTo>
                      <a:pt x="55" y="74"/>
                      <a:pt x="53" y="74"/>
                      <a:pt x="52" y="72"/>
                    </a:cubicBezTo>
                    <a:cubicBezTo>
                      <a:pt x="50" y="71"/>
                      <a:pt x="50" y="69"/>
                      <a:pt x="50" y="67"/>
                    </a:cubicBezTo>
                    <a:cubicBezTo>
                      <a:pt x="50" y="65"/>
                      <a:pt x="50" y="63"/>
                      <a:pt x="52" y="61"/>
                    </a:cubicBezTo>
                    <a:cubicBezTo>
                      <a:pt x="53" y="60"/>
                      <a:pt x="55" y="59"/>
                      <a:pt x="57" y="59"/>
                    </a:cubicBezTo>
                    <a:cubicBezTo>
                      <a:pt x="59" y="59"/>
                      <a:pt x="61" y="60"/>
                      <a:pt x="62" y="61"/>
                    </a:cubicBezTo>
                    <a:cubicBezTo>
                      <a:pt x="64" y="63"/>
                      <a:pt x="65" y="65"/>
                      <a:pt x="65" y="67"/>
                    </a:cubicBezTo>
                    <a:close/>
                    <a:moveTo>
                      <a:pt x="54" y="67"/>
                    </a:moveTo>
                    <a:cubicBezTo>
                      <a:pt x="54" y="65"/>
                      <a:pt x="55" y="63"/>
                      <a:pt x="57" y="63"/>
                    </a:cubicBezTo>
                    <a:cubicBezTo>
                      <a:pt x="59" y="63"/>
                      <a:pt x="61" y="65"/>
                      <a:pt x="61" y="67"/>
                    </a:cubicBezTo>
                    <a:cubicBezTo>
                      <a:pt x="61" y="69"/>
                      <a:pt x="59" y="70"/>
                      <a:pt x="57" y="70"/>
                    </a:cubicBezTo>
                    <a:cubicBezTo>
                      <a:pt x="55" y="70"/>
                      <a:pt x="54" y="69"/>
                      <a:pt x="54" y="67"/>
                    </a:cubicBezTo>
                    <a:close/>
                    <a:moveTo>
                      <a:pt x="88" y="55"/>
                    </a:moveTo>
                    <a:cubicBezTo>
                      <a:pt x="88" y="54"/>
                      <a:pt x="88" y="54"/>
                      <a:pt x="88" y="53"/>
                    </a:cubicBezTo>
                    <a:cubicBezTo>
                      <a:pt x="88" y="53"/>
                      <a:pt x="88" y="52"/>
                      <a:pt x="88" y="52"/>
                    </a:cubicBezTo>
                    <a:cubicBezTo>
                      <a:pt x="90" y="50"/>
                      <a:pt x="90" y="50"/>
                      <a:pt x="90" y="50"/>
                    </a:cubicBezTo>
                    <a:cubicBezTo>
                      <a:pt x="90" y="50"/>
                      <a:pt x="90" y="49"/>
                      <a:pt x="90" y="49"/>
                    </a:cubicBezTo>
                    <a:cubicBezTo>
                      <a:pt x="90" y="49"/>
                      <a:pt x="90" y="49"/>
                      <a:pt x="90" y="49"/>
                    </a:cubicBezTo>
                    <a:cubicBezTo>
                      <a:pt x="89" y="47"/>
                      <a:pt x="89" y="47"/>
                      <a:pt x="89" y="47"/>
                    </a:cubicBezTo>
                    <a:cubicBezTo>
                      <a:pt x="89" y="47"/>
                      <a:pt x="89" y="47"/>
                      <a:pt x="88" y="47"/>
                    </a:cubicBezTo>
                    <a:cubicBezTo>
                      <a:pt x="88" y="47"/>
                      <a:pt x="88" y="47"/>
                      <a:pt x="88" y="47"/>
                    </a:cubicBezTo>
                    <a:cubicBezTo>
                      <a:pt x="85" y="48"/>
                      <a:pt x="85" y="48"/>
                      <a:pt x="85" y="48"/>
                    </a:cubicBezTo>
                    <a:cubicBezTo>
                      <a:pt x="85" y="47"/>
                      <a:pt x="84" y="47"/>
                      <a:pt x="83" y="46"/>
                    </a:cubicBezTo>
                    <a:cubicBezTo>
                      <a:pt x="82" y="43"/>
                      <a:pt x="82" y="43"/>
                      <a:pt x="82" y="43"/>
                    </a:cubicBezTo>
                    <a:cubicBezTo>
                      <a:pt x="82" y="43"/>
                      <a:pt x="82" y="43"/>
                      <a:pt x="81" y="43"/>
                    </a:cubicBezTo>
                    <a:cubicBezTo>
                      <a:pt x="80" y="43"/>
                      <a:pt x="80" y="43"/>
                      <a:pt x="80" y="43"/>
                    </a:cubicBezTo>
                    <a:cubicBezTo>
                      <a:pt x="79" y="43"/>
                      <a:pt x="79" y="43"/>
                      <a:pt x="79" y="43"/>
                    </a:cubicBezTo>
                    <a:cubicBezTo>
                      <a:pt x="78" y="46"/>
                      <a:pt x="78" y="46"/>
                      <a:pt x="78" y="46"/>
                    </a:cubicBezTo>
                    <a:cubicBezTo>
                      <a:pt x="77" y="47"/>
                      <a:pt x="76" y="47"/>
                      <a:pt x="76" y="48"/>
                    </a:cubicBezTo>
                    <a:cubicBezTo>
                      <a:pt x="73" y="47"/>
                      <a:pt x="73" y="47"/>
                      <a:pt x="73" y="47"/>
                    </a:cubicBezTo>
                    <a:cubicBezTo>
                      <a:pt x="73" y="47"/>
                      <a:pt x="73" y="47"/>
                      <a:pt x="73" y="47"/>
                    </a:cubicBezTo>
                    <a:cubicBezTo>
                      <a:pt x="72" y="47"/>
                      <a:pt x="72" y="47"/>
                      <a:pt x="72" y="47"/>
                    </a:cubicBezTo>
                    <a:cubicBezTo>
                      <a:pt x="71" y="49"/>
                      <a:pt x="71" y="49"/>
                      <a:pt x="71" y="49"/>
                    </a:cubicBezTo>
                    <a:cubicBezTo>
                      <a:pt x="71" y="49"/>
                      <a:pt x="71" y="49"/>
                      <a:pt x="71" y="49"/>
                    </a:cubicBezTo>
                    <a:cubicBezTo>
                      <a:pt x="71" y="49"/>
                      <a:pt x="71" y="50"/>
                      <a:pt x="71" y="50"/>
                    </a:cubicBezTo>
                    <a:cubicBezTo>
                      <a:pt x="73" y="52"/>
                      <a:pt x="73" y="52"/>
                      <a:pt x="73" y="52"/>
                    </a:cubicBezTo>
                    <a:cubicBezTo>
                      <a:pt x="73" y="52"/>
                      <a:pt x="73" y="53"/>
                      <a:pt x="73" y="53"/>
                    </a:cubicBezTo>
                    <a:cubicBezTo>
                      <a:pt x="73" y="54"/>
                      <a:pt x="73" y="54"/>
                      <a:pt x="73" y="55"/>
                    </a:cubicBezTo>
                    <a:cubicBezTo>
                      <a:pt x="71" y="57"/>
                      <a:pt x="71" y="57"/>
                      <a:pt x="71" y="57"/>
                    </a:cubicBezTo>
                    <a:cubicBezTo>
                      <a:pt x="71" y="57"/>
                      <a:pt x="71" y="57"/>
                      <a:pt x="71" y="57"/>
                    </a:cubicBezTo>
                    <a:cubicBezTo>
                      <a:pt x="71" y="57"/>
                      <a:pt x="71" y="57"/>
                      <a:pt x="71" y="58"/>
                    </a:cubicBezTo>
                    <a:cubicBezTo>
                      <a:pt x="72" y="59"/>
                      <a:pt x="72" y="59"/>
                      <a:pt x="72" y="59"/>
                    </a:cubicBezTo>
                    <a:cubicBezTo>
                      <a:pt x="72" y="60"/>
                      <a:pt x="72" y="60"/>
                      <a:pt x="73" y="60"/>
                    </a:cubicBezTo>
                    <a:cubicBezTo>
                      <a:pt x="73" y="60"/>
                      <a:pt x="73" y="60"/>
                      <a:pt x="73" y="60"/>
                    </a:cubicBezTo>
                    <a:cubicBezTo>
                      <a:pt x="76" y="59"/>
                      <a:pt x="76" y="59"/>
                      <a:pt x="76" y="59"/>
                    </a:cubicBezTo>
                    <a:cubicBezTo>
                      <a:pt x="76" y="59"/>
                      <a:pt x="77" y="60"/>
                      <a:pt x="78" y="60"/>
                    </a:cubicBezTo>
                    <a:cubicBezTo>
                      <a:pt x="79" y="63"/>
                      <a:pt x="79" y="63"/>
                      <a:pt x="79" y="63"/>
                    </a:cubicBezTo>
                    <a:cubicBezTo>
                      <a:pt x="79" y="63"/>
                      <a:pt x="79" y="64"/>
                      <a:pt x="80" y="64"/>
                    </a:cubicBezTo>
                    <a:cubicBezTo>
                      <a:pt x="81" y="64"/>
                      <a:pt x="81" y="64"/>
                      <a:pt x="81" y="64"/>
                    </a:cubicBezTo>
                    <a:cubicBezTo>
                      <a:pt x="82" y="64"/>
                      <a:pt x="82" y="63"/>
                      <a:pt x="82" y="63"/>
                    </a:cubicBezTo>
                    <a:cubicBezTo>
                      <a:pt x="83" y="60"/>
                      <a:pt x="83" y="60"/>
                      <a:pt x="83" y="60"/>
                    </a:cubicBezTo>
                    <a:cubicBezTo>
                      <a:pt x="84" y="60"/>
                      <a:pt x="85" y="59"/>
                      <a:pt x="85" y="59"/>
                    </a:cubicBezTo>
                    <a:cubicBezTo>
                      <a:pt x="88" y="60"/>
                      <a:pt x="88" y="60"/>
                      <a:pt x="88" y="60"/>
                    </a:cubicBezTo>
                    <a:cubicBezTo>
                      <a:pt x="88" y="60"/>
                      <a:pt x="88" y="60"/>
                      <a:pt x="88" y="60"/>
                    </a:cubicBezTo>
                    <a:cubicBezTo>
                      <a:pt x="89" y="60"/>
                      <a:pt x="89" y="60"/>
                      <a:pt x="89" y="59"/>
                    </a:cubicBezTo>
                    <a:cubicBezTo>
                      <a:pt x="90" y="58"/>
                      <a:pt x="90" y="58"/>
                      <a:pt x="90" y="58"/>
                    </a:cubicBezTo>
                    <a:cubicBezTo>
                      <a:pt x="90" y="57"/>
                      <a:pt x="90" y="57"/>
                      <a:pt x="90" y="57"/>
                    </a:cubicBezTo>
                    <a:cubicBezTo>
                      <a:pt x="90" y="57"/>
                      <a:pt x="90" y="57"/>
                      <a:pt x="90" y="57"/>
                    </a:cubicBezTo>
                    <a:cubicBezTo>
                      <a:pt x="88" y="55"/>
                      <a:pt x="88" y="55"/>
                      <a:pt x="88" y="55"/>
                    </a:cubicBezTo>
                    <a:cubicBezTo>
                      <a:pt x="88" y="55"/>
                      <a:pt x="88" y="55"/>
                      <a:pt x="88" y="55"/>
                    </a:cubicBezTo>
                    <a:close/>
                    <a:moveTo>
                      <a:pt x="83" y="53"/>
                    </a:moveTo>
                    <a:cubicBezTo>
                      <a:pt x="83" y="55"/>
                      <a:pt x="82" y="56"/>
                      <a:pt x="81" y="56"/>
                    </a:cubicBezTo>
                    <a:cubicBezTo>
                      <a:pt x="79" y="56"/>
                      <a:pt x="78" y="55"/>
                      <a:pt x="78" y="53"/>
                    </a:cubicBezTo>
                    <a:cubicBezTo>
                      <a:pt x="78" y="52"/>
                      <a:pt x="79" y="50"/>
                      <a:pt x="81" y="50"/>
                    </a:cubicBezTo>
                    <a:cubicBezTo>
                      <a:pt x="82" y="50"/>
                      <a:pt x="83" y="52"/>
                      <a:pt x="8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Rectangle 1"/>
            <p:cNvSpPr/>
            <p:nvPr/>
          </p:nvSpPr>
          <p:spPr>
            <a:xfrm>
              <a:off x="670113" y="5639755"/>
              <a:ext cx="2101986" cy="369332"/>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
                  <a:srgbClr val="50B347"/>
                </a:buClr>
                <a:buSzPct val="130000"/>
                <a:buFontTx/>
                <a:buNone/>
                <a:tabLst/>
                <a:defRPr/>
              </a:pPr>
              <a:r>
                <a:rPr kumimoji="0" lang="en-US" sz="1800" b="0" i="0" u="none" strike="noStrike" kern="1200" cap="none" spc="0" normalizeH="0" baseline="0" noProof="0" dirty="0">
                  <a:ln>
                    <a:noFill/>
                  </a:ln>
                  <a:solidFill>
                    <a:srgbClr val="50B347"/>
                  </a:solidFill>
                  <a:effectLst/>
                  <a:uLnTx/>
                  <a:uFillTx/>
                  <a:latin typeface="Segoe UI Semibold" panose="020B0702040204020203" pitchFamily="34" charset="0"/>
                  <a:ea typeface="+mn-ea"/>
                  <a:cs typeface="Segoe UI Semibold" panose="020B0702040204020203" pitchFamily="34" charset="0"/>
                </a:rPr>
                <a:t>High performance</a:t>
              </a:r>
            </a:p>
          </p:txBody>
        </p:sp>
        <p:sp>
          <p:nvSpPr>
            <p:cNvPr id="68" name="Rectangle 67"/>
            <p:cNvSpPr/>
            <p:nvPr/>
          </p:nvSpPr>
          <p:spPr>
            <a:xfrm>
              <a:off x="3619813" y="5639755"/>
              <a:ext cx="1043876" cy="369332"/>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
                  <a:srgbClr val="50B347"/>
                </a:buClr>
                <a:buSzPct val="130000"/>
                <a:buFontTx/>
                <a:buNone/>
                <a:tabLst/>
                <a:defRPr/>
              </a:pPr>
              <a:r>
                <a:rPr kumimoji="0" lang="en-US" sz="1800" b="0" i="0" u="none" strike="noStrike" kern="1200" cap="none" spc="0" normalizeH="0" baseline="0" noProof="0" dirty="0">
                  <a:ln>
                    <a:noFill/>
                  </a:ln>
                  <a:solidFill>
                    <a:srgbClr val="50B347"/>
                  </a:solidFill>
                  <a:effectLst/>
                  <a:uLnTx/>
                  <a:uFillTx/>
                  <a:latin typeface="Segoe UI Semibold" panose="020B0702040204020203" pitchFamily="34" charset="0"/>
                  <a:ea typeface="+mn-ea"/>
                  <a:cs typeface="Segoe UI Semibold" panose="020B0702040204020203" pitchFamily="34" charset="0"/>
                </a:rPr>
                <a:t>Scalable</a:t>
              </a:r>
            </a:p>
          </p:txBody>
        </p:sp>
        <p:sp>
          <p:nvSpPr>
            <p:cNvPr id="69" name="Rectangle 68"/>
            <p:cNvSpPr/>
            <p:nvPr/>
          </p:nvSpPr>
          <p:spPr>
            <a:xfrm>
              <a:off x="5487128" y="5639755"/>
              <a:ext cx="1304716" cy="369332"/>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
                  <a:srgbClr val="50B347"/>
                </a:buClr>
                <a:buSzPct val="130000"/>
                <a:buFontTx/>
                <a:buNone/>
                <a:tabLst/>
                <a:defRPr/>
              </a:pPr>
              <a:r>
                <a:rPr kumimoji="0" lang="en-US" sz="1800" b="0" i="0" u="none" strike="noStrike" kern="1200" cap="none" spc="0" normalizeH="0" baseline="0" noProof="0" dirty="0">
                  <a:ln>
                    <a:noFill/>
                  </a:ln>
                  <a:solidFill>
                    <a:srgbClr val="50B347"/>
                  </a:solidFill>
                  <a:effectLst/>
                  <a:uLnTx/>
                  <a:uFillTx/>
                  <a:latin typeface="Segoe UI Semibold" panose="020B0702040204020203" pitchFamily="34" charset="0"/>
                  <a:ea typeface="+mn-ea"/>
                  <a:cs typeface="Segoe UI Semibold" panose="020B0702040204020203" pitchFamily="34" charset="0"/>
                </a:rPr>
                <a:t>Affordable</a:t>
              </a:r>
            </a:p>
          </p:txBody>
        </p:sp>
        <p:sp>
          <p:nvSpPr>
            <p:cNvPr id="70" name="Rectangle 69"/>
            <p:cNvSpPr/>
            <p:nvPr/>
          </p:nvSpPr>
          <p:spPr>
            <a:xfrm>
              <a:off x="7625338" y="5639755"/>
              <a:ext cx="1899687" cy="369332"/>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
                  <a:srgbClr val="50B347"/>
                </a:buClr>
                <a:buSzPct val="130000"/>
                <a:buFontTx/>
                <a:buNone/>
                <a:tabLst/>
                <a:defRPr/>
              </a:pPr>
              <a:r>
                <a:rPr kumimoji="0" lang="en-US" sz="1800" b="0" i="0" u="none" strike="noStrike" kern="1200" cap="none" spc="0" normalizeH="0" baseline="0" noProof="0" dirty="0">
                  <a:ln>
                    <a:noFill/>
                  </a:ln>
                  <a:solidFill>
                    <a:srgbClr val="50B347"/>
                  </a:solidFill>
                  <a:effectLst/>
                  <a:uLnTx/>
                  <a:uFillTx/>
                  <a:latin typeface="Segoe UI Semibold" panose="020B0702040204020203" pitchFamily="34" charset="0"/>
                  <a:ea typeface="+mn-ea"/>
                  <a:cs typeface="Segoe UI Semibold" panose="020B0702040204020203" pitchFamily="34" charset="0"/>
                </a:rPr>
                <a:t>Easy to program</a:t>
              </a:r>
            </a:p>
          </p:txBody>
        </p:sp>
        <p:sp>
          <p:nvSpPr>
            <p:cNvPr id="71" name="Rectangle 70"/>
            <p:cNvSpPr/>
            <p:nvPr/>
          </p:nvSpPr>
          <p:spPr>
            <a:xfrm>
              <a:off x="10353259" y="5639755"/>
              <a:ext cx="883127" cy="369332"/>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
                  <a:srgbClr val="50B347"/>
                </a:buClr>
                <a:buSzPct val="130000"/>
                <a:buFontTx/>
                <a:buNone/>
                <a:tabLst/>
                <a:defRPr/>
              </a:pPr>
              <a:r>
                <a:rPr kumimoji="0" lang="en-US" sz="1800" b="0" i="0" u="none" strike="noStrike" kern="1200" cap="none" spc="0" normalizeH="0" baseline="0" noProof="0" dirty="0">
                  <a:ln>
                    <a:noFill/>
                  </a:ln>
                  <a:solidFill>
                    <a:srgbClr val="50B347"/>
                  </a:solidFill>
                  <a:effectLst/>
                  <a:uLnTx/>
                  <a:uFillTx/>
                  <a:latin typeface="Segoe UI Semibold" panose="020B0702040204020203" pitchFamily="34" charset="0"/>
                  <a:ea typeface="+mn-ea"/>
                  <a:cs typeface="Segoe UI Semibold" panose="020B0702040204020203" pitchFamily="34" charset="0"/>
                </a:rPr>
                <a:t>Secure</a:t>
              </a:r>
            </a:p>
          </p:txBody>
        </p:sp>
        <p:grpSp>
          <p:nvGrpSpPr>
            <p:cNvPr id="103" name="Group 102"/>
            <p:cNvGrpSpPr/>
            <p:nvPr/>
          </p:nvGrpSpPr>
          <p:grpSpPr>
            <a:xfrm>
              <a:off x="5805042" y="4593580"/>
              <a:ext cx="668888" cy="888135"/>
              <a:chOff x="5776134" y="4688043"/>
              <a:chExt cx="668888" cy="888135"/>
            </a:xfrm>
          </p:grpSpPr>
          <p:sp>
            <p:nvSpPr>
              <p:cNvPr id="73" name="Freeform 9"/>
              <p:cNvSpPr>
                <a:spLocks/>
              </p:cNvSpPr>
              <p:nvPr/>
            </p:nvSpPr>
            <p:spPr bwMode="auto">
              <a:xfrm>
                <a:off x="5808340" y="4894902"/>
                <a:ext cx="601999" cy="68127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0"/>
              <p:cNvSpPr>
                <a:spLocks/>
              </p:cNvSpPr>
              <p:nvPr/>
            </p:nvSpPr>
            <p:spPr bwMode="auto">
              <a:xfrm>
                <a:off x="6369462" y="5562552"/>
                <a:ext cx="13626" cy="13626"/>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11"/>
              <p:cNvSpPr>
                <a:spLocks/>
              </p:cNvSpPr>
              <p:nvPr/>
            </p:nvSpPr>
            <p:spPr bwMode="auto">
              <a:xfrm>
                <a:off x="5833113" y="5557597"/>
                <a:ext cx="17342" cy="18581"/>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2"/>
              <p:cNvSpPr>
                <a:spLocks/>
              </p:cNvSpPr>
              <p:nvPr/>
            </p:nvSpPr>
            <p:spPr bwMode="auto">
              <a:xfrm>
                <a:off x="5808340" y="4894902"/>
                <a:ext cx="3716" cy="3716"/>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3"/>
              <p:cNvSpPr>
                <a:spLocks noEditPoints="1"/>
              </p:cNvSpPr>
              <p:nvPr/>
            </p:nvSpPr>
            <p:spPr bwMode="auto">
              <a:xfrm>
                <a:off x="5808340" y="4894902"/>
                <a:ext cx="601999" cy="68127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14"/>
              <p:cNvSpPr>
                <a:spLocks/>
              </p:cNvSpPr>
              <p:nvPr/>
            </p:nvSpPr>
            <p:spPr bwMode="auto">
              <a:xfrm>
                <a:off x="6406622" y="4894902"/>
                <a:ext cx="3716" cy="3716"/>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15"/>
              <p:cNvSpPr>
                <a:spLocks/>
              </p:cNvSpPr>
              <p:nvPr/>
            </p:nvSpPr>
            <p:spPr bwMode="auto">
              <a:xfrm>
                <a:off x="6311244" y="4903574"/>
                <a:ext cx="24774" cy="102811"/>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16"/>
              <p:cNvSpPr>
                <a:spLocks/>
              </p:cNvSpPr>
              <p:nvPr/>
            </p:nvSpPr>
            <p:spPr bwMode="auto">
              <a:xfrm>
                <a:off x="6063508" y="5150071"/>
                <a:ext cx="39638" cy="112720"/>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17"/>
              <p:cNvSpPr>
                <a:spLocks/>
              </p:cNvSpPr>
              <p:nvPr/>
            </p:nvSpPr>
            <p:spPr bwMode="auto">
              <a:xfrm>
                <a:off x="6058553" y="4924631"/>
                <a:ext cx="44593" cy="173415"/>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18"/>
              <p:cNvSpPr>
                <a:spLocks/>
              </p:cNvSpPr>
              <p:nvPr/>
            </p:nvSpPr>
            <p:spPr bwMode="auto">
              <a:xfrm>
                <a:off x="6244356" y="4995236"/>
                <a:ext cx="56979" cy="281181"/>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19"/>
              <p:cNvSpPr>
                <a:spLocks/>
              </p:cNvSpPr>
              <p:nvPr/>
            </p:nvSpPr>
            <p:spPr bwMode="auto">
              <a:xfrm>
                <a:off x="6244356" y="4803240"/>
                <a:ext cx="56979" cy="143687"/>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20"/>
              <p:cNvSpPr>
                <a:spLocks/>
              </p:cNvSpPr>
              <p:nvPr/>
            </p:nvSpPr>
            <p:spPr bwMode="auto">
              <a:xfrm>
                <a:off x="6178705" y="4850310"/>
                <a:ext cx="56979" cy="473176"/>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21"/>
              <p:cNvSpPr>
                <a:spLocks/>
              </p:cNvSpPr>
              <p:nvPr/>
            </p:nvSpPr>
            <p:spPr bwMode="auto">
              <a:xfrm>
                <a:off x="6311244" y="5072034"/>
                <a:ext cx="43354" cy="167222"/>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22"/>
              <p:cNvSpPr>
                <a:spLocks/>
              </p:cNvSpPr>
              <p:nvPr/>
            </p:nvSpPr>
            <p:spPr bwMode="auto">
              <a:xfrm>
                <a:off x="6111816" y="5126536"/>
                <a:ext cx="58218" cy="95379"/>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23"/>
              <p:cNvSpPr>
                <a:spLocks/>
              </p:cNvSpPr>
              <p:nvPr/>
            </p:nvSpPr>
            <p:spPr bwMode="auto">
              <a:xfrm>
                <a:off x="6111816" y="4856504"/>
                <a:ext cx="58218" cy="224202"/>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24"/>
              <p:cNvSpPr>
                <a:spLocks/>
              </p:cNvSpPr>
              <p:nvPr/>
            </p:nvSpPr>
            <p:spPr bwMode="auto">
              <a:xfrm>
                <a:off x="5776134" y="4688043"/>
                <a:ext cx="668888" cy="4211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25"/>
              <p:cNvSpPr>
                <a:spLocks noChangeArrowheads="1"/>
              </p:cNvSpPr>
              <p:nvPr/>
            </p:nvSpPr>
            <p:spPr bwMode="auto">
              <a:xfrm>
                <a:off x="5797191" y="4872606"/>
                <a:ext cx="626773" cy="21058"/>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26"/>
              <p:cNvSpPr>
                <a:spLocks noChangeArrowheads="1"/>
              </p:cNvSpPr>
              <p:nvPr/>
            </p:nvSpPr>
            <p:spPr bwMode="auto">
              <a:xfrm>
                <a:off x="5776134" y="4730158"/>
                <a:ext cx="668888" cy="143687"/>
              </a:xfrm>
              <a:prstGeom prst="rect">
                <a:avLst/>
              </a:prstGeom>
              <a:solidFill>
                <a:schemeClr val="accent6"/>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27"/>
              <p:cNvSpPr>
                <a:spLocks/>
              </p:cNvSpPr>
              <p:nvPr/>
            </p:nvSpPr>
            <p:spPr bwMode="auto">
              <a:xfrm>
                <a:off x="5843023" y="5442400"/>
                <a:ext cx="527678" cy="11519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p:cNvGrpSpPr/>
            <p:nvPr/>
          </p:nvGrpSpPr>
          <p:grpSpPr>
            <a:xfrm>
              <a:off x="8208986" y="4546869"/>
              <a:ext cx="732391" cy="981556"/>
              <a:chOff x="8236501" y="4673869"/>
              <a:chExt cx="732391" cy="981556"/>
            </a:xfrm>
          </p:grpSpPr>
          <p:sp>
            <p:nvSpPr>
              <p:cNvPr id="93" name="Freeform 31"/>
              <p:cNvSpPr>
                <a:spLocks/>
              </p:cNvSpPr>
              <p:nvPr/>
            </p:nvSpPr>
            <p:spPr bwMode="auto">
              <a:xfrm>
                <a:off x="8425262" y="5153321"/>
                <a:ext cx="314601" cy="315860"/>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32"/>
              <p:cNvSpPr>
                <a:spLocks/>
              </p:cNvSpPr>
              <p:nvPr/>
            </p:nvSpPr>
            <p:spPr bwMode="auto">
              <a:xfrm>
                <a:off x="8464272" y="5114310"/>
                <a:ext cx="314601" cy="315860"/>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35"/>
              <p:cNvSpPr>
                <a:spLocks noEditPoints="1"/>
              </p:cNvSpPr>
              <p:nvPr/>
            </p:nvSpPr>
            <p:spPr bwMode="auto">
              <a:xfrm>
                <a:off x="8707144" y="4775800"/>
                <a:ext cx="118290" cy="239097"/>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36"/>
              <p:cNvSpPr>
                <a:spLocks noEditPoints="1"/>
              </p:cNvSpPr>
              <p:nvPr/>
            </p:nvSpPr>
            <p:spPr bwMode="auto">
              <a:xfrm>
                <a:off x="8236501" y="4673869"/>
                <a:ext cx="444216" cy="341028"/>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39"/>
              <p:cNvSpPr>
                <a:spLocks/>
              </p:cNvSpPr>
              <p:nvPr/>
            </p:nvSpPr>
            <p:spPr bwMode="auto">
              <a:xfrm>
                <a:off x="8707144" y="5394935"/>
                <a:ext cx="261748" cy="260490"/>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40"/>
              <p:cNvSpPr>
                <a:spLocks/>
              </p:cNvSpPr>
              <p:nvPr/>
            </p:nvSpPr>
            <p:spPr bwMode="auto">
              <a:xfrm>
                <a:off x="8474339" y="5209949"/>
                <a:ext cx="348577" cy="303276"/>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41"/>
              <p:cNvSpPr>
                <a:spLocks/>
              </p:cNvSpPr>
              <p:nvPr/>
            </p:nvSpPr>
            <p:spPr bwMode="auto">
              <a:xfrm>
                <a:off x="8387509" y="4967078"/>
                <a:ext cx="518462" cy="191277"/>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E8112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42"/>
              <p:cNvSpPr>
                <a:spLocks/>
              </p:cNvSpPr>
              <p:nvPr/>
            </p:nvSpPr>
            <p:spPr bwMode="auto">
              <a:xfrm>
                <a:off x="8478115" y="4793418"/>
                <a:ext cx="103189" cy="103189"/>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2" name="Slide Number Placeholder 91"/>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3" name="Oval 112"/>
          <p:cNvSpPr/>
          <p:nvPr/>
        </p:nvSpPr>
        <p:spPr>
          <a:xfrm>
            <a:off x="8972284" y="230076"/>
            <a:ext cx="3083123" cy="2918427"/>
          </a:xfrm>
          <a:prstGeom prst="ellipse">
            <a:avLst/>
          </a:prstGeom>
          <a:solidFill>
            <a:schemeClr val="bg2">
              <a:lumMod val="75000"/>
            </a:schemeClr>
          </a:solidFill>
          <a:ln w="76200">
            <a:solidFill>
              <a:schemeClr val="bg1"/>
            </a:solid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grpSp>
        <p:nvGrpSpPr>
          <p:cNvPr id="107" name="Group 106"/>
          <p:cNvGrpSpPr/>
          <p:nvPr/>
        </p:nvGrpSpPr>
        <p:grpSpPr>
          <a:xfrm>
            <a:off x="9210506" y="1639680"/>
            <a:ext cx="2491587" cy="2454009"/>
            <a:chOff x="4760065" y="1409604"/>
            <a:chExt cx="2491587" cy="2454009"/>
          </a:xfrm>
          <a:solidFill>
            <a:schemeClr val="bg2">
              <a:lumMod val="75000"/>
            </a:schemeClr>
          </a:solidFill>
        </p:grpSpPr>
        <p:sp>
          <p:nvSpPr>
            <p:cNvPr id="111" name="Oval 110"/>
            <p:cNvSpPr/>
            <p:nvPr/>
          </p:nvSpPr>
          <p:spPr>
            <a:xfrm>
              <a:off x="4760065" y="1409604"/>
              <a:ext cx="2491587" cy="2454009"/>
            </a:xfrm>
            <a:prstGeom prst="ellipse">
              <a:avLst/>
            </a:prstGeom>
            <a:grpFill/>
            <a:ln w="76200">
              <a:solidFill>
                <a:schemeClr val="bg1"/>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2" name="Oval 8"/>
            <p:cNvSpPr/>
            <p:nvPr/>
          </p:nvSpPr>
          <p:spPr>
            <a:xfrm>
              <a:off x="6231889" y="2642851"/>
              <a:ext cx="799782" cy="411294"/>
            </a:xfrm>
            <a:prstGeom prst="rect">
              <a:avLst/>
            </a:prstGeom>
            <a:grpFill/>
            <a:ln w="76200">
              <a:noFill/>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r>
                <a:rPr kumimoji="0" lang="en-US" sz="31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FFFFFF"/>
                  </a:solidFill>
                  <a:effectLst/>
                  <a:uLnTx/>
                  <a:uFillTx/>
                  <a:latin typeface="Segoe UI"/>
                  <a:ea typeface="+mn-ea"/>
                  <a:cs typeface="+mn-cs"/>
                </a:rPr>
                <a:t>Hive</a:t>
              </a:r>
            </a:p>
          </p:txBody>
        </p:sp>
      </p:grpSp>
      <p:grpSp>
        <p:nvGrpSpPr>
          <p:cNvPr id="108" name="Group 107"/>
          <p:cNvGrpSpPr/>
          <p:nvPr/>
        </p:nvGrpSpPr>
        <p:grpSpPr>
          <a:xfrm>
            <a:off x="7846079" y="1359900"/>
            <a:ext cx="2687621" cy="2685302"/>
            <a:chOff x="3395638" y="1129824"/>
            <a:chExt cx="2687621" cy="2685302"/>
          </a:xfrm>
          <a:solidFill>
            <a:schemeClr val="bg2">
              <a:lumMod val="75000"/>
            </a:schemeClr>
          </a:solidFill>
        </p:grpSpPr>
        <p:sp>
          <p:nvSpPr>
            <p:cNvPr id="109" name="Oval 108"/>
            <p:cNvSpPr/>
            <p:nvPr/>
          </p:nvSpPr>
          <p:spPr>
            <a:xfrm>
              <a:off x="3395638" y="1129824"/>
              <a:ext cx="2687621" cy="2685302"/>
            </a:xfrm>
            <a:prstGeom prst="ellipse">
              <a:avLst/>
            </a:prstGeom>
            <a:grpFill/>
            <a:ln w="76200">
              <a:solidFill>
                <a:schemeClr val="bg1"/>
              </a:solid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10" name="Oval 10"/>
            <p:cNvSpPr/>
            <p:nvPr/>
          </p:nvSpPr>
          <p:spPr>
            <a:xfrm>
              <a:off x="3909552" y="3017840"/>
              <a:ext cx="1138003" cy="455596"/>
            </a:xfrm>
            <a:prstGeom prst="rect">
              <a:avLst/>
            </a:prstGeom>
            <a:grpFill/>
            <a:ln w="76200">
              <a:noFill/>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T-SQL</a:t>
              </a:r>
            </a:p>
          </p:txBody>
        </p:sp>
      </p:grpSp>
      <p:grpSp>
        <p:nvGrpSpPr>
          <p:cNvPr id="104" name="Group 103"/>
          <p:cNvGrpSpPr/>
          <p:nvPr/>
        </p:nvGrpSpPr>
        <p:grpSpPr>
          <a:xfrm>
            <a:off x="8502194" y="361590"/>
            <a:ext cx="2803442" cy="2918427"/>
            <a:chOff x="4085649" y="-138672"/>
            <a:chExt cx="2803442" cy="2918427"/>
          </a:xfrm>
          <a:solidFill>
            <a:schemeClr val="accent1"/>
          </a:solidFill>
        </p:grpSpPr>
        <p:sp>
          <p:nvSpPr>
            <p:cNvPr id="115" name="Oval 114"/>
            <p:cNvSpPr/>
            <p:nvPr/>
          </p:nvSpPr>
          <p:spPr>
            <a:xfrm>
              <a:off x="4085649" y="-138672"/>
              <a:ext cx="2803442" cy="2918427"/>
            </a:xfrm>
            <a:prstGeom prst="ellipse">
              <a:avLst/>
            </a:prstGeom>
            <a:grpFill/>
            <a:ln w="76200">
              <a:solidFill>
                <a:schemeClr val="bg1"/>
              </a:solidFill>
            </a:ln>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16" name="Oval 4"/>
            <p:cNvSpPr/>
            <p:nvPr/>
          </p:nvSpPr>
          <p:spPr>
            <a:xfrm>
              <a:off x="4583267" y="930373"/>
              <a:ext cx="1835448" cy="550446"/>
            </a:xfrm>
            <a:prstGeom prst="rect">
              <a:avLst/>
            </a:prstGeom>
            <a:grpFill/>
            <a:ln w="76200">
              <a:noFill/>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r>
                <a:rPr kumimoji="0" lang="en-US" sz="3100" b="0" i="0" u="none" strike="noStrike" kern="1200" cap="none" spc="0" normalizeH="0" baseline="0" noProof="0" dirty="0">
                  <a:ln>
                    <a:noFill/>
                  </a:ln>
                  <a:solidFill>
                    <a:srgbClr val="FFFFFF"/>
                  </a:solidFill>
                  <a:effectLst/>
                  <a:uLnTx/>
                  <a:uFillTx/>
                  <a:latin typeface="Segoe UI"/>
                  <a:ea typeface="+mn-ea"/>
                  <a:cs typeface="+mn-cs"/>
                </a:rPr>
                <a:t>U-SQL</a:t>
              </a:r>
            </a:p>
          </p:txBody>
        </p:sp>
      </p:grpSp>
      <p:sp>
        <p:nvSpPr>
          <p:cNvPr id="117" name="Oval 6"/>
          <p:cNvSpPr/>
          <p:nvPr/>
        </p:nvSpPr>
        <p:spPr>
          <a:xfrm>
            <a:off x="11305350" y="1752910"/>
            <a:ext cx="733323" cy="135785"/>
          </a:xfrm>
          <a:prstGeom prst="rect">
            <a:avLst/>
          </a:prstGeom>
          <a:noFill/>
          <a:ln w="76200">
            <a:noFill/>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SCOPE</a:t>
            </a:r>
          </a:p>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3537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157519" y="166961"/>
            <a:ext cx="11655840" cy="899665"/>
          </a:xfrm>
        </p:spPr>
        <p:txBody>
          <a:bodyPr/>
          <a:lstStyle/>
          <a:p>
            <a:r>
              <a:rPr lang="en-US" sz="4000" dirty="0">
                <a:solidFill>
                  <a:schemeClr val="bg1">
                    <a:lumMod val="75000"/>
                  </a:schemeClr>
                </a:solidFill>
              </a:rPr>
              <a:t>Data </a:t>
            </a:r>
            <a:r>
              <a:rPr lang="en-US" sz="4000">
                <a:solidFill>
                  <a:schemeClr val="bg1">
                    <a:lumMod val="75000"/>
                  </a:schemeClr>
                </a:solidFill>
              </a:rPr>
              <a:t>at Scale in CIS</a:t>
            </a:r>
            <a:endParaRPr lang="en-US" sz="4000" dirty="0">
              <a:solidFill>
                <a:schemeClr val="bg1">
                  <a:lumMod val="75000"/>
                </a:schemeClr>
              </a:solidFill>
            </a:endParaRPr>
          </a:p>
        </p:txBody>
      </p:sp>
      <p:sp>
        <p:nvSpPr>
          <p:cNvPr id="134" name="Rectangle 133"/>
          <p:cNvSpPr/>
          <p:nvPr/>
        </p:nvSpPr>
        <p:spPr bwMode="auto">
          <a:xfrm>
            <a:off x="8559437" y="1189495"/>
            <a:ext cx="1701999" cy="2870523"/>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50499" y="4184315"/>
            <a:ext cx="1710936" cy="1267591"/>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84210" y="1189495"/>
            <a:ext cx="1627735"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411905" y="1189495"/>
            <a:ext cx="1674553"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89543" y="1189495"/>
            <a:ext cx="1722875"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43" name="Rectangle 142"/>
          <p:cNvSpPr/>
          <p:nvPr/>
        </p:nvSpPr>
        <p:spPr>
          <a:xfrm>
            <a:off x="7119224" y="3373000"/>
            <a:ext cx="1188805" cy="600164"/>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HDInsight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(Hadoop and Spark)</a:t>
            </a:r>
          </a:p>
        </p:txBody>
      </p:sp>
      <p:sp>
        <p:nvSpPr>
          <p:cNvPr id="145" name="Rectangle 144"/>
          <p:cNvSpPr/>
          <p:nvPr/>
        </p:nvSpPr>
        <p:spPr>
          <a:xfrm>
            <a:off x="4865146" y="2689338"/>
            <a:ext cx="119081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SQL 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Warehouse</a:t>
            </a:r>
          </a:p>
        </p:txBody>
      </p:sp>
      <p:sp>
        <p:nvSpPr>
          <p:cNvPr id="150" name="Rectangle 149"/>
          <p:cNvSpPr/>
          <p:nvPr/>
        </p:nvSpPr>
        <p:spPr>
          <a:xfrm>
            <a:off x="7119224" y="2689338"/>
            <a:ext cx="1188805"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Analytics</a:t>
            </a:r>
          </a:p>
        </p:txBody>
      </p:sp>
      <p:sp>
        <p:nvSpPr>
          <p:cNvPr id="127" name="Rectangle 126"/>
          <p:cNvSpPr/>
          <p:nvPr/>
        </p:nvSpPr>
        <p:spPr bwMode="auto">
          <a:xfrm>
            <a:off x="4491806" y="1904444"/>
            <a:ext cx="1465855" cy="452848"/>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p:cNvSpPr/>
          <p:nvPr/>
        </p:nvSpPr>
        <p:spPr>
          <a:xfrm>
            <a:off x="4852201" y="2005703"/>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Store</a:t>
            </a:r>
          </a:p>
        </p:txBody>
      </p:sp>
      <p:sp>
        <p:nvSpPr>
          <p:cNvPr id="271" name="Freeform 270"/>
          <p:cNvSpPr>
            <a:spLocks/>
          </p:cNvSpPr>
          <p:nvPr/>
        </p:nvSpPr>
        <p:spPr bwMode="auto">
          <a:xfrm>
            <a:off x="6713318" y="3524369"/>
            <a:ext cx="405906" cy="35214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 name="Rectangle 5"/>
          <p:cNvSpPr/>
          <p:nvPr/>
        </p:nvSpPr>
        <p:spPr bwMode="auto">
          <a:xfrm>
            <a:off x="6600580" y="2610873"/>
            <a:ext cx="1490677" cy="1573443"/>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7102277" y="2985160"/>
            <a:ext cx="648254"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solidFill>
                  <a:srgbClr val="FFC000"/>
                </a:solidFill>
                <a:effectLst/>
                <a:uLnTx/>
                <a:uFillTx/>
                <a:latin typeface="Segoe UI"/>
                <a:ea typeface="+mn-ea"/>
                <a:cs typeface="+mn-cs"/>
              </a:rPr>
              <a:t>OR</a:t>
            </a:r>
          </a:p>
        </p:txBody>
      </p:sp>
      <p:sp>
        <p:nvSpPr>
          <p:cNvPr id="152" name="Rectangle 151"/>
          <p:cNvSpPr/>
          <p:nvPr/>
        </p:nvSpPr>
        <p:spPr bwMode="auto">
          <a:xfrm>
            <a:off x="4508663" y="2661455"/>
            <a:ext cx="1465855" cy="452848"/>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p:cNvGrpSpPr/>
          <p:nvPr/>
        </p:nvGrpSpPr>
        <p:grpSpPr>
          <a:xfrm>
            <a:off x="2255277" y="1873937"/>
            <a:ext cx="1465855" cy="452849"/>
            <a:chOff x="2255276" y="1873931"/>
            <a:chExt cx="1465854" cy="452848"/>
          </a:xfrm>
        </p:grpSpPr>
        <p:sp>
          <p:nvSpPr>
            <p:cNvPr id="155" name="Rectangle 154"/>
            <p:cNvSpPr/>
            <p:nvPr/>
          </p:nvSpPr>
          <p:spPr bwMode="auto">
            <a:xfrm>
              <a:off x="2255276" y="1873931"/>
              <a:ext cx="1465854" cy="452848"/>
            </a:xfrm>
            <a:prstGeom prst="rect">
              <a:avLst/>
            </a:prstGeom>
            <a:solidFill>
              <a:srgbClr val="FFC00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p:cNvSpPr/>
            <p:nvPr/>
          </p:nvSpPr>
          <p:spPr>
            <a:xfrm>
              <a:off x="2809917" y="1890136"/>
              <a:ext cx="859264" cy="430886"/>
            </a:xfrm>
            <a:prstGeom prst="rect">
              <a:avLst/>
            </a:prstGeom>
            <a:ln>
              <a:noFill/>
            </a:ln>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50000"/>
                    </a:srgbClr>
                  </a:solidFill>
                  <a:effectLst/>
                  <a:uLnTx/>
                  <a:uFillTx/>
                  <a:latin typeface="Segoe UI"/>
                  <a:ea typeface="+mn-ea"/>
                  <a:cs typeface="Segoe UI Semilight" panose="020B0402040204020203" pitchFamily="34" charset="0"/>
                </a:rPr>
                <a:t>Data Factory</a:t>
              </a:r>
              <a:endParaRPr kumimoji="0" lang="en-US" sz="1100" b="0" i="0" u="none" strike="noStrike" kern="0" cap="none" spc="0" normalizeH="0" baseline="0" noProof="0" dirty="0">
                <a:ln>
                  <a:noFill/>
                </a:ln>
                <a:solidFill>
                  <a:srgbClr val="505050">
                    <a:lumMod val="50000"/>
                  </a:srgbClr>
                </a:solidFill>
                <a:effectLst/>
                <a:uLnTx/>
                <a:uFillTx/>
                <a:latin typeface="Segoe UI"/>
                <a:ea typeface="+mn-ea"/>
                <a:cs typeface="+mn-cs"/>
              </a:endParaRPr>
            </a:p>
          </p:txBody>
        </p:sp>
        <p:sp>
          <p:nvSpPr>
            <p:cNvPr id="301" name="Freeform 300"/>
            <p:cNvSpPr/>
            <p:nvPr/>
          </p:nvSpPr>
          <p:spPr bwMode="auto">
            <a:xfrm>
              <a:off x="2384804"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lumMod val="50000"/>
                  </a:srgbClr>
                </a:solidFill>
                <a:effectLst/>
                <a:uLnTx/>
                <a:uFillTx/>
                <a:latin typeface="Segoe UI"/>
                <a:ea typeface="Segoe UI" pitchFamily="34" charset="0"/>
                <a:cs typeface="Segoe UI" pitchFamily="34" charset="0"/>
              </a:endParaRPr>
            </a:p>
          </p:txBody>
        </p:sp>
      </p:grpSp>
      <p:grpSp>
        <p:nvGrpSpPr>
          <p:cNvPr id="5" name="Group 4"/>
          <p:cNvGrpSpPr/>
          <p:nvPr/>
        </p:nvGrpSpPr>
        <p:grpSpPr>
          <a:xfrm>
            <a:off x="327110" y="2936085"/>
            <a:ext cx="1448180" cy="737119"/>
            <a:chOff x="35741" y="2657913"/>
            <a:chExt cx="1448180" cy="737118"/>
          </a:xfrm>
        </p:grpSpPr>
        <p:sp>
          <p:nvSpPr>
            <p:cNvPr id="4" name="Rectangle 3"/>
            <p:cNvSpPr/>
            <p:nvPr/>
          </p:nvSpPr>
          <p:spPr bwMode="auto">
            <a:xfrm>
              <a:off x="35741" y="2771331"/>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TextBox 176"/>
            <p:cNvSpPr txBox="1"/>
            <p:nvPr/>
          </p:nvSpPr>
          <p:spPr>
            <a:xfrm>
              <a:off x="731505" y="2872437"/>
              <a:ext cx="712779" cy="316753"/>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solidFill>
                    <a:srgbClr val="FFFFFF">
                      <a:lumMod val="95000"/>
                    </a:srgbClr>
                  </a:solidFill>
                  <a:effectLst/>
                  <a:uLnTx/>
                  <a:uFillTx/>
                  <a:latin typeface="Segoe UI"/>
                  <a:ea typeface="+mn-ea"/>
                  <a:cs typeface="Segoe UI Semilight" panose="020B0402040204020203" pitchFamily="34" charset="0"/>
                </a:rPr>
                <a:t>Data Sources</a:t>
              </a:r>
            </a:p>
          </p:txBody>
        </p:sp>
        <p:pic>
          <p:nvPicPr>
            <p:cNvPr id="291" name="Picture 29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527" y="2657913"/>
              <a:ext cx="629979" cy="737118"/>
            </a:xfrm>
            <a:prstGeom prst="rect">
              <a:avLst/>
            </a:prstGeom>
          </p:spPr>
        </p:pic>
      </p:grpSp>
      <p:sp>
        <p:nvSpPr>
          <p:cNvPr id="42" name="TextBox 41"/>
          <p:cNvSpPr txBox="1"/>
          <p:nvPr/>
        </p:nvSpPr>
        <p:spPr>
          <a:xfrm>
            <a:off x="2472772" y="2363499"/>
            <a:ext cx="1050609"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C000"/>
                </a:solidFill>
                <a:effectLst/>
                <a:uLnTx/>
                <a:uFillTx/>
                <a:latin typeface="Segoe UI Light"/>
                <a:ea typeface="+mn-ea"/>
                <a:cs typeface="+mn-cs"/>
              </a:rPr>
              <a:t>manages</a:t>
            </a:r>
          </a:p>
        </p:txBody>
      </p:sp>
      <p:cxnSp>
        <p:nvCxnSpPr>
          <p:cNvPr id="139" name="Elbow Connector 138"/>
          <p:cNvCxnSpPr>
            <a:stCxn id="4" idx="3"/>
            <a:endCxn id="127" idx="1"/>
          </p:cNvCxnSpPr>
          <p:nvPr/>
        </p:nvCxnSpPr>
        <p:spPr>
          <a:xfrm flipV="1">
            <a:off x="1775290" y="2130868"/>
            <a:ext cx="2716516" cy="1178603"/>
          </a:xfrm>
          <a:prstGeom prst="bentConnector3">
            <a:avLst>
              <a:gd name="adj1" fmla="val 82277"/>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27" idx="3"/>
            <a:endCxn id="6" idx="0"/>
          </p:cNvCxnSpPr>
          <p:nvPr/>
        </p:nvCxnSpPr>
        <p:spPr>
          <a:xfrm>
            <a:off x="5957659" y="2130868"/>
            <a:ext cx="1388260" cy="480005"/>
          </a:xfrm>
          <a:prstGeom prst="bentConnector2">
            <a:avLst/>
          </a:prstGeom>
          <a:ln w="571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6" idx="1"/>
            <a:endCxn id="152" idx="3"/>
          </p:cNvCxnSpPr>
          <p:nvPr/>
        </p:nvCxnSpPr>
        <p:spPr>
          <a:xfrm rot="10800000">
            <a:off x="5974519" y="2887881"/>
            <a:ext cx="626063" cy="509715"/>
          </a:xfrm>
          <a:prstGeom prst="bentConnector3">
            <a:avLst>
              <a:gd name="adj1" fmla="val 50000"/>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550722" y="1948310"/>
            <a:ext cx="319003" cy="319003"/>
          </a:xfrm>
          <a:prstGeom prst="rect">
            <a:avLst/>
          </a:prstGeom>
        </p:spPr>
      </p:pic>
      <p:pic>
        <p:nvPicPr>
          <p:cNvPr id="3" name="Picture 2"/>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6672279" y="2703095"/>
            <a:ext cx="421090" cy="421090"/>
          </a:xfrm>
          <a:prstGeom prst="rect">
            <a:avLst/>
          </a:prstGeom>
        </p:spPr>
      </p:pic>
      <p:pic>
        <p:nvPicPr>
          <p:cNvPr id="8" name="Picture 7"/>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4575717" y="2731251"/>
            <a:ext cx="326549" cy="326549"/>
          </a:xfrm>
          <a:prstGeom prst="rect">
            <a:avLst/>
          </a:prstGeom>
        </p:spPr>
      </p:pic>
      <p:sp>
        <p:nvSpPr>
          <p:cNvPr id="32" name="Rectangle 31"/>
          <p:cNvSpPr/>
          <p:nvPr/>
        </p:nvSpPr>
        <p:spPr>
          <a:xfrm>
            <a:off x="9207890" y="4919562"/>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Power BI</a:t>
            </a:r>
          </a:p>
        </p:txBody>
      </p:sp>
      <p:grpSp>
        <p:nvGrpSpPr>
          <p:cNvPr id="33" name="Group 32"/>
          <p:cNvGrpSpPr/>
          <p:nvPr/>
        </p:nvGrpSpPr>
        <p:grpSpPr>
          <a:xfrm>
            <a:off x="8872700" y="4944835"/>
            <a:ext cx="304404" cy="194560"/>
            <a:chOff x="7884058" y="5368509"/>
            <a:chExt cx="324905" cy="207663"/>
          </a:xfrm>
        </p:grpSpPr>
        <p:sp>
          <p:nvSpPr>
            <p:cNvPr id="3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39" name="Rectangle 38"/>
          <p:cNvSpPr/>
          <p:nvPr/>
        </p:nvSpPr>
        <p:spPr bwMode="auto">
          <a:xfrm>
            <a:off x="8683019" y="4785541"/>
            <a:ext cx="1465855" cy="452848"/>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0" name="Elbow Connector 155"/>
          <p:cNvCxnSpPr>
            <a:cxnSpLocks/>
            <a:stCxn id="152" idx="2"/>
          </p:cNvCxnSpPr>
          <p:nvPr/>
        </p:nvCxnSpPr>
        <p:spPr>
          <a:xfrm rot="16200000" flipH="1">
            <a:off x="6010066" y="2345828"/>
            <a:ext cx="1904481" cy="3441430"/>
          </a:xfrm>
          <a:prstGeom prst="bentConnector2">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155"/>
          <p:cNvCxnSpPr>
            <a:cxnSpLocks/>
            <a:stCxn id="6" idx="2"/>
            <a:endCxn id="39" idx="1"/>
          </p:cNvCxnSpPr>
          <p:nvPr/>
        </p:nvCxnSpPr>
        <p:spPr>
          <a:xfrm rot="16200000" flipH="1">
            <a:off x="7600645" y="3929590"/>
            <a:ext cx="827649" cy="1337100"/>
          </a:xfrm>
          <a:prstGeom prst="bentConnector2">
            <a:avLst/>
          </a:prstGeom>
          <a:ln w="571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33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U-SQL Philosophy</a:t>
            </a:r>
            <a:br>
              <a:rPr lang="en-US" sz="4000" dirty="0">
                <a:solidFill>
                  <a:schemeClr val="accent2"/>
                </a:solidFill>
              </a:rPr>
            </a:br>
            <a:r>
              <a:rPr lang="en-US" sz="2800" dirty="0">
                <a:solidFill>
                  <a:schemeClr val="accent2"/>
                </a:solidFill>
              </a:rPr>
              <a:t>Achieve the same programming experience in batch or interactive</a:t>
            </a:r>
          </a:p>
        </p:txBody>
      </p:sp>
      <p:grpSp>
        <p:nvGrpSpPr>
          <p:cNvPr id="4" name="Group 3"/>
          <p:cNvGrpSpPr/>
          <p:nvPr/>
        </p:nvGrpSpPr>
        <p:grpSpPr>
          <a:xfrm>
            <a:off x="675717" y="2590189"/>
            <a:ext cx="11081308" cy="1467581"/>
            <a:chOff x="675717" y="2590189"/>
            <a:chExt cx="11081308" cy="1467581"/>
          </a:xfrm>
        </p:grpSpPr>
        <p:grpSp>
          <p:nvGrpSpPr>
            <p:cNvPr id="63" name="Group 62"/>
            <p:cNvGrpSpPr/>
            <p:nvPr/>
          </p:nvGrpSpPr>
          <p:grpSpPr>
            <a:xfrm>
              <a:off x="675717" y="2874376"/>
              <a:ext cx="699662" cy="899204"/>
              <a:chOff x="427038" y="3465180"/>
              <a:chExt cx="1055135" cy="1356058"/>
            </a:xfrm>
          </p:grpSpPr>
          <p:grpSp>
            <p:nvGrpSpPr>
              <p:cNvPr id="43" name="Group 42"/>
              <p:cNvGrpSpPr/>
              <p:nvPr/>
            </p:nvGrpSpPr>
            <p:grpSpPr>
              <a:xfrm>
                <a:off x="675723" y="3465180"/>
                <a:ext cx="806450" cy="1030536"/>
                <a:chOff x="-1098550" y="3632200"/>
                <a:chExt cx="982663" cy="1255713"/>
              </a:xfrm>
            </p:grpSpPr>
            <p:sp>
              <p:nvSpPr>
                <p:cNvPr id="31" name="Freeform 24"/>
                <p:cNvSpPr>
                  <a:spLocks/>
                </p:cNvSpPr>
                <p:nvPr/>
              </p:nvSpPr>
              <p:spPr bwMode="auto">
                <a:xfrm>
                  <a:off x="-1098550" y="3632200"/>
                  <a:ext cx="982663" cy="1095375"/>
                </a:xfrm>
                <a:custGeom>
                  <a:avLst/>
                  <a:gdLst>
                    <a:gd name="T0" fmla="*/ 247 w 258"/>
                    <a:gd name="T1" fmla="*/ 20 h 289"/>
                    <a:gd name="T2" fmla="*/ 233 w 258"/>
                    <a:gd name="T3" fmla="*/ 20 h 289"/>
                    <a:gd name="T4" fmla="*/ 206 w 258"/>
                    <a:gd name="T5" fmla="*/ 0 h 289"/>
                    <a:gd name="T6" fmla="*/ 29 w 258"/>
                    <a:gd name="T7" fmla="*/ 0 h 289"/>
                    <a:gd name="T8" fmla="*/ 0 w 258"/>
                    <a:gd name="T9" fmla="*/ 29 h 289"/>
                    <a:gd name="T10" fmla="*/ 0 w 258"/>
                    <a:gd name="T11" fmla="*/ 260 h 289"/>
                    <a:gd name="T12" fmla="*/ 29 w 258"/>
                    <a:gd name="T13" fmla="*/ 289 h 289"/>
                    <a:gd name="T14" fmla="*/ 206 w 258"/>
                    <a:gd name="T15" fmla="*/ 289 h 289"/>
                    <a:gd name="T16" fmla="*/ 234 w 258"/>
                    <a:gd name="T17" fmla="*/ 260 h 289"/>
                    <a:gd name="T18" fmla="*/ 234 w 258"/>
                    <a:gd name="T19" fmla="*/ 129 h 289"/>
                    <a:gd name="T20" fmla="*/ 247 w 258"/>
                    <a:gd name="T21" fmla="*/ 129 h 289"/>
                    <a:gd name="T22" fmla="*/ 258 w 258"/>
                    <a:gd name="T23" fmla="*/ 119 h 289"/>
                    <a:gd name="T24" fmla="*/ 258 w 258"/>
                    <a:gd name="T25" fmla="*/ 31 h 289"/>
                    <a:gd name="T26" fmla="*/ 247 w 258"/>
                    <a:gd name="T27" fmla="*/ 2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89">
                      <a:moveTo>
                        <a:pt x="247" y="20"/>
                      </a:moveTo>
                      <a:cubicBezTo>
                        <a:pt x="233" y="20"/>
                        <a:pt x="233" y="20"/>
                        <a:pt x="233" y="20"/>
                      </a:cubicBezTo>
                      <a:cubicBezTo>
                        <a:pt x="229" y="9"/>
                        <a:pt x="218" y="0"/>
                        <a:pt x="206" y="0"/>
                      </a:cubicBezTo>
                      <a:cubicBezTo>
                        <a:pt x="29" y="0"/>
                        <a:pt x="29" y="0"/>
                        <a:pt x="29" y="0"/>
                      </a:cubicBezTo>
                      <a:cubicBezTo>
                        <a:pt x="13" y="0"/>
                        <a:pt x="0" y="13"/>
                        <a:pt x="0" y="29"/>
                      </a:cubicBezTo>
                      <a:cubicBezTo>
                        <a:pt x="0" y="260"/>
                        <a:pt x="0" y="260"/>
                        <a:pt x="0" y="260"/>
                      </a:cubicBezTo>
                      <a:cubicBezTo>
                        <a:pt x="0" y="276"/>
                        <a:pt x="13" y="289"/>
                        <a:pt x="29" y="289"/>
                      </a:cubicBezTo>
                      <a:cubicBezTo>
                        <a:pt x="206" y="289"/>
                        <a:pt x="206" y="289"/>
                        <a:pt x="206" y="289"/>
                      </a:cubicBezTo>
                      <a:cubicBezTo>
                        <a:pt x="221" y="289"/>
                        <a:pt x="234" y="276"/>
                        <a:pt x="234" y="260"/>
                      </a:cubicBezTo>
                      <a:cubicBezTo>
                        <a:pt x="234" y="129"/>
                        <a:pt x="234" y="129"/>
                        <a:pt x="234" y="129"/>
                      </a:cubicBezTo>
                      <a:cubicBezTo>
                        <a:pt x="247" y="129"/>
                        <a:pt x="247" y="129"/>
                        <a:pt x="247" y="129"/>
                      </a:cubicBezTo>
                      <a:cubicBezTo>
                        <a:pt x="253" y="129"/>
                        <a:pt x="258" y="125"/>
                        <a:pt x="258" y="119"/>
                      </a:cubicBezTo>
                      <a:cubicBezTo>
                        <a:pt x="258" y="31"/>
                        <a:pt x="258" y="31"/>
                        <a:pt x="258" y="31"/>
                      </a:cubicBezTo>
                      <a:cubicBezTo>
                        <a:pt x="258" y="25"/>
                        <a:pt x="253" y="20"/>
                        <a:pt x="247" y="20"/>
                      </a:cubicBezTo>
                      <a:close/>
                    </a:path>
                  </a:pathLst>
                </a:custGeom>
                <a:solidFill>
                  <a:srgbClr val="DB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25"/>
                <p:cNvSpPr>
                  <a:spLocks noChangeArrowheads="1"/>
                </p:cNvSpPr>
                <p:nvPr/>
              </p:nvSpPr>
              <p:spPr bwMode="auto">
                <a:xfrm>
                  <a:off x="-998538" y="3719513"/>
                  <a:ext cx="722313" cy="955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26"/>
                <p:cNvSpPr>
                  <a:spLocks/>
                </p:cNvSpPr>
                <p:nvPr/>
              </p:nvSpPr>
              <p:spPr bwMode="auto">
                <a:xfrm>
                  <a:off x="-1098550" y="3644900"/>
                  <a:ext cx="757238" cy="1243013"/>
                </a:xfrm>
                <a:custGeom>
                  <a:avLst/>
                  <a:gdLst>
                    <a:gd name="T0" fmla="*/ 199 w 199"/>
                    <a:gd name="T1" fmla="*/ 302 h 328"/>
                    <a:gd name="T2" fmla="*/ 174 w 199"/>
                    <a:gd name="T3" fmla="*/ 325 h 328"/>
                    <a:gd name="T4" fmla="*/ 24 w 199"/>
                    <a:gd name="T5" fmla="*/ 292 h 328"/>
                    <a:gd name="T6" fmla="*/ 0 w 199"/>
                    <a:gd name="T7" fmla="*/ 257 h 328"/>
                    <a:gd name="T8" fmla="*/ 0 w 199"/>
                    <a:gd name="T9" fmla="*/ 26 h 328"/>
                    <a:gd name="T10" fmla="*/ 24 w 199"/>
                    <a:gd name="T11" fmla="*/ 3 h 328"/>
                    <a:gd name="T12" fmla="*/ 174 w 199"/>
                    <a:gd name="T13" fmla="*/ 36 h 328"/>
                    <a:gd name="T14" fmla="*/ 199 w 199"/>
                    <a:gd name="T15" fmla="*/ 70 h 328"/>
                    <a:gd name="T16" fmla="*/ 199 w 199"/>
                    <a:gd name="T17" fmla="*/ 30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28">
                      <a:moveTo>
                        <a:pt x="199" y="302"/>
                      </a:moveTo>
                      <a:cubicBezTo>
                        <a:pt x="199" y="318"/>
                        <a:pt x="188" y="328"/>
                        <a:pt x="174" y="325"/>
                      </a:cubicBezTo>
                      <a:cubicBezTo>
                        <a:pt x="24" y="292"/>
                        <a:pt x="24" y="292"/>
                        <a:pt x="24" y="292"/>
                      </a:cubicBezTo>
                      <a:cubicBezTo>
                        <a:pt x="11" y="289"/>
                        <a:pt x="0" y="273"/>
                        <a:pt x="0" y="257"/>
                      </a:cubicBezTo>
                      <a:cubicBezTo>
                        <a:pt x="0" y="26"/>
                        <a:pt x="0" y="26"/>
                        <a:pt x="0" y="26"/>
                      </a:cubicBezTo>
                      <a:cubicBezTo>
                        <a:pt x="0" y="10"/>
                        <a:pt x="11" y="0"/>
                        <a:pt x="24" y="3"/>
                      </a:cubicBezTo>
                      <a:cubicBezTo>
                        <a:pt x="174" y="36"/>
                        <a:pt x="174" y="36"/>
                        <a:pt x="174" y="36"/>
                      </a:cubicBezTo>
                      <a:cubicBezTo>
                        <a:pt x="188" y="39"/>
                        <a:pt x="199" y="54"/>
                        <a:pt x="199" y="70"/>
                      </a:cubicBezTo>
                      <a:lnTo>
                        <a:pt x="199" y="3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6" name="Freeform 30"/>
              <p:cNvSpPr>
                <a:spLocks/>
              </p:cNvSpPr>
              <p:nvPr/>
            </p:nvSpPr>
            <p:spPr bwMode="auto">
              <a:xfrm>
                <a:off x="427038" y="3863975"/>
                <a:ext cx="723900" cy="95726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31"/>
              <p:cNvSpPr>
                <a:spLocks/>
              </p:cNvSpPr>
              <p:nvPr/>
            </p:nvSpPr>
            <p:spPr bwMode="auto">
              <a:xfrm>
                <a:off x="427038" y="3863975"/>
                <a:ext cx="228600" cy="215900"/>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32"/>
              <p:cNvSpPr>
                <a:spLocks/>
              </p:cNvSpPr>
              <p:nvPr/>
            </p:nvSpPr>
            <p:spPr bwMode="auto">
              <a:xfrm>
                <a:off x="503238" y="4125913"/>
                <a:ext cx="242888" cy="19050"/>
              </a:xfrm>
              <a:custGeom>
                <a:avLst/>
                <a:gdLst>
                  <a:gd name="T0" fmla="*/ 62 w 64"/>
                  <a:gd name="T1" fmla="*/ 5 h 5"/>
                  <a:gd name="T2" fmla="*/ 2 w 64"/>
                  <a:gd name="T3" fmla="*/ 5 h 5"/>
                  <a:gd name="T4" fmla="*/ 0 w 64"/>
                  <a:gd name="T5" fmla="*/ 3 h 5"/>
                  <a:gd name="T6" fmla="*/ 2 w 64"/>
                  <a:gd name="T7" fmla="*/ 0 h 5"/>
                  <a:gd name="T8" fmla="*/ 62 w 64"/>
                  <a:gd name="T9" fmla="*/ 0 h 5"/>
                  <a:gd name="T10" fmla="*/ 64 w 64"/>
                  <a:gd name="T11" fmla="*/ 3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3"/>
                    </a:cubicBezTo>
                    <a:cubicBezTo>
                      <a:pt x="0" y="1"/>
                      <a:pt x="1" y="0"/>
                      <a:pt x="2" y="0"/>
                    </a:cubicBezTo>
                    <a:cubicBezTo>
                      <a:pt x="62" y="0"/>
                      <a:pt x="62" y="0"/>
                      <a:pt x="62" y="0"/>
                    </a:cubicBezTo>
                    <a:cubicBezTo>
                      <a:pt x="63" y="0"/>
                      <a:pt x="64" y="1"/>
                      <a:pt x="64" y="3"/>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33"/>
              <p:cNvSpPr>
                <a:spLocks/>
              </p:cNvSpPr>
              <p:nvPr/>
            </p:nvSpPr>
            <p:spPr bwMode="auto">
              <a:xfrm>
                <a:off x="503238" y="4205288"/>
                <a:ext cx="242888"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34"/>
              <p:cNvSpPr>
                <a:spLocks/>
              </p:cNvSpPr>
              <p:nvPr/>
            </p:nvSpPr>
            <p:spPr bwMode="auto">
              <a:xfrm>
                <a:off x="503238" y="4281488"/>
                <a:ext cx="242888" cy="19050"/>
              </a:xfrm>
              <a:custGeom>
                <a:avLst/>
                <a:gdLst>
                  <a:gd name="T0" fmla="*/ 62 w 64"/>
                  <a:gd name="T1" fmla="*/ 5 h 5"/>
                  <a:gd name="T2" fmla="*/ 2 w 64"/>
                  <a:gd name="T3" fmla="*/ 5 h 5"/>
                  <a:gd name="T4" fmla="*/ 0 w 64"/>
                  <a:gd name="T5" fmla="*/ 2 h 5"/>
                  <a:gd name="T6" fmla="*/ 2 w 64"/>
                  <a:gd name="T7" fmla="*/ 0 h 5"/>
                  <a:gd name="T8" fmla="*/ 62 w 64"/>
                  <a:gd name="T9" fmla="*/ 0 h 5"/>
                  <a:gd name="T10" fmla="*/ 64 w 64"/>
                  <a:gd name="T11" fmla="*/ 2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2"/>
                    </a:cubicBezTo>
                    <a:cubicBezTo>
                      <a:pt x="0" y="1"/>
                      <a:pt x="1" y="0"/>
                      <a:pt x="2" y="0"/>
                    </a:cubicBezTo>
                    <a:cubicBezTo>
                      <a:pt x="62" y="0"/>
                      <a:pt x="62" y="0"/>
                      <a:pt x="62" y="0"/>
                    </a:cubicBezTo>
                    <a:cubicBezTo>
                      <a:pt x="63" y="0"/>
                      <a:pt x="64" y="1"/>
                      <a:pt x="64" y="2"/>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35"/>
              <p:cNvSpPr>
                <a:spLocks/>
              </p:cNvSpPr>
              <p:nvPr/>
            </p:nvSpPr>
            <p:spPr bwMode="auto">
              <a:xfrm>
                <a:off x="503238" y="4362450"/>
                <a:ext cx="242888"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36"/>
              <p:cNvSpPr>
                <a:spLocks/>
              </p:cNvSpPr>
              <p:nvPr/>
            </p:nvSpPr>
            <p:spPr bwMode="auto">
              <a:xfrm>
                <a:off x="503238" y="4594225"/>
                <a:ext cx="242888"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37"/>
              <p:cNvSpPr>
                <a:spLocks/>
              </p:cNvSpPr>
              <p:nvPr/>
            </p:nvSpPr>
            <p:spPr bwMode="auto">
              <a:xfrm>
                <a:off x="503238" y="4673600"/>
                <a:ext cx="242888"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38"/>
              <p:cNvSpPr>
                <a:spLocks/>
              </p:cNvSpPr>
              <p:nvPr/>
            </p:nvSpPr>
            <p:spPr bwMode="auto">
              <a:xfrm>
                <a:off x="838201" y="4049713"/>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39"/>
              <p:cNvSpPr>
                <a:spLocks/>
              </p:cNvSpPr>
              <p:nvPr/>
            </p:nvSpPr>
            <p:spPr bwMode="auto">
              <a:xfrm>
                <a:off x="838201" y="3973513"/>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0"/>
                      <a:pt x="1" y="0"/>
                      <a:pt x="2" y="0"/>
                    </a:cubicBezTo>
                    <a:cubicBezTo>
                      <a:pt x="62" y="0"/>
                      <a:pt x="62" y="0"/>
                      <a:pt x="62" y="0"/>
                    </a:cubicBezTo>
                    <a:cubicBezTo>
                      <a:pt x="63" y="0"/>
                      <a:pt x="64" y="0"/>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0"/>
              <p:cNvSpPr>
                <a:spLocks/>
              </p:cNvSpPr>
              <p:nvPr/>
            </p:nvSpPr>
            <p:spPr bwMode="auto">
              <a:xfrm>
                <a:off x="838201" y="4362450"/>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1"/>
              <p:cNvSpPr>
                <a:spLocks/>
              </p:cNvSpPr>
              <p:nvPr/>
            </p:nvSpPr>
            <p:spPr bwMode="auto">
              <a:xfrm>
                <a:off x="838201" y="4437063"/>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42"/>
              <p:cNvSpPr>
                <a:spLocks/>
              </p:cNvSpPr>
              <p:nvPr/>
            </p:nvSpPr>
            <p:spPr bwMode="auto">
              <a:xfrm>
                <a:off x="838201" y="4518025"/>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43"/>
              <p:cNvSpPr>
                <a:spLocks/>
              </p:cNvSpPr>
              <p:nvPr/>
            </p:nvSpPr>
            <p:spPr bwMode="auto">
              <a:xfrm>
                <a:off x="838201" y="4594225"/>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44"/>
              <p:cNvSpPr>
                <a:spLocks/>
              </p:cNvSpPr>
              <p:nvPr/>
            </p:nvSpPr>
            <p:spPr bwMode="auto">
              <a:xfrm>
                <a:off x="838201" y="4673600"/>
                <a:ext cx="244475" cy="14288"/>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Rectangle 45"/>
              <p:cNvSpPr>
                <a:spLocks noChangeArrowheads="1"/>
              </p:cNvSpPr>
              <p:nvPr/>
            </p:nvSpPr>
            <p:spPr bwMode="auto">
              <a:xfrm>
                <a:off x="846138" y="4095750"/>
                <a:ext cx="228600" cy="2349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46"/>
              <p:cNvSpPr>
                <a:spLocks noChangeArrowheads="1"/>
              </p:cNvSpPr>
              <p:nvPr/>
            </p:nvSpPr>
            <p:spPr bwMode="auto">
              <a:xfrm>
                <a:off x="503238" y="4406900"/>
                <a:ext cx="236538" cy="15557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Text Placeholder 20"/>
            <p:cNvSpPr txBox="1">
              <a:spLocks/>
            </p:cNvSpPr>
            <p:nvPr/>
          </p:nvSpPr>
          <p:spPr bwMode="auto">
            <a:xfrm>
              <a:off x="1762812" y="2590189"/>
              <a:ext cx="9994213" cy="146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146304" rIns="182880" bIns="146304" numCol="1" rtlCol="0" anchor="ctr" anchorCtr="0" compatLnSpc="1">
              <a:prstTxWarp prst="textNoShape">
                <a:avLst/>
              </a:prstTxWarp>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400"/>
                </a:spcBef>
                <a:spcAft>
                  <a:spcPts val="0"/>
                </a:spcAft>
                <a:buClrTx/>
                <a:buSzTx/>
                <a:buFont typeface="Arial" charset="0"/>
                <a:buNone/>
                <a:tabLst/>
                <a:defRPr/>
              </a:pPr>
              <a:r>
                <a:rPr kumimoji="0" lang="en-US" sz="2400" b="0" i="0" u="none" strike="noStrike" kern="1200" cap="none" spc="0" normalizeH="0" baseline="0" noProof="0" dirty="0">
                  <a:ln>
                    <a:noFill/>
                  </a:ln>
                  <a:solidFill>
                    <a:srgbClr val="505050"/>
                  </a:solidFill>
                  <a:effectLst/>
                  <a:uLnTx/>
                  <a:uFillTx/>
                  <a:latin typeface="Segoe UI"/>
                  <a:ea typeface="ＭＳ Ｐゴシック" charset="0"/>
                  <a:cs typeface="+mn-cs"/>
                </a:rPr>
                <a:t>Cook data for other users (LETS &amp; Share)</a:t>
              </a:r>
            </a:p>
            <a:p>
              <a:pPr marL="339725" marR="0" lvl="0" indent="-222250" algn="l" defTabSz="913505" rtl="0" eaLnBrk="1" fontAlgn="base" latinLnBrk="0" hangingPunct="1">
                <a:lnSpc>
                  <a:spcPct val="100000"/>
                </a:lnSpc>
                <a:spcBef>
                  <a:spcPts val="100"/>
                </a:spcBef>
                <a:spcAft>
                  <a:spcPts val="300"/>
                </a:spcAft>
                <a:buClr>
                  <a:srgbClr val="50B347"/>
                </a:buClr>
                <a:buSzPct val="100000"/>
                <a:buFont typeface="Arial" charset="0"/>
                <a:buBlip>
                  <a:blip r:embed="rId3"/>
                </a:buBlip>
                <a:tabLst/>
                <a:defRPr/>
              </a:pPr>
              <a:r>
                <a:rPr kumimoji="0" lang="en-US" sz="2400" b="0" i="0" u="none" strike="noStrike" kern="1200" cap="none" spc="0" normalizeH="0" baseline="0" noProof="0" dirty="0">
                  <a:ln>
                    <a:noFill/>
                  </a:ln>
                  <a:solidFill>
                    <a:srgbClr val="505050"/>
                  </a:solidFill>
                  <a:effectLst/>
                  <a:uLnTx/>
                  <a:uFillTx/>
                  <a:latin typeface="Segoe UI"/>
                  <a:ea typeface="ＭＳ Ｐゴシック" charset="0"/>
                </a:rPr>
                <a:t>As unstructured data</a:t>
              </a:r>
            </a:p>
            <a:p>
              <a:pPr marL="339725" marR="0" lvl="0" indent="-222250" algn="l" defTabSz="913505" rtl="0" eaLnBrk="1" fontAlgn="base" latinLnBrk="0" hangingPunct="1">
                <a:lnSpc>
                  <a:spcPct val="100000"/>
                </a:lnSpc>
                <a:spcBef>
                  <a:spcPts val="100"/>
                </a:spcBef>
                <a:spcAft>
                  <a:spcPts val="300"/>
                </a:spcAft>
                <a:buClr>
                  <a:srgbClr val="50B347"/>
                </a:buClr>
                <a:buSzPct val="102000"/>
                <a:buFont typeface="Arial" charset="0"/>
                <a:buBlip>
                  <a:blip r:embed="rId3"/>
                </a:buBlip>
                <a:tabLst/>
                <a:defRPr/>
              </a:pPr>
              <a:r>
                <a:rPr kumimoji="0" lang="en-US" sz="2400" b="0" i="0" u="none" strike="noStrike" kern="1200" cap="none" spc="0" normalizeH="0" baseline="0" noProof="0" dirty="0">
                  <a:ln>
                    <a:noFill/>
                  </a:ln>
                  <a:solidFill>
                    <a:srgbClr val="505050"/>
                  </a:solidFill>
                  <a:effectLst/>
                  <a:uLnTx/>
                  <a:uFillTx/>
                  <a:latin typeface="Segoe UI"/>
                  <a:ea typeface="ＭＳ Ｐゴシック" charset="0"/>
                </a:rPr>
                <a:t>As structured data</a:t>
              </a:r>
              <a:endParaRPr kumimoji="0" lang="en-US" sz="2400" b="0" i="0" u="none" strike="noStrike" kern="1200" cap="none" spc="0" normalizeH="0" baseline="0" noProof="0" dirty="0">
                <a:ln>
                  <a:noFill/>
                </a:ln>
                <a:solidFill>
                  <a:srgbClr val="505050"/>
                </a:solidFill>
                <a:effectLst/>
                <a:uLnTx/>
                <a:uFillTx/>
                <a:latin typeface="Segoe UI"/>
                <a:ea typeface="ＭＳ Ｐゴシック" charset="0"/>
                <a:cs typeface="Segoe UI" panose="020B0502040204020203" pitchFamily="34" charset="0"/>
              </a:endParaRPr>
            </a:p>
          </p:txBody>
        </p:sp>
      </p:grpSp>
      <p:grpSp>
        <p:nvGrpSpPr>
          <p:cNvPr id="5" name="Group 4"/>
          <p:cNvGrpSpPr/>
          <p:nvPr/>
        </p:nvGrpSpPr>
        <p:grpSpPr>
          <a:xfrm>
            <a:off x="551941" y="4140445"/>
            <a:ext cx="11205084" cy="664797"/>
            <a:chOff x="551941" y="4140445"/>
            <a:chExt cx="11205084" cy="664797"/>
          </a:xfrm>
        </p:grpSpPr>
        <p:grpSp>
          <p:nvGrpSpPr>
            <p:cNvPr id="123" name="Group 122"/>
            <p:cNvGrpSpPr/>
            <p:nvPr/>
          </p:nvGrpSpPr>
          <p:grpSpPr>
            <a:xfrm>
              <a:off x="551941" y="4165724"/>
              <a:ext cx="797519" cy="612823"/>
              <a:chOff x="5681693" y="129501"/>
              <a:chExt cx="2233441" cy="1716198"/>
            </a:xfrm>
          </p:grpSpPr>
          <p:sp>
            <p:nvSpPr>
              <p:cNvPr id="118" name="Freeform 98"/>
              <p:cNvSpPr>
                <a:spLocks noEditPoints="1"/>
              </p:cNvSpPr>
              <p:nvPr/>
            </p:nvSpPr>
            <p:spPr bwMode="auto">
              <a:xfrm>
                <a:off x="6297612" y="129501"/>
                <a:ext cx="654468" cy="653215"/>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99"/>
              <p:cNvSpPr>
                <a:spLocks noEditPoints="1"/>
              </p:cNvSpPr>
              <p:nvPr/>
            </p:nvSpPr>
            <p:spPr bwMode="auto">
              <a:xfrm>
                <a:off x="5681693" y="574909"/>
                <a:ext cx="896447" cy="897699"/>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00"/>
              <p:cNvSpPr>
                <a:spLocks noEditPoints="1"/>
              </p:cNvSpPr>
              <p:nvPr/>
            </p:nvSpPr>
            <p:spPr bwMode="auto">
              <a:xfrm>
                <a:off x="6607450" y="535509"/>
                <a:ext cx="1307684" cy="1310190"/>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5" name="Text Placeholder 20"/>
            <p:cNvSpPr txBox="1">
              <a:spLocks/>
            </p:cNvSpPr>
            <p:nvPr/>
          </p:nvSpPr>
          <p:spPr bwMode="auto">
            <a:xfrm>
              <a:off x="1762812" y="4140445"/>
              <a:ext cx="9994213"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146304" rIns="182880" bIns="146304" numCol="1" rtlCol="0" anchor="ctr" anchorCtr="0" compatLnSpc="1">
              <a:prstTxWarp prst="textNoShape">
                <a:avLst/>
              </a:prstTxWarp>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400"/>
                </a:spcBef>
                <a:spcAft>
                  <a:spcPts val="1800"/>
                </a:spcAft>
                <a:buClrTx/>
                <a:buSzTx/>
                <a:buFont typeface="Arial" charset="0"/>
                <a:buNone/>
                <a:tabLst/>
                <a:defRPr/>
              </a:pPr>
              <a:r>
                <a:rPr kumimoji="0" lang="en-US" sz="2400" b="0" i="0" u="none" strike="noStrike" kern="1200" cap="none" spc="0" normalizeH="0" baseline="0" noProof="0" dirty="0">
                  <a:ln>
                    <a:noFill/>
                  </a:ln>
                  <a:solidFill>
                    <a:srgbClr val="505050"/>
                  </a:solidFill>
                  <a:effectLst/>
                  <a:uLnTx/>
                  <a:uFillTx/>
                  <a:latin typeface="Segoe UI"/>
                  <a:ea typeface="ＭＳ Ｐゴシック" charset="0"/>
                  <a:cs typeface="+mn-cs"/>
                </a:rPr>
                <a:t>Large-scale custom processing with custom code</a:t>
              </a:r>
            </a:p>
          </p:txBody>
        </p:sp>
      </p:grpSp>
      <p:grpSp>
        <p:nvGrpSpPr>
          <p:cNvPr id="16" name="Group 15"/>
          <p:cNvGrpSpPr/>
          <p:nvPr/>
        </p:nvGrpSpPr>
        <p:grpSpPr>
          <a:xfrm>
            <a:off x="674605" y="5025539"/>
            <a:ext cx="11082420" cy="1054743"/>
            <a:chOff x="674605" y="5190639"/>
            <a:chExt cx="11082420" cy="1054743"/>
          </a:xfrm>
        </p:grpSpPr>
        <p:pic>
          <p:nvPicPr>
            <p:cNvPr id="124" name="Picture 123"/>
            <p:cNvPicPr>
              <a:picLocks noChangeAspect="1"/>
            </p:cNvPicPr>
            <p:nvPr/>
          </p:nvPicPr>
          <p:blipFill>
            <a:blip r:embed="rId4"/>
            <a:stretch>
              <a:fillRect/>
            </a:stretch>
          </p:blipFill>
          <p:spPr>
            <a:xfrm>
              <a:off x="674605" y="5190639"/>
              <a:ext cx="555396" cy="1054743"/>
            </a:xfrm>
            <a:prstGeom prst="rect">
              <a:avLst/>
            </a:prstGeom>
          </p:spPr>
        </p:pic>
        <p:sp>
          <p:nvSpPr>
            <p:cNvPr id="66" name="Text Placeholder 20"/>
            <p:cNvSpPr txBox="1">
              <a:spLocks/>
            </p:cNvSpPr>
            <p:nvPr/>
          </p:nvSpPr>
          <p:spPr bwMode="auto">
            <a:xfrm>
              <a:off x="1762812" y="5474116"/>
              <a:ext cx="9994213"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146304" rIns="182880" bIns="146304" numCol="1" rtlCol="0" anchor="ctr" anchorCtr="0" compatLnSpc="1">
              <a:prstTxWarp prst="textNoShape">
                <a:avLst/>
              </a:prstTxWarp>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400"/>
                </a:spcBef>
                <a:spcAft>
                  <a:spcPts val="1800"/>
                </a:spcAft>
                <a:buClrTx/>
                <a:buSzTx/>
                <a:buFont typeface="Arial" charset="0"/>
                <a:buNone/>
                <a:tabLst/>
                <a:defRPr/>
              </a:pPr>
              <a:r>
                <a:rPr kumimoji="0" lang="en-US" sz="2400" b="0" i="0" u="none" strike="noStrike" kern="1200" cap="none" spc="0" normalizeH="0" baseline="0" noProof="0" dirty="0">
                  <a:ln>
                    <a:noFill/>
                  </a:ln>
                  <a:solidFill>
                    <a:srgbClr val="505050"/>
                  </a:solidFill>
                  <a:effectLst/>
                  <a:uLnTx/>
                  <a:uFillTx/>
                  <a:latin typeface="Segoe UI"/>
                  <a:ea typeface="ＭＳ Ｐゴシック" charset="0"/>
                  <a:cs typeface="+mn-cs"/>
                </a:rPr>
                <a:t>Augment big data with high-value data from where it lives</a:t>
              </a:r>
            </a:p>
          </p:txBody>
        </p:sp>
      </p:grpSp>
      <p:grpSp>
        <p:nvGrpSpPr>
          <p:cNvPr id="2" name="Group 1"/>
          <p:cNvGrpSpPr/>
          <p:nvPr/>
        </p:nvGrpSpPr>
        <p:grpSpPr>
          <a:xfrm>
            <a:off x="757844" y="1551538"/>
            <a:ext cx="10999180" cy="1034129"/>
            <a:chOff x="757844" y="1551538"/>
            <a:chExt cx="10999180" cy="1034129"/>
          </a:xfrm>
        </p:grpSpPr>
        <p:grpSp>
          <p:nvGrpSpPr>
            <p:cNvPr id="28" name="Group 27"/>
            <p:cNvGrpSpPr/>
            <p:nvPr/>
          </p:nvGrpSpPr>
          <p:grpSpPr>
            <a:xfrm>
              <a:off x="757844" y="1758243"/>
              <a:ext cx="535406" cy="620718"/>
              <a:chOff x="966788" y="1933575"/>
              <a:chExt cx="1155700" cy="1339850"/>
            </a:xfrm>
          </p:grpSpPr>
          <p:sp>
            <p:nvSpPr>
              <p:cNvPr id="7" name="Freeform 6"/>
              <p:cNvSpPr>
                <a:spLocks/>
              </p:cNvSpPr>
              <p:nvPr/>
            </p:nvSpPr>
            <p:spPr bwMode="auto">
              <a:xfrm>
                <a:off x="966788" y="1933575"/>
                <a:ext cx="1087438" cy="1339850"/>
              </a:xfrm>
              <a:custGeom>
                <a:avLst/>
                <a:gdLst>
                  <a:gd name="T0" fmla="*/ 0 w 384"/>
                  <a:gd name="T1" fmla="*/ 28 h 474"/>
                  <a:gd name="T2" fmla="*/ 28 w 384"/>
                  <a:gd name="T3" fmla="*/ 0 h 474"/>
                  <a:gd name="T4" fmla="*/ 356 w 384"/>
                  <a:gd name="T5" fmla="*/ 0 h 474"/>
                  <a:gd name="T6" fmla="*/ 384 w 384"/>
                  <a:gd name="T7" fmla="*/ 28 h 474"/>
                  <a:gd name="T8" fmla="*/ 384 w 384"/>
                  <a:gd name="T9" fmla="*/ 445 h 474"/>
                  <a:gd name="T10" fmla="*/ 356 w 384"/>
                  <a:gd name="T11" fmla="*/ 474 h 474"/>
                  <a:gd name="T12" fmla="*/ 28 w 384"/>
                  <a:gd name="T13" fmla="*/ 474 h 474"/>
                  <a:gd name="T14" fmla="*/ 0 w 384"/>
                  <a:gd name="T15" fmla="*/ 445 h 474"/>
                  <a:gd name="T16" fmla="*/ 0 w 384"/>
                  <a:gd name="T17" fmla="*/ 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474">
                    <a:moveTo>
                      <a:pt x="0" y="28"/>
                    </a:moveTo>
                    <a:cubicBezTo>
                      <a:pt x="0" y="13"/>
                      <a:pt x="12" y="0"/>
                      <a:pt x="28" y="0"/>
                    </a:cubicBezTo>
                    <a:cubicBezTo>
                      <a:pt x="356" y="0"/>
                      <a:pt x="356" y="0"/>
                      <a:pt x="356" y="0"/>
                    </a:cubicBezTo>
                    <a:cubicBezTo>
                      <a:pt x="371" y="0"/>
                      <a:pt x="384" y="13"/>
                      <a:pt x="384" y="28"/>
                    </a:cubicBezTo>
                    <a:cubicBezTo>
                      <a:pt x="384" y="445"/>
                      <a:pt x="384" y="445"/>
                      <a:pt x="384" y="445"/>
                    </a:cubicBezTo>
                    <a:cubicBezTo>
                      <a:pt x="384" y="461"/>
                      <a:pt x="371" y="474"/>
                      <a:pt x="356" y="474"/>
                    </a:cubicBezTo>
                    <a:cubicBezTo>
                      <a:pt x="28" y="474"/>
                      <a:pt x="28" y="474"/>
                      <a:pt x="28" y="474"/>
                    </a:cubicBezTo>
                    <a:cubicBezTo>
                      <a:pt x="12" y="474"/>
                      <a:pt x="0" y="461"/>
                      <a:pt x="0" y="445"/>
                    </a:cubicBezTo>
                    <a:lnTo>
                      <a:pt x="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7"/>
              <p:cNvSpPr>
                <a:spLocks/>
              </p:cNvSpPr>
              <p:nvPr/>
            </p:nvSpPr>
            <p:spPr bwMode="auto">
              <a:xfrm>
                <a:off x="1985963" y="3160713"/>
                <a:ext cx="136525" cy="30163"/>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8"/>
              <p:cNvSpPr>
                <a:spLocks/>
              </p:cNvSpPr>
              <p:nvPr/>
            </p:nvSpPr>
            <p:spPr bwMode="auto">
              <a:xfrm>
                <a:off x="1985963" y="3071813"/>
                <a:ext cx="136525" cy="31750"/>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9"/>
              <p:cNvSpPr>
                <a:spLocks/>
              </p:cNvSpPr>
              <p:nvPr/>
            </p:nvSpPr>
            <p:spPr bwMode="auto">
              <a:xfrm>
                <a:off x="1985963" y="2984500"/>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10"/>
              <p:cNvSpPr>
                <a:spLocks/>
              </p:cNvSpPr>
              <p:nvPr/>
            </p:nvSpPr>
            <p:spPr bwMode="auto">
              <a:xfrm>
                <a:off x="1985963" y="2897188"/>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11"/>
              <p:cNvSpPr>
                <a:spLocks/>
              </p:cNvSpPr>
              <p:nvPr/>
            </p:nvSpPr>
            <p:spPr bwMode="auto">
              <a:xfrm>
                <a:off x="1985963" y="2806700"/>
                <a:ext cx="136525" cy="31750"/>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2"/>
              <p:cNvSpPr>
                <a:spLocks/>
              </p:cNvSpPr>
              <p:nvPr/>
            </p:nvSpPr>
            <p:spPr bwMode="auto">
              <a:xfrm>
                <a:off x="1985963" y="2719388"/>
                <a:ext cx="136525" cy="30163"/>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3"/>
              <p:cNvSpPr>
                <a:spLocks/>
              </p:cNvSpPr>
              <p:nvPr/>
            </p:nvSpPr>
            <p:spPr bwMode="auto">
              <a:xfrm>
                <a:off x="1985963" y="2632075"/>
                <a:ext cx="136525" cy="30163"/>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4"/>
              <p:cNvSpPr>
                <a:spLocks/>
              </p:cNvSpPr>
              <p:nvPr/>
            </p:nvSpPr>
            <p:spPr bwMode="auto">
              <a:xfrm>
                <a:off x="1985963" y="2544763"/>
                <a:ext cx="136525" cy="30163"/>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5"/>
              <p:cNvSpPr>
                <a:spLocks/>
              </p:cNvSpPr>
              <p:nvPr/>
            </p:nvSpPr>
            <p:spPr bwMode="auto">
              <a:xfrm>
                <a:off x="1985963" y="2455863"/>
                <a:ext cx="136525" cy="28575"/>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6"/>
              <p:cNvSpPr>
                <a:spLocks/>
              </p:cNvSpPr>
              <p:nvPr/>
            </p:nvSpPr>
            <p:spPr bwMode="auto">
              <a:xfrm>
                <a:off x="1985963" y="2365375"/>
                <a:ext cx="136525" cy="31750"/>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7"/>
              <p:cNvSpPr>
                <a:spLocks/>
              </p:cNvSpPr>
              <p:nvPr/>
            </p:nvSpPr>
            <p:spPr bwMode="auto">
              <a:xfrm>
                <a:off x="1985963" y="2278063"/>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8"/>
              <p:cNvSpPr>
                <a:spLocks/>
              </p:cNvSpPr>
              <p:nvPr/>
            </p:nvSpPr>
            <p:spPr bwMode="auto">
              <a:xfrm>
                <a:off x="1985963" y="2190750"/>
                <a:ext cx="136525" cy="31750"/>
              </a:xfrm>
              <a:custGeom>
                <a:avLst/>
                <a:gdLst>
                  <a:gd name="T0" fmla="*/ 48 w 48"/>
                  <a:gd name="T1" fmla="*/ 5 h 11"/>
                  <a:gd name="T2" fmla="*/ 42 w 48"/>
                  <a:gd name="T3" fmla="*/ 11 h 11"/>
                  <a:gd name="T4" fmla="*/ 5 w 48"/>
                  <a:gd name="T5" fmla="*/ 11 h 11"/>
                  <a:gd name="T6" fmla="*/ 0 w 48"/>
                  <a:gd name="T7" fmla="*/ 5 h 11"/>
                  <a:gd name="T8" fmla="*/ 0 w 48"/>
                  <a:gd name="T9" fmla="*/ 5 h 11"/>
                  <a:gd name="T10" fmla="*/ 5 w 48"/>
                  <a:gd name="T11" fmla="*/ 0 h 11"/>
                  <a:gd name="T12" fmla="*/ 42 w 48"/>
                  <a:gd name="T13" fmla="*/ 0 h 11"/>
                  <a:gd name="T14" fmla="*/ 48 w 48"/>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5"/>
                    </a:moveTo>
                    <a:cubicBezTo>
                      <a:pt x="48" y="8"/>
                      <a:pt x="45" y="11"/>
                      <a:pt x="42" y="11"/>
                    </a:cubicBezTo>
                    <a:cubicBezTo>
                      <a:pt x="5" y="11"/>
                      <a:pt x="5" y="11"/>
                      <a:pt x="5" y="11"/>
                    </a:cubicBezTo>
                    <a:cubicBezTo>
                      <a:pt x="2" y="11"/>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9"/>
              <p:cNvSpPr>
                <a:spLocks/>
              </p:cNvSpPr>
              <p:nvPr/>
            </p:nvSpPr>
            <p:spPr bwMode="auto">
              <a:xfrm>
                <a:off x="1985963" y="2103438"/>
                <a:ext cx="136525" cy="28575"/>
              </a:xfrm>
              <a:custGeom>
                <a:avLst/>
                <a:gdLst>
                  <a:gd name="T0" fmla="*/ 48 w 48"/>
                  <a:gd name="T1" fmla="*/ 5 h 10"/>
                  <a:gd name="T2" fmla="*/ 42 w 48"/>
                  <a:gd name="T3" fmla="*/ 10 h 10"/>
                  <a:gd name="T4" fmla="*/ 5 w 48"/>
                  <a:gd name="T5" fmla="*/ 10 h 10"/>
                  <a:gd name="T6" fmla="*/ 0 w 48"/>
                  <a:gd name="T7" fmla="*/ 5 h 10"/>
                  <a:gd name="T8" fmla="*/ 0 w 48"/>
                  <a:gd name="T9" fmla="*/ 5 h 10"/>
                  <a:gd name="T10" fmla="*/ 5 w 48"/>
                  <a:gd name="T11" fmla="*/ 0 h 10"/>
                  <a:gd name="T12" fmla="*/ 42 w 48"/>
                  <a:gd name="T13" fmla="*/ 0 h 10"/>
                  <a:gd name="T14" fmla="*/ 48 w 48"/>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0">
                    <a:moveTo>
                      <a:pt x="48" y="5"/>
                    </a:moveTo>
                    <a:cubicBezTo>
                      <a:pt x="48" y="8"/>
                      <a:pt x="45" y="10"/>
                      <a:pt x="42" y="10"/>
                    </a:cubicBezTo>
                    <a:cubicBezTo>
                      <a:pt x="5" y="10"/>
                      <a:pt x="5" y="10"/>
                      <a:pt x="5" y="10"/>
                    </a:cubicBezTo>
                    <a:cubicBezTo>
                      <a:pt x="2" y="10"/>
                      <a:pt x="0" y="8"/>
                      <a:pt x="0" y="5"/>
                    </a:cubicBezTo>
                    <a:cubicBezTo>
                      <a:pt x="0" y="5"/>
                      <a:pt x="0" y="5"/>
                      <a:pt x="0" y="5"/>
                    </a:cubicBezTo>
                    <a:cubicBezTo>
                      <a:pt x="0" y="2"/>
                      <a:pt x="2" y="0"/>
                      <a:pt x="5" y="0"/>
                    </a:cubicBezTo>
                    <a:cubicBezTo>
                      <a:pt x="42" y="0"/>
                      <a:pt x="42" y="0"/>
                      <a:pt x="42" y="0"/>
                    </a:cubicBezTo>
                    <a:cubicBezTo>
                      <a:pt x="45" y="0"/>
                      <a:pt x="48" y="2"/>
                      <a:pt x="48" y="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20"/>
              <p:cNvSpPr>
                <a:spLocks/>
              </p:cNvSpPr>
              <p:nvPr/>
            </p:nvSpPr>
            <p:spPr bwMode="auto">
              <a:xfrm>
                <a:off x="1985963" y="2012950"/>
                <a:ext cx="136525" cy="30163"/>
              </a:xfrm>
              <a:custGeom>
                <a:avLst/>
                <a:gdLst>
                  <a:gd name="T0" fmla="*/ 48 w 48"/>
                  <a:gd name="T1" fmla="*/ 6 h 11"/>
                  <a:gd name="T2" fmla="*/ 42 w 48"/>
                  <a:gd name="T3" fmla="*/ 11 h 11"/>
                  <a:gd name="T4" fmla="*/ 5 w 48"/>
                  <a:gd name="T5" fmla="*/ 11 h 11"/>
                  <a:gd name="T6" fmla="*/ 0 w 48"/>
                  <a:gd name="T7" fmla="*/ 6 h 11"/>
                  <a:gd name="T8" fmla="*/ 0 w 48"/>
                  <a:gd name="T9" fmla="*/ 6 h 11"/>
                  <a:gd name="T10" fmla="*/ 5 w 48"/>
                  <a:gd name="T11" fmla="*/ 0 h 11"/>
                  <a:gd name="T12" fmla="*/ 42 w 48"/>
                  <a:gd name="T13" fmla="*/ 0 h 11"/>
                  <a:gd name="T14" fmla="*/ 48 w 4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1">
                    <a:moveTo>
                      <a:pt x="48" y="6"/>
                    </a:moveTo>
                    <a:cubicBezTo>
                      <a:pt x="48" y="9"/>
                      <a:pt x="45" y="11"/>
                      <a:pt x="42" y="11"/>
                    </a:cubicBezTo>
                    <a:cubicBezTo>
                      <a:pt x="5" y="11"/>
                      <a:pt x="5" y="11"/>
                      <a:pt x="5" y="11"/>
                    </a:cubicBezTo>
                    <a:cubicBezTo>
                      <a:pt x="2" y="11"/>
                      <a:pt x="0" y="9"/>
                      <a:pt x="0" y="6"/>
                    </a:cubicBezTo>
                    <a:cubicBezTo>
                      <a:pt x="0" y="6"/>
                      <a:pt x="0" y="6"/>
                      <a:pt x="0" y="6"/>
                    </a:cubicBezTo>
                    <a:cubicBezTo>
                      <a:pt x="0" y="3"/>
                      <a:pt x="2" y="0"/>
                      <a:pt x="5" y="0"/>
                    </a:cubicBezTo>
                    <a:cubicBezTo>
                      <a:pt x="42" y="0"/>
                      <a:pt x="42" y="0"/>
                      <a:pt x="42" y="0"/>
                    </a:cubicBezTo>
                    <a:cubicBezTo>
                      <a:pt x="45" y="0"/>
                      <a:pt x="48" y="3"/>
                      <a:pt x="48" y="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Rectangle 14"/>
            <p:cNvSpPr/>
            <p:nvPr/>
          </p:nvSpPr>
          <p:spPr bwMode="auto">
            <a:xfrm>
              <a:off x="1762811" y="1551538"/>
              <a:ext cx="9994213"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46304" rIns="182880" bIns="146304"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2400"/>
                </a:spcBef>
                <a:spcAft>
                  <a:spcPts val="1800"/>
                </a:spcAft>
                <a:buClrTx/>
                <a:buSzTx/>
                <a:buFontTx/>
                <a:buNone/>
                <a:tabLst/>
                <a:defRPr/>
              </a:pPr>
              <a:r>
                <a:rPr kumimoji="0" lang="en-IN" sz="2400" b="0" i="0" u="none" strike="noStrike" kern="1200" cap="none" spc="0" normalizeH="0" baseline="0" noProof="0" dirty="0">
                  <a:ln>
                    <a:noFill/>
                  </a:ln>
                  <a:solidFill>
                    <a:srgbClr val="505050"/>
                  </a:solidFill>
                  <a:effectLst/>
                  <a:uLnTx/>
                  <a:uFillTx/>
                  <a:latin typeface="Segoe UI"/>
                  <a:ea typeface="+mn-ea"/>
                  <a:cs typeface="+mn-cs"/>
                </a:rPr>
                <a:t>Schematizing unstructured data</a:t>
              </a:r>
              <a:br>
                <a:rPr kumimoji="0" lang="en-IN" sz="2400" b="0" i="0" u="none" strike="noStrike" kern="1200" cap="none" spc="0" normalizeH="0" baseline="0" noProof="0" dirty="0">
                  <a:ln>
                    <a:noFill/>
                  </a:ln>
                  <a:solidFill>
                    <a:srgbClr val="505050"/>
                  </a:solidFill>
                  <a:effectLst/>
                  <a:uLnTx/>
                  <a:uFillTx/>
                  <a:latin typeface="Segoe UI"/>
                  <a:ea typeface="+mn-ea"/>
                  <a:cs typeface="+mn-cs"/>
                </a:rPr>
              </a:br>
              <a:r>
                <a:rPr kumimoji="0" lang="en-IN" sz="2400" b="0" i="0" u="none" strike="noStrike" kern="1200" cap="none" spc="0" normalizeH="0" baseline="0" noProof="0" dirty="0">
                  <a:ln>
                    <a:noFill/>
                  </a:ln>
                  <a:solidFill>
                    <a:srgbClr val="505050"/>
                  </a:solidFill>
                  <a:effectLst/>
                  <a:uLnTx/>
                  <a:uFillTx/>
                  <a:latin typeface="Segoe UI"/>
                  <a:ea typeface="+mn-ea"/>
                  <a:cs typeface="+mn-cs"/>
                </a:rPr>
                <a:t>(Load-Extract-Transform-Store) for analysis</a:t>
              </a:r>
              <a:endParaRPr kumimoji="0" lang="en-US" sz="24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1" name="Slide Number Placeholder 20"/>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58905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250"/>
                                        <p:tgtEl>
                                          <p:spTgt spid="2"/>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250"/>
                                        <p:tgtEl>
                                          <p:spTgt spid="4"/>
                                        </p:tgtEl>
                                      </p:cBhvr>
                                    </p:animEffect>
                                  </p:childTnLst>
                                </p:cTn>
                              </p:par>
                            </p:childTnLst>
                          </p:cTn>
                        </p:par>
                        <p:par>
                          <p:cTn id="12" fill="hold">
                            <p:stCondLst>
                              <p:cond delay="2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250"/>
                                        <p:tgtEl>
                                          <p:spTgt spid="5"/>
                                        </p:tgtEl>
                                      </p:cBhvr>
                                    </p:animEffect>
                                  </p:childTnLst>
                                </p:cTn>
                              </p:par>
                            </p:childTnLst>
                          </p:cTn>
                        </p:par>
                        <p:par>
                          <p:cTn id="16" fill="hold">
                            <p:stCondLst>
                              <p:cond delay="375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Object 5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5" imgW="378" imgH="377" progId="TCLayout.ActiveDocument.1">
                  <p:embed/>
                </p:oleObj>
              </mc:Choice>
              <mc:Fallback>
                <p:oleObj name="think-cell Slide" r:id="rId5" imgW="378" imgH="377" progId="TCLayout.ActiveDocument.1">
                  <p:embed/>
                  <p:pic>
                    <p:nvPicPr>
                      <p:cNvPr id="59" name="Object 58"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9" name="Title 48"/>
          <p:cNvSpPr>
            <a:spLocks noGrp="1"/>
          </p:cNvSpPr>
          <p:nvPr>
            <p:ph type="title"/>
          </p:nvPr>
        </p:nvSpPr>
        <p:spPr/>
        <p:txBody>
          <a:bodyPr/>
          <a:lstStyle/>
          <a:p>
            <a:r>
              <a:rPr lang="en-US" dirty="0"/>
              <a:t>U-SQL language philosophy</a:t>
            </a:r>
          </a:p>
        </p:txBody>
      </p:sp>
      <p:sp>
        <p:nvSpPr>
          <p:cNvPr id="3" name="Content Placeholder 2"/>
          <p:cNvSpPr>
            <a:spLocks noGrp="1"/>
          </p:cNvSpPr>
          <p:nvPr>
            <p:ph sz="quarter" idx="4294967295"/>
          </p:nvPr>
        </p:nvSpPr>
        <p:spPr>
          <a:xfrm>
            <a:off x="434974" y="1146331"/>
            <a:ext cx="5165726" cy="5207000"/>
          </a:xfrm>
          <a:noFill/>
          <a:ln w="3175">
            <a:solidFill>
              <a:schemeClr val="bg1"/>
            </a:solidFill>
          </a:ln>
        </p:spPr>
        <p:txBody>
          <a:bodyPr lIns="91440" tIns="91440" rIns="91440" bIns="91440">
            <a:noAutofit/>
          </a:bodyPr>
          <a:lstStyle/>
          <a:p>
            <a:pPr marL="0" indent="0">
              <a:lnSpc>
                <a:spcPct val="100000"/>
              </a:lnSpc>
              <a:spcBef>
                <a:spcPts val="400"/>
              </a:spcBef>
              <a:buNone/>
            </a:pPr>
            <a:r>
              <a:rPr lang="en-US" sz="1400" dirty="0">
                <a:latin typeface="+mn-lt"/>
              </a:rPr>
              <a:t>Declarative query and transformation language:</a:t>
            </a:r>
          </a:p>
          <a:p>
            <a:pPr marL="228600" indent="-171450">
              <a:lnSpc>
                <a:spcPct val="100000"/>
              </a:lnSpc>
              <a:spcBef>
                <a:spcPts val="100"/>
              </a:spcBef>
              <a:spcAft>
                <a:spcPts val="200"/>
              </a:spcAft>
              <a:buSzPct val="100000"/>
            </a:pPr>
            <a:r>
              <a:rPr lang="en-US" sz="1200" dirty="0">
                <a:latin typeface="+mn-lt"/>
              </a:rPr>
              <a:t>Uses SQL’s SELECT FROM WHERE with GROUP BY/aggregation, joins, SQL Analytics functions</a:t>
            </a:r>
          </a:p>
          <a:p>
            <a:pPr marL="228600" indent="-171450">
              <a:lnSpc>
                <a:spcPct val="100000"/>
              </a:lnSpc>
              <a:spcBef>
                <a:spcPts val="100"/>
              </a:spcBef>
              <a:spcAft>
                <a:spcPts val="200"/>
              </a:spcAft>
              <a:buSzPct val="100000"/>
            </a:pPr>
            <a:r>
              <a:rPr lang="en-US" sz="1200" dirty="0">
                <a:latin typeface="+mn-lt"/>
              </a:rPr>
              <a:t>Optimizable, scalable</a:t>
            </a:r>
          </a:p>
          <a:p>
            <a:pPr marL="0" indent="0">
              <a:lnSpc>
                <a:spcPct val="100000"/>
              </a:lnSpc>
              <a:spcBef>
                <a:spcPts val="400"/>
              </a:spcBef>
              <a:buNone/>
            </a:pPr>
            <a:r>
              <a:rPr lang="en-US" sz="1400" dirty="0">
                <a:latin typeface="+mn-lt"/>
                <a:cs typeface="Segoe UI" panose="020B0502040204020203" pitchFamily="34" charset="0"/>
              </a:rPr>
              <a:t>Operates on unstructured &amp; structured data</a:t>
            </a:r>
          </a:p>
          <a:p>
            <a:pPr marL="228600" indent="-171450">
              <a:lnSpc>
                <a:spcPct val="100000"/>
              </a:lnSpc>
              <a:spcBef>
                <a:spcPts val="100"/>
              </a:spcBef>
              <a:spcAft>
                <a:spcPts val="200"/>
              </a:spcAft>
              <a:buSzPct val="100000"/>
            </a:pPr>
            <a:r>
              <a:rPr lang="en-US" sz="1200" dirty="0">
                <a:latin typeface="+mn-lt"/>
              </a:rPr>
              <a:t>Schema on read over files</a:t>
            </a:r>
          </a:p>
          <a:p>
            <a:pPr marL="228600" indent="-171450">
              <a:lnSpc>
                <a:spcPct val="100000"/>
              </a:lnSpc>
              <a:spcBef>
                <a:spcPts val="100"/>
              </a:spcBef>
              <a:spcAft>
                <a:spcPts val="200"/>
              </a:spcAft>
              <a:buSzPct val="100000"/>
            </a:pPr>
            <a:r>
              <a:rPr lang="en-US" sz="1200" dirty="0">
                <a:latin typeface="+mn-lt"/>
              </a:rPr>
              <a:t>Relational metadata objects (e.g. database, table)</a:t>
            </a:r>
          </a:p>
          <a:p>
            <a:pPr marL="0" indent="0">
              <a:lnSpc>
                <a:spcPct val="100000"/>
              </a:lnSpc>
              <a:spcBef>
                <a:spcPts val="400"/>
              </a:spcBef>
              <a:buNone/>
            </a:pPr>
            <a:r>
              <a:rPr lang="en-US" sz="1400" dirty="0">
                <a:latin typeface="+mn-lt"/>
              </a:rPr>
              <a:t>Extensible from ground up:</a:t>
            </a:r>
          </a:p>
          <a:p>
            <a:pPr marL="228600" indent="-171450">
              <a:lnSpc>
                <a:spcPct val="100000"/>
              </a:lnSpc>
              <a:spcBef>
                <a:spcPts val="100"/>
              </a:spcBef>
              <a:spcAft>
                <a:spcPts val="200"/>
              </a:spcAft>
              <a:buSzPct val="100000"/>
            </a:pPr>
            <a:r>
              <a:rPr lang="en-US" sz="1200" dirty="0">
                <a:latin typeface="+mn-lt"/>
              </a:rPr>
              <a:t>Type system is based on C#</a:t>
            </a:r>
          </a:p>
          <a:p>
            <a:pPr marL="228600" indent="-171450">
              <a:lnSpc>
                <a:spcPct val="100000"/>
              </a:lnSpc>
              <a:spcBef>
                <a:spcPts val="100"/>
              </a:spcBef>
              <a:spcAft>
                <a:spcPts val="200"/>
              </a:spcAft>
              <a:buSzPct val="100000"/>
            </a:pPr>
            <a:r>
              <a:rPr lang="en-US" sz="1200" dirty="0">
                <a:latin typeface="+mn-lt"/>
              </a:rPr>
              <a:t>Expression language is C#</a:t>
            </a:r>
          </a:p>
          <a:p>
            <a:pPr marL="228600" indent="-171450">
              <a:lnSpc>
                <a:spcPct val="100000"/>
              </a:lnSpc>
              <a:spcBef>
                <a:spcPts val="100"/>
              </a:spcBef>
              <a:spcAft>
                <a:spcPts val="200"/>
              </a:spcAft>
              <a:buSzPct val="130000"/>
              <a:buBlip>
                <a:blip r:embed="rId7"/>
              </a:buBlip>
            </a:pPr>
            <a:r>
              <a:rPr lang="en-US" sz="1200" dirty="0">
                <a:latin typeface="+mn-lt"/>
              </a:rPr>
              <a:t>21</a:t>
            </a:r>
          </a:p>
          <a:p>
            <a:pPr marL="228600" indent="-171450">
              <a:lnSpc>
                <a:spcPct val="100000"/>
              </a:lnSpc>
              <a:spcBef>
                <a:spcPts val="100"/>
              </a:spcBef>
              <a:spcAft>
                <a:spcPts val="200"/>
              </a:spcAft>
              <a:buSzPct val="130000"/>
              <a:buBlip>
                <a:blip r:embed="rId7"/>
              </a:buBlip>
            </a:pPr>
            <a:r>
              <a:rPr lang="en-US" sz="1200" dirty="0">
                <a:latin typeface="+mn-lt"/>
              </a:rPr>
              <a:t>User-defined functions (U-SQL and C#)</a:t>
            </a:r>
          </a:p>
          <a:p>
            <a:pPr marL="228600" indent="-171450">
              <a:lnSpc>
                <a:spcPct val="100000"/>
              </a:lnSpc>
              <a:spcBef>
                <a:spcPts val="100"/>
              </a:spcBef>
              <a:spcAft>
                <a:spcPts val="200"/>
              </a:spcAft>
              <a:buSzPct val="130000"/>
              <a:buBlip>
                <a:blip r:embed="rId7"/>
              </a:buBlip>
            </a:pPr>
            <a:r>
              <a:rPr lang="en-US" sz="1200" dirty="0">
                <a:latin typeface="+mn-lt"/>
              </a:rPr>
              <a:t>User-defined types (U-SQL/C#) (future)</a:t>
            </a:r>
          </a:p>
          <a:p>
            <a:pPr marL="228600" indent="-171450">
              <a:lnSpc>
                <a:spcPct val="100000"/>
              </a:lnSpc>
              <a:spcBef>
                <a:spcPts val="100"/>
              </a:spcBef>
              <a:spcAft>
                <a:spcPts val="200"/>
              </a:spcAft>
              <a:buSzPct val="130000"/>
              <a:buBlip>
                <a:blip r:embed="rId7"/>
              </a:buBlip>
            </a:pPr>
            <a:r>
              <a:rPr lang="en-US" sz="1200" dirty="0">
                <a:latin typeface="+mn-lt"/>
              </a:rPr>
              <a:t>User-defined aggregators (C#)</a:t>
            </a:r>
          </a:p>
          <a:p>
            <a:pPr marL="228600" indent="-171450">
              <a:lnSpc>
                <a:spcPct val="100000"/>
              </a:lnSpc>
              <a:spcBef>
                <a:spcPts val="100"/>
              </a:spcBef>
              <a:spcAft>
                <a:spcPts val="200"/>
              </a:spcAft>
              <a:buSzPct val="130000"/>
              <a:buBlip>
                <a:blip r:embed="rId7"/>
              </a:buBlip>
            </a:pPr>
            <a:r>
              <a:rPr lang="en-US" sz="1200" dirty="0">
                <a:latin typeface="+mn-lt"/>
              </a:rPr>
              <a:t>User-defined operators (UDO) (C#)</a:t>
            </a:r>
          </a:p>
          <a:p>
            <a:pPr marL="0" indent="0">
              <a:lnSpc>
                <a:spcPct val="100000"/>
              </a:lnSpc>
              <a:spcBef>
                <a:spcPts val="400"/>
              </a:spcBef>
              <a:buNone/>
            </a:pPr>
            <a:r>
              <a:rPr lang="en-US" sz="1400" dirty="0">
                <a:latin typeface="+mn-lt"/>
                <a:cs typeface="Segoe UI" panose="020B0502040204020203" pitchFamily="34" charset="0"/>
              </a:rPr>
              <a:t>U-SQL provides the parallelization and scale-out framework for </a:t>
            </a:r>
            <a:r>
              <a:rPr lang="en-US" sz="1400" dirty="0" err="1">
                <a:latin typeface="+mn-lt"/>
                <a:cs typeface="Segoe UI" panose="020B0502040204020203" pitchFamily="34" charset="0"/>
              </a:rPr>
              <a:t>usercode</a:t>
            </a:r>
            <a:endParaRPr lang="en-US" sz="1400" dirty="0">
              <a:latin typeface="+mn-lt"/>
            </a:endParaRPr>
          </a:p>
          <a:p>
            <a:pPr marL="228600" indent="-171450">
              <a:lnSpc>
                <a:spcPct val="100000"/>
              </a:lnSpc>
              <a:spcBef>
                <a:spcPts val="100"/>
              </a:spcBef>
              <a:spcAft>
                <a:spcPts val="200"/>
              </a:spcAft>
              <a:buSzPct val="100000"/>
            </a:pPr>
            <a:r>
              <a:rPr lang="en-US" sz="1200" dirty="0">
                <a:latin typeface="+mn-lt"/>
              </a:rPr>
              <a:t>EXTRACTOR, OUTPUTTER, PROCESSOR, REDUCER, COMBINERS</a:t>
            </a:r>
          </a:p>
          <a:p>
            <a:pPr marL="0" indent="0">
              <a:lnSpc>
                <a:spcPct val="100000"/>
              </a:lnSpc>
              <a:spcBef>
                <a:spcPts val="400"/>
              </a:spcBef>
              <a:buNone/>
            </a:pPr>
            <a:r>
              <a:rPr lang="en-US" sz="1400" dirty="0">
                <a:latin typeface="+mn-lt"/>
              </a:rPr>
              <a:t>Expression-flow programming style:</a:t>
            </a:r>
          </a:p>
          <a:p>
            <a:pPr marL="228600" indent="-171450">
              <a:lnSpc>
                <a:spcPct val="100000"/>
              </a:lnSpc>
              <a:spcBef>
                <a:spcPts val="100"/>
              </a:spcBef>
              <a:spcAft>
                <a:spcPts val="200"/>
              </a:spcAft>
              <a:buSzPct val="100000"/>
            </a:pPr>
            <a:r>
              <a:rPr lang="en-US" sz="1200" dirty="0">
                <a:latin typeface="+mn-lt"/>
              </a:rPr>
              <a:t>Easy to use functional lambda composition </a:t>
            </a:r>
          </a:p>
          <a:p>
            <a:pPr marL="228600" indent="-171450">
              <a:lnSpc>
                <a:spcPct val="100000"/>
              </a:lnSpc>
              <a:spcBef>
                <a:spcPts val="100"/>
              </a:spcBef>
              <a:spcAft>
                <a:spcPts val="200"/>
              </a:spcAft>
              <a:buSzPct val="100000"/>
            </a:pPr>
            <a:r>
              <a:rPr lang="en-US" sz="1200" dirty="0" err="1">
                <a:latin typeface="+mn-lt"/>
              </a:rPr>
              <a:t>Composable</a:t>
            </a:r>
            <a:r>
              <a:rPr lang="en-US" sz="1200" dirty="0">
                <a:latin typeface="+mn-lt"/>
              </a:rPr>
              <a:t>, globally optimizable</a:t>
            </a:r>
          </a:p>
          <a:p>
            <a:pPr marL="0" indent="0">
              <a:lnSpc>
                <a:spcPct val="100000"/>
              </a:lnSpc>
              <a:spcBef>
                <a:spcPts val="400"/>
              </a:spcBef>
              <a:buNone/>
            </a:pPr>
            <a:r>
              <a:rPr lang="en-US" sz="1400" dirty="0">
                <a:latin typeface="+mn-lt"/>
              </a:rPr>
              <a:t>Federated query across distributed data sources (soon)</a:t>
            </a:r>
          </a:p>
        </p:txBody>
      </p:sp>
      <p:grpSp>
        <p:nvGrpSpPr>
          <p:cNvPr id="60" name="Group 59"/>
          <p:cNvGrpSpPr/>
          <p:nvPr/>
        </p:nvGrpSpPr>
        <p:grpSpPr>
          <a:xfrm>
            <a:off x="5725885" y="1271517"/>
            <a:ext cx="6031139" cy="5197079"/>
            <a:chOff x="5367111" y="1272949"/>
            <a:chExt cx="6389914" cy="5197079"/>
          </a:xfrm>
        </p:grpSpPr>
        <p:pic>
          <p:nvPicPr>
            <p:cNvPr id="57" name="Picture 56"/>
            <p:cNvPicPr>
              <a:picLocks noChangeAspect="1"/>
            </p:cNvPicPr>
            <p:nvPr/>
          </p:nvPicPr>
          <p:blipFill rotWithShape="1">
            <a:blip r:embed="rId8"/>
            <a:srcRect b="25611"/>
            <a:stretch/>
          </p:blipFill>
          <p:spPr>
            <a:xfrm>
              <a:off x="5367111" y="1272949"/>
              <a:ext cx="6389914" cy="5197079"/>
            </a:xfrm>
            <a:prstGeom prst="rect">
              <a:avLst/>
            </a:prstGeom>
            <a:noFill/>
            <a:ln>
              <a:noFill/>
            </a:ln>
          </p:spPr>
        </p:pic>
        <p:sp>
          <p:nvSpPr>
            <p:cNvPr id="58" name="Rectangle 57"/>
            <p:cNvSpPr/>
            <p:nvPr/>
          </p:nvSpPr>
          <p:spPr bwMode="auto">
            <a:xfrm>
              <a:off x="5666466" y="2667000"/>
              <a:ext cx="6071616" cy="38020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91440" numCol="1" spcCol="0" rtlCol="0" fromWordArt="0" anchor="t" anchorCtr="0" forceAA="0" compatLnSpc="1">
              <a:prstTxWarp prst="textNoShape">
                <a:avLst/>
              </a:prstTxWarp>
              <a:noAutofit/>
            </a:bodyPr>
            <a:lstStyle/>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REFERENCE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MyDB.MyAssembly</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CREATE TABLE 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cid</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first_order</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DateTime</a:t>
              </a:r>
              <a:endPar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288925"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last_order</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DateTime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order_count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b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b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order_amount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float );</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@o = EXTRACT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oid</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cid</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odate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DateTime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amount float</a:t>
              </a:r>
            </a:p>
            <a:p>
              <a:pPr marL="34290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FROM "/input/orders.txt“</a:t>
              </a:r>
            </a:p>
            <a:p>
              <a:pPr marL="34290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USING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Extractors.Csv</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@c = EXTRACT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cid</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name string, city string</a:t>
              </a:r>
            </a:p>
            <a:p>
              <a:pPr marL="34290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FROM "/input/customers.txt“</a:t>
              </a:r>
            </a:p>
            <a:p>
              <a:pPr marL="34290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USING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Extractors.Csv</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@j = SELECT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c.cid</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MIN(</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o.odate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AS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firstorder</a:t>
              </a:r>
              <a:endPar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288925"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MAX(</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o.date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AS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lastorder</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COUNT(</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o.oid</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AS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ordercnt</a:t>
              </a:r>
              <a:endPar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288925"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SUM(</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c.amount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AS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totalamount</a:t>
              </a:r>
              <a:endPar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34290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FROM @c AS c LEFT OUTER JOIN @o AS o ON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c.cid</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o.cid</a:t>
              </a:r>
              <a:endPar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34290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WHERE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c.city.StartsWith</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("New")</a:t>
              </a:r>
            </a:p>
            <a:p>
              <a:pPr marL="34290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&amp;&amp;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MyNamespace.MyFunction</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o.odate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&gt; 10</a:t>
              </a:r>
            </a:p>
            <a:p>
              <a:pPr marL="34290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GROUP BY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c.cid</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OUTPUT @j TO "/output/result.txt"</a:t>
              </a:r>
              <a:b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b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USING new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MyData.Write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INSERT INTO T SELECT * FROM @j;</a:t>
              </a:r>
            </a:p>
          </p:txBody>
        </p:sp>
      </p:grpSp>
      <p:grpSp>
        <p:nvGrpSpPr>
          <p:cNvPr id="86" name="Group 85"/>
          <p:cNvGrpSpPr/>
          <p:nvPr/>
        </p:nvGrpSpPr>
        <p:grpSpPr>
          <a:xfrm>
            <a:off x="6415406" y="4583268"/>
            <a:ext cx="2126179" cy="1267618"/>
            <a:chOff x="6415406" y="4584700"/>
            <a:chExt cx="2126179" cy="1267618"/>
          </a:xfrm>
          <a:solidFill>
            <a:schemeClr val="accent1">
              <a:alpha val="35000"/>
            </a:schemeClr>
          </a:solidFill>
        </p:grpSpPr>
        <p:sp>
          <p:nvSpPr>
            <p:cNvPr id="77" name="Rectangle 76"/>
            <p:cNvSpPr/>
            <p:nvPr/>
          </p:nvSpPr>
          <p:spPr bwMode="auto">
            <a:xfrm>
              <a:off x="6415406" y="4584700"/>
              <a:ext cx="458470"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8" name="Rectangle 77"/>
            <p:cNvSpPr/>
            <p:nvPr/>
          </p:nvSpPr>
          <p:spPr bwMode="auto">
            <a:xfrm>
              <a:off x="7297737" y="4584700"/>
              <a:ext cx="258763"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9" name="Rectangle 78"/>
            <p:cNvSpPr/>
            <p:nvPr/>
          </p:nvSpPr>
          <p:spPr bwMode="auto">
            <a:xfrm>
              <a:off x="8180507" y="4775200"/>
              <a:ext cx="361078"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0" name="Rectangle 79"/>
            <p:cNvSpPr/>
            <p:nvPr/>
          </p:nvSpPr>
          <p:spPr bwMode="auto">
            <a:xfrm>
              <a:off x="6496657" y="4776470"/>
              <a:ext cx="270569"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1" name="Rectangle 80"/>
            <p:cNvSpPr/>
            <p:nvPr/>
          </p:nvSpPr>
          <p:spPr bwMode="auto">
            <a:xfrm>
              <a:off x="6496657" y="4968240"/>
              <a:ext cx="270569"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2" name="Rectangle 81"/>
            <p:cNvSpPr/>
            <p:nvPr/>
          </p:nvSpPr>
          <p:spPr bwMode="auto">
            <a:xfrm>
              <a:off x="7271871" y="5148580"/>
              <a:ext cx="1016300"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3" name="Rectangle 82"/>
            <p:cNvSpPr/>
            <p:nvPr/>
          </p:nvSpPr>
          <p:spPr bwMode="auto">
            <a:xfrm>
              <a:off x="6439818" y="5711348"/>
              <a:ext cx="599157"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4" name="Rectangle 83"/>
            <p:cNvSpPr/>
            <p:nvPr/>
          </p:nvSpPr>
          <p:spPr bwMode="auto">
            <a:xfrm>
              <a:off x="6473295" y="5139427"/>
              <a:ext cx="323642"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5" name="Rectangle 84"/>
            <p:cNvSpPr/>
            <p:nvPr/>
          </p:nvSpPr>
          <p:spPr bwMode="auto">
            <a:xfrm>
              <a:off x="6473295" y="5331197"/>
              <a:ext cx="323642"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87" name="Rectangle 86"/>
          <p:cNvSpPr/>
          <p:nvPr/>
        </p:nvSpPr>
        <p:spPr bwMode="auto">
          <a:xfrm>
            <a:off x="659333" y="1873438"/>
            <a:ext cx="1819032" cy="200833"/>
          </a:xfrm>
          <a:prstGeom prst="rect">
            <a:avLst/>
          </a:prstGeom>
          <a:solidFill>
            <a:srgbClr val="FFFF00">
              <a:alpha val="3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8" name="Rectangle 87"/>
          <p:cNvSpPr/>
          <p:nvPr/>
        </p:nvSpPr>
        <p:spPr bwMode="auto">
          <a:xfrm>
            <a:off x="515366" y="2151722"/>
            <a:ext cx="3705101" cy="216244"/>
          </a:xfrm>
          <a:prstGeom prst="rect">
            <a:avLst/>
          </a:prstGeom>
          <a:solidFill>
            <a:srgbClr val="92D050">
              <a:alpha val="2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9" name="Rectangle 88"/>
          <p:cNvSpPr/>
          <p:nvPr/>
        </p:nvSpPr>
        <p:spPr bwMode="auto">
          <a:xfrm>
            <a:off x="6132613" y="2932268"/>
            <a:ext cx="3380914" cy="494560"/>
          </a:xfrm>
          <a:prstGeom prst="rect">
            <a:avLst/>
          </a:prstGeom>
          <a:solidFill>
            <a:srgbClr val="92D050">
              <a:alpha val="2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0" name="Rectangle 89"/>
          <p:cNvSpPr/>
          <p:nvPr/>
        </p:nvSpPr>
        <p:spPr bwMode="auto">
          <a:xfrm>
            <a:off x="6779927" y="3640110"/>
            <a:ext cx="1330612" cy="147635"/>
          </a:xfrm>
          <a:prstGeom prst="rect">
            <a:avLst/>
          </a:prstGeom>
          <a:solidFill>
            <a:srgbClr val="FFFF00">
              <a:alpha val="3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5" name="Rectangle 94"/>
          <p:cNvSpPr/>
          <p:nvPr/>
        </p:nvSpPr>
        <p:spPr bwMode="auto">
          <a:xfrm>
            <a:off x="6779927" y="4205491"/>
            <a:ext cx="1490154" cy="147635"/>
          </a:xfrm>
          <a:prstGeom prst="rect">
            <a:avLst/>
          </a:prstGeom>
          <a:solidFill>
            <a:srgbClr val="FFFF00">
              <a:alpha val="3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4" name="Rectangle 103"/>
          <p:cNvSpPr/>
          <p:nvPr/>
        </p:nvSpPr>
        <p:spPr bwMode="auto">
          <a:xfrm>
            <a:off x="6939063" y="5904016"/>
            <a:ext cx="1331017" cy="147635"/>
          </a:xfrm>
          <a:prstGeom prst="rect">
            <a:avLst/>
          </a:prstGeom>
          <a:solidFill>
            <a:srgbClr val="FFFF00">
              <a:alpha val="3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5" name="Rectangle 104"/>
          <p:cNvSpPr/>
          <p:nvPr/>
        </p:nvSpPr>
        <p:spPr bwMode="auto">
          <a:xfrm>
            <a:off x="6132613" y="6231041"/>
            <a:ext cx="2023962" cy="147635"/>
          </a:xfrm>
          <a:prstGeom prst="rect">
            <a:avLst/>
          </a:prstGeom>
          <a:solidFill>
            <a:srgbClr val="92D050">
              <a:alpha val="2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7" name="Rectangle 106"/>
          <p:cNvSpPr/>
          <p:nvPr/>
        </p:nvSpPr>
        <p:spPr bwMode="auto">
          <a:xfrm>
            <a:off x="515366" y="2554402"/>
            <a:ext cx="3628009" cy="216244"/>
          </a:xfrm>
          <a:prstGeom prst="rect">
            <a:avLst/>
          </a:prstGeom>
          <a:solidFill>
            <a:schemeClr val="accent1">
              <a:alpha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119" name="Group 118"/>
          <p:cNvGrpSpPr/>
          <p:nvPr/>
        </p:nvGrpSpPr>
        <p:grpSpPr>
          <a:xfrm>
            <a:off x="7201470" y="2948752"/>
            <a:ext cx="2733105" cy="1211606"/>
            <a:chOff x="7201470" y="2950184"/>
            <a:chExt cx="2733105" cy="1211606"/>
          </a:xfrm>
          <a:solidFill>
            <a:schemeClr val="accent1">
              <a:alpha val="35000"/>
            </a:schemeClr>
          </a:solidFill>
        </p:grpSpPr>
        <p:sp>
          <p:nvSpPr>
            <p:cNvPr id="108" name="Rectangle 107"/>
            <p:cNvSpPr/>
            <p:nvPr/>
          </p:nvSpPr>
          <p:spPr bwMode="auto">
            <a:xfrm>
              <a:off x="7385620" y="2950184"/>
              <a:ext cx="278768"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9" name="Rectangle 108"/>
            <p:cNvSpPr/>
            <p:nvPr/>
          </p:nvSpPr>
          <p:spPr bwMode="auto">
            <a:xfrm>
              <a:off x="8460329" y="2950184"/>
              <a:ext cx="566196"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0" name="Rectangle 109"/>
            <p:cNvSpPr/>
            <p:nvPr/>
          </p:nvSpPr>
          <p:spPr bwMode="auto">
            <a:xfrm>
              <a:off x="7241906" y="3142377"/>
              <a:ext cx="566196"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1" name="Rectangle 110"/>
            <p:cNvSpPr/>
            <p:nvPr/>
          </p:nvSpPr>
          <p:spPr bwMode="auto">
            <a:xfrm>
              <a:off x="8634297" y="3142377"/>
              <a:ext cx="252528"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2" name="Rectangle 111"/>
            <p:cNvSpPr/>
            <p:nvPr/>
          </p:nvSpPr>
          <p:spPr bwMode="auto">
            <a:xfrm>
              <a:off x="7201470" y="3463505"/>
              <a:ext cx="278768"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3" name="Rectangle 112"/>
            <p:cNvSpPr/>
            <p:nvPr/>
          </p:nvSpPr>
          <p:spPr bwMode="auto">
            <a:xfrm>
              <a:off x="7772970" y="3463505"/>
              <a:ext cx="278768"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4" name="Rectangle 113"/>
            <p:cNvSpPr/>
            <p:nvPr/>
          </p:nvSpPr>
          <p:spPr bwMode="auto">
            <a:xfrm>
              <a:off x="8468295" y="3463505"/>
              <a:ext cx="583630"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5" name="Rectangle 114"/>
            <p:cNvSpPr/>
            <p:nvPr/>
          </p:nvSpPr>
          <p:spPr bwMode="auto">
            <a:xfrm>
              <a:off x="9543905" y="3463505"/>
              <a:ext cx="390670"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6" name="Rectangle 115"/>
            <p:cNvSpPr/>
            <p:nvPr/>
          </p:nvSpPr>
          <p:spPr bwMode="auto">
            <a:xfrm>
              <a:off x="7201470" y="4020820"/>
              <a:ext cx="278768"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7" name="Rectangle 116"/>
            <p:cNvSpPr/>
            <p:nvPr/>
          </p:nvSpPr>
          <p:spPr bwMode="auto">
            <a:xfrm>
              <a:off x="7839645" y="4020820"/>
              <a:ext cx="448525"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8" name="Rectangle 117"/>
            <p:cNvSpPr/>
            <p:nvPr/>
          </p:nvSpPr>
          <p:spPr bwMode="auto">
            <a:xfrm>
              <a:off x="8649270" y="4020820"/>
              <a:ext cx="448525" cy="140970"/>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0" name="Rectangle 119"/>
          <p:cNvSpPr/>
          <p:nvPr/>
        </p:nvSpPr>
        <p:spPr bwMode="auto">
          <a:xfrm>
            <a:off x="515366" y="2833239"/>
            <a:ext cx="2297685" cy="213552"/>
          </a:xfrm>
          <a:prstGeom prst="rect">
            <a:avLst/>
          </a:prstGeom>
          <a:solidFill>
            <a:srgbClr val="FFFF00">
              <a:alpha val="3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2" name="Rectangle 121"/>
          <p:cNvSpPr/>
          <p:nvPr/>
        </p:nvSpPr>
        <p:spPr bwMode="auto">
          <a:xfrm>
            <a:off x="7281807" y="5342499"/>
            <a:ext cx="1131943" cy="145381"/>
          </a:xfrm>
          <a:prstGeom prst="rect">
            <a:avLst/>
          </a:prstGeom>
          <a:solidFill>
            <a:srgbClr val="FFFF00">
              <a:alpha val="3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7" name="Rectangle 126"/>
          <p:cNvSpPr/>
          <p:nvPr/>
        </p:nvSpPr>
        <p:spPr bwMode="auto">
          <a:xfrm>
            <a:off x="8658796" y="5521038"/>
            <a:ext cx="377255" cy="145381"/>
          </a:xfrm>
          <a:prstGeom prst="rect">
            <a:avLst/>
          </a:prstGeom>
          <a:solidFill>
            <a:srgbClr val="FFFF00">
              <a:alpha val="3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0" name="Rectangle 129"/>
          <p:cNvSpPr/>
          <p:nvPr/>
        </p:nvSpPr>
        <p:spPr bwMode="auto">
          <a:xfrm>
            <a:off x="6132613" y="2724340"/>
            <a:ext cx="1688744" cy="208566"/>
          </a:xfrm>
          <a:prstGeom prst="rect">
            <a:avLst/>
          </a:prstGeom>
          <a:solidFill>
            <a:srgbClr val="92D050">
              <a:alpha val="2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1" name="Rectangle 130"/>
          <p:cNvSpPr/>
          <p:nvPr/>
        </p:nvSpPr>
        <p:spPr bwMode="auto">
          <a:xfrm>
            <a:off x="515366" y="3058467"/>
            <a:ext cx="2297685" cy="223448"/>
          </a:xfrm>
          <a:prstGeom prst="rect">
            <a:avLst/>
          </a:prstGeom>
          <a:solidFill>
            <a:srgbClr val="92D050">
              <a:alpha val="2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3" name="Rectangle 132"/>
          <p:cNvSpPr/>
          <p:nvPr/>
        </p:nvSpPr>
        <p:spPr bwMode="auto">
          <a:xfrm>
            <a:off x="6430547" y="5521038"/>
            <a:ext cx="221490" cy="145381"/>
          </a:xfrm>
          <a:prstGeom prst="rect">
            <a:avLst/>
          </a:prstGeom>
          <a:solidFill>
            <a:srgbClr val="FFFF00">
              <a:alpha val="3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4" name="Rectangle 133"/>
          <p:cNvSpPr/>
          <p:nvPr/>
        </p:nvSpPr>
        <p:spPr bwMode="auto">
          <a:xfrm>
            <a:off x="9364836" y="5141755"/>
            <a:ext cx="211833" cy="145381"/>
          </a:xfrm>
          <a:prstGeom prst="rect">
            <a:avLst/>
          </a:prstGeom>
          <a:solidFill>
            <a:srgbClr val="FFFF00">
              <a:alpha val="3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5" name="Rectangle 134"/>
          <p:cNvSpPr/>
          <p:nvPr/>
        </p:nvSpPr>
        <p:spPr bwMode="auto">
          <a:xfrm>
            <a:off x="6692900" y="5505612"/>
            <a:ext cx="1941397" cy="182556"/>
          </a:xfrm>
          <a:prstGeom prst="rect">
            <a:avLst/>
          </a:prstGeom>
          <a:solidFill>
            <a:srgbClr val="92D050">
              <a:alpha val="25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6" name="Rectangle 135"/>
          <p:cNvSpPr/>
          <p:nvPr/>
        </p:nvSpPr>
        <p:spPr bwMode="auto">
          <a:xfrm>
            <a:off x="6125759" y="5885264"/>
            <a:ext cx="2287991" cy="493411"/>
          </a:xfrm>
          <a:prstGeom prst="rect">
            <a:avLst/>
          </a:prstGeom>
          <a:solidFill>
            <a:schemeClr val="accent1">
              <a:alpha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140" name="Group 139"/>
          <p:cNvGrpSpPr/>
          <p:nvPr/>
        </p:nvGrpSpPr>
        <p:grpSpPr>
          <a:xfrm>
            <a:off x="6089511" y="3462073"/>
            <a:ext cx="2406819" cy="2914425"/>
            <a:chOff x="6089511" y="3463505"/>
            <a:chExt cx="2406819" cy="2914425"/>
          </a:xfrm>
        </p:grpSpPr>
        <p:sp>
          <p:nvSpPr>
            <p:cNvPr id="137" name="Rectangle 136"/>
            <p:cNvSpPr/>
            <p:nvPr/>
          </p:nvSpPr>
          <p:spPr bwMode="auto">
            <a:xfrm>
              <a:off x="6089511" y="3463505"/>
              <a:ext cx="235089" cy="140970"/>
            </a:xfrm>
            <a:prstGeom prst="rect">
              <a:avLst/>
            </a:prstGeom>
            <a:solidFill>
              <a:schemeClr val="accent1">
                <a:alpha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8" name="Rectangle 137"/>
            <p:cNvSpPr/>
            <p:nvPr/>
          </p:nvSpPr>
          <p:spPr bwMode="auto">
            <a:xfrm>
              <a:off x="6089511" y="4020820"/>
              <a:ext cx="235089" cy="140970"/>
            </a:xfrm>
            <a:prstGeom prst="rect">
              <a:avLst/>
            </a:prstGeom>
            <a:solidFill>
              <a:schemeClr val="accent1">
                <a:alpha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9" name="Rectangle 138"/>
            <p:cNvSpPr/>
            <p:nvPr/>
          </p:nvSpPr>
          <p:spPr bwMode="auto">
            <a:xfrm>
              <a:off x="6089511" y="4578135"/>
              <a:ext cx="235089" cy="140970"/>
            </a:xfrm>
            <a:prstGeom prst="rect">
              <a:avLst/>
            </a:prstGeom>
            <a:solidFill>
              <a:schemeClr val="accent1">
                <a:alpha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1" name="Rectangle 140"/>
            <p:cNvSpPr/>
            <p:nvPr/>
          </p:nvSpPr>
          <p:spPr bwMode="auto">
            <a:xfrm>
              <a:off x="6540500" y="5909881"/>
              <a:ext cx="246821" cy="140970"/>
            </a:xfrm>
            <a:prstGeom prst="rect">
              <a:avLst/>
            </a:prstGeom>
            <a:solidFill>
              <a:schemeClr val="accent1">
                <a:alpha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2" name="Rectangle 141"/>
            <p:cNvSpPr/>
            <p:nvPr/>
          </p:nvSpPr>
          <p:spPr bwMode="auto">
            <a:xfrm>
              <a:off x="6796938" y="5134101"/>
              <a:ext cx="142126" cy="147991"/>
            </a:xfrm>
            <a:prstGeom prst="rect">
              <a:avLst/>
            </a:prstGeom>
            <a:solidFill>
              <a:schemeClr val="accent1">
                <a:alpha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3" name="Rectangle 142"/>
            <p:cNvSpPr/>
            <p:nvPr/>
          </p:nvSpPr>
          <p:spPr bwMode="auto">
            <a:xfrm>
              <a:off x="8288170" y="5147598"/>
              <a:ext cx="208160" cy="140970"/>
            </a:xfrm>
            <a:prstGeom prst="rect">
              <a:avLst/>
            </a:prstGeom>
            <a:solidFill>
              <a:schemeClr val="accent1">
                <a:alpha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4" name="Rectangle 143"/>
            <p:cNvSpPr/>
            <p:nvPr/>
          </p:nvSpPr>
          <p:spPr bwMode="auto">
            <a:xfrm>
              <a:off x="7886006" y="6236960"/>
              <a:ext cx="270569" cy="140970"/>
            </a:xfrm>
            <a:prstGeom prst="rect">
              <a:avLst/>
            </a:prstGeom>
            <a:solidFill>
              <a:schemeClr val="accent1">
                <a:alpha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61" name="Rectangle 60"/>
          <p:cNvSpPr/>
          <p:nvPr/>
        </p:nvSpPr>
        <p:spPr bwMode="auto">
          <a:xfrm>
            <a:off x="6422673" y="3425347"/>
            <a:ext cx="3696687" cy="1157921"/>
          </a:xfrm>
          <a:prstGeom prst="rect">
            <a:avLst/>
          </a:prstGeom>
          <a:solidFill>
            <a:schemeClr val="accent1">
              <a:alpha val="3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Slide Number Placeholder 1"/>
          <p:cNvSpPr>
            <a:spLocks noGrp="1"/>
          </p:cNvSpPr>
          <p:nvPr>
            <p:ph type="sldNum" sz="quarter" idx="4"/>
          </p:nvPr>
        </p:nvSpPr>
        <p:spPr>
          <a:xfrm>
            <a:off x="11367165" y="6730935"/>
            <a:ext cx="555597" cy="133860"/>
          </a:xfr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052651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xit" presetSubtype="0" fill="hold" nodeType="withEffect">
                                  <p:stCondLst>
                                    <p:cond delay="0"/>
                                  </p:stCondLst>
                                  <p:childTnLst>
                                    <p:animEffect transition="out" filter="fade">
                                      <p:cBhvr>
                                        <p:cTn id="20" dur="500"/>
                                        <p:tgtEl>
                                          <p:spTgt spid="86"/>
                                        </p:tgtEl>
                                      </p:cBhvr>
                                    </p:animEffect>
                                    <p:set>
                                      <p:cBhvr>
                                        <p:cTn id="21" dur="1" fill="hold">
                                          <p:stCondLst>
                                            <p:cond delay="499"/>
                                          </p:stCondLst>
                                        </p:cTn>
                                        <p:tgtEl>
                                          <p:spTgt spid="86"/>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500"/>
                                        <p:tgtEl>
                                          <p:spTgt spid="8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500"/>
                                        <p:tgtEl>
                                          <p:spTgt spid="8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fade">
                                      <p:cBhvr>
                                        <p:cTn id="41" dur="500"/>
                                        <p:tgtEl>
                                          <p:spTgt spid="10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fade">
                                      <p:cBhvr>
                                        <p:cTn id="44" dur="500"/>
                                        <p:tgtEl>
                                          <p:spTgt spid="88"/>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fade">
                                      <p:cBhvr>
                                        <p:cTn id="47" dur="500"/>
                                        <p:tgtEl>
                                          <p:spTgt spid="3">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fade">
                                      <p:cBhvr>
                                        <p:cTn id="50" dur="500"/>
                                        <p:tgtEl>
                                          <p:spTgt spid="3">
                                            <p:txEl>
                                              <p:pRg st="4" end="4"/>
                                            </p:txEl>
                                          </p:spTgt>
                                        </p:tgtEl>
                                      </p:cBhvr>
                                    </p:animEffect>
                                  </p:childTnLst>
                                </p:cTn>
                              </p:par>
                              <p:par>
                                <p:cTn id="51" presetID="10" presetClass="exit" presetSubtype="0" fill="hold" grpId="1" nodeType="withEffect">
                                  <p:stCondLst>
                                    <p:cond delay="0"/>
                                  </p:stCondLst>
                                  <p:childTnLst>
                                    <p:animEffect transition="out" filter="fade">
                                      <p:cBhvr>
                                        <p:cTn id="52" dur="500"/>
                                        <p:tgtEl>
                                          <p:spTgt spid="90"/>
                                        </p:tgtEl>
                                      </p:cBhvr>
                                    </p:animEffect>
                                    <p:set>
                                      <p:cBhvr>
                                        <p:cTn id="53" dur="1" fill="hold">
                                          <p:stCondLst>
                                            <p:cond delay="499"/>
                                          </p:stCondLst>
                                        </p:cTn>
                                        <p:tgtEl>
                                          <p:spTgt spid="90"/>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95"/>
                                        </p:tgtEl>
                                      </p:cBhvr>
                                    </p:animEffect>
                                    <p:set>
                                      <p:cBhvr>
                                        <p:cTn id="56" dur="1" fill="hold">
                                          <p:stCondLst>
                                            <p:cond delay="499"/>
                                          </p:stCondLst>
                                        </p:cTn>
                                        <p:tgtEl>
                                          <p:spTgt spid="95"/>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04"/>
                                        </p:tgtEl>
                                      </p:cBhvr>
                                    </p:animEffect>
                                    <p:set>
                                      <p:cBhvr>
                                        <p:cTn id="59" dur="1" fill="hold">
                                          <p:stCondLst>
                                            <p:cond delay="499"/>
                                          </p:stCondLst>
                                        </p:cTn>
                                        <p:tgtEl>
                                          <p:spTgt spid="104"/>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87"/>
                                        </p:tgtEl>
                                      </p:cBhvr>
                                    </p:animEffect>
                                    <p:set>
                                      <p:cBhvr>
                                        <p:cTn id="62" dur="1" fill="hold">
                                          <p:stCondLst>
                                            <p:cond delay="499"/>
                                          </p:stCondLst>
                                        </p:cTn>
                                        <p:tgtEl>
                                          <p:spTgt spid="8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Effect transition="in" filter="fade">
                                      <p:cBhvr>
                                        <p:cTn id="67" dur="500"/>
                                        <p:tgtEl>
                                          <p:spTgt spid="3">
                                            <p:txEl>
                                              <p:pRg st="5" end="5"/>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19"/>
                                        </p:tgtEl>
                                        <p:attrNameLst>
                                          <p:attrName>style.visibility</p:attrName>
                                        </p:attrNameLst>
                                      </p:cBhvr>
                                      <p:to>
                                        <p:strVal val="visible"/>
                                      </p:to>
                                    </p:set>
                                    <p:animEffect transition="in" filter="fade">
                                      <p:cBhvr>
                                        <p:cTn id="70" dur="500"/>
                                        <p:tgtEl>
                                          <p:spTgt spid="119"/>
                                        </p:tgtEl>
                                      </p:cBhvr>
                                    </p:animEffect>
                                  </p:childTnLst>
                                </p:cTn>
                              </p:par>
                              <p:par>
                                <p:cTn id="71" presetID="10" presetClass="exit" presetSubtype="0" fill="hold" grpId="1" nodeType="withEffect">
                                  <p:stCondLst>
                                    <p:cond delay="0"/>
                                  </p:stCondLst>
                                  <p:childTnLst>
                                    <p:animEffect transition="out" filter="fade">
                                      <p:cBhvr>
                                        <p:cTn id="72" dur="500"/>
                                        <p:tgtEl>
                                          <p:spTgt spid="89"/>
                                        </p:tgtEl>
                                      </p:cBhvr>
                                    </p:animEffect>
                                    <p:set>
                                      <p:cBhvr>
                                        <p:cTn id="73" dur="1" fill="hold">
                                          <p:stCondLst>
                                            <p:cond delay="499"/>
                                          </p:stCondLst>
                                        </p:cTn>
                                        <p:tgtEl>
                                          <p:spTgt spid="8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05"/>
                                        </p:tgtEl>
                                      </p:cBhvr>
                                    </p:animEffect>
                                    <p:set>
                                      <p:cBhvr>
                                        <p:cTn id="76" dur="1" fill="hold">
                                          <p:stCondLst>
                                            <p:cond delay="499"/>
                                          </p:stCondLst>
                                        </p:cTn>
                                        <p:tgtEl>
                                          <p:spTgt spid="105"/>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88"/>
                                        </p:tgtEl>
                                      </p:cBhvr>
                                    </p:animEffect>
                                    <p:set>
                                      <p:cBhvr>
                                        <p:cTn id="79" dur="1" fill="hold">
                                          <p:stCondLst>
                                            <p:cond delay="499"/>
                                          </p:stCondLst>
                                        </p:cTn>
                                        <p:tgtEl>
                                          <p:spTgt spid="88"/>
                                        </p:tgtEl>
                                        <p:attrNameLst>
                                          <p:attrName>style.visibility</p:attrName>
                                        </p:attrNameLst>
                                      </p:cBhvr>
                                      <p:to>
                                        <p:strVal val="hidden"/>
                                      </p:to>
                                    </p:set>
                                  </p:childTnLst>
                                </p:cTn>
                              </p:par>
                              <p:par>
                                <p:cTn id="80" presetID="10" presetClass="entr" presetSubtype="0" fill="hold" grpId="0"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fade">
                                      <p:cBhvr>
                                        <p:cTn id="82" dur="500"/>
                                        <p:tgtEl>
                                          <p:spTgt spid="10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fade">
                                      <p:cBhvr>
                                        <p:cTn id="87" dur="500"/>
                                        <p:tgtEl>
                                          <p:spTgt spid="13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22"/>
                                        </p:tgtEl>
                                        <p:attrNameLst>
                                          <p:attrName>style.visibility</p:attrName>
                                        </p:attrNameLst>
                                      </p:cBhvr>
                                      <p:to>
                                        <p:strVal val="visible"/>
                                      </p:to>
                                    </p:set>
                                    <p:animEffect transition="in" filter="fade">
                                      <p:cBhvr>
                                        <p:cTn id="90" dur="500"/>
                                        <p:tgtEl>
                                          <p:spTgt spid="1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7"/>
                                        </p:tgtEl>
                                        <p:attrNameLst>
                                          <p:attrName>style.visibility</p:attrName>
                                        </p:attrNameLst>
                                      </p:cBhvr>
                                      <p:to>
                                        <p:strVal val="visible"/>
                                      </p:to>
                                    </p:set>
                                    <p:animEffect transition="in" filter="fade">
                                      <p:cBhvr>
                                        <p:cTn id="93" dur="500"/>
                                        <p:tgtEl>
                                          <p:spTgt spid="12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4"/>
                                        </p:tgtEl>
                                        <p:attrNameLst>
                                          <p:attrName>style.visibility</p:attrName>
                                        </p:attrNameLst>
                                      </p:cBhvr>
                                      <p:to>
                                        <p:strVal val="visible"/>
                                      </p:to>
                                    </p:set>
                                    <p:animEffect transition="in" filter="fade">
                                      <p:cBhvr>
                                        <p:cTn id="96" dur="500"/>
                                        <p:tgtEl>
                                          <p:spTgt spid="13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0"/>
                                        </p:tgtEl>
                                        <p:attrNameLst>
                                          <p:attrName>style.visibility</p:attrName>
                                        </p:attrNameLst>
                                      </p:cBhvr>
                                      <p:to>
                                        <p:strVal val="visible"/>
                                      </p:to>
                                    </p:set>
                                    <p:animEffect transition="in" filter="fade">
                                      <p:cBhvr>
                                        <p:cTn id="99" dur="500"/>
                                        <p:tgtEl>
                                          <p:spTgt spid="120"/>
                                        </p:tgtEl>
                                      </p:cBhvr>
                                    </p:animEffect>
                                  </p:childTnLst>
                                </p:cTn>
                              </p:par>
                              <p:par>
                                <p:cTn id="100" presetID="10" presetClass="entr" presetSubtype="0" fill="hold" nodeType="with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par>
                                <p:cTn id="103" presetID="10" presetClass="exit" presetSubtype="0" fill="hold" nodeType="withEffect">
                                  <p:stCondLst>
                                    <p:cond delay="0"/>
                                  </p:stCondLst>
                                  <p:childTnLst>
                                    <p:animEffect transition="out" filter="fade">
                                      <p:cBhvr>
                                        <p:cTn id="104" dur="500"/>
                                        <p:tgtEl>
                                          <p:spTgt spid="119"/>
                                        </p:tgtEl>
                                      </p:cBhvr>
                                    </p:animEffect>
                                    <p:set>
                                      <p:cBhvr>
                                        <p:cTn id="105" dur="1" fill="hold">
                                          <p:stCondLst>
                                            <p:cond delay="499"/>
                                          </p:stCondLst>
                                        </p:cTn>
                                        <p:tgtEl>
                                          <p:spTgt spid="11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07"/>
                                        </p:tgtEl>
                                      </p:cBhvr>
                                    </p:animEffect>
                                    <p:set>
                                      <p:cBhvr>
                                        <p:cTn id="108" dur="1" fill="hold">
                                          <p:stCondLst>
                                            <p:cond delay="499"/>
                                          </p:stCondLst>
                                        </p:cTn>
                                        <p:tgtEl>
                                          <p:spTgt spid="107"/>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140"/>
                                        </p:tgtEl>
                                        <p:attrNameLst>
                                          <p:attrName>style.visibility</p:attrName>
                                        </p:attrNameLst>
                                      </p:cBhvr>
                                      <p:to>
                                        <p:strVal val="visible"/>
                                      </p:to>
                                    </p:set>
                                    <p:animEffect transition="in" filter="fade">
                                      <p:cBhvr>
                                        <p:cTn id="113" dur="500"/>
                                        <p:tgtEl>
                                          <p:spTgt spid="140"/>
                                        </p:tgtEl>
                                      </p:cBhvr>
                                    </p:animEffect>
                                  </p:childTnLst>
                                </p:cTn>
                              </p:par>
                              <p:par>
                                <p:cTn id="114" presetID="10" presetClass="entr" presetSubtype="0" fill="hold" nodeType="withEffect">
                                  <p:stCondLst>
                                    <p:cond delay="0"/>
                                  </p:stCondLst>
                                  <p:childTnLst>
                                    <p:set>
                                      <p:cBhvr>
                                        <p:cTn id="115" dur="1" fill="hold">
                                          <p:stCondLst>
                                            <p:cond delay="0"/>
                                          </p:stCondLst>
                                        </p:cTn>
                                        <p:tgtEl>
                                          <p:spTgt spid="3">
                                            <p:txEl>
                                              <p:pRg st="7" end="7"/>
                                            </p:txEl>
                                          </p:spTgt>
                                        </p:tgtEl>
                                        <p:attrNameLst>
                                          <p:attrName>style.visibility</p:attrName>
                                        </p:attrNameLst>
                                      </p:cBhvr>
                                      <p:to>
                                        <p:strVal val="visible"/>
                                      </p:to>
                                    </p:set>
                                    <p:animEffect transition="in" filter="fade">
                                      <p:cBhvr>
                                        <p:cTn id="116" dur="500"/>
                                        <p:tgtEl>
                                          <p:spTgt spid="3">
                                            <p:txEl>
                                              <p:pRg st="7" end="7"/>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0"/>
                                        </p:tgtEl>
                                        <p:attrNameLst>
                                          <p:attrName>style.visibility</p:attrName>
                                        </p:attrNameLst>
                                      </p:cBhvr>
                                      <p:to>
                                        <p:strVal val="visible"/>
                                      </p:to>
                                    </p:set>
                                    <p:animEffect transition="in" filter="fade">
                                      <p:cBhvr>
                                        <p:cTn id="119" dur="500"/>
                                        <p:tgtEl>
                                          <p:spTgt spid="13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1"/>
                                        </p:tgtEl>
                                        <p:attrNameLst>
                                          <p:attrName>style.visibility</p:attrName>
                                        </p:attrNameLst>
                                      </p:cBhvr>
                                      <p:to>
                                        <p:strVal val="visible"/>
                                      </p:to>
                                    </p:set>
                                    <p:animEffect transition="in" filter="fade">
                                      <p:cBhvr>
                                        <p:cTn id="125" dur="500"/>
                                        <p:tgtEl>
                                          <p:spTgt spid="131"/>
                                        </p:tgtEl>
                                      </p:cBhvr>
                                    </p:animEffect>
                                  </p:childTnLst>
                                </p:cTn>
                              </p:par>
                              <p:par>
                                <p:cTn id="126" presetID="10" presetClass="entr" presetSubtype="0" fill="hold" nodeType="withEffect">
                                  <p:stCondLst>
                                    <p:cond delay="0"/>
                                  </p:stCondLst>
                                  <p:childTnLst>
                                    <p:set>
                                      <p:cBhvr>
                                        <p:cTn id="127" dur="1" fill="hold">
                                          <p:stCondLst>
                                            <p:cond delay="0"/>
                                          </p:stCondLst>
                                        </p:cTn>
                                        <p:tgtEl>
                                          <p:spTgt spid="3">
                                            <p:txEl>
                                              <p:pRg st="8" end="8"/>
                                            </p:txEl>
                                          </p:spTgt>
                                        </p:tgtEl>
                                        <p:attrNameLst>
                                          <p:attrName>style.visibility</p:attrName>
                                        </p:attrNameLst>
                                      </p:cBhvr>
                                      <p:to>
                                        <p:strVal val="visible"/>
                                      </p:to>
                                    </p:set>
                                    <p:animEffect transition="in" filter="fade">
                                      <p:cBhvr>
                                        <p:cTn id="128" dur="500"/>
                                        <p:tgtEl>
                                          <p:spTgt spid="3">
                                            <p:txEl>
                                              <p:pRg st="8" end="8"/>
                                            </p:txEl>
                                          </p:spTgt>
                                        </p:tgtEl>
                                      </p:cBhvr>
                                    </p:animEffect>
                                  </p:childTnLst>
                                </p:cTn>
                              </p:par>
                              <p:par>
                                <p:cTn id="129" presetID="10" presetClass="entr" presetSubtype="0" fill="hold" nodeType="withEffect">
                                  <p:stCondLst>
                                    <p:cond delay="0"/>
                                  </p:stCondLst>
                                  <p:childTnLst>
                                    <p:set>
                                      <p:cBhvr>
                                        <p:cTn id="130" dur="1" fill="hold">
                                          <p:stCondLst>
                                            <p:cond delay="0"/>
                                          </p:stCondLst>
                                        </p:cTn>
                                        <p:tgtEl>
                                          <p:spTgt spid="3">
                                            <p:txEl>
                                              <p:pRg st="9" end="9"/>
                                            </p:txEl>
                                          </p:spTgt>
                                        </p:tgtEl>
                                        <p:attrNameLst>
                                          <p:attrName>style.visibility</p:attrName>
                                        </p:attrNameLst>
                                      </p:cBhvr>
                                      <p:to>
                                        <p:strVal val="visible"/>
                                      </p:to>
                                    </p:set>
                                    <p:animEffect transition="in" filter="fade">
                                      <p:cBhvr>
                                        <p:cTn id="131" dur="500"/>
                                        <p:tgtEl>
                                          <p:spTgt spid="3">
                                            <p:txEl>
                                              <p:pRg st="9" end="9"/>
                                            </p:txEl>
                                          </p:spTgt>
                                        </p:tgtEl>
                                      </p:cBhvr>
                                    </p:animEffect>
                                  </p:childTnLst>
                                </p:cTn>
                              </p:par>
                              <p:par>
                                <p:cTn id="132" presetID="10" presetClass="entr" presetSubtype="0" fill="hold" nodeType="withEffect">
                                  <p:stCondLst>
                                    <p:cond delay="0"/>
                                  </p:stCondLst>
                                  <p:childTnLst>
                                    <p:set>
                                      <p:cBhvr>
                                        <p:cTn id="133" dur="1" fill="hold">
                                          <p:stCondLst>
                                            <p:cond delay="0"/>
                                          </p:stCondLst>
                                        </p:cTn>
                                        <p:tgtEl>
                                          <p:spTgt spid="3">
                                            <p:txEl>
                                              <p:pRg st="10" end="10"/>
                                            </p:txEl>
                                          </p:spTgt>
                                        </p:tgtEl>
                                        <p:attrNameLst>
                                          <p:attrName>style.visibility</p:attrName>
                                        </p:attrNameLst>
                                      </p:cBhvr>
                                      <p:to>
                                        <p:strVal val="visible"/>
                                      </p:to>
                                    </p:set>
                                    <p:animEffect transition="in" filter="fade">
                                      <p:cBhvr>
                                        <p:cTn id="134" dur="500"/>
                                        <p:tgtEl>
                                          <p:spTgt spid="3">
                                            <p:txEl>
                                              <p:pRg st="10" end="10"/>
                                            </p:txEl>
                                          </p:spTgt>
                                        </p:tgtEl>
                                      </p:cBhvr>
                                    </p:animEffect>
                                  </p:childTnLst>
                                </p:cTn>
                              </p:par>
                              <p:par>
                                <p:cTn id="135" presetID="10" presetClass="entr" presetSubtype="0" fill="hold" nodeType="withEffect">
                                  <p:stCondLst>
                                    <p:cond delay="0"/>
                                  </p:stCondLst>
                                  <p:childTnLst>
                                    <p:set>
                                      <p:cBhvr>
                                        <p:cTn id="136" dur="1" fill="hold">
                                          <p:stCondLst>
                                            <p:cond delay="0"/>
                                          </p:stCondLst>
                                        </p:cTn>
                                        <p:tgtEl>
                                          <p:spTgt spid="3">
                                            <p:txEl>
                                              <p:pRg st="11" end="11"/>
                                            </p:txEl>
                                          </p:spTgt>
                                        </p:tgtEl>
                                        <p:attrNameLst>
                                          <p:attrName>style.visibility</p:attrName>
                                        </p:attrNameLst>
                                      </p:cBhvr>
                                      <p:to>
                                        <p:strVal val="visible"/>
                                      </p:to>
                                    </p:set>
                                    <p:animEffect transition="in" filter="fade">
                                      <p:cBhvr>
                                        <p:cTn id="137" dur="500"/>
                                        <p:tgtEl>
                                          <p:spTgt spid="3">
                                            <p:txEl>
                                              <p:pRg st="11" end="11"/>
                                            </p:txEl>
                                          </p:spTgt>
                                        </p:tgtEl>
                                      </p:cBhvr>
                                    </p:animEffect>
                                  </p:childTnLst>
                                </p:cTn>
                              </p:par>
                              <p:par>
                                <p:cTn id="138" presetID="10" presetClass="entr" presetSubtype="0" fill="hold" nodeType="withEffect">
                                  <p:stCondLst>
                                    <p:cond delay="0"/>
                                  </p:stCondLst>
                                  <p:childTnLst>
                                    <p:set>
                                      <p:cBhvr>
                                        <p:cTn id="139" dur="1" fill="hold">
                                          <p:stCondLst>
                                            <p:cond delay="0"/>
                                          </p:stCondLst>
                                        </p:cTn>
                                        <p:tgtEl>
                                          <p:spTgt spid="3">
                                            <p:txEl>
                                              <p:pRg st="12" end="12"/>
                                            </p:txEl>
                                          </p:spTgt>
                                        </p:tgtEl>
                                        <p:attrNameLst>
                                          <p:attrName>style.visibility</p:attrName>
                                        </p:attrNameLst>
                                      </p:cBhvr>
                                      <p:to>
                                        <p:strVal val="visible"/>
                                      </p:to>
                                    </p:set>
                                    <p:animEffect transition="in" filter="fade">
                                      <p:cBhvr>
                                        <p:cTn id="140" dur="500"/>
                                        <p:tgtEl>
                                          <p:spTgt spid="3">
                                            <p:txEl>
                                              <p:pRg st="12" end="12"/>
                                            </p:txEl>
                                          </p:spTgt>
                                        </p:tgtEl>
                                      </p:cBhvr>
                                    </p:animEffect>
                                  </p:childTnLst>
                                </p:cTn>
                              </p:par>
                              <p:par>
                                <p:cTn id="141" presetID="10" presetClass="entr" presetSubtype="0" fill="hold" nodeType="withEffect">
                                  <p:stCondLst>
                                    <p:cond delay="0"/>
                                  </p:stCondLst>
                                  <p:childTnLst>
                                    <p:set>
                                      <p:cBhvr>
                                        <p:cTn id="142" dur="1" fill="hold">
                                          <p:stCondLst>
                                            <p:cond delay="0"/>
                                          </p:stCondLst>
                                        </p:cTn>
                                        <p:tgtEl>
                                          <p:spTgt spid="3">
                                            <p:txEl>
                                              <p:pRg st="13" end="13"/>
                                            </p:txEl>
                                          </p:spTgt>
                                        </p:tgtEl>
                                        <p:attrNameLst>
                                          <p:attrName>style.visibility</p:attrName>
                                        </p:attrNameLst>
                                      </p:cBhvr>
                                      <p:to>
                                        <p:strVal val="visible"/>
                                      </p:to>
                                    </p:set>
                                    <p:animEffect transition="in" filter="fade">
                                      <p:cBhvr>
                                        <p:cTn id="143" dur="500"/>
                                        <p:tgtEl>
                                          <p:spTgt spid="3">
                                            <p:txEl>
                                              <p:pRg st="13" end="13"/>
                                            </p:txEl>
                                          </p:spTgt>
                                        </p:tgtEl>
                                      </p:cBhvr>
                                    </p:animEffect>
                                  </p:childTnLst>
                                </p:cTn>
                              </p:par>
                              <p:par>
                                <p:cTn id="144" presetID="10" presetClass="entr" presetSubtype="0" fill="hold" nodeType="withEffect">
                                  <p:stCondLst>
                                    <p:cond delay="0"/>
                                  </p:stCondLst>
                                  <p:childTnLst>
                                    <p:set>
                                      <p:cBhvr>
                                        <p:cTn id="145" dur="1" fill="hold">
                                          <p:stCondLst>
                                            <p:cond delay="0"/>
                                          </p:stCondLst>
                                        </p:cTn>
                                        <p:tgtEl>
                                          <p:spTgt spid="3">
                                            <p:txEl>
                                              <p:pRg st="14" end="14"/>
                                            </p:txEl>
                                          </p:spTgt>
                                        </p:tgtEl>
                                        <p:attrNameLst>
                                          <p:attrName>style.visibility</p:attrName>
                                        </p:attrNameLst>
                                      </p:cBhvr>
                                      <p:to>
                                        <p:strVal val="visible"/>
                                      </p:to>
                                    </p:set>
                                    <p:animEffect transition="in" filter="fade">
                                      <p:cBhvr>
                                        <p:cTn id="146" dur="500"/>
                                        <p:tgtEl>
                                          <p:spTgt spid="3">
                                            <p:txEl>
                                              <p:pRg st="14" end="14"/>
                                            </p:txEl>
                                          </p:spTgt>
                                        </p:tgtEl>
                                      </p:cBhvr>
                                    </p:animEffect>
                                  </p:childTnLst>
                                </p:cTn>
                              </p:par>
                              <p:par>
                                <p:cTn id="147" presetID="10" presetClass="entr" presetSubtype="0" fill="hold" nodeType="withEffect">
                                  <p:stCondLst>
                                    <p:cond delay="0"/>
                                  </p:stCondLst>
                                  <p:childTnLst>
                                    <p:set>
                                      <p:cBhvr>
                                        <p:cTn id="148" dur="1" fill="hold">
                                          <p:stCondLst>
                                            <p:cond delay="0"/>
                                          </p:stCondLst>
                                        </p:cTn>
                                        <p:tgtEl>
                                          <p:spTgt spid="3">
                                            <p:txEl>
                                              <p:pRg st="15" end="15"/>
                                            </p:txEl>
                                          </p:spTgt>
                                        </p:tgtEl>
                                        <p:attrNameLst>
                                          <p:attrName>style.visibility</p:attrName>
                                        </p:attrNameLst>
                                      </p:cBhvr>
                                      <p:to>
                                        <p:strVal val="visible"/>
                                      </p:to>
                                    </p:set>
                                    <p:animEffect transition="in" filter="fade">
                                      <p:cBhvr>
                                        <p:cTn id="149" dur="500"/>
                                        <p:tgtEl>
                                          <p:spTgt spid="3">
                                            <p:txEl>
                                              <p:pRg st="15" end="15"/>
                                            </p:txEl>
                                          </p:spTgt>
                                        </p:tgtEl>
                                      </p:cBhvr>
                                    </p:animEffect>
                                  </p:childTnLst>
                                </p:cTn>
                              </p:par>
                              <p:par>
                                <p:cTn id="150" presetID="10" presetClass="entr" presetSubtype="0" fill="hold" nodeType="withEffect">
                                  <p:stCondLst>
                                    <p:cond delay="0"/>
                                  </p:stCondLst>
                                  <p:childTnLst>
                                    <p:set>
                                      <p:cBhvr>
                                        <p:cTn id="151" dur="1" fill="hold">
                                          <p:stCondLst>
                                            <p:cond delay="0"/>
                                          </p:stCondLst>
                                        </p:cTn>
                                        <p:tgtEl>
                                          <p:spTgt spid="3">
                                            <p:txEl>
                                              <p:pRg st="16" end="16"/>
                                            </p:txEl>
                                          </p:spTgt>
                                        </p:tgtEl>
                                        <p:attrNameLst>
                                          <p:attrName>style.visibility</p:attrName>
                                        </p:attrNameLst>
                                      </p:cBhvr>
                                      <p:to>
                                        <p:strVal val="visible"/>
                                      </p:to>
                                    </p:set>
                                    <p:animEffect transition="in" filter="fade">
                                      <p:cBhvr>
                                        <p:cTn id="152" dur="500"/>
                                        <p:tgtEl>
                                          <p:spTgt spid="3">
                                            <p:txEl>
                                              <p:pRg st="16" end="16"/>
                                            </p:txEl>
                                          </p:spTgt>
                                        </p:tgtEl>
                                      </p:cBhvr>
                                    </p:animEffect>
                                  </p:childTnLst>
                                </p:cTn>
                              </p:par>
                              <p:par>
                                <p:cTn id="153" presetID="10" presetClass="entr" presetSubtype="0" fill="hold" nodeType="withEffect">
                                  <p:stCondLst>
                                    <p:cond delay="0"/>
                                  </p:stCondLst>
                                  <p:childTnLst>
                                    <p:set>
                                      <p:cBhvr>
                                        <p:cTn id="154" dur="1" fill="hold">
                                          <p:stCondLst>
                                            <p:cond delay="0"/>
                                          </p:stCondLst>
                                        </p:cTn>
                                        <p:tgtEl>
                                          <p:spTgt spid="3">
                                            <p:txEl>
                                              <p:pRg st="17" end="17"/>
                                            </p:txEl>
                                          </p:spTgt>
                                        </p:tgtEl>
                                        <p:attrNameLst>
                                          <p:attrName>style.visibility</p:attrName>
                                        </p:attrNameLst>
                                      </p:cBhvr>
                                      <p:to>
                                        <p:strVal val="visible"/>
                                      </p:to>
                                    </p:set>
                                    <p:animEffect transition="in" filter="fade">
                                      <p:cBhvr>
                                        <p:cTn id="155" dur="500"/>
                                        <p:tgtEl>
                                          <p:spTgt spid="3">
                                            <p:txEl>
                                              <p:pRg st="17" end="17"/>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3">
                                            <p:txEl>
                                              <p:pRg st="18" end="18"/>
                                            </p:txEl>
                                          </p:spTgt>
                                        </p:tgtEl>
                                        <p:attrNameLst>
                                          <p:attrName>style.visibility</p:attrName>
                                        </p:attrNameLst>
                                      </p:cBhvr>
                                      <p:to>
                                        <p:strVal val="visible"/>
                                      </p:to>
                                    </p:set>
                                    <p:animEffect transition="in" filter="fade">
                                      <p:cBhvr>
                                        <p:cTn id="158" dur="500"/>
                                        <p:tgtEl>
                                          <p:spTgt spid="3">
                                            <p:txEl>
                                              <p:pRg st="18" end="18"/>
                                            </p:txEl>
                                          </p:spTgt>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36"/>
                                        </p:tgtEl>
                                        <p:attrNameLst>
                                          <p:attrName>style.visibility</p:attrName>
                                        </p:attrNameLst>
                                      </p:cBhvr>
                                      <p:to>
                                        <p:strVal val="visible"/>
                                      </p:to>
                                    </p:set>
                                    <p:animEffect transition="in" filter="fade">
                                      <p:cBhvr>
                                        <p:cTn id="161" dur="500"/>
                                        <p:tgtEl>
                                          <p:spTgt spid="136"/>
                                        </p:tgtEl>
                                      </p:cBhvr>
                                    </p:animEffect>
                                  </p:childTnLst>
                                </p:cTn>
                              </p:par>
                              <p:par>
                                <p:cTn id="162" presetID="10" presetClass="exit" presetSubtype="0" fill="hold" grpId="1" nodeType="withEffect">
                                  <p:stCondLst>
                                    <p:cond delay="0"/>
                                  </p:stCondLst>
                                  <p:childTnLst>
                                    <p:animEffect transition="out" filter="fade">
                                      <p:cBhvr>
                                        <p:cTn id="163" dur="500"/>
                                        <p:tgtEl>
                                          <p:spTgt spid="133"/>
                                        </p:tgtEl>
                                      </p:cBhvr>
                                    </p:animEffect>
                                    <p:set>
                                      <p:cBhvr>
                                        <p:cTn id="164" dur="1" fill="hold">
                                          <p:stCondLst>
                                            <p:cond delay="499"/>
                                          </p:stCondLst>
                                        </p:cTn>
                                        <p:tgtEl>
                                          <p:spTgt spid="133"/>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122"/>
                                        </p:tgtEl>
                                      </p:cBhvr>
                                    </p:animEffect>
                                    <p:set>
                                      <p:cBhvr>
                                        <p:cTn id="167" dur="1" fill="hold">
                                          <p:stCondLst>
                                            <p:cond delay="499"/>
                                          </p:stCondLst>
                                        </p:cTn>
                                        <p:tgtEl>
                                          <p:spTgt spid="122"/>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127"/>
                                        </p:tgtEl>
                                      </p:cBhvr>
                                    </p:animEffect>
                                    <p:set>
                                      <p:cBhvr>
                                        <p:cTn id="170" dur="1" fill="hold">
                                          <p:stCondLst>
                                            <p:cond delay="499"/>
                                          </p:stCondLst>
                                        </p:cTn>
                                        <p:tgtEl>
                                          <p:spTgt spid="127"/>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134"/>
                                        </p:tgtEl>
                                      </p:cBhvr>
                                    </p:animEffect>
                                    <p:set>
                                      <p:cBhvr>
                                        <p:cTn id="173" dur="1" fill="hold">
                                          <p:stCondLst>
                                            <p:cond delay="499"/>
                                          </p:stCondLst>
                                        </p:cTn>
                                        <p:tgtEl>
                                          <p:spTgt spid="134"/>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500"/>
                                        <p:tgtEl>
                                          <p:spTgt spid="120"/>
                                        </p:tgtEl>
                                      </p:cBhvr>
                                    </p:animEffect>
                                    <p:set>
                                      <p:cBhvr>
                                        <p:cTn id="176" dur="1" fill="hold">
                                          <p:stCondLst>
                                            <p:cond delay="499"/>
                                          </p:stCondLst>
                                        </p:cTn>
                                        <p:tgtEl>
                                          <p:spTgt spid="120"/>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61"/>
                                        </p:tgtEl>
                                        <p:attrNameLst>
                                          <p:attrName>style.visibility</p:attrName>
                                        </p:attrNameLst>
                                      </p:cBhvr>
                                      <p:to>
                                        <p:strVal val="visible"/>
                                      </p:to>
                                    </p:set>
                                    <p:animEffect transition="in" filter="fade">
                                      <p:cBhvr>
                                        <p:cTn id="181" dur="500"/>
                                        <p:tgtEl>
                                          <p:spTgt spid="61"/>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3">
                                            <p:bg/>
                                          </p:spTgt>
                                        </p:tgtEl>
                                        <p:attrNameLst>
                                          <p:attrName>style.visibility</p:attrName>
                                        </p:attrNameLst>
                                      </p:cBhvr>
                                      <p:to>
                                        <p:strVal val="visible"/>
                                      </p:to>
                                    </p:set>
                                    <p:animEffect transition="in" filter="fade">
                                      <p:cBhvr>
                                        <p:cTn id="184" dur="500"/>
                                        <p:tgtEl>
                                          <p:spTgt spid="3">
                                            <p:bg/>
                                          </p:spTgt>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3">
                                            <p:txEl>
                                              <p:pRg st="19" end="19"/>
                                            </p:txEl>
                                          </p:spTgt>
                                        </p:tgtEl>
                                        <p:attrNameLst>
                                          <p:attrName>style.visibility</p:attrName>
                                        </p:attrNameLst>
                                      </p:cBhvr>
                                      <p:to>
                                        <p:strVal val="visible"/>
                                      </p:to>
                                    </p:set>
                                    <p:animEffect transition="in" filter="fade">
                                      <p:cBhvr>
                                        <p:cTn id="189" dur="500"/>
                                        <p:tgtEl>
                                          <p:spTgt spid="3">
                                            <p:txEl>
                                              <p:pRg st="19" end="19"/>
                                            </p:txEl>
                                          </p:spTgt>
                                        </p:tgtEl>
                                      </p:cBhvr>
                                    </p:animEffect>
                                  </p:childTnLst>
                                </p:cTn>
                              </p:par>
                              <p:par>
                                <p:cTn id="190" presetID="10" presetClass="exit" presetSubtype="0" fill="hold" grpId="1" nodeType="withEffect">
                                  <p:stCondLst>
                                    <p:cond delay="0"/>
                                  </p:stCondLst>
                                  <p:childTnLst>
                                    <p:animEffect transition="out" filter="fade">
                                      <p:cBhvr>
                                        <p:cTn id="191" dur="500"/>
                                        <p:tgtEl>
                                          <p:spTgt spid="130"/>
                                        </p:tgtEl>
                                      </p:cBhvr>
                                    </p:animEffect>
                                    <p:set>
                                      <p:cBhvr>
                                        <p:cTn id="192" dur="1" fill="hold">
                                          <p:stCondLst>
                                            <p:cond delay="499"/>
                                          </p:stCondLst>
                                        </p:cTn>
                                        <p:tgtEl>
                                          <p:spTgt spid="130"/>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135"/>
                                        </p:tgtEl>
                                      </p:cBhvr>
                                    </p:animEffect>
                                    <p:set>
                                      <p:cBhvr>
                                        <p:cTn id="195" dur="1" fill="hold">
                                          <p:stCondLst>
                                            <p:cond delay="499"/>
                                          </p:stCondLst>
                                        </p:cTn>
                                        <p:tgtEl>
                                          <p:spTgt spid="135"/>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131"/>
                                        </p:tgtEl>
                                      </p:cBhvr>
                                    </p:animEffect>
                                    <p:set>
                                      <p:cBhvr>
                                        <p:cTn id="198" dur="1" fill="hold">
                                          <p:stCondLst>
                                            <p:cond delay="499"/>
                                          </p:stCondLst>
                                        </p:cTn>
                                        <p:tgtEl>
                                          <p:spTgt spid="131"/>
                                        </p:tgtEl>
                                        <p:attrNameLst>
                                          <p:attrName>style.visibility</p:attrName>
                                        </p:attrNameLst>
                                      </p:cBhvr>
                                      <p:to>
                                        <p:strVal val="hidden"/>
                                      </p:to>
                                    </p:set>
                                  </p:childTnLst>
                                </p:cTn>
                              </p:par>
                              <p:par>
                                <p:cTn id="199" presetID="10" presetClass="exit" presetSubtype="0" fill="hold" grpId="1" nodeType="withEffect">
                                  <p:stCondLst>
                                    <p:cond delay="0"/>
                                  </p:stCondLst>
                                  <p:childTnLst>
                                    <p:animEffect transition="out" filter="fade">
                                      <p:cBhvr>
                                        <p:cTn id="200" dur="500"/>
                                        <p:tgtEl>
                                          <p:spTgt spid="136"/>
                                        </p:tgtEl>
                                      </p:cBhvr>
                                    </p:animEffect>
                                    <p:set>
                                      <p:cBhvr>
                                        <p:cTn id="201"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7" grpId="0" animBg="1"/>
      <p:bldP spid="87" grpId="1" animBg="1"/>
      <p:bldP spid="88" grpId="0" animBg="1"/>
      <p:bldP spid="88" grpId="1" animBg="1"/>
      <p:bldP spid="89" grpId="0" animBg="1"/>
      <p:bldP spid="89" grpId="1" animBg="1"/>
      <p:bldP spid="90" grpId="0" animBg="1"/>
      <p:bldP spid="90" grpId="1" animBg="1"/>
      <p:bldP spid="95" grpId="0" animBg="1"/>
      <p:bldP spid="95" grpId="1" animBg="1"/>
      <p:bldP spid="104" grpId="0" animBg="1"/>
      <p:bldP spid="104" grpId="1" animBg="1"/>
      <p:bldP spid="105" grpId="0" animBg="1"/>
      <p:bldP spid="105" grpId="1" animBg="1"/>
      <p:bldP spid="107" grpId="0" animBg="1"/>
      <p:bldP spid="107" grpId="1" animBg="1"/>
      <p:bldP spid="120" grpId="0" animBg="1"/>
      <p:bldP spid="120" grpId="1" animBg="1"/>
      <p:bldP spid="122" grpId="0" animBg="1"/>
      <p:bldP spid="122" grpId="1" animBg="1"/>
      <p:bldP spid="127" grpId="0" animBg="1"/>
      <p:bldP spid="127" grpId="1" animBg="1"/>
      <p:bldP spid="130" grpId="0" animBg="1"/>
      <p:bldP spid="130" grpId="1" animBg="1"/>
      <p:bldP spid="131" grpId="0" animBg="1"/>
      <p:bldP spid="131" grpId="1" animBg="1"/>
      <p:bldP spid="133" grpId="0" animBg="1"/>
      <p:bldP spid="133" grpId="1" animBg="1"/>
      <p:bldP spid="134" grpId="0" animBg="1"/>
      <p:bldP spid="134" grpId="1" animBg="1"/>
      <p:bldP spid="135" grpId="0" animBg="1"/>
      <p:bldP spid="135" grpId="1" animBg="1"/>
      <p:bldP spid="136" grpId="0" animBg="1"/>
      <p:bldP spid="136" grpId="1" animBg="1"/>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3539" y="1558232"/>
            <a:ext cx="6287009" cy="4542782"/>
          </a:xfrm>
        </p:spPr>
        <p:txBody>
          <a:bodyPr lIns="91440"/>
          <a:lstStyle/>
          <a:p>
            <a:pPr marL="339725" indent="-339725" defTabSz="914400" fontAlgn="auto">
              <a:spcBef>
                <a:spcPts val="600"/>
              </a:spcBef>
              <a:spcAft>
                <a:spcPts val="1200"/>
              </a:spcAft>
              <a:buClr>
                <a:schemeClr val="accent2"/>
              </a:buClr>
              <a:buSzPct val="100000"/>
              <a:buBlip>
                <a:blip r:embed="rId8"/>
              </a:buBlip>
            </a:pP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Automatic</a:t>
            </a:r>
            <a:r>
              <a:rPr lang="en-US" sz="2400" dirty="0">
                <a:latin typeface="+mn-lt"/>
                <a:ea typeface="+mn-ea"/>
                <a:cs typeface="+mn-cs"/>
              </a:rPr>
              <a:t> "in-lining" of SQLIP expressions – whole script leads to a single execution model</a:t>
            </a:r>
          </a:p>
          <a:p>
            <a:pPr marL="339725" indent="-339725" defTabSz="914400" fontAlgn="auto">
              <a:spcBef>
                <a:spcPts val="600"/>
              </a:spcBef>
              <a:spcAft>
                <a:spcPts val="1200"/>
              </a:spcAft>
              <a:buClr>
                <a:schemeClr val="accent2"/>
              </a:buClr>
              <a:buSzPct val="100000"/>
              <a:buBlip>
                <a:blip r:embed="rId8"/>
              </a:buBlip>
            </a:pPr>
            <a:r>
              <a:rPr lang="en-US" sz="2400" dirty="0">
                <a:latin typeface="+mn-lt"/>
                <a:ea typeface="+mn-ea"/>
                <a:cs typeface="+mn-cs"/>
              </a:rPr>
              <a:t>Execution plan that is </a:t>
            </a: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optimized out-of-the-box</a:t>
            </a:r>
            <a:r>
              <a:rPr lang="en-US" sz="2400" dirty="0">
                <a:latin typeface="+mn-lt"/>
                <a:ea typeface="+mn-ea"/>
                <a:cs typeface="+mn-cs"/>
              </a:rPr>
              <a:t> and w/o user intervention</a:t>
            </a:r>
          </a:p>
          <a:p>
            <a:pPr marL="339725" indent="-339725" defTabSz="914400" fontAlgn="auto">
              <a:spcBef>
                <a:spcPts val="600"/>
              </a:spcBef>
              <a:spcAft>
                <a:spcPts val="1200"/>
              </a:spcAft>
              <a:buClr>
                <a:schemeClr val="accent2"/>
              </a:buClr>
              <a:buSzPct val="100000"/>
              <a:buBlip>
                <a:blip r:embed="rId8"/>
              </a:buBlip>
            </a:pPr>
            <a:r>
              <a:rPr lang="en-US" sz="2400" dirty="0">
                <a:latin typeface="+mn-lt"/>
                <a:ea typeface="+mn-ea"/>
                <a:cs typeface="+mn-cs"/>
              </a:rPr>
              <a:t>Per-job and </a:t>
            </a: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user-driven</a:t>
            </a:r>
            <a:r>
              <a:rPr lang="en-US" sz="2400" dirty="0">
                <a:latin typeface="+mn-lt"/>
                <a:ea typeface="+mn-ea"/>
                <a:cs typeface="+mn-cs"/>
              </a:rPr>
              <a:t> parallelization</a:t>
            </a:r>
          </a:p>
          <a:p>
            <a:pPr marL="339725" indent="-339725" defTabSz="914400" fontAlgn="auto">
              <a:spcBef>
                <a:spcPts val="600"/>
              </a:spcBef>
              <a:spcAft>
                <a:spcPts val="1200"/>
              </a:spcAft>
              <a:buClr>
                <a:schemeClr val="accent2"/>
              </a:buClr>
              <a:buSzPct val="100000"/>
              <a:buBlip>
                <a:blip r:embed="rId8"/>
              </a:buBlip>
            </a:pPr>
            <a:r>
              <a:rPr lang="en-US" sz="2400" dirty="0">
                <a:latin typeface="+mn-lt"/>
                <a:ea typeface="+mn-ea"/>
                <a:cs typeface="+mn-cs"/>
              </a:rPr>
              <a:t>Detail </a:t>
            </a: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visibility</a:t>
            </a:r>
            <a:r>
              <a:rPr lang="en-US" sz="2400" dirty="0">
                <a:latin typeface="+mn-lt"/>
                <a:ea typeface="+mn-ea"/>
                <a:cs typeface="+mn-cs"/>
              </a:rPr>
              <a:t> into execution steps, for debugging</a:t>
            </a:r>
          </a:p>
          <a:p>
            <a:pPr marL="339725" indent="-339725" defTabSz="914400" fontAlgn="auto">
              <a:spcBef>
                <a:spcPts val="600"/>
              </a:spcBef>
              <a:spcAft>
                <a:spcPts val="1200"/>
              </a:spcAft>
              <a:buClr>
                <a:schemeClr val="accent2"/>
              </a:buClr>
              <a:buSzPct val="100000"/>
              <a:buBlip>
                <a:blip r:embed="rId8"/>
              </a:buBlip>
            </a:pP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Heat map </a:t>
            </a:r>
            <a:r>
              <a:rPr lang="en-US" sz="2400" dirty="0">
                <a:latin typeface="+mn-lt"/>
                <a:ea typeface="+mn-ea"/>
                <a:cs typeface="+mn-cs"/>
              </a:rPr>
              <a:t>functionality to identify performance bottlenecks</a:t>
            </a:r>
          </a:p>
        </p:txBody>
      </p:sp>
      <p:sp>
        <p:nvSpPr>
          <p:cNvPr id="12" name="Title 1"/>
          <p:cNvSpPr>
            <a:spLocks noGrp="1"/>
          </p:cNvSpPr>
          <p:nvPr>
            <p:ph type="title"/>
          </p:nvPr>
        </p:nvSpPr>
        <p:spPr/>
        <p:txBody>
          <a:bodyPr/>
          <a:lstStyle/>
          <a:p>
            <a:r>
              <a:rPr lang="en-US" dirty="0"/>
              <a:t>Expression-flow programming style</a:t>
            </a:r>
          </a:p>
        </p:txBody>
      </p:sp>
      <p:sp>
        <p:nvSpPr>
          <p:cNvPr id="5" name="Slide Number Placeholder 4"/>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6" name="Group 245"/>
          <p:cNvGrpSpPr/>
          <p:nvPr/>
        </p:nvGrpSpPr>
        <p:grpSpPr>
          <a:xfrm>
            <a:off x="7833640" y="2466917"/>
            <a:ext cx="4089122" cy="4162418"/>
            <a:chOff x="7862062" y="2947245"/>
            <a:chExt cx="1445670" cy="1471583"/>
          </a:xfrm>
        </p:grpSpPr>
        <p:sp>
          <p:nvSpPr>
            <p:cNvPr id="239" name="Rectangle 153"/>
            <p:cNvSpPr/>
            <p:nvPr/>
          </p:nvSpPr>
          <p:spPr>
            <a:xfrm>
              <a:off x="8197652" y="3207089"/>
              <a:ext cx="753979" cy="891114"/>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 name="connsiteX0" fmla="*/ 0 w 300129"/>
                <a:gd name="connsiteY0" fmla="*/ 0 h 384583"/>
                <a:gd name="connsiteX1" fmla="*/ 300129 w 300129"/>
                <a:gd name="connsiteY1" fmla="*/ 0 h 384583"/>
                <a:gd name="connsiteX2" fmla="*/ 0 w 300129"/>
                <a:gd name="connsiteY2" fmla="*/ 384583 h 384583"/>
                <a:gd name="connsiteX3" fmla="*/ 0 w 300129"/>
                <a:gd name="connsiteY3" fmla="*/ 0 h 384583"/>
                <a:gd name="connsiteX0" fmla="*/ 0 w 302713"/>
                <a:gd name="connsiteY0" fmla="*/ 0 h 384583"/>
                <a:gd name="connsiteX1" fmla="*/ 300129 w 302713"/>
                <a:gd name="connsiteY1" fmla="*/ 0 h 384583"/>
                <a:gd name="connsiteX2" fmla="*/ 0 w 302713"/>
                <a:gd name="connsiteY2" fmla="*/ 384583 h 384583"/>
                <a:gd name="connsiteX3" fmla="*/ 0 w 302713"/>
                <a:gd name="connsiteY3" fmla="*/ 0 h 384583"/>
                <a:gd name="connsiteX0" fmla="*/ 0 w 302915"/>
                <a:gd name="connsiteY0" fmla="*/ 0 h 384688"/>
                <a:gd name="connsiteX1" fmla="*/ 300129 w 302915"/>
                <a:gd name="connsiteY1" fmla="*/ 0 h 384688"/>
                <a:gd name="connsiteX2" fmla="*/ 0 w 302915"/>
                <a:gd name="connsiteY2" fmla="*/ 384583 h 384688"/>
                <a:gd name="connsiteX3" fmla="*/ 0 w 302915"/>
                <a:gd name="connsiteY3" fmla="*/ 0 h 384688"/>
                <a:gd name="connsiteX0" fmla="*/ 0 w 303865"/>
                <a:gd name="connsiteY0" fmla="*/ 0 h 384688"/>
                <a:gd name="connsiteX1" fmla="*/ 300129 w 303865"/>
                <a:gd name="connsiteY1" fmla="*/ 0 h 384688"/>
                <a:gd name="connsiteX2" fmla="*/ 0 w 303865"/>
                <a:gd name="connsiteY2" fmla="*/ 384583 h 384688"/>
                <a:gd name="connsiteX3" fmla="*/ 0 w 303865"/>
                <a:gd name="connsiteY3" fmla="*/ 0 h 384688"/>
                <a:gd name="connsiteX0" fmla="*/ 0 w 303865"/>
                <a:gd name="connsiteY0" fmla="*/ 0 h 384700"/>
                <a:gd name="connsiteX1" fmla="*/ 300129 w 303865"/>
                <a:gd name="connsiteY1" fmla="*/ 0 h 384700"/>
                <a:gd name="connsiteX2" fmla="*/ 0 w 303865"/>
                <a:gd name="connsiteY2" fmla="*/ 384583 h 384700"/>
                <a:gd name="connsiteX3" fmla="*/ 0 w 303865"/>
                <a:gd name="connsiteY3" fmla="*/ 0 h 384700"/>
                <a:gd name="connsiteX0" fmla="*/ 0 w 304322"/>
                <a:gd name="connsiteY0" fmla="*/ 0 h 384583"/>
                <a:gd name="connsiteX1" fmla="*/ 300129 w 304322"/>
                <a:gd name="connsiteY1" fmla="*/ 0 h 384583"/>
                <a:gd name="connsiteX2" fmla="*/ 0 w 304322"/>
                <a:gd name="connsiteY2" fmla="*/ 384583 h 384583"/>
                <a:gd name="connsiteX3" fmla="*/ 0 w 304322"/>
                <a:gd name="connsiteY3" fmla="*/ 0 h 384583"/>
                <a:gd name="connsiteX0" fmla="*/ 0 w 301605"/>
                <a:gd name="connsiteY0" fmla="*/ 0 h 384583"/>
                <a:gd name="connsiteX1" fmla="*/ 300129 w 301605"/>
                <a:gd name="connsiteY1" fmla="*/ 0 h 384583"/>
                <a:gd name="connsiteX2" fmla="*/ 0 w 301605"/>
                <a:gd name="connsiteY2" fmla="*/ 384583 h 384583"/>
                <a:gd name="connsiteX3" fmla="*/ 0 w 301605"/>
                <a:gd name="connsiteY3" fmla="*/ 0 h 384583"/>
                <a:gd name="connsiteX0" fmla="*/ 0 w 301447"/>
                <a:gd name="connsiteY0" fmla="*/ 0 h 402570"/>
                <a:gd name="connsiteX1" fmla="*/ 300129 w 301447"/>
                <a:gd name="connsiteY1" fmla="*/ 0 h 402570"/>
                <a:gd name="connsiteX2" fmla="*/ 0 w 301447"/>
                <a:gd name="connsiteY2" fmla="*/ 384583 h 402570"/>
                <a:gd name="connsiteX3" fmla="*/ 0 w 301447"/>
                <a:gd name="connsiteY3" fmla="*/ 0 h 402570"/>
                <a:gd name="connsiteX0" fmla="*/ 2234 w 303665"/>
                <a:gd name="connsiteY0" fmla="*/ 0 h 410060"/>
                <a:gd name="connsiteX1" fmla="*/ 302363 w 303665"/>
                <a:gd name="connsiteY1" fmla="*/ 0 h 410060"/>
                <a:gd name="connsiteX2" fmla="*/ 0 w 303665"/>
                <a:gd name="connsiteY2" fmla="*/ 392382 h 410060"/>
                <a:gd name="connsiteX3" fmla="*/ 2234 w 303665"/>
                <a:gd name="connsiteY3" fmla="*/ 0 h 410060"/>
                <a:gd name="connsiteX0" fmla="*/ 2234 w 303680"/>
                <a:gd name="connsiteY0" fmla="*/ 0 h 403956"/>
                <a:gd name="connsiteX1" fmla="*/ 302363 w 303680"/>
                <a:gd name="connsiteY1" fmla="*/ 0 h 403956"/>
                <a:gd name="connsiteX2" fmla="*/ 0 w 303680"/>
                <a:gd name="connsiteY2" fmla="*/ 392382 h 403956"/>
                <a:gd name="connsiteX3" fmla="*/ 2234 w 303680"/>
                <a:gd name="connsiteY3" fmla="*/ 0 h 403956"/>
                <a:gd name="connsiteX0" fmla="*/ 2234 w 303782"/>
                <a:gd name="connsiteY0" fmla="*/ 0 h 392382"/>
                <a:gd name="connsiteX1" fmla="*/ 302363 w 303782"/>
                <a:gd name="connsiteY1" fmla="*/ 0 h 392382"/>
                <a:gd name="connsiteX2" fmla="*/ 0 w 303782"/>
                <a:gd name="connsiteY2" fmla="*/ 392382 h 392382"/>
                <a:gd name="connsiteX3" fmla="*/ 2234 w 303782"/>
                <a:gd name="connsiteY3" fmla="*/ 0 h 392382"/>
                <a:gd name="connsiteX0" fmla="*/ 2234 w 302363"/>
                <a:gd name="connsiteY0" fmla="*/ 0 h 392382"/>
                <a:gd name="connsiteX1" fmla="*/ 302363 w 302363"/>
                <a:gd name="connsiteY1" fmla="*/ 0 h 392382"/>
                <a:gd name="connsiteX2" fmla="*/ 0 w 302363"/>
                <a:gd name="connsiteY2" fmla="*/ 392382 h 392382"/>
                <a:gd name="connsiteX3" fmla="*/ 2234 w 302363"/>
                <a:gd name="connsiteY3" fmla="*/ 0 h 392382"/>
                <a:gd name="connsiteX0" fmla="*/ 2234 w 302363"/>
                <a:gd name="connsiteY0" fmla="*/ 0 h 392382"/>
                <a:gd name="connsiteX1" fmla="*/ 302363 w 302363"/>
                <a:gd name="connsiteY1" fmla="*/ 0 h 392382"/>
                <a:gd name="connsiteX2" fmla="*/ 0 w 302363"/>
                <a:gd name="connsiteY2" fmla="*/ 392382 h 392382"/>
                <a:gd name="connsiteX3" fmla="*/ 2234 w 302363"/>
                <a:gd name="connsiteY3" fmla="*/ 0 h 392382"/>
                <a:gd name="connsiteX0" fmla="*/ 2234 w 318339"/>
                <a:gd name="connsiteY0" fmla="*/ 0 h 392382"/>
                <a:gd name="connsiteX1" fmla="*/ 318339 w 318339"/>
                <a:gd name="connsiteY1" fmla="*/ 2889 h 392382"/>
                <a:gd name="connsiteX2" fmla="*/ 0 w 318339"/>
                <a:gd name="connsiteY2" fmla="*/ 392382 h 392382"/>
                <a:gd name="connsiteX3" fmla="*/ 2234 w 318339"/>
                <a:gd name="connsiteY3" fmla="*/ 0 h 392382"/>
                <a:gd name="connsiteX0" fmla="*/ 54 w 316159"/>
                <a:gd name="connsiteY0" fmla="*/ 0 h 405381"/>
                <a:gd name="connsiteX1" fmla="*/ 316159 w 316159"/>
                <a:gd name="connsiteY1" fmla="*/ 2889 h 405381"/>
                <a:gd name="connsiteX2" fmla="*/ 5808 w 316159"/>
                <a:gd name="connsiteY2" fmla="*/ 405381 h 405381"/>
                <a:gd name="connsiteX3" fmla="*/ 54 w 316159"/>
                <a:gd name="connsiteY3" fmla="*/ 0 h 405381"/>
                <a:gd name="connsiteX0" fmla="*/ 54 w 316159"/>
                <a:gd name="connsiteY0" fmla="*/ 0 h 405381"/>
                <a:gd name="connsiteX1" fmla="*/ 316159 w 316159"/>
                <a:gd name="connsiteY1" fmla="*/ 2889 h 405381"/>
                <a:gd name="connsiteX2" fmla="*/ 5808 w 316159"/>
                <a:gd name="connsiteY2" fmla="*/ 405381 h 405381"/>
                <a:gd name="connsiteX3" fmla="*/ 54 w 316159"/>
                <a:gd name="connsiteY3" fmla="*/ 0 h 405381"/>
              </a:gdLst>
              <a:ahLst/>
              <a:cxnLst>
                <a:cxn ang="0">
                  <a:pos x="connsiteX0" y="connsiteY0"/>
                </a:cxn>
                <a:cxn ang="0">
                  <a:pos x="connsiteX1" y="connsiteY1"/>
                </a:cxn>
                <a:cxn ang="0">
                  <a:pos x="connsiteX2" y="connsiteY2"/>
                </a:cxn>
                <a:cxn ang="0">
                  <a:pos x="connsiteX3" y="connsiteY3"/>
                </a:cxn>
              </a:cxnLst>
              <a:rect l="l" t="t" r="r" b="b"/>
              <a:pathLst>
                <a:path w="316159" h="405381">
                  <a:moveTo>
                    <a:pt x="54" y="0"/>
                  </a:moveTo>
                  <a:lnTo>
                    <a:pt x="316159" y="2889"/>
                  </a:lnTo>
                  <a:cubicBezTo>
                    <a:pt x="306468" y="280728"/>
                    <a:pt x="211576" y="401081"/>
                    <a:pt x="5808" y="405381"/>
                  </a:cubicBezTo>
                  <a:cubicBezTo>
                    <a:pt x="6553" y="274587"/>
                    <a:pt x="-691" y="130794"/>
                    <a:pt x="54" y="0"/>
                  </a:cubicBezTo>
                  <a:close/>
                </a:path>
              </a:pathLst>
            </a:custGeom>
            <a:solidFill>
              <a:sysClr val="window" lastClr="FFFFFF"/>
            </a:solidFill>
            <a:ln w="12700" cap="flat" cmpd="sng" algn="ctr">
              <a:noFill/>
              <a:prstDash val="solid"/>
              <a:miter lim="800000"/>
            </a:ln>
            <a:effectLst/>
          </p:spPr>
          <p:txBody>
            <a:bodyPr lIns="18277" tIns="18277" rIns="18277" bIns="18277" rtlCol="0" anchor="t"/>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endParaRPr>
            </a:p>
          </p:txBody>
        </p:sp>
        <p:sp>
          <p:nvSpPr>
            <p:cNvPr id="240" name="Freeform 239"/>
            <p:cNvSpPr/>
            <p:nvPr>
              <p:custDataLst>
                <p:tags r:id="rId1"/>
              </p:custDataLst>
            </p:nvPr>
          </p:nvSpPr>
          <p:spPr bwMode="auto">
            <a:xfrm rot="10800000">
              <a:off x="8171904" y="3187245"/>
              <a:ext cx="826881" cy="944349"/>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3" name="Group 12"/>
            <p:cNvGrpSpPr/>
            <p:nvPr/>
          </p:nvGrpSpPr>
          <p:grpSpPr>
            <a:xfrm>
              <a:off x="8324293" y="3297199"/>
              <a:ext cx="983439" cy="1121629"/>
              <a:chOff x="8324293" y="3297199"/>
              <a:chExt cx="983439" cy="1121629"/>
            </a:xfrm>
          </p:grpSpPr>
          <p:sp>
            <p:nvSpPr>
              <p:cNvPr id="241" name="Rectangle 153"/>
              <p:cNvSpPr>
                <a:spLocks noChangeAspect="1"/>
              </p:cNvSpPr>
              <p:nvPr/>
            </p:nvSpPr>
            <p:spPr>
              <a:xfrm>
                <a:off x="8358282" y="3339910"/>
                <a:ext cx="922937" cy="1037447"/>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 name="connsiteX0" fmla="*/ 0 w 318844"/>
                  <a:gd name="connsiteY0" fmla="*/ 0 h 386044"/>
                  <a:gd name="connsiteX1" fmla="*/ 300129 w 318844"/>
                  <a:gd name="connsiteY1" fmla="*/ 0 h 386044"/>
                  <a:gd name="connsiteX2" fmla="*/ 260211 w 318844"/>
                  <a:gd name="connsiteY2" fmla="*/ 354698 h 386044"/>
                  <a:gd name="connsiteX3" fmla="*/ 0 w 318844"/>
                  <a:gd name="connsiteY3" fmla="*/ 384583 h 386044"/>
                  <a:gd name="connsiteX4" fmla="*/ 0 w 318844"/>
                  <a:gd name="connsiteY4" fmla="*/ 0 h 386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44" h="386044">
                    <a:moveTo>
                      <a:pt x="0" y="0"/>
                    </a:moveTo>
                    <a:lnTo>
                      <a:pt x="300129" y="0"/>
                    </a:lnTo>
                    <a:cubicBezTo>
                      <a:pt x="319973" y="53582"/>
                      <a:pt x="342760" y="291592"/>
                      <a:pt x="260211" y="354698"/>
                    </a:cubicBezTo>
                    <a:cubicBezTo>
                      <a:pt x="197474" y="412641"/>
                      <a:pt x="88931" y="369502"/>
                      <a:pt x="0" y="384583"/>
                    </a:cubicBezTo>
                    <a:lnTo>
                      <a:pt x="0" y="0"/>
                    </a:lnTo>
                    <a:close/>
                  </a:path>
                </a:pathLst>
              </a:custGeom>
              <a:solidFill>
                <a:sysClr val="window" lastClr="FFFFFF"/>
              </a:solidFill>
              <a:ln w="12700" cap="flat" cmpd="sng" algn="ctr">
                <a:noFill/>
                <a:prstDash val="solid"/>
                <a:miter lim="800000"/>
              </a:ln>
              <a:effectLst/>
            </p:spPr>
            <p:txBody>
              <a:bodyPr lIns="18277" tIns="18277" rIns="18277" bIns="18277" rtlCol="0" anchor="t"/>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D2D2D2"/>
                    </a:solidFill>
                    <a:effectLst/>
                    <a:uLnTx/>
                    <a:uFillTx/>
                    <a:latin typeface="Segoe UI Semibold" panose="020B0702040204020203" pitchFamily="34" charset="0"/>
                    <a:ea typeface="+mn-ea"/>
                    <a:cs typeface="Segoe UI Semibold" panose="020B0702040204020203" pitchFamily="34" charset="0"/>
                  </a:rPr>
                  <a:t>010010</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D2D2D2"/>
                    </a:solidFill>
                    <a:effectLst/>
                    <a:uLnTx/>
                    <a:uFillTx/>
                    <a:latin typeface="Segoe UI Semibold" panose="020B0702040204020203" pitchFamily="34" charset="0"/>
                    <a:ea typeface="+mn-ea"/>
                    <a:cs typeface="Segoe UI Semibold" panose="020B0702040204020203" pitchFamily="34" charset="0"/>
                  </a:rPr>
                  <a:t>100100</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6000" b="0" i="0" u="none" strike="noStrike" kern="0" cap="none" spc="0" normalizeH="0" baseline="0" noProof="0" dirty="0">
                    <a:ln>
                      <a:noFill/>
                    </a:ln>
                    <a:solidFill>
                      <a:srgbClr val="D2D2D2"/>
                    </a:solidFill>
                    <a:effectLst/>
                    <a:uLnTx/>
                    <a:uFillTx/>
                    <a:latin typeface="Segoe UI Semibold" panose="020B0702040204020203" pitchFamily="34" charset="0"/>
                    <a:ea typeface="+mn-ea"/>
                    <a:cs typeface="Segoe UI Semibold" panose="020B0702040204020203" pitchFamily="34" charset="0"/>
                  </a:rPr>
                  <a:t>010101</a:t>
                </a:r>
              </a:p>
            </p:txBody>
          </p:sp>
          <p:sp>
            <p:nvSpPr>
              <p:cNvPr id="242" name="Freeform 241"/>
              <p:cNvSpPr/>
              <p:nvPr>
                <p:custDataLst>
                  <p:tags r:id="rId5"/>
                </p:custDataLst>
              </p:nvPr>
            </p:nvSpPr>
            <p:spPr bwMode="auto">
              <a:xfrm rot="10800000">
                <a:off x="8324293" y="3297199"/>
                <a:ext cx="983439" cy="1121629"/>
              </a:xfrm>
              <a:custGeom>
                <a:avLst/>
                <a:gdLst>
                  <a:gd name="connsiteX0" fmla="*/ 304539 w 847199"/>
                  <a:gd name="connsiteY0" fmla="*/ 57538 h 966241"/>
                  <a:gd name="connsiteX1" fmla="*/ 302555 w 847199"/>
                  <a:gd name="connsiteY1" fmla="*/ 230813 h 966241"/>
                  <a:gd name="connsiteX2" fmla="*/ 239727 w 847199"/>
                  <a:gd name="connsiteY2" fmla="*/ 276447 h 966241"/>
                  <a:gd name="connsiteX3" fmla="*/ 62813 w 847199"/>
                  <a:gd name="connsiteY3" fmla="*/ 276116 h 966241"/>
                  <a:gd name="connsiteX4" fmla="*/ 60499 w 847199"/>
                  <a:gd name="connsiteY4" fmla="*/ 849181 h 966241"/>
                  <a:gd name="connsiteX5" fmla="*/ 110100 w 847199"/>
                  <a:gd name="connsiteY5" fmla="*/ 908703 h 966241"/>
                  <a:gd name="connsiteX6" fmla="*/ 786669 w 847199"/>
                  <a:gd name="connsiteY6" fmla="*/ 904735 h 966241"/>
                  <a:gd name="connsiteX7" fmla="*/ 786669 w 847199"/>
                  <a:gd name="connsiteY7" fmla="*/ 126980 h 966241"/>
                  <a:gd name="connsiteX8" fmla="*/ 727147 w 847199"/>
                  <a:gd name="connsiteY8" fmla="*/ 59522 h 966241"/>
                  <a:gd name="connsiteX9" fmla="*/ 279755 w 847199"/>
                  <a:gd name="connsiteY9" fmla="*/ 0 h 966241"/>
                  <a:gd name="connsiteX10" fmla="*/ 763472 w 847199"/>
                  <a:gd name="connsiteY10" fmla="*/ 794 h 966241"/>
                  <a:gd name="connsiteX11" fmla="*/ 847199 w 847199"/>
                  <a:gd name="connsiteY11" fmla="*/ 95235 h 966241"/>
                  <a:gd name="connsiteX12" fmla="*/ 845215 w 847199"/>
                  <a:gd name="connsiteY12" fmla="*/ 966241 h 966241"/>
                  <a:gd name="connsiteX13" fmla="*/ 75395 w 847199"/>
                  <a:gd name="connsiteY13" fmla="*/ 966241 h 966241"/>
                  <a:gd name="connsiteX14" fmla="*/ 1984 w 847199"/>
                  <a:gd name="connsiteY14" fmla="*/ 892830 h 966241"/>
                  <a:gd name="connsiteX15" fmla="*/ 0 w 847199"/>
                  <a:gd name="connsiteY15" fmla="*/ 248008 h 9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199" h="966241">
                    <a:moveTo>
                      <a:pt x="304539" y="57538"/>
                    </a:moveTo>
                    <a:cubicBezTo>
                      <a:pt x="303878" y="115738"/>
                      <a:pt x="305862" y="171291"/>
                      <a:pt x="302555" y="230813"/>
                    </a:cubicBezTo>
                    <a:cubicBezTo>
                      <a:pt x="295942" y="265865"/>
                      <a:pt x="283376" y="273140"/>
                      <a:pt x="239727" y="276447"/>
                    </a:cubicBezTo>
                    <a:lnTo>
                      <a:pt x="62813" y="276116"/>
                    </a:lnTo>
                    <a:cubicBezTo>
                      <a:pt x="62373" y="466807"/>
                      <a:pt x="60940" y="658490"/>
                      <a:pt x="60499" y="849181"/>
                    </a:cubicBezTo>
                    <a:cubicBezTo>
                      <a:pt x="67112" y="872990"/>
                      <a:pt x="67773" y="898783"/>
                      <a:pt x="110100" y="908703"/>
                    </a:cubicBezTo>
                    <a:lnTo>
                      <a:pt x="786669" y="904735"/>
                    </a:lnTo>
                    <a:lnTo>
                      <a:pt x="786669" y="126980"/>
                    </a:lnTo>
                    <a:cubicBezTo>
                      <a:pt x="787330" y="100526"/>
                      <a:pt x="778072" y="58199"/>
                      <a:pt x="727147" y="59522"/>
                    </a:cubicBezTo>
                    <a:close/>
                    <a:moveTo>
                      <a:pt x="279755" y="0"/>
                    </a:moveTo>
                    <a:lnTo>
                      <a:pt x="763472" y="794"/>
                    </a:lnTo>
                    <a:cubicBezTo>
                      <a:pt x="833575" y="9391"/>
                      <a:pt x="845215" y="58199"/>
                      <a:pt x="847199" y="95235"/>
                    </a:cubicBezTo>
                    <a:lnTo>
                      <a:pt x="845215" y="966241"/>
                    </a:lnTo>
                    <a:lnTo>
                      <a:pt x="75395" y="966241"/>
                    </a:lnTo>
                    <a:cubicBezTo>
                      <a:pt x="29100" y="963596"/>
                      <a:pt x="8598" y="929205"/>
                      <a:pt x="1984" y="892830"/>
                    </a:cubicBezTo>
                    <a:lnTo>
                      <a:pt x="0" y="248008"/>
                    </a:lnTo>
                    <a:close/>
                  </a:path>
                </a:pathLst>
              </a:custGeom>
              <a:solidFill>
                <a:srgbClr val="737373"/>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243" name="Freeform 242"/>
            <p:cNvSpPr/>
            <p:nvPr>
              <p:custDataLst>
                <p:tags r:id="rId2"/>
              </p:custDataLst>
            </p:nvPr>
          </p:nvSpPr>
          <p:spPr bwMode="auto">
            <a:xfrm rot="10800000">
              <a:off x="8046881" y="3088618"/>
              <a:ext cx="694222" cy="792844"/>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4" name="Freeform 243"/>
            <p:cNvSpPr/>
            <p:nvPr>
              <p:custDataLst>
                <p:tags r:id="rId3"/>
              </p:custDataLst>
            </p:nvPr>
          </p:nvSpPr>
          <p:spPr bwMode="auto">
            <a:xfrm rot="10800000">
              <a:off x="7948514" y="3010162"/>
              <a:ext cx="525449" cy="600096"/>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5" name="Freeform 244"/>
            <p:cNvSpPr/>
            <p:nvPr>
              <p:custDataLst>
                <p:tags r:id="rId4"/>
              </p:custDataLst>
            </p:nvPr>
          </p:nvSpPr>
          <p:spPr bwMode="auto">
            <a:xfrm rot="10800000">
              <a:off x="7862062" y="2947245"/>
              <a:ext cx="444154" cy="507251"/>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5203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750"/>
                                        <p:tgtEl>
                                          <p:spTgt spid="6">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750"/>
                                        <p:tgtEl>
                                          <p:spTgt spid="6">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750"/>
                                        <p:tgtEl>
                                          <p:spTgt spid="6">
                                            <p:txEl>
                                              <p:pRg st="2" end="2"/>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750"/>
                                        <p:tgtEl>
                                          <p:spTgt spid="6">
                                            <p:txEl>
                                              <p:pRg st="3" end="3"/>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75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5198165" cy="6858000"/>
          </a:xfrm>
          <a:prstGeom prst="rect">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6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extBox 2"/>
          <p:cNvSpPr txBox="1"/>
          <p:nvPr/>
        </p:nvSpPr>
        <p:spPr>
          <a:xfrm>
            <a:off x="847608" y="1394659"/>
            <a:ext cx="3919810" cy="212365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6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U-SQL overview</a:t>
            </a:r>
          </a:p>
        </p:txBody>
      </p:sp>
      <p:grpSp>
        <p:nvGrpSpPr>
          <p:cNvPr id="4" name="Group 3"/>
          <p:cNvGrpSpPr/>
          <p:nvPr/>
        </p:nvGrpSpPr>
        <p:grpSpPr>
          <a:xfrm>
            <a:off x="7366354" y="0"/>
            <a:ext cx="2975161" cy="6856337"/>
            <a:chOff x="7366354" y="0"/>
            <a:chExt cx="2975161" cy="6856337"/>
          </a:xfrm>
        </p:grpSpPr>
        <p:sp>
          <p:nvSpPr>
            <p:cNvPr id="506" name="Freeform 374"/>
            <p:cNvSpPr>
              <a:spLocks/>
            </p:cNvSpPr>
            <p:nvPr/>
          </p:nvSpPr>
          <p:spPr bwMode="auto">
            <a:xfrm>
              <a:off x="8338040" y="4166751"/>
              <a:ext cx="56996" cy="143306"/>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375"/>
            <p:cNvSpPr>
              <a:spLocks noEditPoints="1"/>
            </p:cNvSpPr>
            <p:nvPr/>
          </p:nvSpPr>
          <p:spPr bwMode="auto">
            <a:xfrm>
              <a:off x="8447152" y="4166746"/>
              <a:ext cx="100966" cy="146563"/>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376"/>
            <p:cNvSpPr>
              <a:spLocks/>
            </p:cNvSpPr>
            <p:nvPr/>
          </p:nvSpPr>
          <p:spPr bwMode="auto">
            <a:xfrm>
              <a:off x="8577440" y="4166746"/>
              <a:ext cx="58627" cy="143305"/>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387"/>
            <p:cNvSpPr>
              <a:spLocks/>
            </p:cNvSpPr>
            <p:nvPr/>
          </p:nvSpPr>
          <p:spPr bwMode="auto">
            <a:xfrm>
              <a:off x="8821720" y="4166746"/>
              <a:ext cx="61881" cy="143305"/>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392"/>
            <p:cNvSpPr>
              <a:spLocks noEditPoints="1"/>
            </p:cNvSpPr>
            <p:nvPr/>
          </p:nvSpPr>
          <p:spPr bwMode="auto">
            <a:xfrm>
              <a:off x="8681664" y="4166743"/>
              <a:ext cx="104223" cy="146563"/>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1" name="Freeform 374"/>
            <p:cNvSpPr>
              <a:spLocks/>
            </p:cNvSpPr>
            <p:nvPr/>
          </p:nvSpPr>
          <p:spPr bwMode="auto">
            <a:xfrm>
              <a:off x="8970685" y="4166751"/>
              <a:ext cx="56996" cy="143306"/>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2" name="Freeform 375"/>
            <p:cNvSpPr>
              <a:spLocks noEditPoints="1"/>
            </p:cNvSpPr>
            <p:nvPr/>
          </p:nvSpPr>
          <p:spPr bwMode="auto">
            <a:xfrm>
              <a:off x="9079797" y="4166746"/>
              <a:ext cx="100966" cy="146563"/>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 name="Freeform 376"/>
            <p:cNvSpPr>
              <a:spLocks/>
            </p:cNvSpPr>
            <p:nvPr/>
          </p:nvSpPr>
          <p:spPr bwMode="auto">
            <a:xfrm>
              <a:off x="9210084" y="4166746"/>
              <a:ext cx="58627" cy="143305"/>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 name="Freeform 387"/>
            <p:cNvSpPr>
              <a:spLocks/>
            </p:cNvSpPr>
            <p:nvPr/>
          </p:nvSpPr>
          <p:spPr bwMode="auto">
            <a:xfrm>
              <a:off x="9454365" y="4166746"/>
              <a:ext cx="61881" cy="143305"/>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5" name="Freeform 392"/>
            <p:cNvSpPr>
              <a:spLocks noEditPoints="1"/>
            </p:cNvSpPr>
            <p:nvPr/>
          </p:nvSpPr>
          <p:spPr bwMode="auto">
            <a:xfrm>
              <a:off x="9314308" y="4166743"/>
              <a:ext cx="104223" cy="146563"/>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6" name="Freeform 387"/>
            <p:cNvSpPr>
              <a:spLocks/>
            </p:cNvSpPr>
            <p:nvPr/>
          </p:nvSpPr>
          <p:spPr bwMode="auto">
            <a:xfrm>
              <a:off x="8195216" y="4166746"/>
              <a:ext cx="61881" cy="143305"/>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362"/>
            <p:cNvSpPr>
              <a:spLocks noChangeArrowheads="1"/>
            </p:cNvSpPr>
            <p:nvPr/>
          </p:nvSpPr>
          <p:spPr bwMode="auto">
            <a:xfrm>
              <a:off x="9203800" y="720202"/>
              <a:ext cx="768378" cy="6898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363"/>
            <p:cNvSpPr>
              <a:spLocks noChangeArrowheads="1"/>
            </p:cNvSpPr>
            <p:nvPr/>
          </p:nvSpPr>
          <p:spPr bwMode="auto">
            <a:xfrm>
              <a:off x="7588499" y="1410034"/>
              <a:ext cx="2527109" cy="1161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364"/>
            <p:cNvSpPr>
              <a:spLocks noChangeArrowheads="1"/>
            </p:cNvSpPr>
            <p:nvPr/>
          </p:nvSpPr>
          <p:spPr bwMode="auto">
            <a:xfrm>
              <a:off x="7731930" y="1526144"/>
              <a:ext cx="2240249" cy="1229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365"/>
            <p:cNvSpPr>
              <a:spLocks noChangeArrowheads="1"/>
            </p:cNvSpPr>
            <p:nvPr/>
          </p:nvSpPr>
          <p:spPr bwMode="auto">
            <a:xfrm>
              <a:off x="7588499" y="2649684"/>
              <a:ext cx="2527109" cy="1161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366"/>
            <p:cNvSpPr>
              <a:spLocks noChangeArrowheads="1"/>
            </p:cNvSpPr>
            <p:nvPr/>
          </p:nvSpPr>
          <p:spPr bwMode="auto">
            <a:xfrm>
              <a:off x="7731930" y="2758964"/>
              <a:ext cx="2240249" cy="1229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367"/>
            <p:cNvSpPr>
              <a:spLocks noChangeArrowheads="1"/>
            </p:cNvSpPr>
            <p:nvPr/>
          </p:nvSpPr>
          <p:spPr bwMode="auto">
            <a:xfrm>
              <a:off x="8005130" y="3889333"/>
              <a:ext cx="1693846" cy="10928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368"/>
            <p:cNvSpPr>
              <a:spLocks noChangeArrowheads="1"/>
            </p:cNvSpPr>
            <p:nvPr/>
          </p:nvSpPr>
          <p:spPr bwMode="auto">
            <a:xfrm>
              <a:off x="8148560" y="3998613"/>
              <a:ext cx="1410400" cy="19807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369"/>
            <p:cNvSpPr>
              <a:spLocks noChangeArrowheads="1"/>
            </p:cNvSpPr>
            <p:nvPr/>
          </p:nvSpPr>
          <p:spPr bwMode="auto">
            <a:xfrm>
              <a:off x="8319311" y="1649085"/>
              <a:ext cx="1652866" cy="100059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370"/>
            <p:cNvSpPr>
              <a:spLocks/>
            </p:cNvSpPr>
            <p:nvPr/>
          </p:nvSpPr>
          <p:spPr bwMode="auto">
            <a:xfrm>
              <a:off x="8319311" y="2881904"/>
              <a:ext cx="1652866" cy="1007428"/>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371"/>
            <p:cNvSpPr>
              <a:spLocks noChangeArrowheads="1"/>
            </p:cNvSpPr>
            <p:nvPr/>
          </p:nvSpPr>
          <p:spPr bwMode="auto">
            <a:xfrm>
              <a:off x="7731930" y="1649085"/>
              <a:ext cx="587382" cy="100059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372"/>
            <p:cNvSpPr>
              <a:spLocks noChangeArrowheads="1"/>
            </p:cNvSpPr>
            <p:nvPr/>
          </p:nvSpPr>
          <p:spPr bwMode="auto">
            <a:xfrm>
              <a:off x="8513967" y="2031566"/>
              <a:ext cx="587382" cy="24246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373"/>
            <p:cNvSpPr>
              <a:spLocks/>
            </p:cNvSpPr>
            <p:nvPr/>
          </p:nvSpPr>
          <p:spPr bwMode="auto">
            <a:xfrm>
              <a:off x="7731930" y="2881904"/>
              <a:ext cx="587382" cy="1007428"/>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403"/>
            <p:cNvSpPr>
              <a:spLocks noChangeArrowheads="1"/>
            </p:cNvSpPr>
            <p:nvPr/>
          </p:nvSpPr>
          <p:spPr bwMode="auto">
            <a:xfrm>
              <a:off x="7731930" y="259175"/>
              <a:ext cx="594212" cy="115085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404"/>
            <p:cNvSpPr>
              <a:spLocks noChangeArrowheads="1"/>
            </p:cNvSpPr>
            <p:nvPr/>
          </p:nvSpPr>
          <p:spPr bwMode="auto">
            <a:xfrm>
              <a:off x="8903279" y="511886"/>
              <a:ext cx="505422" cy="89814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405"/>
            <p:cNvSpPr>
              <a:spLocks noChangeArrowheads="1"/>
            </p:cNvSpPr>
            <p:nvPr/>
          </p:nvSpPr>
          <p:spPr bwMode="auto">
            <a:xfrm>
              <a:off x="8903279" y="67935"/>
              <a:ext cx="109280" cy="891319"/>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406"/>
            <p:cNvSpPr>
              <a:spLocks noChangeArrowheads="1"/>
            </p:cNvSpPr>
            <p:nvPr/>
          </p:nvSpPr>
          <p:spPr bwMode="auto">
            <a:xfrm>
              <a:off x="8093920" y="109204"/>
              <a:ext cx="604457" cy="1300829"/>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407"/>
            <p:cNvSpPr>
              <a:spLocks noChangeArrowheads="1"/>
            </p:cNvSpPr>
            <p:nvPr/>
          </p:nvSpPr>
          <p:spPr bwMode="auto">
            <a:xfrm>
              <a:off x="8520797" y="0"/>
              <a:ext cx="382481" cy="1410034"/>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408"/>
            <p:cNvSpPr>
              <a:spLocks noChangeArrowheads="1"/>
            </p:cNvSpPr>
            <p:nvPr/>
          </p:nvSpPr>
          <p:spPr bwMode="auto">
            <a:xfrm>
              <a:off x="8326141" y="395776"/>
              <a:ext cx="331256" cy="10142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oup 8"/>
            <p:cNvGrpSpPr/>
            <p:nvPr/>
          </p:nvGrpSpPr>
          <p:grpSpPr>
            <a:xfrm>
              <a:off x="8502634" y="5434045"/>
              <a:ext cx="380939" cy="418105"/>
              <a:chOff x="11757025" y="3618609"/>
              <a:chExt cx="493316" cy="541445"/>
            </a:xfrm>
          </p:grpSpPr>
          <p:grpSp>
            <p:nvGrpSpPr>
              <p:cNvPr id="191" name="Group 190"/>
              <p:cNvGrpSpPr/>
              <p:nvPr/>
            </p:nvGrpSpPr>
            <p:grpSpPr>
              <a:xfrm>
                <a:off x="11905421" y="3826462"/>
                <a:ext cx="202540" cy="184492"/>
                <a:chOff x="1520825" y="2871788"/>
                <a:chExt cx="481013" cy="438150"/>
              </a:xfrm>
            </p:grpSpPr>
            <p:sp>
              <p:nvSpPr>
                <p:cNvPr id="198" name="Rectangle 193"/>
                <p:cNvSpPr>
                  <a:spLocks noChangeArrowheads="1"/>
                </p:cNvSpPr>
                <p:nvPr/>
              </p:nvSpPr>
              <p:spPr bwMode="auto">
                <a:xfrm>
                  <a:off x="1520825" y="3108325"/>
                  <a:ext cx="90488" cy="201613"/>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Rectangle 194"/>
                <p:cNvSpPr>
                  <a:spLocks noChangeArrowheads="1"/>
                </p:cNvSpPr>
                <p:nvPr/>
              </p:nvSpPr>
              <p:spPr bwMode="auto">
                <a:xfrm>
                  <a:off x="1781175" y="3048000"/>
                  <a:ext cx="88900" cy="261938"/>
                </a:xfrm>
                <a:prstGeom prst="rect">
                  <a:avLst/>
                </a:prstGeom>
                <a:solidFill>
                  <a:srgbClr val="6E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Rectangle 195"/>
                <p:cNvSpPr>
                  <a:spLocks noChangeArrowheads="1"/>
                </p:cNvSpPr>
                <p:nvPr/>
              </p:nvSpPr>
              <p:spPr bwMode="auto">
                <a:xfrm>
                  <a:off x="1909763" y="2871788"/>
                  <a:ext cx="92075" cy="438150"/>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Rectangle 196"/>
                <p:cNvSpPr>
                  <a:spLocks noChangeArrowheads="1"/>
                </p:cNvSpPr>
                <p:nvPr/>
              </p:nvSpPr>
              <p:spPr bwMode="auto">
                <a:xfrm>
                  <a:off x="1652588" y="3014663"/>
                  <a:ext cx="88900" cy="2952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2" name="Freeform 200"/>
              <p:cNvSpPr>
                <a:spLocks/>
              </p:cNvSpPr>
              <p:nvPr/>
            </p:nvSpPr>
            <p:spPr bwMode="auto">
              <a:xfrm>
                <a:off x="11757025" y="3964198"/>
                <a:ext cx="54813" cy="122995"/>
              </a:xfrm>
              <a:custGeom>
                <a:avLst/>
                <a:gdLst>
                  <a:gd name="T0" fmla="*/ 82 w 82"/>
                  <a:gd name="T1" fmla="*/ 177 h 184"/>
                  <a:gd name="T2" fmla="*/ 18 w 82"/>
                  <a:gd name="T3" fmla="*/ 184 h 184"/>
                  <a:gd name="T4" fmla="*/ 0 w 82"/>
                  <a:gd name="T5" fmla="*/ 6 h 184"/>
                  <a:gd name="T6" fmla="*/ 64 w 82"/>
                  <a:gd name="T7" fmla="*/ 0 h 184"/>
                  <a:gd name="T8" fmla="*/ 82 w 82"/>
                  <a:gd name="T9" fmla="*/ 177 h 184"/>
                </a:gdLst>
                <a:ahLst/>
                <a:cxnLst>
                  <a:cxn ang="0">
                    <a:pos x="T0" y="T1"/>
                  </a:cxn>
                  <a:cxn ang="0">
                    <a:pos x="T2" y="T3"/>
                  </a:cxn>
                  <a:cxn ang="0">
                    <a:pos x="T4" y="T5"/>
                  </a:cxn>
                  <a:cxn ang="0">
                    <a:pos x="T6" y="T7"/>
                  </a:cxn>
                  <a:cxn ang="0">
                    <a:pos x="T8" y="T9"/>
                  </a:cxn>
                </a:cxnLst>
                <a:rect l="0" t="0" r="r" b="b"/>
                <a:pathLst>
                  <a:path w="82" h="184">
                    <a:moveTo>
                      <a:pt x="82" y="177"/>
                    </a:moveTo>
                    <a:lnTo>
                      <a:pt x="18" y="184"/>
                    </a:lnTo>
                    <a:lnTo>
                      <a:pt x="0" y="6"/>
                    </a:lnTo>
                    <a:lnTo>
                      <a:pt x="64" y="0"/>
                    </a:lnTo>
                    <a:lnTo>
                      <a:pt x="82" y="177"/>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201"/>
              <p:cNvSpPr>
                <a:spLocks/>
              </p:cNvSpPr>
              <p:nvPr/>
            </p:nvSpPr>
            <p:spPr bwMode="auto">
              <a:xfrm>
                <a:off x="12193523" y="3963529"/>
                <a:ext cx="56818" cy="123663"/>
              </a:xfrm>
              <a:custGeom>
                <a:avLst/>
                <a:gdLst>
                  <a:gd name="T0" fmla="*/ 62 w 85"/>
                  <a:gd name="T1" fmla="*/ 185 h 185"/>
                  <a:gd name="T2" fmla="*/ 0 w 85"/>
                  <a:gd name="T3" fmla="*/ 176 h 185"/>
                  <a:gd name="T4" fmla="*/ 21 w 85"/>
                  <a:gd name="T5" fmla="*/ 0 h 185"/>
                  <a:gd name="T6" fmla="*/ 85 w 85"/>
                  <a:gd name="T7" fmla="*/ 8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8"/>
                    </a:lnTo>
                    <a:lnTo>
                      <a:pt x="62" y="185"/>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202"/>
              <p:cNvSpPr>
                <a:spLocks/>
              </p:cNvSpPr>
              <p:nvPr/>
            </p:nvSpPr>
            <p:spPr bwMode="auto">
              <a:xfrm>
                <a:off x="11793121" y="3878636"/>
                <a:ext cx="109626" cy="281418"/>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203"/>
              <p:cNvSpPr>
                <a:spLocks/>
              </p:cNvSpPr>
              <p:nvPr/>
            </p:nvSpPr>
            <p:spPr bwMode="auto">
              <a:xfrm>
                <a:off x="12100608" y="3875962"/>
                <a:ext cx="115642" cy="281418"/>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204"/>
              <p:cNvSpPr>
                <a:spLocks/>
              </p:cNvSpPr>
              <p:nvPr/>
            </p:nvSpPr>
            <p:spPr bwMode="auto">
              <a:xfrm>
                <a:off x="11771731" y="3627299"/>
                <a:ext cx="466578" cy="346926"/>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205"/>
              <p:cNvSpPr>
                <a:spLocks/>
              </p:cNvSpPr>
              <p:nvPr/>
            </p:nvSpPr>
            <p:spPr bwMode="auto">
              <a:xfrm>
                <a:off x="11787105" y="3618609"/>
                <a:ext cx="434492" cy="13369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p:cNvGrpSpPr/>
            <p:nvPr/>
          </p:nvGrpSpPr>
          <p:grpSpPr>
            <a:xfrm>
              <a:off x="8474710" y="4578955"/>
              <a:ext cx="291027" cy="277498"/>
              <a:chOff x="8516792" y="4604549"/>
              <a:chExt cx="264185" cy="251904"/>
            </a:xfrm>
          </p:grpSpPr>
          <p:sp>
            <p:nvSpPr>
              <p:cNvPr id="175" name="Rectangle 209"/>
              <p:cNvSpPr>
                <a:spLocks noChangeArrowheads="1"/>
              </p:cNvSpPr>
              <p:nvPr/>
            </p:nvSpPr>
            <p:spPr bwMode="auto">
              <a:xfrm>
                <a:off x="8516792" y="4629110"/>
                <a:ext cx="264185" cy="22734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210"/>
              <p:cNvSpPr>
                <a:spLocks/>
              </p:cNvSpPr>
              <p:nvPr/>
            </p:nvSpPr>
            <p:spPr bwMode="auto">
              <a:xfrm>
                <a:off x="8530017" y="4604549"/>
                <a:ext cx="17004" cy="53215"/>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chemeClr val="bg1">
                  <a:lumMod val="85000"/>
                </a:schemeClr>
              </a:solidFill>
              <a:ln w="9525">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211"/>
              <p:cNvSpPr>
                <a:spLocks/>
              </p:cNvSpPr>
              <p:nvPr/>
            </p:nvSpPr>
            <p:spPr bwMode="auto">
              <a:xfrm>
                <a:off x="8561506" y="4604549"/>
                <a:ext cx="16373" cy="53215"/>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1" y="5"/>
                      <a:pt x="21" y="11"/>
                    </a:cubicBezTo>
                    <a:lnTo>
                      <a:pt x="21" y="58"/>
                    </a:lnTo>
                    <a:close/>
                  </a:path>
                </a:pathLst>
              </a:custGeom>
              <a:solidFill>
                <a:schemeClr val="bg1">
                  <a:lumMod val="85000"/>
                </a:schemeClr>
              </a:solidFill>
              <a:ln w="9525">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212"/>
              <p:cNvSpPr>
                <a:spLocks/>
              </p:cNvSpPr>
              <p:nvPr/>
            </p:nvSpPr>
            <p:spPr bwMode="auto">
              <a:xfrm>
                <a:off x="8593308" y="4604549"/>
                <a:ext cx="16373" cy="53215"/>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chemeClr val="bg1">
                  <a:lumMod val="85000"/>
                </a:schemeClr>
              </a:solidFill>
              <a:ln w="9525">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213"/>
              <p:cNvSpPr>
                <a:spLocks/>
              </p:cNvSpPr>
              <p:nvPr/>
            </p:nvSpPr>
            <p:spPr bwMode="auto">
              <a:xfrm>
                <a:off x="8624482" y="4604549"/>
                <a:ext cx="17004" cy="53215"/>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chemeClr val="bg1">
                  <a:lumMod val="85000"/>
                </a:schemeClr>
              </a:solidFill>
              <a:ln w="9525">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214"/>
              <p:cNvSpPr>
                <a:spLocks/>
              </p:cNvSpPr>
              <p:nvPr/>
            </p:nvSpPr>
            <p:spPr bwMode="auto">
              <a:xfrm>
                <a:off x="8656284" y="4604549"/>
                <a:ext cx="16059" cy="53215"/>
              </a:xfrm>
              <a:custGeom>
                <a:avLst/>
                <a:gdLst>
                  <a:gd name="T0" fmla="*/ 21 w 21"/>
                  <a:gd name="T1" fmla="*/ 58 h 69"/>
                  <a:gd name="T2" fmla="*/ 11 w 21"/>
                  <a:gd name="T3" fmla="*/ 69 h 69"/>
                  <a:gd name="T4" fmla="*/ 11 w 21"/>
                  <a:gd name="T5" fmla="*/ 69 h 69"/>
                  <a:gd name="T6" fmla="*/ 0 w 21"/>
                  <a:gd name="T7" fmla="*/ 58 h 69"/>
                  <a:gd name="T8" fmla="*/ 0 w 21"/>
                  <a:gd name="T9" fmla="*/ 11 h 69"/>
                  <a:gd name="T10" fmla="*/ 11 w 21"/>
                  <a:gd name="T11" fmla="*/ 0 h 69"/>
                  <a:gd name="T12" fmla="*/ 11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6" y="0"/>
                      <a:pt x="21" y="5"/>
                      <a:pt x="21" y="11"/>
                    </a:cubicBezTo>
                    <a:lnTo>
                      <a:pt x="21" y="58"/>
                    </a:lnTo>
                    <a:close/>
                  </a:path>
                </a:pathLst>
              </a:custGeom>
              <a:solidFill>
                <a:schemeClr val="bg1">
                  <a:lumMod val="85000"/>
                </a:schemeClr>
              </a:solidFill>
              <a:ln w="9525">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215"/>
              <p:cNvSpPr>
                <a:spLocks/>
              </p:cNvSpPr>
              <p:nvPr/>
            </p:nvSpPr>
            <p:spPr bwMode="auto">
              <a:xfrm>
                <a:off x="8688087" y="4604549"/>
                <a:ext cx="16059" cy="53215"/>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4" y="69"/>
                      <a:pt x="0" y="64"/>
                      <a:pt x="0" y="58"/>
                    </a:cubicBezTo>
                    <a:cubicBezTo>
                      <a:pt x="0" y="11"/>
                      <a:pt x="0" y="11"/>
                      <a:pt x="0" y="11"/>
                    </a:cubicBezTo>
                    <a:cubicBezTo>
                      <a:pt x="0" y="5"/>
                      <a:pt x="4" y="0"/>
                      <a:pt x="10" y="0"/>
                    </a:cubicBezTo>
                    <a:cubicBezTo>
                      <a:pt x="10" y="0"/>
                      <a:pt x="10" y="0"/>
                      <a:pt x="10" y="0"/>
                    </a:cubicBezTo>
                    <a:cubicBezTo>
                      <a:pt x="16" y="0"/>
                      <a:pt x="21" y="5"/>
                      <a:pt x="21" y="11"/>
                    </a:cubicBezTo>
                    <a:lnTo>
                      <a:pt x="21" y="58"/>
                    </a:lnTo>
                    <a:close/>
                  </a:path>
                </a:pathLst>
              </a:custGeom>
              <a:solidFill>
                <a:schemeClr val="bg1">
                  <a:lumMod val="85000"/>
                </a:schemeClr>
              </a:solidFill>
              <a:ln w="9525">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216"/>
              <p:cNvSpPr>
                <a:spLocks/>
              </p:cNvSpPr>
              <p:nvPr/>
            </p:nvSpPr>
            <p:spPr bwMode="auto">
              <a:xfrm>
                <a:off x="8718946" y="4604549"/>
                <a:ext cx="17004" cy="53215"/>
              </a:xfrm>
              <a:custGeom>
                <a:avLst/>
                <a:gdLst>
                  <a:gd name="T0" fmla="*/ 22 w 22"/>
                  <a:gd name="T1" fmla="*/ 58 h 69"/>
                  <a:gd name="T2" fmla="*/ 11 w 22"/>
                  <a:gd name="T3" fmla="*/ 69 h 69"/>
                  <a:gd name="T4" fmla="*/ 11 w 22"/>
                  <a:gd name="T5" fmla="*/ 69 h 69"/>
                  <a:gd name="T6" fmla="*/ 0 w 22"/>
                  <a:gd name="T7" fmla="*/ 58 h 69"/>
                  <a:gd name="T8" fmla="*/ 0 w 22"/>
                  <a:gd name="T9" fmla="*/ 11 h 69"/>
                  <a:gd name="T10" fmla="*/ 11 w 22"/>
                  <a:gd name="T11" fmla="*/ 0 h 69"/>
                  <a:gd name="T12" fmla="*/ 11 w 22"/>
                  <a:gd name="T13" fmla="*/ 0 h 69"/>
                  <a:gd name="T14" fmla="*/ 22 w 22"/>
                  <a:gd name="T15" fmla="*/ 11 h 69"/>
                  <a:gd name="T16" fmla="*/ 22 w 22"/>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69">
                    <a:moveTo>
                      <a:pt x="22" y="58"/>
                    </a:moveTo>
                    <a:cubicBezTo>
                      <a:pt x="22" y="64"/>
                      <a:pt x="17" y="69"/>
                      <a:pt x="11" y="69"/>
                    </a:cubicBezTo>
                    <a:cubicBezTo>
                      <a:pt x="11" y="69"/>
                      <a:pt x="11" y="69"/>
                      <a:pt x="11" y="69"/>
                    </a:cubicBezTo>
                    <a:cubicBezTo>
                      <a:pt x="5" y="69"/>
                      <a:pt x="0" y="64"/>
                      <a:pt x="0" y="58"/>
                    </a:cubicBezTo>
                    <a:cubicBezTo>
                      <a:pt x="0" y="11"/>
                      <a:pt x="0" y="11"/>
                      <a:pt x="0" y="11"/>
                    </a:cubicBezTo>
                    <a:cubicBezTo>
                      <a:pt x="0" y="5"/>
                      <a:pt x="5" y="0"/>
                      <a:pt x="11" y="0"/>
                    </a:cubicBezTo>
                    <a:cubicBezTo>
                      <a:pt x="11" y="0"/>
                      <a:pt x="11" y="0"/>
                      <a:pt x="11" y="0"/>
                    </a:cubicBezTo>
                    <a:cubicBezTo>
                      <a:pt x="17" y="0"/>
                      <a:pt x="22" y="5"/>
                      <a:pt x="22" y="11"/>
                    </a:cubicBezTo>
                    <a:lnTo>
                      <a:pt x="22" y="58"/>
                    </a:lnTo>
                    <a:close/>
                  </a:path>
                </a:pathLst>
              </a:custGeom>
              <a:solidFill>
                <a:schemeClr val="bg1">
                  <a:lumMod val="85000"/>
                </a:schemeClr>
              </a:solidFill>
              <a:ln w="9525">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217"/>
              <p:cNvSpPr>
                <a:spLocks/>
              </p:cNvSpPr>
              <p:nvPr/>
            </p:nvSpPr>
            <p:spPr bwMode="auto">
              <a:xfrm>
                <a:off x="8750748" y="4604549"/>
                <a:ext cx="16373" cy="53215"/>
              </a:xfrm>
              <a:custGeom>
                <a:avLst/>
                <a:gdLst>
                  <a:gd name="T0" fmla="*/ 21 w 21"/>
                  <a:gd name="T1" fmla="*/ 58 h 69"/>
                  <a:gd name="T2" fmla="*/ 10 w 21"/>
                  <a:gd name="T3" fmla="*/ 69 h 69"/>
                  <a:gd name="T4" fmla="*/ 10 w 21"/>
                  <a:gd name="T5" fmla="*/ 69 h 69"/>
                  <a:gd name="T6" fmla="*/ 0 w 21"/>
                  <a:gd name="T7" fmla="*/ 58 h 69"/>
                  <a:gd name="T8" fmla="*/ 0 w 21"/>
                  <a:gd name="T9" fmla="*/ 11 h 69"/>
                  <a:gd name="T10" fmla="*/ 10 w 21"/>
                  <a:gd name="T11" fmla="*/ 0 h 69"/>
                  <a:gd name="T12" fmla="*/ 10 w 21"/>
                  <a:gd name="T13" fmla="*/ 0 h 69"/>
                  <a:gd name="T14" fmla="*/ 21 w 21"/>
                  <a:gd name="T15" fmla="*/ 11 h 69"/>
                  <a:gd name="T16" fmla="*/ 21 w 21"/>
                  <a:gd name="T1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9">
                    <a:moveTo>
                      <a:pt x="21" y="58"/>
                    </a:moveTo>
                    <a:cubicBezTo>
                      <a:pt x="21" y="64"/>
                      <a:pt x="16" y="69"/>
                      <a:pt x="10" y="69"/>
                    </a:cubicBezTo>
                    <a:cubicBezTo>
                      <a:pt x="10" y="69"/>
                      <a:pt x="10" y="69"/>
                      <a:pt x="10" y="69"/>
                    </a:cubicBezTo>
                    <a:cubicBezTo>
                      <a:pt x="5" y="69"/>
                      <a:pt x="0" y="64"/>
                      <a:pt x="0" y="58"/>
                    </a:cubicBezTo>
                    <a:cubicBezTo>
                      <a:pt x="0" y="11"/>
                      <a:pt x="0" y="11"/>
                      <a:pt x="0" y="11"/>
                    </a:cubicBezTo>
                    <a:cubicBezTo>
                      <a:pt x="0" y="5"/>
                      <a:pt x="5" y="0"/>
                      <a:pt x="10" y="0"/>
                    </a:cubicBezTo>
                    <a:cubicBezTo>
                      <a:pt x="10" y="0"/>
                      <a:pt x="10" y="0"/>
                      <a:pt x="10" y="0"/>
                    </a:cubicBezTo>
                    <a:cubicBezTo>
                      <a:pt x="16" y="0"/>
                      <a:pt x="21" y="5"/>
                      <a:pt x="21" y="11"/>
                    </a:cubicBezTo>
                    <a:lnTo>
                      <a:pt x="21" y="58"/>
                    </a:lnTo>
                    <a:close/>
                  </a:path>
                </a:pathLst>
              </a:custGeom>
              <a:solidFill>
                <a:schemeClr val="bg1">
                  <a:lumMod val="85000"/>
                </a:schemeClr>
              </a:solidFill>
              <a:ln w="9525">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218"/>
              <p:cNvSpPr>
                <a:spLocks noEditPoints="1"/>
              </p:cNvSpPr>
              <p:nvPr/>
            </p:nvSpPr>
            <p:spPr bwMode="auto">
              <a:xfrm>
                <a:off x="8530017" y="4691141"/>
                <a:ext cx="237105" cy="151457"/>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rgbClr val="969696"/>
              </a:solidFill>
              <a:ln w="952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219"/>
              <p:cNvSpPr>
                <a:spLocks noEditPoints="1"/>
              </p:cNvSpPr>
              <p:nvPr/>
            </p:nvSpPr>
            <p:spPr bwMode="auto">
              <a:xfrm>
                <a:off x="8530017" y="4691141"/>
                <a:ext cx="237105" cy="151457"/>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Line 220"/>
              <p:cNvSpPr>
                <a:spLocks noChangeShapeType="1"/>
              </p:cNvSpPr>
              <p:nvPr/>
            </p:nvSpPr>
            <p:spPr bwMode="auto">
              <a:xfrm>
                <a:off x="8530017" y="4742466"/>
                <a:ext cx="237105" cy="0"/>
              </a:xfrm>
              <a:prstGeom prst="line">
                <a:avLst/>
              </a:prstGeom>
              <a:noFill/>
              <a:ln w="26988"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Line 221"/>
              <p:cNvSpPr>
                <a:spLocks noChangeShapeType="1"/>
              </p:cNvSpPr>
              <p:nvPr/>
            </p:nvSpPr>
            <p:spPr bwMode="auto">
              <a:xfrm flipH="1">
                <a:off x="8530017" y="4790643"/>
                <a:ext cx="237105" cy="0"/>
              </a:xfrm>
              <a:prstGeom prst="line">
                <a:avLst/>
              </a:prstGeom>
              <a:noFill/>
              <a:ln w="26988"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8" name="Line 222"/>
              <p:cNvSpPr>
                <a:spLocks noChangeShapeType="1"/>
              </p:cNvSpPr>
              <p:nvPr/>
            </p:nvSpPr>
            <p:spPr bwMode="auto">
              <a:xfrm>
                <a:off x="8688717" y="4691141"/>
                <a:ext cx="0" cy="149883"/>
              </a:xfrm>
              <a:prstGeom prst="line">
                <a:avLst/>
              </a:prstGeom>
              <a:noFill/>
              <a:ln w="26988"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Line 223"/>
              <p:cNvSpPr>
                <a:spLocks noChangeShapeType="1"/>
              </p:cNvSpPr>
              <p:nvPr/>
            </p:nvSpPr>
            <p:spPr bwMode="auto">
              <a:xfrm flipV="1">
                <a:off x="8609053" y="4691141"/>
                <a:ext cx="0" cy="149883"/>
              </a:xfrm>
              <a:prstGeom prst="line">
                <a:avLst/>
              </a:prstGeom>
              <a:noFill/>
              <a:ln w="26988" cap="flat">
                <a:solidFill>
                  <a:schemeClr val="bg1">
                    <a:lumMod val="8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Rectangle 224"/>
              <p:cNvSpPr>
                <a:spLocks noChangeArrowheads="1"/>
              </p:cNvSpPr>
              <p:nvPr/>
            </p:nvSpPr>
            <p:spPr bwMode="auto">
              <a:xfrm>
                <a:off x="8530017" y="4691141"/>
                <a:ext cx="79665" cy="51956"/>
              </a:xfrm>
              <a:prstGeom prst="rect">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71" name="Picture 170"/>
            <p:cNvPicPr>
              <a:picLocks noChangeAspect="1"/>
            </p:cNvPicPr>
            <p:nvPr/>
          </p:nvPicPr>
          <p:blipFill>
            <a:blip r:embed="rId3"/>
            <a:stretch>
              <a:fillRect/>
            </a:stretch>
          </p:blipFill>
          <p:spPr>
            <a:xfrm>
              <a:off x="8850100" y="6137136"/>
              <a:ext cx="433458" cy="324765"/>
            </a:xfrm>
            <a:prstGeom prst="rect">
              <a:avLst/>
            </a:prstGeom>
          </p:spPr>
        </p:pic>
        <p:sp>
          <p:nvSpPr>
            <p:cNvPr id="173" name="Donut 172"/>
            <p:cNvSpPr/>
            <p:nvPr/>
          </p:nvSpPr>
          <p:spPr bwMode="auto">
            <a:xfrm>
              <a:off x="9080811" y="4983028"/>
              <a:ext cx="349913" cy="349913"/>
            </a:xfrm>
            <a:prstGeom prst="donut">
              <a:avLst>
                <a:gd name="adj" fmla="val 71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4" name="Isosceles Triangle 173"/>
            <p:cNvSpPr/>
            <p:nvPr/>
          </p:nvSpPr>
          <p:spPr bwMode="auto">
            <a:xfrm rot="5400000">
              <a:off x="9186162" y="5097980"/>
              <a:ext cx="139211" cy="120010"/>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Freeform 377"/>
            <p:cNvSpPr>
              <a:spLocks noEditPoints="1"/>
            </p:cNvSpPr>
            <p:nvPr/>
          </p:nvSpPr>
          <p:spPr bwMode="auto">
            <a:xfrm>
              <a:off x="8321747" y="4558699"/>
              <a:ext cx="102594" cy="144934"/>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383"/>
            <p:cNvSpPr>
              <a:spLocks noEditPoints="1"/>
            </p:cNvSpPr>
            <p:nvPr/>
          </p:nvSpPr>
          <p:spPr bwMode="auto">
            <a:xfrm>
              <a:off x="8321752" y="4759002"/>
              <a:ext cx="102594" cy="146563"/>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386"/>
            <p:cNvSpPr>
              <a:spLocks/>
            </p:cNvSpPr>
            <p:nvPr/>
          </p:nvSpPr>
          <p:spPr bwMode="auto">
            <a:xfrm>
              <a:off x="8338039" y="4960933"/>
              <a:ext cx="56996" cy="143306"/>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388"/>
            <p:cNvSpPr>
              <a:spLocks noEditPoints="1"/>
            </p:cNvSpPr>
            <p:nvPr/>
          </p:nvSpPr>
          <p:spPr bwMode="auto">
            <a:xfrm>
              <a:off x="8805412" y="4558699"/>
              <a:ext cx="104223" cy="144934"/>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389"/>
            <p:cNvSpPr>
              <a:spLocks noEditPoints="1"/>
            </p:cNvSpPr>
            <p:nvPr/>
          </p:nvSpPr>
          <p:spPr bwMode="auto">
            <a:xfrm>
              <a:off x="8805407" y="4759002"/>
              <a:ext cx="104223" cy="146563"/>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390"/>
            <p:cNvSpPr>
              <a:spLocks/>
            </p:cNvSpPr>
            <p:nvPr/>
          </p:nvSpPr>
          <p:spPr bwMode="auto">
            <a:xfrm>
              <a:off x="8821692" y="4960933"/>
              <a:ext cx="61881" cy="143306"/>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391"/>
            <p:cNvSpPr>
              <a:spLocks/>
            </p:cNvSpPr>
            <p:nvPr/>
          </p:nvSpPr>
          <p:spPr bwMode="auto">
            <a:xfrm>
              <a:off x="8460171" y="4960933"/>
              <a:ext cx="61881" cy="143306"/>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401"/>
            <p:cNvSpPr>
              <a:spLocks/>
            </p:cNvSpPr>
            <p:nvPr/>
          </p:nvSpPr>
          <p:spPr bwMode="auto">
            <a:xfrm>
              <a:off x="8694670" y="4960933"/>
              <a:ext cx="61881" cy="143306"/>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402"/>
            <p:cNvSpPr>
              <a:spLocks noEditPoints="1"/>
            </p:cNvSpPr>
            <p:nvPr/>
          </p:nvSpPr>
          <p:spPr bwMode="auto">
            <a:xfrm>
              <a:off x="8561136" y="4960935"/>
              <a:ext cx="104223" cy="146563"/>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374"/>
            <p:cNvSpPr>
              <a:spLocks/>
            </p:cNvSpPr>
            <p:nvPr/>
          </p:nvSpPr>
          <p:spPr bwMode="auto">
            <a:xfrm>
              <a:off x="8338040" y="4356771"/>
              <a:ext cx="56996" cy="143306"/>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375"/>
            <p:cNvSpPr>
              <a:spLocks noEditPoints="1"/>
            </p:cNvSpPr>
            <p:nvPr/>
          </p:nvSpPr>
          <p:spPr bwMode="auto">
            <a:xfrm>
              <a:off x="8447152" y="4356766"/>
              <a:ext cx="100966" cy="146563"/>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376"/>
            <p:cNvSpPr>
              <a:spLocks/>
            </p:cNvSpPr>
            <p:nvPr/>
          </p:nvSpPr>
          <p:spPr bwMode="auto">
            <a:xfrm>
              <a:off x="8577440" y="4356766"/>
              <a:ext cx="58627" cy="143305"/>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387"/>
            <p:cNvSpPr>
              <a:spLocks/>
            </p:cNvSpPr>
            <p:nvPr/>
          </p:nvSpPr>
          <p:spPr bwMode="auto">
            <a:xfrm>
              <a:off x="8821720" y="4356766"/>
              <a:ext cx="61881" cy="143305"/>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392"/>
            <p:cNvSpPr>
              <a:spLocks noEditPoints="1"/>
            </p:cNvSpPr>
            <p:nvPr/>
          </p:nvSpPr>
          <p:spPr bwMode="auto">
            <a:xfrm>
              <a:off x="8681664" y="4356763"/>
              <a:ext cx="104223" cy="146563"/>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377"/>
            <p:cNvSpPr>
              <a:spLocks noEditPoints="1"/>
            </p:cNvSpPr>
            <p:nvPr/>
          </p:nvSpPr>
          <p:spPr bwMode="auto">
            <a:xfrm>
              <a:off x="8954392" y="4558699"/>
              <a:ext cx="102594" cy="144934"/>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378"/>
            <p:cNvSpPr>
              <a:spLocks/>
            </p:cNvSpPr>
            <p:nvPr/>
          </p:nvSpPr>
          <p:spPr bwMode="auto">
            <a:xfrm>
              <a:off x="9092812" y="4558699"/>
              <a:ext cx="61881" cy="14167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79"/>
            <p:cNvSpPr>
              <a:spLocks noEditPoints="1"/>
            </p:cNvSpPr>
            <p:nvPr/>
          </p:nvSpPr>
          <p:spPr bwMode="auto">
            <a:xfrm>
              <a:off x="9193777" y="4558699"/>
              <a:ext cx="104223" cy="144934"/>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383"/>
            <p:cNvSpPr>
              <a:spLocks noEditPoints="1"/>
            </p:cNvSpPr>
            <p:nvPr/>
          </p:nvSpPr>
          <p:spPr bwMode="auto">
            <a:xfrm>
              <a:off x="8954396" y="4759002"/>
              <a:ext cx="102594" cy="146563"/>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384"/>
            <p:cNvSpPr>
              <a:spLocks noEditPoints="1"/>
            </p:cNvSpPr>
            <p:nvPr/>
          </p:nvSpPr>
          <p:spPr bwMode="auto">
            <a:xfrm>
              <a:off x="9079788" y="4759002"/>
              <a:ext cx="100966" cy="146563"/>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385"/>
            <p:cNvSpPr>
              <a:spLocks/>
            </p:cNvSpPr>
            <p:nvPr/>
          </p:nvSpPr>
          <p:spPr bwMode="auto">
            <a:xfrm>
              <a:off x="9210066" y="4759002"/>
              <a:ext cx="58625" cy="143306"/>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386"/>
            <p:cNvSpPr>
              <a:spLocks/>
            </p:cNvSpPr>
            <p:nvPr/>
          </p:nvSpPr>
          <p:spPr bwMode="auto">
            <a:xfrm>
              <a:off x="8970683" y="4960933"/>
              <a:ext cx="56996" cy="143306"/>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388"/>
            <p:cNvSpPr>
              <a:spLocks noEditPoints="1"/>
            </p:cNvSpPr>
            <p:nvPr/>
          </p:nvSpPr>
          <p:spPr bwMode="auto">
            <a:xfrm>
              <a:off x="9438056" y="4558699"/>
              <a:ext cx="104223" cy="144934"/>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389"/>
            <p:cNvSpPr>
              <a:spLocks noEditPoints="1"/>
            </p:cNvSpPr>
            <p:nvPr/>
          </p:nvSpPr>
          <p:spPr bwMode="auto">
            <a:xfrm>
              <a:off x="9438052" y="4759002"/>
              <a:ext cx="104223" cy="146563"/>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390"/>
            <p:cNvSpPr>
              <a:spLocks/>
            </p:cNvSpPr>
            <p:nvPr/>
          </p:nvSpPr>
          <p:spPr bwMode="auto">
            <a:xfrm>
              <a:off x="9454337" y="4960933"/>
              <a:ext cx="61881" cy="143306"/>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393"/>
            <p:cNvSpPr>
              <a:spLocks/>
            </p:cNvSpPr>
            <p:nvPr/>
          </p:nvSpPr>
          <p:spPr bwMode="auto">
            <a:xfrm>
              <a:off x="9327315" y="4558699"/>
              <a:ext cx="61881" cy="14167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395"/>
            <p:cNvSpPr>
              <a:spLocks noEditPoints="1"/>
            </p:cNvSpPr>
            <p:nvPr/>
          </p:nvSpPr>
          <p:spPr bwMode="auto">
            <a:xfrm>
              <a:off x="9314287" y="4759002"/>
              <a:ext cx="104223" cy="146563"/>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374"/>
            <p:cNvSpPr>
              <a:spLocks/>
            </p:cNvSpPr>
            <p:nvPr/>
          </p:nvSpPr>
          <p:spPr bwMode="auto">
            <a:xfrm>
              <a:off x="8970685" y="4356771"/>
              <a:ext cx="56996" cy="143306"/>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375"/>
            <p:cNvSpPr>
              <a:spLocks noEditPoints="1"/>
            </p:cNvSpPr>
            <p:nvPr/>
          </p:nvSpPr>
          <p:spPr bwMode="auto">
            <a:xfrm>
              <a:off x="9079797" y="4356766"/>
              <a:ext cx="100966" cy="146563"/>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376"/>
            <p:cNvSpPr>
              <a:spLocks/>
            </p:cNvSpPr>
            <p:nvPr/>
          </p:nvSpPr>
          <p:spPr bwMode="auto">
            <a:xfrm>
              <a:off x="9210084" y="4356766"/>
              <a:ext cx="58627" cy="143305"/>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387"/>
            <p:cNvSpPr>
              <a:spLocks/>
            </p:cNvSpPr>
            <p:nvPr/>
          </p:nvSpPr>
          <p:spPr bwMode="auto">
            <a:xfrm>
              <a:off x="9454365" y="4356766"/>
              <a:ext cx="61881" cy="143305"/>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392"/>
            <p:cNvSpPr>
              <a:spLocks noEditPoints="1"/>
            </p:cNvSpPr>
            <p:nvPr/>
          </p:nvSpPr>
          <p:spPr bwMode="auto">
            <a:xfrm>
              <a:off x="9314308" y="4356763"/>
              <a:ext cx="104223" cy="146563"/>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374"/>
            <p:cNvSpPr>
              <a:spLocks/>
            </p:cNvSpPr>
            <p:nvPr/>
          </p:nvSpPr>
          <p:spPr bwMode="auto">
            <a:xfrm>
              <a:off x="8338028" y="5166124"/>
              <a:ext cx="56997" cy="14330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375"/>
            <p:cNvSpPr>
              <a:spLocks noEditPoints="1"/>
            </p:cNvSpPr>
            <p:nvPr/>
          </p:nvSpPr>
          <p:spPr bwMode="auto">
            <a:xfrm>
              <a:off x="8447137" y="5166124"/>
              <a:ext cx="100967" cy="146565"/>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376"/>
            <p:cNvSpPr>
              <a:spLocks/>
            </p:cNvSpPr>
            <p:nvPr/>
          </p:nvSpPr>
          <p:spPr bwMode="auto">
            <a:xfrm>
              <a:off x="8577420" y="5166124"/>
              <a:ext cx="58625" cy="14330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387"/>
            <p:cNvSpPr>
              <a:spLocks/>
            </p:cNvSpPr>
            <p:nvPr/>
          </p:nvSpPr>
          <p:spPr bwMode="auto">
            <a:xfrm>
              <a:off x="8821694" y="5166124"/>
              <a:ext cx="61882" cy="14330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392"/>
            <p:cNvSpPr>
              <a:spLocks noEditPoints="1"/>
            </p:cNvSpPr>
            <p:nvPr/>
          </p:nvSpPr>
          <p:spPr bwMode="auto">
            <a:xfrm>
              <a:off x="8681641" y="5166124"/>
              <a:ext cx="104224" cy="146565"/>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377"/>
            <p:cNvSpPr>
              <a:spLocks noEditPoints="1"/>
            </p:cNvSpPr>
            <p:nvPr/>
          </p:nvSpPr>
          <p:spPr bwMode="auto">
            <a:xfrm>
              <a:off x="8321745" y="5368057"/>
              <a:ext cx="102595" cy="1449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378"/>
            <p:cNvSpPr>
              <a:spLocks/>
            </p:cNvSpPr>
            <p:nvPr/>
          </p:nvSpPr>
          <p:spPr bwMode="auto">
            <a:xfrm>
              <a:off x="8460168" y="5939957"/>
              <a:ext cx="61882" cy="141679"/>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379"/>
            <p:cNvSpPr>
              <a:spLocks noEditPoints="1"/>
            </p:cNvSpPr>
            <p:nvPr/>
          </p:nvSpPr>
          <p:spPr bwMode="auto">
            <a:xfrm>
              <a:off x="8561134" y="5936699"/>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388"/>
            <p:cNvSpPr>
              <a:spLocks noEditPoints="1"/>
            </p:cNvSpPr>
            <p:nvPr/>
          </p:nvSpPr>
          <p:spPr bwMode="auto">
            <a:xfrm>
              <a:off x="8805408" y="5936699"/>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393"/>
            <p:cNvSpPr>
              <a:spLocks/>
            </p:cNvSpPr>
            <p:nvPr/>
          </p:nvSpPr>
          <p:spPr bwMode="auto">
            <a:xfrm>
              <a:off x="8694670" y="5939957"/>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377"/>
            <p:cNvSpPr>
              <a:spLocks noEditPoints="1"/>
            </p:cNvSpPr>
            <p:nvPr/>
          </p:nvSpPr>
          <p:spPr bwMode="auto">
            <a:xfrm>
              <a:off x="8954390" y="5368062"/>
              <a:ext cx="102595" cy="1449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378"/>
            <p:cNvSpPr>
              <a:spLocks/>
            </p:cNvSpPr>
            <p:nvPr/>
          </p:nvSpPr>
          <p:spPr bwMode="auto">
            <a:xfrm>
              <a:off x="9092812" y="5368062"/>
              <a:ext cx="61882" cy="141679"/>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379"/>
            <p:cNvSpPr>
              <a:spLocks noEditPoints="1"/>
            </p:cNvSpPr>
            <p:nvPr/>
          </p:nvSpPr>
          <p:spPr bwMode="auto">
            <a:xfrm>
              <a:off x="9193779" y="5368057"/>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88"/>
            <p:cNvSpPr>
              <a:spLocks noEditPoints="1"/>
            </p:cNvSpPr>
            <p:nvPr/>
          </p:nvSpPr>
          <p:spPr bwMode="auto">
            <a:xfrm>
              <a:off x="9438046" y="5368050"/>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93"/>
            <p:cNvSpPr>
              <a:spLocks/>
            </p:cNvSpPr>
            <p:nvPr/>
          </p:nvSpPr>
          <p:spPr bwMode="auto">
            <a:xfrm>
              <a:off x="9327308" y="5368051"/>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374"/>
            <p:cNvSpPr>
              <a:spLocks/>
            </p:cNvSpPr>
            <p:nvPr/>
          </p:nvSpPr>
          <p:spPr bwMode="auto">
            <a:xfrm>
              <a:off x="8970670" y="5166118"/>
              <a:ext cx="56997" cy="143306"/>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387"/>
            <p:cNvSpPr>
              <a:spLocks/>
            </p:cNvSpPr>
            <p:nvPr/>
          </p:nvSpPr>
          <p:spPr bwMode="auto">
            <a:xfrm>
              <a:off x="9454343" y="5166118"/>
              <a:ext cx="61882" cy="143306"/>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2" name="Freeform 377"/>
            <p:cNvSpPr>
              <a:spLocks noEditPoints="1"/>
            </p:cNvSpPr>
            <p:nvPr/>
          </p:nvSpPr>
          <p:spPr bwMode="auto">
            <a:xfrm>
              <a:off x="8321745" y="5559706"/>
              <a:ext cx="102595" cy="1449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378"/>
            <p:cNvSpPr>
              <a:spLocks/>
            </p:cNvSpPr>
            <p:nvPr/>
          </p:nvSpPr>
          <p:spPr bwMode="auto">
            <a:xfrm>
              <a:off x="9092812" y="5559711"/>
              <a:ext cx="61882" cy="141679"/>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379"/>
            <p:cNvSpPr>
              <a:spLocks noEditPoints="1"/>
            </p:cNvSpPr>
            <p:nvPr/>
          </p:nvSpPr>
          <p:spPr bwMode="auto">
            <a:xfrm>
              <a:off x="9193779" y="555970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388"/>
            <p:cNvSpPr>
              <a:spLocks noEditPoints="1"/>
            </p:cNvSpPr>
            <p:nvPr/>
          </p:nvSpPr>
          <p:spPr bwMode="auto">
            <a:xfrm>
              <a:off x="9438046" y="5559699"/>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393"/>
            <p:cNvSpPr>
              <a:spLocks/>
            </p:cNvSpPr>
            <p:nvPr/>
          </p:nvSpPr>
          <p:spPr bwMode="auto">
            <a:xfrm>
              <a:off x="9327308" y="5559700"/>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3" name="Freeform 377"/>
            <p:cNvSpPr>
              <a:spLocks noEditPoints="1"/>
            </p:cNvSpPr>
            <p:nvPr/>
          </p:nvSpPr>
          <p:spPr bwMode="auto">
            <a:xfrm>
              <a:off x="8321745" y="5743432"/>
              <a:ext cx="102595" cy="1449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9" name="Freeform 378"/>
            <p:cNvSpPr>
              <a:spLocks/>
            </p:cNvSpPr>
            <p:nvPr/>
          </p:nvSpPr>
          <p:spPr bwMode="auto">
            <a:xfrm>
              <a:off x="9092812" y="5743438"/>
              <a:ext cx="61882" cy="141679"/>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0" name="Freeform 379"/>
            <p:cNvSpPr>
              <a:spLocks noEditPoints="1"/>
            </p:cNvSpPr>
            <p:nvPr/>
          </p:nvSpPr>
          <p:spPr bwMode="auto">
            <a:xfrm>
              <a:off x="9193779" y="5743432"/>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1" name="Freeform 388"/>
            <p:cNvSpPr>
              <a:spLocks noEditPoints="1"/>
            </p:cNvSpPr>
            <p:nvPr/>
          </p:nvSpPr>
          <p:spPr bwMode="auto">
            <a:xfrm>
              <a:off x="9438046" y="574342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2" name="Freeform 393"/>
            <p:cNvSpPr>
              <a:spLocks/>
            </p:cNvSpPr>
            <p:nvPr/>
          </p:nvSpPr>
          <p:spPr bwMode="auto">
            <a:xfrm>
              <a:off x="9327308" y="5743427"/>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4" name="Freeform 377"/>
            <p:cNvSpPr>
              <a:spLocks noEditPoints="1"/>
            </p:cNvSpPr>
            <p:nvPr/>
          </p:nvSpPr>
          <p:spPr bwMode="auto">
            <a:xfrm>
              <a:off x="8321745" y="5936699"/>
              <a:ext cx="102595" cy="1449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0" name="Freeform 378"/>
            <p:cNvSpPr>
              <a:spLocks/>
            </p:cNvSpPr>
            <p:nvPr/>
          </p:nvSpPr>
          <p:spPr bwMode="auto">
            <a:xfrm>
              <a:off x="9092812" y="5936705"/>
              <a:ext cx="61882" cy="141679"/>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1" name="Freeform 379"/>
            <p:cNvSpPr>
              <a:spLocks noEditPoints="1"/>
            </p:cNvSpPr>
            <p:nvPr/>
          </p:nvSpPr>
          <p:spPr bwMode="auto">
            <a:xfrm>
              <a:off x="9193779" y="5936699"/>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2" name="Freeform 388"/>
            <p:cNvSpPr>
              <a:spLocks noEditPoints="1"/>
            </p:cNvSpPr>
            <p:nvPr/>
          </p:nvSpPr>
          <p:spPr bwMode="auto">
            <a:xfrm>
              <a:off x="9438046" y="5936692"/>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393"/>
            <p:cNvSpPr>
              <a:spLocks/>
            </p:cNvSpPr>
            <p:nvPr/>
          </p:nvSpPr>
          <p:spPr bwMode="auto">
            <a:xfrm>
              <a:off x="9327308" y="5936694"/>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5" name="Freeform 377"/>
            <p:cNvSpPr>
              <a:spLocks noEditPoints="1"/>
            </p:cNvSpPr>
            <p:nvPr/>
          </p:nvSpPr>
          <p:spPr bwMode="auto">
            <a:xfrm>
              <a:off x="8321745" y="6129966"/>
              <a:ext cx="102595" cy="1449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6" name="Freeform 378"/>
            <p:cNvSpPr>
              <a:spLocks/>
            </p:cNvSpPr>
            <p:nvPr/>
          </p:nvSpPr>
          <p:spPr bwMode="auto">
            <a:xfrm>
              <a:off x="8460168" y="6129966"/>
              <a:ext cx="61882" cy="141679"/>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379"/>
            <p:cNvSpPr>
              <a:spLocks noEditPoints="1"/>
            </p:cNvSpPr>
            <p:nvPr/>
          </p:nvSpPr>
          <p:spPr bwMode="auto">
            <a:xfrm>
              <a:off x="8561134" y="612996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388"/>
            <p:cNvSpPr>
              <a:spLocks noEditPoints="1"/>
            </p:cNvSpPr>
            <p:nvPr/>
          </p:nvSpPr>
          <p:spPr bwMode="auto">
            <a:xfrm>
              <a:off x="8805408" y="651323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393"/>
            <p:cNvSpPr>
              <a:spLocks/>
            </p:cNvSpPr>
            <p:nvPr/>
          </p:nvSpPr>
          <p:spPr bwMode="auto">
            <a:xfrm>
              <a:off x="8694670" y="6129966"/>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0" name="Freeform 377"/>
            <p:cNvSpPr>
              <a:spLocks noEditPoints="1"/>
            </p:cNvSpPr>
            <p:nvPr/>
          </p:nvSpPr>
          <p:spPr bwMode="auto">
            <a:xfrm>
              <a:off x="8954390" y="6513236"/>
              <a:ext cx="102595" cy="1449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378"/>
            <p:cNvSpPr>
              <a:spLocks/>
            </p:cNvSpPr>
            <p:nvPr/>
          </p:nvSpPr>
          <p:spPr bwMode="auto">
            <a:xfrm>
              <a:off x="9092812" y="6516494"/>
              <a:ext cx="61882" cy="141679"/>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379"/>
            <p:cNvSpPr>
              <a:spLocks noEditPoints="1"/>
            </p:cNvSpPr>
            <p:nvPr/>
          </p:nvSpPr>
          <p:spPr bwMode="auto">
            <a:xfrm>
              <a:off x="9193779" y="651323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3" name="Freeform 388"/>
            <p:cNvSpPr>
              <a:spLocks noEditPoints="1"/>
            </p:cNvSpPr>
            <p:nvPr/>
          </p:nvSpPr>
          <p:spPr bwMode="auto">
            <a:xfrm>
              <a:off x="9438046" y="6129959"/>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393"/>
            <p:cNvSpPr>
              <a:spLocks/>
            </p:cNvSpPr>
            <p:nvPr/>
          </p:nvSpPr>
          <p:spPr bwMode="auto">
            <a:xfrm>
              <a:off x="9327308" y="6129960"/>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6" name="Freeform 377"/>
            <p:cNvSpPr>
              <a:spLocks noEditPoints="1"/>
            </p:cNvSpPr>
            <p:nvPr/>
          </p:nvSpPr>
          <p:spPr bwMode="auto">
            <a:xfrm>
              <a:off x="8321745" y="6323233"/>
              <a:ext cx="102595" cy="1449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7" name="Freeform 378"/>
            <p:cNvSpPr>
              <a:spLocks/>
            </p:cNvSpPr>
            <p:nvPr/>
          </p:nvSpPr>
          <p:spPr bwMode="auto">
            <a:xfrm>
              <a:off x="8460168" y="6323233"/>
              <a:ext cx="61882" cy="141679"/>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8" name="Freeform 379"/>
            <p:cNvSpPr>
              <a:spLocks noEditPoints="1"/>
            </p:cNvSpPr>
            <p:nvPr/>
          </p:nvSpPr>
          <p:spPr bwMode="auto">
            <a:xfrm>
              <a:off x="8561134" y="6323233"/>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0" name="Freeform 393"/>
            <p:cNvSpPr>
              <a:spLocks/>
            </p:cNvSpPr>
            <p:nvPr/>
          </p:nvSpPr>
          <p:spPr bwMode="auto">
            <a:xfrm>
              <a:off x="8694670" y="6323233"/>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388"/>
            <p:cNvSpPr>
              <a:spLocks noEditPoints="1"/>
            </p:cNvSpPr>
            <p:nvPr/>
          </p:nvSpPr>
          <p:spPr bwMode="auto">
            <a:xfrm>
              <a:off x="9438046" y="632322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393"/>
            <p:cNvSpPr>
              <a:spLocks/>
            </p:cNvSpPr>
            <p:nvPr/>
          </p:nvSpPr>
          <p:spPr bwMode="auto">
            <a:xfrm>
              <a:off x="9327308" y="6323227"/>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7" name="Freeform 377"/>
            <p:cNvSpPr>
              <a:spLocks noEditPoints="1"/>
            </p:cNvSpPr>
            <p:nvPr/>
          </p:nvSpPr>
          <p:spPr bwMode="auto">
            <a:xfrm>
              <a:off x="8321745" y="6516499"/>
              <a:ext cx="102595" cy="1449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8" name="Freeform 378"/>
            <p:cNvSpPr>
              <a:spLocks/>
            </p:cNvSpPr>
            <p:nvPr/>
          </p:nvSpPr>
          <p:spPr bwMode="auto">
            <a:xfrm>
              <a:off x="8460168" y="6516499"/>
              <a:ext cx="61882" cy="141679"/>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9" name="Freeform 379"/>
            <p:cNvSpPr>
              <a:spLocks noEditPoints="1"/>
            </p:cNvSpPr>
            <p:nvPr/>
          </p:nvSpPr>
          <p:spPr bwMode="auto">
            <a:xfrm>
              <a:off x="8561134" y="6516499"/>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Freeform 393"/>
            <p:cNvSpPr>
              <a:spLocks/>
            </p:cNvSpPr>
            <p:nvPr/>
          </p:nvSpPr>
          <p:spPr bwMode="auto">
            <a:xfrm>
              <a:off x="8694670" y="6516499"/>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5" name="Freeform 388"/>
            <p:cNvSpPr>
              <a:spLocks noEditPoints="1"/>
            </p:cNvSpPr>
            <p:nvPr/>
          </p:nvSpPr>
          <p:spPr bwMode="auto">
            <a:xfrm>
              <a:off x="9438046" y="6516493"/>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6" name="Freeform 393"/>
            <p:cNvSpPr>
              <a:spLocks/>
            </p:cNvSpPr>
            <p:nvPr/>
          </p:nvSpPr>
          <p:spPr bwMode="auto">
            <a:xfrm>
              <a:off x="9327308" y="6516494"/>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8" name="Freeform 377"/>
            <p:cNvSpPr>
              <a:spLocks noEditPoints="1"/>
            </p:cNvSpPr>
            <p:nvPr/>
          </p:nvSpPr>
          <p:spPr bwMode="auto">
            <a:xfrm>
              <a:off x="8321745" y="6709766"/>
              <a:ext cx="102595" cy="1449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378"/>
            <p:cNvSpPr>
              <a:spLocks/>
            </p:cNvSpPr>
            <p:nvPr/>
          </p:nvSpPr>
          <p:spPr bwMode="auto">
            <a:xfrm>
              <a:off x="8460168" y="6709766"/>
              <a:ext cx="61882" cy="141679"/>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379"/>
            <p:cNvSpPr>
              <a:spLocks noEditPoints="1"/>
            </p:cNvSpPr>
            <p:nvPr/>
          </p:nvSpPr>
          <p:spPr bwMode="auto">
            <a:xfrm>
              <a:off x="8561134" y="670976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388"/>
            <p:cNvSpPr>
              <a:spLocks noEditPoints="1"/>
            </p:cNvSpPr>
            <p:nvPr/>
          </p:nvSpPr>
          <p:spPr bwMode="auto">
            <a:xfrm>
              <a:off x="8805408" y="670976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393"/>
            <p:cNvSpPr>
              <a:spLocks/>
            </p:cNvSpPr>
            <p:nvPr/>
          </p:nvSpPr>
          <p:spPr bwMode="auto">
            <a:xfrm>
              <a:off x="8694670" y="6709766"/>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Freeform 378"/>
            <p:cNvSpPr>
              <a:spLocks/>
            </p:cNvSpPr>
            <p:nvPr/>
          </p:nvSpPr>
          <p:spPr bwMode="auto">
            <a:xfrm>
              <a:off x="9092812" y="6709772"/>
              <a:ext cx="61882" cy="141679"/>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Freeform 388"/>
            <p:cNvSpPr>
              <a:spLocks noEditPoints="1"/>
            </p:cNvSpPr>
            <p:nvPr/>
          </p:nvSpPr>
          <p:spPr bwMode="auto">
            <a:xfrm>
              <a:off x="9438046" y="6709760"/>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Freeform 393"/>
            <p:cNvSpPr>
              <a:spLocks/>
            </p:cNvSpPr>
            <p:nvPr/>
          </p:nvSpPr>
          <p:spPr bwMode="auto">
            <a:xfrm>
              <a:off x="9327308" y="6709761"/>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379"/>
            <p:cNvSpPr>
              <a:spLocks noEditPoints="1"/>
            </p:cNvSpPr>
            <p:nvPr/>
          </p:nvSpPr>
          <p:spPr bwMode="auto">
            <a:xfrm>
              <a:off x="8947714" y="555970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379"/>
            <p:cNvSpPr>
              <a:spLocks noEditPoints="1"/>
            </p:cNvSpPr>
            <p:nvPr/>
          </p:nvSpPr>
          <p:spPr bwMode="auto">
            <a:xfrm>
              <a:off x="8947714" y="5743432"/>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379"/>
            <p:cNvSpPr>
              <a:spLocks noEditPoints="1"/>
            </p:cNvSpPr>
            <p:nvPr/>
          </p:nvSpPr>
          <p:spPr bwMode="auto">
            <a:xfrm>
              <a:off x="8947714" y="5936699"/>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388"/>
            <p:cNvSpPr>
              <a:spLocks noEditPoints="1"/>
            </p:cNvSpPr>
            <p:nvPr/>
          </p:nvSpPr>
          <p:spPr bwMode="auto">
            <a:xfrm>
              <a:off x="8178908" y="4558699"/>
              <a:ext cx="104223" cy="144934"/>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389"/>
            <p:cNvSpPr>
              <a:spLocks noEditPoints="1"/>
            </p:cNvSpPr>
            <p:nvPr/>
          </p:nvSpPr>
          <p:spPr bwMode="auto">
            <a:xfrm>
              <a:off x="8178903" y="4759002"/>
              <a:ext cx="104223" cy="146563"/>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390"/>
            <p:cNvSpPr>
              <a:spLocks/>
            </p:cNvSpPr>
            <p:nvPr/>
          </p:nvSpPr>
          <p:spPr bwMode="auto">
            <a:xfrm>
              <a:off x="8195188" y="4960933"/>
              <a:ext cx="61881" cy="143306"/>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387"/>
            <p:cNvSpPr>
              <a:spLocks/>
            </p:cNvSpPr>
            <p:nvPr/>
          </p:nvSpPr>
          <p:spPr bwMode="auto">
            <a:xfrm>
              <a:off x="8195216" y="4356766"/>
              <a:ext cx="61881" cy="143305"/>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387"/>
            <p:cNvSpPr>
              <a:spLocks/>
            </p:cNvSpPr>
            <p:nvPr/>
          </p:nvSpPr>
          <p:spPr bwMode="auto">
            <a:xfrm>
              <a:off x="8195190" y="5166124"/>
              <a:ext cx="61882" cy="14330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388"/>
            <p:cNvSpPr>
              <a:spLocks noEditPoints="1"/>
            </p:cNvSpPr>
            <p:nvPr/>
          </p:nvSpPr>
          <p:spPr bwMode="auto">
            <a:xfrm>
              <a:off x="8178904" y="5368057"/>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7" name="Freeform 388"/>
            <p:cNvSpPr>
              <a:spLocks noEditPoints="1"/>
            </p:cNvSpPr>
            <p:nvPr/>
          </p:nvSpPr>
          <p:spPr bwMode="auto">
            <a:xfrm>
              <a:off x="8178904" y="612996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388"/>
            <p:cNvSpPr>
              <a:spLocks noEditPoints="1"/>
            </p:cNvSpPr>
            <p:nvPr/>
          </p:nvSpPr>
          <p:spPr bwMode="auto">
            <a:xfrm>
              <a:off x="8178904" y="5582114"/>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390"/>
            <p:cNvSpPr>
              <a:spLocks/>
            </p:cNvSpPr>
            <p:nvPr/>
          </p:nvSpPr>
          <p:spPr bwMode="auto">
            <a:xfrm>
              <a:off x="8195188" y="5742919"/>
              <a:ext cx="61881" cy="143306"/>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387"/>
            <p:cNvSpPr>
              <a:spLocks/>
            </p:cNvSpPr>
            <p:nvPr/>
          </p:nvSpPr>
          <p:spPr bwMode="auto">
            <a:xfrm>
              <a:off x="8195190" y="5948110"/>
              <a:ext cx="61882" cy="14330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388"/>
            <p:cNvSpPr>
              <a:spLocks noEditPoints="1"/>
            </p:cNvSpPr>
            <p:nvPr/>
          </p:nvSpPr>
          <p:spPr bwMode="auto">
            <a:xfrm>
              <a:off x="8178904" y="6710023"/>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390"/>
            <p:cNvSpPr>
              <a:spLocks/>
            </p:cNvSpPr>
            <p:nvPr/>
          </p:nvSpPr>
          <p:spPr bwMode="auto">
            <a:xfrm>
              <a:off x="8195188" y="6322976"/>
              <a:ext cx="61881" cy="143306"/>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Freeform 387"/>
            <p:cNvSpPr>
              <a:spLocks/>
            </p:cNvSpPr>
            <p:nvPr/>
          </p:nvSpPr>
          <p:spPr bwMode="auto">
            <a:xfrm>
              <a:off x="8195190" y="6528167"/>
              <a:ext cx="61882" cy="14330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4" name="Freeform 377"/>
            <p:cNvSpPr>
              <a:spLocks noEditPoints="1"/>
            </p:cNvSpPr>
            <p:nvPr/>
          </p:nvSpPr>
          <p:spPr bwMode="auto">
            <a:xfrm>
              <a:off x="8954390" y="6711400"/>
              <a:ext cx="102595" cy="144937"/>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5" name="Freeform 379"/>
            <p:cNvSpPr>
              <a:spLocks noEditPoints="1"/>
            </p:cNvSpPr>
            <p:nvPr/>
          </p:nvSpPr>
          <p:spPr bwMode="auto">
            <a:xfrm>
              <a:off x="9193779" y="6711394"/>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8" name="Freeform 393"/>
            <p:cNvSpPr>
              <a:spLocks/>
            </p:cNvSpPr>
            <p:nvPr/>
          </p:nvSpPr>
          <p:spPr bwMode="auto">
            <a:xfrm>
              <a:off x="9593723" y="6129960"/>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9" name="Freeform 388"/>
            <p:cNvSpPr>
              <a:spLocks noEditPoints="1"/>
            </p:cNvSpPr>
            <p:nvPr/>
          </p:nvSpPr>
          <p:spPr bwMode="auto">
            <a:xfrm>
              <a:off x="9704461" y="632322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0" name="Freeform 393"/>
            <p:cNvSpPr>
              <a:spLocks/>
            </p:cNvSpPr>
            <p:nvPr/>
          </p:nvSpPr>
          <p:spPr bwMode="auto">
            <a:xfrm>
              <a:off x="9593723" y="6323227"/>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1" name="Freeform 388"/>
            <p:cNvSpPr>
              <a:spLocks noEditPoints="1"/>
            </p:cNvSpPr>
            <p:nvPr/>
          </p:nvSpPr>
          <p:spPr bwMode="auto">
            <a:xfrm>
              <a:off x="9704461" y="6516493"/>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2" name="Freeform 393"/>
            <p:cNvSpPr>
              <a:spLocks/>
            </p:cNvSpPr>
            <p:nvPr/>
          </p:nvSpPr>
          <p:spPr bwMode="auto">
            <a:xfrm>
              <a:off x="9593723" y="6516494"/>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3" name="Freeform 388"/>
            <p:cNvSpPr>
              <a:spLocks noEditPoints="1"/>
            </p:cNvSpPr>
            <p:nvPr/>
          </p:nvSpPr>
          <p:spPr bwMode="auto">
            <a:xfrm>
              <a:off x="9704461" y="6709760"/>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4" name="Freeform 393"/>
            <p:cNvSpPr>
              <a:spLocks/>
            </p:cNvSpPr>
            <p:nvPr/>
          </p:nvSpPr>
          <p:spPr bwMode="auto">
            <a:xfrm>
              <a:off x="9593723" y="6709761"/>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8" name="Freeform 393"/>
            <p:cNvSpPr>
              <a:spLocks/>
            </p:cNvSpPr>
            <p:nvPr/>
          </p:nvSpPr>
          <p:spPr bwMode="auto">
            <a:xfrm>
              <a:off x="9860138" y="6323227"/>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 name="Freeform 388"/>
            <p:cNvSpPr>
              <a:spLocks noEditPoints="1"/>
            </p:cNvSpPr>
            <p:nvPr/>
          </p:nvSpPr>
          <p:spPr bwMode="auto">
            <a:xfrm>
              <a:off x="9970876" y="6516493"/>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393"/>
            <p:cNvSpPr>
              <a:spLocks/>
            </p:cNvSpPr>
            <p:nvPr/>
          </p:nvSpPr>
          <p:spPr bwMode="auto">
            <a:xfrm>
              <a:off x="9860138" y="6516494"/>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1" name="Freeform 388"/>
            <p:cNvSpPr>
              <a:spLocks noEditPoints="1"/>
            </p:cNvSpPr>
            <p:nvPr/>
          </p:nvSpPr>
          <p:spPr bwMode="auto">
            <a:xfrm>
              <a:off x="9970876" y="6709760"/>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2" name="Freeform 393"/>
            <p:cNvSpPr>
              <a:spLocks/>
            </p:cNvSpPr>
            <p:nvPr/>
          </p:nvSpPr>
          <p:spPr bwMode="auto">
            <a:xfrm>
              <a:off x="9860138" y="6709761"/>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9" name="Freeform 388"/>
            <p:cNvSpPr>
              <a:spLocks noEditPoints="1"/>
            </p:cNvSpPr>
            <p:nvPr/>
          </p:nvSpPr>
          <p:spPr bwMode="auto">
            <a:xfrm>
              <a:off x="10237291" y="6709760"/>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0" name="Freeform 393"/>
            <p:cNvSpPr>
              <a:spLocks/>
            </p:cNvSpPr>
            <p:nvPr/>
          </p:nvSpPr>
          <p:spPr bwMode="auto">
            <a:xfrm>
              <a:off x="10126553" y="6709761"/>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388"/>
            <p:cNvSpPr>
              <a:spLocks noEditPoints="1"/>
            </p:cNvSpPr>
            <p:nvPr/>
          </p:nvSpPr>
          <p:spPr bwMode="auto">
            <a:xfrm>
              <a:off x="7477092" y="6709760"/>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393"/>
            <p:cNvSpPr>
              <a:spLocks/>
            </p:cNvSpPr>
            <p:nvPr/>
          </p:nvSpPr>
          <p:spPr bwMode="auto">
            <a:xfrm>
              <a:off x="7366354" y="6709761"/>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2" name="Freeform 388"/>
            <p:cNvSpPr>
              <a:spLocks noEditPoints="1"/>
            </p:cNvSpPr>
            <p:nvPr/>
          </p:nvSpPr>
          <p:spPr bwMode="auto">
            <a:xfrm>
              <a:off x="8009922" y="6129959"/>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4" name="Freeform 388"/>
            <p:cNvSpPr>
              <a:spLocks noEditPoints="1"/>
            </p:cNvSpPr>
            <p:nvPr/>
          </p:nvSpPr>
          <p:spPr bwMode="auto">
            <a:xfrm>
              <a:off x="7743507" y="632322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6" name="Freeform 388"/>
            <p:cNvSpPr>
              <a:spLocks noEditPoints="1"/>
            </p:cNvSpPr>
            <p:nvPr/>
          </p:nvSpPr>
          <p:spPr bwMode="auto">
            <a:xfrm>
              <a:off x="7743507" y="6516493"/>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393"/>
            <p:cNvSpPr>
              <a:spLocks/>
            </p:cNvSpPr>
            <p:nvPr/>
          </p:nvSpPr>
          <p:spPr bwMode="auto">
            <a:xfrm>
              <a:off x="7632769" y="6516494"/>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388"/>
            <p:cNvSpPr>
              <a:spLocks noEditPoints="1"/>
            </p:cNvSpPr>
            <p:nvPr/>
          </p:nvSpPr>
          <p:spPr bwMode="auto">
            <a:xfrm>
              <a:off x="8009922" y="6323226"/>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393"/>
            <p:cNvSpPr>
              <a:spLocks/>
            </p:cNvSpPr>
            <p:nvPr/>
          </p:nvSpPr>
          <p:spPr bwMode="auto">
            <a:xfrm>
              <a:off x="7899184" y="6323227"/>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388"/>
            <p:cNvSpPr>
              <a:spLocks noEditPoints="1"/>
            </p:cNvSpPr>
            <p:nvPr/>
          </p:nvSpPr>
          <p:spPr bwMode="auto">
            <a:xfrm>
              <a:off x="8009922" y="6516493"/>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393"/>
            <p:cNvSpPr>
              <a:spLocks/>
            </p:cNvSpPr>
            <p:nvPr/>
          </p:nvSpPr>
          <p:spPr bwMode="auto">
            <a:xfrm>
              <a:off x="7899184" y="6516494"/>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388"/>
            <p:cNvSpPr>
              <a:spLocks noEditPoints="1"/>
            </p:cNvSpPr>
            <p:nvPr/>
          </p:nvSpPr>
          <p:spPr bwMode="auto">
            <a:xfrm>
              <a:off x="7743507" y="6709760"/>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393"/>
            <p:cNvSpPr>
              <a:spLocks/>
            </p:cNvSpPr>
            <p:nvPr/>
          </p:nvSpPr>
          <p:spPr bwMode="auto">
            <a:xfrm>
              <a:off x="7632769" y="6709761"/>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388"/>
            <p:cNvSpPr>
              <a:spLocks noEditPoints="1"/>
            </p:cNvSpPr>
            <p:nvPr/>
          </p:nvSpPr>
          <p:spPr bwMode="auto">
            <a:xfrm>
              <a:off x="8009922" y="6709760"/>
              <a:ext cx="104224" cy="144937"/>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393"/>
            <p:cNvSpPr>
              <a:spLocks/>
            </p:cNvSpPr>
            <p:nvPr/>
          </p:nvSpPr>
          <p:spPr bwMode="auto">
            <a:xfrm>
              <a:off x="7899184" y="6709761"/>
              <a:ext cx="61882" cy="141679"/>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 name="Slide Number Placeholder 4"/>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33</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15665071"/>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form 100"/>
          <p:cNvSpPr/>
          <p:nvPr/>
        </p:nvSpPr>
        <p:spPr bwMode="auto">
          <a:xfrm flipV="1">
            <a:off x="6396854" y="2695277"/>
            <a:ext cx="1337641" cy="1105427"/>
          </a:xfrm>
          <a:custGeom>
            <a:avLst/>
            <a:gdLst>
              <a:gd name="connsiteX0" fmla="*/ 0 w 1480008"/>
              <a:gd name="connsiteY0" fmla="*/ 1027522 h 1027522"/>
              <a:gd name="connsiteX1" fmla="*/ 1480008 w 1480008"/>
              <a:gd name="connsiteY1" fmla="*/ 0 h 1027522"/>
              <a:gd name="connsiteX0" fmla="*/ 0 w 1480008"/>
              <a:gd name="connsiteY0" fmla="*/ 1027522 h 1027522"/>
              <a:gd name="connsiteX1" fmla="*/ 1480008 w 1480008"/>
              <a:gd name="connsiteY1" fmla="*/ 0 h 1027522"/>
              <a:gd name="connsiteX0" fmla="*/ 44 w 1480052"/>
              <a:gd name="connsiteY0" fmla="*/ 1027522 h 1027522"/>
              <a:gd name="connsiteX1" fmla="*/ 1480052 w 1480052"/>
              <a:gd name="connsiteY1" fmla="*/ 0 h 1027522"/>
              <a:gd name="connsiteX0" fmla="*/ 361 w 1480369"/>
              <a:gd name="connsiteY0" fmla="*/ 1028970 h 1028970"/>
              <a:gd name="connsiteX1" fmla="*/ 1480369 w 1480369"/>
              <a:gd name="connsiteY1" fmla="*/ 1448 h 1028970"/>
              <a:gd name="connsiteX0" fmla="*/ 240 w 1528338"/>
              <a:gd name="connsiteY0" fmla="*/ 1105440 h 1105440"/>
              <a:gd name="connsiteX1" fmla="*/ 1528339 w 1528338"/>
              <a:gd name="connsiteY1" fmla="*/ 936 h 1105440"/>
              <a:gd name="connsiteX0" fmla="*/ 359 w 1528458"/>
              <a:gd name="connsiteY0" fmla="*/ 1104504 h 1104504"/>
              <a:gd name="connsiteX1" fmla="*/ 1528458 w 1528458"/>
              <a:gd name="connsiteY1" fmla="*/ 0 h 1104504"/>
              <a:gd name="connsiteX0" fmla="*/ 0 w 1528099"/>
              <a:gd name="connsiteY0" fmla="*/ 1104504 h 1104504"/>
              <a:gd name="connsiteX1" fmla="*/ 1528099 w 1528099"/>
              <a:gd name="connsiteY1" fmla="*/ 0 h 1104504"/>
              <a:gd name="connsiteX0" fmla="*/ 0 w 1528099"/>
              <a:gd name="connsiteY0" fmla="*/ 1107191 h 1107191"/>
              <a:gd name="connsiteX1" fmla="*/ 1528099 w 1528099"/>
              <a:gd name="connsiteY1" fmla="*/ 2687 h 1107191"/>
              <a:gd name="connsiteX0" fmla="*/ 0 w 1528099"/>
              <a:gd name="connsiteY0" fmla="*/ 1104504 h 1104504"/>
              <a:gd name="connsiteX1" fmla="*/ 1528099 w 1528099"/>
              <a:gd name="connsiteY1" fmla="*/ 0 h 1104504"/>
              <a:gd name="connsiteX0" fmla="*/ 0 w 1528099"/>
              <a:gd name="connsiteY0" fmla="*/ 1105808 h 1105808"/>
              <a:gd name="connsiteX1" fmla="*/ 1528099 w 1528099"/>
              <a:gd name="connsiteY1" fmla="*/ 1304 h 1105808"/>
            </a:gdLst>
            <a:ahLst/>
            <a:cxnLst>
              <a:cxn ang="0">
                <a:pos x="connsiteX0" y="connsiteY0"/>
              </a:cxn>
              <a:cxn ang="0">
                <a:pos x="connsiteX1" y="connsiteY1"/>
              </a:cxn>
            </a:cxnLst>
            <a:rect l="l" t="t" r="r" b="b"/>
            <a:pathLst>
              <a:path w="1528099" h="1105808">
                <a:moveTo>
                  <a:pt x="0" y="1105808"/>
                </a:moveTo>
                <a:cubicBezTo>
                  <a:pt x="27501" y="-33417"/>
                  <a:pt x="74522" y="-4689"/>
                  <a:pt x="1528099" y="1304"/>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101"/>
          <p:cNvSpPr/>
          <p:nvPr/>
        </p:nvSpPr>
        <p:spPr bwMode="auto">
          <a:xfrm>
            <a:off x="6397156" y="3951006"/>
            <a:ext cx="1338486" cy="1416793"/>
          </a:xfrm>
          <a:custGeom>
            <a:avLst/>
            <a:gdLst>
              <a:gd name="connsiteX0" fmla="*/ 0 w 1480008"/>
              <a:gd name="connsiteY0" fmla="*/ 1027522 h 1027522"/>
              <a:gd name="connsiteX1" fmla="*/ 1480008 w 1480008"/>
              <a:gd name="connsiteY1" fmla="*/ 0 h 1027522"/>
              <a:gd name="connsiteX0" fmla="*/ 0 w 1480008"/>
              <a:gd name="connsiteY0" fmla="*/ 1027522 h 1027522"/>
              <a:gd name="connsiteX1" fmla="*/ 1480008 w 1480008"/>
              <a:gd name="connsiteY1" fmla="*/ 0 h 1027522"/>
              <a:gd name="connsiteX0" fmla="*/ 44 w 1480052"/>
              <a:gd name="connsiteY0" fmla="*/ 1027522 h 1027522"/>
              <a:gd name="connsiteX1" fmla="*/ 1480052 w 1480052"/>
              <a:gd name="connsiteY1" fmla="*/ 0 h 1027522"/>
              <a:gd name="connsiteX0" fmla="*/ 361 w 1480369"/>
              <a:gd name="connsiteY0" fmla="*/ 1028970 h 1028970"/>
              <a:gd name="connsiteX1" fmla="*/ 1480369 w 1480369"/>
              <a:gd name="connsiteY1" fmla="*/ 1448 h 1028970"/>
              <a:gd name="connsiteX0" fmla="*/ 220 w 1539995"/>
              <a:gd name="connsiteY0" fmla="*/ 1098432 h 1098432"/>
              <a:gd name="connsiteX1" fmla="*/ 1539995 w 1539995"/>
              <a:gd name="connsiteY1" fmla="*/ 968 h 1098432"/>
              <a:gd name="connsiteX0" fmla="*/ 204 w 1539979"/>
              <a:gd name="connsiteY0" fmla="*/ 1097464 h 1097464"/>
              <a:gd name="connsiteX1" fmla="*/ 1539979 w 1539979"/>
              <a:gd name="connsiteY1" fmla="*/ 0 h 1097464"/>
              <a:gd name="connsiteX0" fmla="*/ 11183 w 1550958"/>
              <a:gd name="connsiteY0" fmla="*/ 1097464 h 1097464"/>
              <a:gd name="connsiteX1" fmla="*/ 1550958 w 1550958"/>
              <a:gd name="connsiteY1" fmla="*/ 0 h 1097464"/>
              <a:gd name="connsiteX0" fmla="*/ 1387 w 1541162"/>
              <a:gd name="connsiteY0" fmla="*/ 1097464 h 1097464"/>
              <a:gd name="connsiteX1" fmla="*/ 1541162 w 1541162"/>
              <a:gd name="connsiteY1" fmla="*/ 0 h 1097464"/>
              <a:gd name="connsiteX0" fmla="*/ 1351 w 1541126"/>
              <a:gd name="connsiteY0" fmla="*/ 1097464 h 1097464"/>
              <a:gd name="connsiteX1" fmla="*/ 1541126 w 1541126"/>
              <a:gd name="connsiteY1" fmla="*/ 0 h 1097464"/>
              <a:gd name="connsiteX0" fmla="*/ 346 w 1540121"/>
              <a:gd name="connsiteY0" fmla="*/ 1107395 h 1107395"/>
              <a:gd name="connsiteX1" fmla="*/ 1540121 w 1540121"/>
              <a:gd name="connsiteY1" fmla="*/ 9931 h 1107395"/>
              <a:gd name="connsiteX0" fmla="*/ 0 w 1539775"/>
              <a:gd name="connsiteY0" fmla="*/ 1097464 h 1097464"/>
              <a:gd name="connsiteX1" fmla="*/ 1539775 w 1539775"/>
              <a:gd name="connsiteY1" fmla="*/ 0 h 1097464"/>
              <a:gd name="connsiteX0" fmla="*/ 0 w 1539775"/>
              <a:gd name="connsiteY0" fmla="*/ 1097464 h 1097464"/>
              <a:gd name="connsiteX1" fmla="*/ 1539775 w 1539775"/>
              <a:gd name="connsiteY1" fmla="*/ 0 h 1097464"/>
            </a:gdLst>
            <a:ahLst/>
            <a:cxnLst>
              <a:cxn ang="0">
                <a:pos x="connsiteX0" y="connsiteY0"/>
              </a:cxn>
              <a:cxn ang="0">
                <a:pos x="connsiteX1" y="connsiteY1"/>
              </a:cxn>
            </a:cxnLst>
            <a:rect l="l" t="t" r="r" b="b"/>
            <a:pathLst>
              <a:path w="1539775" h="1097464">
                <a:moveTo>
                  <a:pt x="0" y="1097464"/>
                </a:moveTo>
                <a:cubicBezTo>
                  <a:pt x="3678" y="-6238"/>
                  <a:pt x="86786" y="17015"/>
                  <a:pt x="1539775" y="0"/>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8" name="think-cell Slide" r:id="rId5" imgW="377" imgH="377" progId="TCLayout.ActiveDocument.1">
                  <p:embed/>
                </p:oleObj>
              </mc:Choice>
              <mc:Fallback>
                <p:oleObj name="think-cell Slide" r:id="rId5" imgW="377" imgH="377"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3" name="Freeform 82"/>
          <p:cNvSpPr/>
          <p:nvPr/>
        </p:nvSpPr>
        <p:spPr bwMode="auto">
          <a:xfrm>
            <a:off x="3422650" y="2222500"/>
            <a:ext cx="1511650" cy="161481"/>
          </a:xfrm>
          <a:custGeom>
            <a:avLst/>
            <a:gdLst>
              <a:gd name="connsiteX0" fmla="*/ 0 w 2184400"/>
              <a:gd name="connsiteY0" fmla="*/ 412750 h 412750"/>
              <a:gd name="connsiteX1" fmla="*/ 0 w 2184400"/>
              <a:gd name="connsiteY1" fmla="*/ 0 h 412750"/>
              <a:gd name="connsiteX2" fmla="*/ 2184400 w 2184400"/>
              <a:gd name="connsiteY2" fmla="*/ 0 h 412750"/>
            </a:gdLst>
            <a:ahLst/>
            <a:cxnLst>
              <a:cxn ang="0">
                <a:pos x="connsiteX0" y="connsiteY0"/>
              </a:cxn>
              <a:cxn ang="0">
                <a:pos x="connsiteX1" y="connsiteY1"/>
              </a:cxn>
              <a:cxn ang="0">
                <a:pos x="connsiteX2" y="connsiteY2"/>
              </a:cxn>
            </a:cxnLst>
            <a:rect l="l" t="t" r="r" b="b"/>
            <a:pathLst>
              <a:path w="2184400" h="412750">
                <a:moveTo>
                  <a:pt x="0" y="412750"/>
                </a:moveTo>
                <a:lnTo>
                  <a:pt x="0" y="0"/>
                </a:lnTo>
                <a:lnTo>
                  <a:pt x="2184400" y="0"/>
                </a:ln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t>E-commerce scenario: </a:t>
            </a:r>
            <a:r>
              <a:rPr lang="en-US" dirty="0">
                <a:solidFill>
                  <a:schemeClr val="accent2"/>
                </a:solidFill>
              </a:rPr>
              <a:t>Before</a:t>
            </a:r>
          </a:p>
        </p:txBody>
      </p:sp>
      <p:cxnSp>
        <p:nvCxnSpPr>
          <p:cNvPr id="5126" name="Straight Arrow Connector 5125"/>
          <p:cNvCxnSpPr/>
          <p:nvPr/>
        </p:nvCxnSpPr>
        <p:spPr>
          <a:xfrm>
            <a:off x="6703722" y="2216944"/>
            <a:ext cx="2033000" cy="0"/>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5130" name="Straight Arrow Connector 5129"/>
          <p:cNvCxnSpPr>
            <a:stCxn id="108" idx="15"/>
          </p:cNvCxnSpPr>
          <p:nvPr/>
        </p:nvCxnSpPr>
        <p:spPr>
          <a:xfrm flipV="1">
            <a:off x="9312396" y="2216945"/>
            <a:ext cx="1131015" cy="1446"/>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174" name="Straight Arrow Connector 173"/>
          <p:cNvCxnSpPr>
            <a:stCxn id="106" idx="7"/>
          </p:cNvCxnSpPr>
          <p:nvPr/>
        </p:nvCxnSpPr>
        <p:spPr>
          <a:xfrm flipH="1">
            <a:off x="6799099" y="5469439"/>
            <a:ext cx="1957468" cy="3119"/>
          </a:xfrm>
          <a:prstGeom prst="straightConnector1">
            <a:avLst/>
          </a:prstGeom>
          <a:noFill/>
          <a:ln w="762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146" name="Straight Arrow Connector 5145"/>
          <p:cNvCxnSpPr/>
          <p:nvPr/>
        </p:nvCxnSpPr>
        <p:spPr>
          <a:xfrm>
            <a:off x="3225168" y="5460442"/>
            <a:ext cx="2850842" cy="0"/>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nvGrpSpPr>
          <p:cNvPr id="10" name="Group 9"/>
          <p:cNvGrpSpPr/>
          <p:nvPr/>
        </p:nvGrpSpPr>
        <p:grpSpPr>
          <a:xfrm>
            <a:off x="5114926" y="2095321"/>
            <a:ext cx="1281929" cy="204311"/>
            <a:chOff x="5198270" y="2095321"/>
            <a:chExt cx="1109025" cy="204311"/>
          </a:xfrm>
        </p:grpSpPr>
        <p:cxnSp>
          <p:nvCxnSpPr>
            <p:cNvPr id="5121" name="Straight Arrow Connector 5120"/>
            <p:cNvCxnSpPr/>
            <p:nvPr/>
          </p:nvCxnSpPr>
          <p:spPr>
            <a:xfrm>
              <a:off x="5198269" y="2216944"/>
              <a:ext cx="1109025" cy="0"/>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04" name="TextBox 103"/>
            <p:cNvSpPr txBox="1"/>
            <p:nvPr/>
          </p:nvSpPr>
          <p:spPr>
            <a:xfrm>
              <a:off x="5457246" y="2095321"/>
              <a:ext cx="470289" cy="204311"/>
            </a:xfrm>
            <a:prstGeom prst="roundRect">
              <a:avLst/>
            </a:prstGeom>
            <a:solidFill>
              <a:schemeClr val="accent2"/>
            </a:solidFill>
            <a:ln w="76200">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Parse</a:t>
              </a:r>
            </a:p>
          </p:txBody>
        </p:sp>
      </p:grpSp>
      <p:cxnSp>
        <p:nvCxnSpPr>
          <p:cNvPr id="5128" name="Straight Arrow Connector 5127"/>
          <p:cNvCxnSpPr>
            <a:stCxn id="107" idx="7"/>
          </p:cNvCxnSpPr>
          <p:nvPr/>
        </p:nvCxnSpPr>
        <p:spPr>
          <a:xfrm flipH="1">
            <a:off x="7865918" y="3884297"/>
            <a:ext cx="915717" cy="0"/>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161" name="Straight Arrow Connector 160"/>
          <p:cNvCxnSpPr/>
          <p:nvPr/>
        </p:nvCxnSpPr>
        <p:spPr>
          <a:xfrm>
            <a:off x="9333499" y="3884297"/>
            <a:ext cx="1124282" cy="10532"/>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162" name="Straight Arrow Connector 161"/>
          <p:cNvCxnSpPr>
            <a:stCxn id="106" idx="15"/>
          </p:cNvCxnSpPr>
          <p:nvPr/>
        </p:nvCxnSpPr>
        <p:spPr>
          <a:xfrm>
            <a:off x="9332241" y="5469439"/>
            <a:ext cx="1130972" cy="0"/>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nvGrpSpPr>
          <p:cNvPr id="6" name="Group 5"/>
          <p:cNvGrpSpPr/>
          <p:nvPr/>
        </p:nvGrpSpPr>
        <p:grpSpPr>
          <a:xfrm>
            <a:off x="2159960" y="1259012"/>
            <a:ext cx="1659270" cy="2003549"/>
            <a:chOff x="2159960" y="1259012"/>
            <a:chExt cx="1659270" cy="2003549"/>
          </a:xfrm>
        </p:grpSpPr>
        <p:grpSp>
          <p:nvGrpSpPr>
            <p:cNvPr id="60" name="Group 59"/>
            <p:cNvGrpSpPr/>
            <p:nvPr/>
          </p:nvGrpSpPr>
          <p:grpSpPr>
            <a:xfrm>
              <a:off x="2159960" y="1259012"/>
              <a:ext cx="1659270" cy="1748531"/>
              <a:chOff x="2159960" y="1259012"/>
              <a:chExt cx="1659270" cy="1748531"/>
            </a:xfrm>
          </p:grpSpPr>
          <p:pic>
            <p:nvPicPr>
              <p:cNvPr id="79" name="Picture 78"/>
              <p:cNvPicPr>
                <a:picLocks noChangeAspect="1"/>
              </p:cNvPicPr>
              <p:nvPr/>
            </p:nvPicPr>
            <p:blipFill>
              <a:blip r:embed="rId7"/>
              <a:stretch>
                <a:fillRect/>
              </a:stretch>
            </p:blipFill>
            <p:spPr>
              <a:xfrm flipH="1">
                <a:off x="2714379" y="2171625"/>
                <a:ext cx="439089" cy="826521"/>
              </a:xfrm>
              <a:prstGeom prst="rect">
                <a:avLst/>
              </a:prstGeom>
            </p:spPr>
          </p:pic>
          <p:pic>
            <p:nvPicPr>
              <p:cNvPr id="84" name="Picture 83"/>
              <p:cNvPicPr>
                <a:picLocks noChangeAspect="1"/>
              </p:cNvPicPr>
              <p:nvPr/>
            </p:nvPicPr>
            <p:blipFill>
              <a:blip r:embed="rId8"/>
              <a:stretch>
                <a:fillRect/>
              </a:stretch>
            </p:blipFill>
            <p:spPr>
              <a:xfrm flipH="1">
                <a:off x="3225168" y="1259012"/>
                <a:ext cx="594062" cy="1739135"/>
              </a:xfrm>
              <a:prstGeom prst="rect">
                <a:avLst/>
              </a:prstGeom>
            </p:spPr>
          </p:pic>
          <p:pic>
            <p:nvPicPr>
              <p:cNvPr id="93" name="Picture 92"/>
              <p:cNvPicPr>
                <a:picLocks noChangeAspect="1"/>
              </p:cNvPicPr>
              <p:nvPr/>
            </p:nvPicPr>
            <p:blipFill>
              <a:blip r:embed="rId7"/>
              <a:stretch>
                <a:fillRect/>
              </a:stretch>
            </p:blipFill>
            <p:spPr>
              <a:xfrm flipH="1">
                <a:off x="2159960" y="1803890"/>
                <a:ext cx="480831" cy="1203653"/>
              </a:xfrm>
              <a:prstGeom prst="rect">
                <a:avLst/>
              </a:prstGeom>
            </p:spPr>
          </p:pic>
        </p:grpSp>
        <p:sp>
          <p:nvSpPr>
            <p:cNvPr id="124" name="TextBox 123"/>
            <p:cNvSpPr txBox="1"/>
            <p:nvPr/>
          </p:nvSpPr>
          <p:spPr>
            <a:xfrm>
              <a:off x="2169748" y="3047117"/>
              <a:ext cx="157922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Web server farm</a:t>
              </a:r>
            </a:p>
          </p:txBody>
        </p:sp>
      </p:grpSp>
      <p:grpSp>
        <p:nvGrpSpPr>
          <p:cNvPr id="5" name="Group 4"/>
          <p:cNvGrpSpPr/>
          <p:nvPr/>
        </p:nvGrpSpPr>
        <p:grpSpPr>
          <a:xfrm>
            <a:off x="-178355" y="2611076"/>
            <a:ext cx="2418517" cy="2418517"/>
            <a:chOff x="553295" y="2833763"/>
            <a:chExt cx="2316968" cy="2316968"/>
          </a:xfrm>
        </p:grpSpPr>
        <p:pic>
          <p:nvPicPr>
            <p:cNvPr id="77" name="Picture 76"/>
            <p:cNvPicPr>
              <a:picLocks noChangeAspect="1"/>
            </p:cNvPicPr>
            <p:nvPr/>
          </p:nvPicPr>
          <p:blipFill>
            <a:blip r:embed="rId9"/>
            <a:stretch>
              <a:fillRect/>
            </a:stretch>
          </p:blipFill>
          <p:spPr>
            <a:xfrm>
              <a:off x="553295" y="2833763"/>
              <a:ext cx="2316968" cy="2316968"/>
            </a:xfrm>
            <a:prstGeom prst="rect">
              <a:avLst/>
            </a:prstGeom>
          </p:spPr>
        </p:pic>
        <p:sp>
          <p:nvSpPr>
            <p:cNvPr id="78" name="TextBox 77"/>
            <p:cNvSpPr txBox="1"/>
            <p:nvPr/>
          </p:nvSpPr>
          <p:spPr>
            <a:xfrm>
              <a:off x="1000298" y="4683144"/>
              <a:ext cx="169671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Users</a:t>
              </a:r>
            </a:p>
          </p:txBody>
        </p:sp>
      </p:grpSp>
      <p:grpSp>
        <p:nvGrpSpPr>
          <p:cNvPr id="14" name="Group 13"/>
          <p:cNvGrpSpPr/>
          <p:nvPr/>
        </p:nvGrpSpPr>
        <p:grpSpPr>
          <a:xfrm>
            <a:off x="2284303" y="4716670"/>
            <a:ext cx="1583049" cy="1505885"/>
            <a:chOff x="2596350" y="4716670"/>
            <a:chExt cx="1583049" cy="1505885"/>
          </a:xfrm>
        </p:grpSpPr>
        <p:sp>
          <p:nvSpPr>
            <p:cNvPr id="38" name="TextBox 37"/>
            <p:cNvSpPr txBox="1"/>
            <p:nvPr/>
          </p:nvSpPr>
          <p:spPr>
            <a:xfrm>
              <a:off x="2596350" y="5791668"/>
              <a:ext cx="1583049"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Transactional database servers</a:t>
              </a:r>
            </a:p>
          </p:txBody>
        </p:sp>
        <p:pic>
          <p:nvPicPr>
            <p:cNvPr id="85" name="Picture 84"/>
            <p:cNvPicPr>
              <a:picLocks noChangeAspect="1"/>
            </p:cNvPicPr>
            <p:nvPr/>
          </p:nvPicPr>
          <p:blipFill>
            <a:blip r:embed="rId7"/>
            <a:stretch>
              <a:fillRect/>
            </a:stretch>
          </p:blipFill>
          <p:spPr>
            <a:xfrm flipH="1">
              <a:off x="2602402" y="4716670"/>
              <a:ext cx="529938" cy="997531"/>
            </a:xfrm>
            <a:prstGeom prst="rect">
              <a:avLst/>
            </a:prstGeom>
          </p:spPr>
        </p:pic>
      </p:grpSp>
      <p:grpSp>
        <p:nvGrpSpPr>
          <p:cNvPr id="86" name="Group 85"/>
          <p:cNvGrpSpPr/>
          <p:nvPr/>
        </p:nvGrpSpPr>
        <p:grpSpPr>
          <a:xfrm>
            <a:off x="6112813" y="1603528"/>
            <a:ext cx="980324" cy="1250757"/>
            <a:chOff x="1273195" y="3623740"/>
            <a:chExt cx="980324" cy="1250757"/>
          </a:xfrm>
        </p:grpSpPr>
        <p:pic>
          <p:nvPicPr>
            <p:cNvPr id="87" name="Picture 86"/>
            <p:cNvPicPr>
              <a:picLocks noChangeAspect="1"/>
            </p:cNvPicPr>
            <p:nvPr/>
          </p:nvPicPr>
          <p:blipFill>
            <a:blip r:embed="rId10"/>
            <a:stretch>
              <a:fillRect/>
            </a:stretch>
          </p:blipFill>
          <p:spPr>
            <a:xfrm>
              <a:off x="1273195" y="3623740"/>
              <a:ext cx="980324" cy="1250757"/>
            </a:xfrm>
            <a:prstGeom prst="rect">
              <a:avLst/>
            </a:prstGeom>
          </p:spPr>
        </p:pic>
        <p:sp>
          <p:nvSpPr>
            <p:cNvPr id="88" name="TextBox 87"/>
            <p:cNvSpPr txBox="1"/>
            <p:nvPr/>
          </p:nvSpPr>
          <p:spPr>
            <a:xfrm>
              <a:off x="1288596" y="3962886"/>
              <a:ext cx="749392" cy="572464"/>
            </a:xfrm>
            <a:prstGeom prst="rect">
              <a:avLst/>
            </a:prstGeom>
            <a:noFill/>
          </p:spPr>
          <p:txBody>
            <a:bodyPr wrap="square" lIns="0" tIns="146304" rIns="0" bIns="146304" rtlCol="0">
              <a:spAutoFit/>
            </a:bodyPr>
            <a:lstStyle>
              <a:defPPr>
                <a:defRPr lang="en-US"/>
              </a:defPPr>
              <a:lvl1pPr algn="ctr">
                <a:lnSpc>
                  <a:spcPct val="90000"/>
                </a:lnSpc>
                <a:spcAft>
                  <a:spcPts val="600"/>
                </a:spcAft>
                <a:defRPr sz="2000">
                  <a:solidFill>
                    <a:schemeClr val="tx2"/>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CSV</a:t>
              </a:r>
            </a:p>
          </p:txBody>
        </p:sp>
      </p:grpSp>
      <p:grpSp>
        <p:nvGrpSpPr>
          <p:cNvPr id="12" name="Group 11"/>
          <p:cNvGrpSpPr/>
          <p:nvPr/>
        </p:nvGrpSpPr>
        <p:grpSpPr>
          <a:xfrm>
            <a:off x="7248604" y="3011931"/>
            <a:ext cx="1295189" cy="1508781"/>
            <a:chOff x="7248604" y="2814502"/>
            <a:chExt cx="1295189" cy="1508781"/>
          </a:xfrm>
        </p:grpSpPr>
        <p:sp>
          <p:nvSpPr>
            <p:cNvPr id="181" name="TextBox 180"/>
            <p:cNvSpPr txBox="1"/>
            <p:nvPr/>
          </p:nvSpPr>
          <p:spPr>
            <a:xfrm>
              <a:off x="7248604" y="2814502"/>
              <a:ext cx="1295189"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Combined data</a:t>
              </a:r>
            </a:p>
          </p:txBody>
        </p:sp>
        <p:grpSp>
          <p:nvGrpSpPr>
            <p:cNvPr id="94" name="Group 93"/>
            <p:cNvGrpSpPr/>
            <p:nvPr/>
          </p:nvGrpSpPr>
          <p:grpSpPr>
            <a:xfrm>
              <a:off x="7282211" y="3072526"/>
              <a:ext cx="980324" cy="1250757"/>
              <a:chOff x="1273195" y="3623740"/>
              <a:chExt cx="980324" cy="1250757"/>
            </a:xfrm>
          </p:grpSpPr>
          <p:pic>
            <p:nvPicPr>
              <p:cNvPr id="95" name="Picture 94"/>
              <p:cNvPicPr>
                <a:picLocks noChangeAspect="1"/>
              </p:cNvPicPr>
              <p:nvPr/>
            </p:nvPicPr>
            <p:blipFill>
              <a:blip r:embed="rId10"/>
              <a:stretch>
                <a:fillRect/>
              </a:stretch>
            </p:blipFill>
            <p:spPr>
              <a:xfrm>
                <a:off x="1273195" y="3623740"/>
                <a:ext cx="980324" cy="1250757"/>
              </a:xfrm>
              <a:prstGeom prst="rect">
                <a:avLst/>
              </a:prstGeom>
            </p:spPr>
          </p:pic>
          <p:sp>
            <p:nvSpPr>
              <p:cNvPr id="96" name="TextBox 95"/>
              <p:cNvSpPr txBox="1"/>
              <p:nvPr/>
            </p:nvSpPr>
            <p:spPr>
              <a:xfrm>
                <a:off x="1284598" y="3962886"/>
                <a:ext cx="734925" cy="572464"/>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CSV</a:t>
                </a:r>
              </a:p>
            </p:txBody>
          </p:sp>
        </p:grpSp>
      </p:grpSp>
      <p:sp>
        <p:nvSpPr>
          <p:cNvPr id="106" name="Freeform 6"/>
          <p:cNvSpPr>
            <a:spLocks noChangeAspect="1" noEditPoints="1"/>
          </p:cNvSpPr>
          <p:nvPr/>
        </p:nvSpPr>
        <p:spPr bwMode="auto">
          <a:xfrm>
            <a:off x="8756567" y="5181712"/>
            <a:ext cx="575674" cy="575674"/>
          </a:xfrm>
          <a:custGeom>
            <a:avLst/>
            <a:gdLst>
              <a:gd name="T0" fmla="*/ 2511 w 2613"/>
              <a:gd name="T1" fmla="*/ 797 h 2613"/>
              <a:gd name="T2" fmla="*/ 2231 w 2613"/>
              <a:gd name="T3" fmla="*/ 382 h 2613"/>
              <a:gd name="T4" fmla="*/ 1815 w 2613"/>
              <a:gd name="T5" fmla="*/ 102 h 2613"/>
              <a:gd name="T6" fmla="*/ 1307 w 2613"/>
              <a:gd name="T7" fmla="*/ 0 h 2613"/>
              <a:gd name="T8" fmla="*/ 798 w 2613"/>
              <a:gd name="T9" fmla="*/ 102 h 2613"/>
              <a:gd name="T10" fmla="*/ 383 w 2613"/>
              <a:gd name="T11" fmla="*/ 382 h 2613"/>
              <a:gd name="T12" fmla="*/ 103 w 2613"/>
              <a:gd name="T13" fmla="*/ 797 h 2613"/>
              <a:gd name="T14" fmla="*/ 0 w 2613"/>
              <a:gd name="T15" fmla="*/ 1306 h 2613"/>
              <a:gd name="T16" fmla="*/ 103 w 2613"/>
              <a:gd name="T17" fmla="*/ 1815 h 2613"/>
              <a:gd name="T18" fmla="*/ 383 w 2613"/>
              <a:gd name="T19" fmla="*/ 2230 h 2613"/>
              <a:gd name="T20" fmla="*/ 798 w 2613"/>
              <a:gd name="T21" fmla="*/ 2510 h 2613"/>
              <a:gd name="T22" fmla="*/ 1307 w 2613"/>
              <a:gd name="T23" fmla="*/ 2613 h 2613"/>
              <a:gd name="T24" fmla="*/ 1815 w 2613"/>
              <a:gd name="T25" fmla="*/ 2510 h 2613"/>
              <a:gd name="T26" fmla="*/ 2231 w 2613"/>
              <a:gd name="T27" fmla="*/ 2230 h 2613"/>
              <a:gd name="T28" fmla="*/ 2511 w 2613"/>
              <a:gd name="T29" fmla="*/ 1815 h 2613"/>
              <a:gd name="T30" fmla="*/ 2613 w 2613"/>
              <a:gd name="T31" fmla="*/ 1306 h 2613"/>
              <a:gd name="T32" fmla="*/ 2511 w 2613"/>
              <a:gd name="T33" fmla="*/ 797 h 2613"/>
              <a:gd name="T34" fmla="*/ 1307 w 2613"/>
              <a:gd name="T35" fmla="*/ 2385 h 2613"/>
              <a:gd name="T36" fmla="*/ 648 w 2613"/>
              <a:gd name="T37" fmla="*/ 2160 h 2613"/>
              <a:gd name="T38" fmla="*/ 1153 w 2613"/>
              <a:gd name="T39" fmla="*/ 1921 h 2613"/>
              <a:gd name="T40" fmla="*/ 1443 w 2613"/>
              <a:gd name="T41" fmla="*/ 1864 h 2613"/>
              <a:gd name="T42" fmla="*/ 1457 w 2613"/>
              <a:gd name="T43" fmla="*/ 2000 h 2613"/>
              <a:gd name="T44" fmla="*/ 1672 w 2613"/>
              <a:gd name="T45" fmla="*/ 1735 h 2613"/>
              <a:gd name="T46" fmla="*/ 1407 w 2613"/>
              <a:gd name="T47" fmla="*/ 1520 h 2613"/>
              <a:gd name="T48" fmla="*/ 1421 w 2613"/>
              <a:gd name="T49" fmla="*/ 1656 h 2613"/>
              <a:gd name="T50" fmla="*/ 395 w 2613"/>
              <a:gd name="T51" fmla="*/ 1882 h 2613"/>
              <a:gd name="T52" fmla="*/ 257 w 2613"/>
              <a:gd name="T53" fmla="*/ 1554 h 2613"/>
              <a:gd name="T54" fmla="*/ 1837 w 2613"/>
              <a:gd name="T55" fmla="*/ 1370 h 2613"/>
              <a:gd name="T56" fmla="*/ 1837 w 2613"/>
              <a:gd name="T57" fmla="*/ 1631 h 2613"/>
              <a:gd name="T58" fmla="*/ 2162 w 2613"/>
              <a:gd name="T59" fmla="*/ 1306 h 2613"/>
              <a:gd name="T60" fmla="*/ 1837 w 2613"/>
              <a:gd name="T61" fmla="*/ 981 h 2613"/>
              <a:gd name="T62" fmla="*/ 1837 w 2613"/>
              <a:gd name="T63" fmla="*/ 1242 h 2613"/>
              <a:gd name="T64" fmla="*/ 257 w 2613"/>
              <a:gd name="T65" fmla="*/ 1058 h 2613"/>
              <a:gd name="T66" fmla="*/ 395 w 2613"/>
              <a:gd name="T67" fmla="*/ 731 h 2613"/>
              <a:gd name="T68" fmla="*/ 1421 w 2613"/>
              <a:gd name="T69" fmla="*/ 957 h 2613"/>
              <a:gd name="T70" fmla="*/ 1407 w 2613"/>
              <a:gd name="T71" fmla="*/ 1093 h 2613"/>
              <a:gd name="T72" fmla="*/ 1672 w 2613"/>
              <a:gd name="T73" fmla="*/ 877 h 2613"/>
              <a:gd name="T74" fmla="*/ 1457 w 2613"/>
              <a:gd name="T75" fmla="*/ 612 h 2613"/>
              <a:gd name="T76" fmla="*/ 1443 w 2613"/>
              <a:gd name="T77" fmla="*/ 749 h 2613"/>
              <a:gd name="T78" fmla="*/ 1153 w 2613"/>
              <a:gd name="T79" fmla="*/ 692 h 2613"/>
              <a:gd name="T80" fmla="*/ 648 w 2613"/>
              <a:gd name="T81" fmla="*/ 453 h 2613"/>
              <a:gd name="T82" fmla="*/ 1307 w 2613"/>
              <a:gd name="T83" fmla="*/ 228 h 2613"/>
              <a:gd name="T84" fmla="*/ 2385 w 2613"/>
              <a:gd name="T85" fmla="*/ 1306 h 2613"/>
              <a:gd name="T86" fmla="*/ 1307 w 2613"/>
              <a:gd name="T87" fmla="*/ 2385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3" h="2613">
                <a:moveTo>
                  <a:pt x="2511" y="797"/>
                </a:moveTo>
                <a:cubicBezTo>
                  <a:pt x="2445" y="642"/>
                  <a:pt x="2351" y="502"/>
                  <a:pt x="2231" y="382"/>
                </a:cubicBezTo>
                <a:cubicBezTo>
                  <a:pt x="2111" y="262"/>
                  <a:pt x="1971" y="168"/>
                  <a:pt x="1815" y="102"/>
                </a:cubicBezTo>
                <a:cubicBezTo>
                  <a:pt x="1654" y="34"/>
                  <a:pt x="1483" y="0"/>
                  <a:pt x="1307" y="0"/>
                </a:cubicBezTo>
                <a:cubicBezTo>
                  <a:pt x="1130" y="0"/>
                  <a:pt x="959" y="34"/>
                  <a:pt x="798" y="102"/>
                </a:cubicBezTo>
                <a:cubicBezTo>
                  <a:pt x="642" y="168"/>
                  <a:pt x="503" y="262"/>
                  <a:pt x="383" y="382"/>
                </a:cubicBezTo>
                <a:cubicBezTo>
                  <a:pt x="263" y="502"/>
                  <a:pt x="169" y="642"/>
                  <a:pt x="103" y="797"/>
                </a:cubicBezTo>
                <a:cubicBezTo>
                  <a:pt x="35" y="959"/>
                  <a:pt x="0" y="1130"/>
                  <a:pt x="0" y="1306"/>
                </a:cubicBezTo>
                <a:cubicBezTo>
                  <a:pt x="0" y="1482"/>
                  <a:pt x="35" y="1654"/>
                  <a:pt x="103" y="1815"/>
                </a:cubicBezTo>
                <a:cubicBezTo>
                  <a:pt x="169" y="1970"/>
                  <a:pt x="263" y="2110"/>
                  <a:pt x="383" y="2230"/>
                </a:cubicBezTo>
                <a:cubicBezTo>
                  <a:pt x="503" y="2350"/>
                  <a:pt x="642" y="2444"/>
                  <a:pt x="798" y="2510"/>
                </a:cubicBezTo>
                <a:cubicBezTo>
                  <a:pt x="959" y="2578"/>
                  <a:pt x="1130" y="2613"/>
                  <a:pt x="1307" y="2613"/>
                </a:cubicBezTo>
                <a:cubicBezTo>
                  <a:pt x="1483" y="2613"/>
                  <a:pt x="1654" y="2578"/>
                  <a:pt x="1815" y="2510"/>
                </a:cubicBezTo>
                <a:cubicBezTo>
                  <a:pt x="1971" y="2444"/>
                  <a:pt x="2111" y="2350"/>
                  <a:pt x="2231" y="2230"/>
                </a:cubicBezTo>
                <a:cubicBezTo>
                  <a:pt x="2351" y="2110"/>
                  <a:pt x="2445" y="1970"/>
                  <a:pt x="2511" y="1815"/>
                </a:cubicBezTo>
                <a:cubicBezTo>
                  <a:pt x="2579" y="1654"/>
                  <a:pt x="2613" y="1482"/>
                  <a:pt x="2613" y="1306"/>
                </a:cubicBezTo>
                <a:cubicBezTo>
                  <a:pt x="2613" y="1130"/>
                  <a:pt x="2579" y="959"/>
                  <a:pt x="2511" y="797"/>
                </a:cubicBezTo>
                <a:close/>
                <a:moveTo>
                  <a:pt x="1307" y="2385"/>
                </a:moveTo>
                <a:cubicBezTo>
                  <a:pt x="1059" y="2385"/>
                  <a:pt x="831" y="2301"/>
                  <a:pt x="648" y="2160"/>
                </a:cubicBezTo>
                <a:cubicBezTo>
                  <a:pt x="816" y="2033"/>
                  <a:pt x="1008" y="1961"/>
                  <a:pt x="1153" y="1921"/>
                </a:cubicBezTo>
                <a:cubicBezTo>
                  <a:pt x="1273" y="1888"/>
                  <a:pt x="1378" y="1871"/>
                  <a:pt x="1443" y="1864"/>
                </a:cubicBezTo>
                <a:cubicBezTo>
                  <a:pt x="1457" y="2000"/>
                  <a:pt x="1457" y="2000"/>
                  <a:pt x="1457" y="2000"/>
                </a:cubicBezTo>
                <a:cubicBezTo>
                  <a:pt x="1672" y="1735"/>
                  <a:pt x="1672" y="1735"/>
                  <a:pt x="1672" y="1735"/>
                </a:cubicBezTo>
                <a:cubicBezTo>
                  <a:pt x="1407" y="1520"/>
                  <a:pt x="1407" y="1520"/>
                  <a:pt x="1407" y="1520"/>
                </a:cubicBezTo>
                <a:cubicBezTo>
                  <a:pt x="1421" y="1656"/>
                  <a:pt x="1421" y="1656"/>
                  <a:pt x="1421" y="1656"/>
                </a:cubicBezTo>
                <a:cubicBezTo>
                  <a:pt x="1239" y="1677"/>
                  <a:pt x="781" y="1742"/>
                  <a:pt x="395" y="1882"/>
                </a:cubicBezTo>
                <a:cubicBezTo>
                  <a:pt x="332" y="1782"/>
                  <a:pt x="285" y="1672"/>
                  <a:pt x="257" y="1554"/>
                </a:cubicBezTo>
                <a:cubicBezTo>
                  <a:pt x="936" y="1408"/>
                  <a:pt x="1591" y="1376"/>
                  <a:pt x="1837" y="1370"/>
                </a:cubicBezTo>
                <a:cubicBezTo>
                  <a:pt x="1837" y="1631"/>
                  <a:pt x="1837" y="1631"/>
                  <a:pt x="1837" y="1631"/>
                </a:cubicBezTo>
                <a:cubicBezTo>
                  <a:pt x="2162" y="1306"/>
                  <a:pt x="2162" y="1306"/>
                  <a:pt x="2162" y="1306"/>
                </a:cubicBezTo>
                <a:cubicBezTo>
                  <a:pt x="1837" y="981"/>
                  <a:pt x="1837" y="981"/>
                  <a:pt x="1837" y="981"/>
                </a:cubicBezTo>
                <a:cubicBezTo>
                  <a:pt x="1837" y="1242"/>
                  <a:pt x="1837" y="1242"/>
                  <a:pt x="1837" y="1242"/>
                </a:cubicBezTo>
                <a:cubicBezTo>
                  <a:pt x="1591" y="1236"/>
                  <a:pt x="936" y="1204"/>
                  <a:pt x="257" y="1058"/>
                </a:cubicBezTo>
                <a:cubicBezTo>
                  <a:pt x="285" y="941"/>
                  <a:pt x="332" y="830"/>
                  <a:pt x="395" y="731"/>
                </a:cubicBezTo>
                <a:cubicBezTo>
                  <a:pt x="781" y="871"/>
                  <a:pt x="1239" y="935"/>
                  <a:pt x="1421" y="957"/>
                </a:cubicBezTo>
                <a:cubicBezTo>
                  <a:pt x="1407" y="1093"/>
                  <a:pt x="1407" y="1093"/>
                  <a:pt x="1407" y="1093"/>
                </a:cubicBezTo>
                <a:cubicBezTo>
                  <a:pt x="1672" y="877"/>
                  <a:pt x="1672" y="877"/>
                  <a:pt x="1672" y="877"/>
                </a:cubicBezTo>
                <a:cubicBezTo>
                  <a:pt x="1457" y="612"/>
                  <a:pt x="1457" y="612"/>
                  <a:pt x="1457" y="612"/>
                </a:cubicBezTo>
                <a:cubicBezTo>
                  <a:pt x="1443" y="749"/>
                  <a:pt x="1443" y="749"/>
                  <a:pt x="1443" y="749"/>
                </a:cubicBezTo>
                <a:cubicBezTo>
                  <a:pt x="1378" y="741"/>
                  <a:pt x="1273" y="725"/>
                  <a:pt x="1153" y="692"/>
                </a:cubicBezTo>
                <a:cubicBezTo>
                  <a:pt x="1008" y="652"/>
                  <a:pt x="816" y="579"/>
                  <a:pt x="648" y="453"/>
                </a:cubicBezTo>
                <a:cubicBezTo>
                  <a:pt x="830" y="312"/>
                  <a:pt x="1059" y="228"/>
                  <a:pt x="1307" y="228"/>
                </a:cubicBezTo>
                <a:cubicBezTo>
                  <a:pt x="1901" y="228"/>
                  <a:pt x="2385" y="711"/>
                  <a:pt x="2385" y="1306"/>
                </a:cubicBezTo>
                <a:cubicBezTo>
                  <a:pt x="2385" y="1901"/>
                  <a:pt x="1901" y="2385"/>
                  <a:pt x="1307" y="238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oup 10"/>
          <p:cNvGrpSpPr/>
          <p:nvPr/>
        </p:nvGrpSpPr>
        <p:grpSpPr>
          <a:xfrm>
            <a:off x="8736722" y="1418914"/>
            <a:ext cx="1808297" cy="1087424"/>
            <a:chOff x="8736722" y="1344105"/>
            <a:chExt cx="1808297" cy="1087424"/>
          </a:xfrm>
        </p:grpSpPr>
        <p:sp>
          <p:nvSpPr>
            <p:cNvPr id="119" name="TextBox 118"/>
            <p:cNvSpPr txBox="1"/>
            <p:nvPr/>
          </p:nvSpPr>
          <p:spPr>
            <a:xfrm>
              <a:off x="8738521" y="1344105"/>
              <a:ext cx="1806498"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 </a:t>
              </a:r>
              <a:b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aggregations</a:t>
              </a:r>
            </a:p>
          </p:txBody>
        </p:sp>
        <p:sp>
          <p:nvSpPr>
            <p:cNvPr id="108" name="Freeform 6"/>
            <p:cNvSpPr>
              <a:spLocks noChangeAspect="1" noEditPoints="1"/>
            </p:cNvSpPr>
            <p:nvPr/>
          </p:nvSpPr>
          <p:spPr bwMode="auto">
            <a:xfrm>
              <a:off x="8736722" y="1855855"/>
              <a:ext cx="575674" cy="575674"/>
            </a:xfrm>
            <a:custGeom>
              <a:avLst/>
              <a:gdLst>
                <a:gd name="T0" fmla="*/ 2511 w 2613"/>
                <a:gd name="T1" fmla="*/ 797 h 2613"/>
                <a:gd name="T2" fmla="*/ 2231 w 2613"/>
                <a:gd name="T3" fmla="*/ 382 h 2613"/>
                <a:gd name="T4" fmla="*/ 1815 w 2613"/>
                <a:gd name="T5" fmla="*/ 102 h 2613"/>
                <a:gd name="T6" fmla="*/ 1307 w 2613"/>
                <a:gd name="T7" fmla="*/ 0 h 2613"/>
                <a:gd name="T8" fmla="*/ 798 w 2613"/>
                <a:gd name="T9" fmla="*/ 102 h 2613"/>
                <a:gd name="T10" fmla="*/ 383 w 2613"/>
                <a:gd name="T11" fmla="*/ 382 h 2613"/>
                <a:gd name="T12" fmla="*/ 103 w 2613"/>
                <a:gd name="T13" fmla="*/ 797 h 2613"/>
                <a:gd name="T14" fmla="*/ 0 w 2613"/>
                <a:gd name="T15" fmla="*/ 1306 h 2613"/>
                <a:gd name="T16" fmla="*/ 103 w 2613"/>
                <a:gd name="T17" fmla="*/ 1815 h 2613"/>
                <a:gd name="T18" fmla="*/ 383 w 2613"/>
                <a:gd name="T19" fmla="*/ 2230 h 2613"/>
                <a:gd name="T20" fmla="*/ 798 w 2613"/>
                <a:gd name="T21" fmla="*/ 2510 h 2613"/>
                <a:gd name="T22" fmla="*/ 1307 w 2613"/>
                <a:gd name="T23" fmla="*/ 2613 h 2613"/>
                <a:gd name="T24" fmla="*/ 1815 w 2613"/>
                <a:gd name="T25" fmla="*/ 2510 h 2613"/>
                <a:gd name="T26" fmla="*/ 2231 w 2613"/>
                <a:gd name="T27" fmla="*/ 2230 h 2613"/>
                <a:gd name="T28" fmla="*/ 2511 w 2613"/>
                <a:gd name="T29" fmla="*/ 1815 h 2613"/>
                <a:gd name="T30" fmla="*/ 2613 w 2613"/>
                <a:gd name="T31" fmla="*/ 1306 h 2613"/>
                <a:gd name="T32" fmla="*/ 2511 w 2613"/>
                <a:gd name="T33" fmla="*/ 797 h 2613"/>
                <a:gd name="T34" fmla="*/ 1307 w 2613"/>
                <a:gd name="T35" fmla="*/ 2385 h 2613"/>
                <a:gd name="T36" fmla="*/ 648 w 2613"/>
                <a:gd name="T37" fmla="*/ 2160 h 2613"/>
                <a:gd name="T38" fmla="*/ 1153 w 2613"/>
                <a:gd name="T39" fmla="*/ 1921 h 2613"/>
                <a:gd name="T40" fmla="*/ 1443 w 2613"/>
                <a:gd name="T41" fmla="*/ 1864 h 2613"/>
                <a:gd name="T42" fmla="*/ 1457 w 2613"/>
                <a:gd name="T43" fmla="*/ 2000 h 2613"/>
                <a:gd name="T44" fmla="*/ 1672 w 2613"/>
                <a:gd name="T45" fmla="*/ 1735 h 2613"/>
                <a:gd name="T46" fmla="*/ 1407 w 2613"/>
                <a:gd name="T47" fmla="*/ 1520 h 2613"/>
                <a:gd name="T48" fmla="*/ 1421 w 2613"/>
                <a:gd name="T49" fmla="*/ 1656 h 2613"/>
                <a:gd name="T50" fmla="*/ 395 w 2613"/>
                <a:gd name="T51" fmla="*/ 1882 h 2613"/>
                <a:gd name="T52" fmla="*/ 257 w 2613"/>
                <a:gd name="T53" fmla="*/ 1554 h 2613"/>
                <a:gd name="T54" fmla="*/ 1837 w 2613"/>
                <a:gd name="T55" fmla="*/ 1370 h 2613"/>
                <a:gd name="T56" fmla="*/ 1837 w 2613"/>
                <a:gd name="T57" fmla="*/ 1631 h 2613"/>
                <a:gd name="T58" fmla="*/ 2162 w 2613"/>
                <a:gd name="T59" fmla="*/ 1306 h 2613"/>
                <a:gd name="T60" fmla="*/ 1837 w 2613"/>
                <a:gd name="T61" fmla="*/ 981 h 2613"/>
                <a:gd name="T62" fmla="*/ 1837 w 2613"/>
                <a:gd name="T63" fmla="*/ 1242 h 2613"/>
                <a:gd name="T64" fmla="*/ 257 w 2613"/>
                <a:gd name="T65" fmla="*/ 1058 h 2613"/>
                <a:gd name="T66" fmla="*/ 395 w 2613"/>
                <a:gd name="T67" fmla="*/ 731 h 2613"/>
                <a:gd name="T68" fmla="*/ 1421 w 2613"/>
                <a:gd name="T69" fmla="*/ 957 h 2613"/>
                <a:gd name="T70" fmla="*/ 1407 w 2613"/>
                <a:gd name="T71" fmla="*/ 1093 h 2613"/>
                <a:gd name="T72" fmla="*/ 1672 w 2613"/>
                <a:gd name="T73" fmla="*/ 877 h 2613"/>
                <a:gd name="T74" fmla="*/ 1457 w 2613"/>
                <a:gd name="T75" fmla="*/ 612 h 2613"/>
                <a:gd name="T76" fmla="*/ 1443 w 2613"/>
                <a:gd name="T77" fmla="*/ 749 h 2613"/>
                <a:gd name="T78" fmla="*/ 1153 w 2613"/>
                <a:gd name="T79" fmla="*/ 692 h 2613"/>
                <a:gd name="T80" fmla="*/ 648 w 2613"/>
                <a:gd name="T81" fmla="*/ 453 h 2613"/>
                <a:gd name="T82" fmla="*/ 1307 w 2613"/>
                <a:gd name="T83" fmla="*/ 228 h 2613"/>
                <a:gd name="T84" fmla="*/ 2385 w 2613"/>
                <a:gd name="T85" fmla="*/ 1306 h 2613"/>
                <a:gd name="T86" fmla="*/ 1307 w 2613"/>
                <a:gd name="T87" fmla="*/ 2385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3" h="2613">
                  <a:moveTo>
                    <a:pt x="2511" y="797"/>
                  </a:moveTo>
                  <a:cubicBezTo>
                    <a:pt x="2445" y="642"/>
                    <a:pt x="2351" y="502"/>
                    <a:pt x="2231" y="382"/>
                  </a:cubicBezTo>
                  <a:cubicBezTo>
                    <a:pt x="2111" y="262"/>
                    <a:pt x="1971" y="168"/>
                    <a:pt x="1815" y="102"/>
                  </a:cubicBezTo>
                  <a:cubicBezTo>
                    <a:pt x="1654" y="34"/>
                    <a:pt x="1483" y="0"/>
                    <a:pt x="1307" y="0"/>
                  </a:cubicBezTo>
                  <a:cubicBezTo>
                    <a:pt x="1130" y="0"/>
                    <a:pt x="959" y="34"/>
                    <a:pt x="798" y="102"/>
                  </a:cubicBezTo>
                  <a:cubicBezTo>
                    <a:pt x="642" y="168"/>
                    <a:pt x="503" y="262"/>
                    <a:pt x="383" y="382"/>
                  </a:cubicBezTo>
                  <a:cubicBezTo>
                    <a:pt x="263" y="502"/>
                    <a:pt x="169" y="642"/>
                    <a:pt x="103" y="797"/>
                  </a:cubicBezTo>
                  <a:cubicBezTo>
                    <a:pt x="35" y="959"/>
                    <a:pt x="0" y="1130"/>
                    <a:pt x="0" y="1306"/>
                  </a:cubicBezTo>
                  <a:cubicBezTo>
                    <a:pt x="0" y="1482"/>
                    <a:pt x="35" y="1654"/>
                    <a:pt x="103" y="1815"/>
                  </a:cubicBezTo>
                  <a:cubicBezTo>
                    <a:pt x="169" y="1970"/>
                    <a:pt x="263" y="2110"/>
                    <a:pt x="383" y="2230"/>
                  </a:cubicBezTo>
                  <a:cubicBezTo>
                    <a:pt x="503" y="2350"/>
                    <a:pt x="642" y="2444"/>
                    <a:pt x="798" y="2510"/>
                  </a:cubicBezTo>
                  <a:cubicBezTo>
                    <a:pt x="959" y="2578"/>
                    <a:pt x="1130" y="2613"/>
                    <a:pt x="1307" y="2613"/>
                  </a:cubicBezTo>
                  <a:cubicBezTo>
                    <a:pt x="1483" y="2613"/>
                    <a:pt x="1654" y="2578"/>
                    <a:pt x="1815" y="2510"/>
                  </a:cubicBezTo>
                  <a:cubicBezTo>
                    <a:pt x="1971" y="2444"/>
                    <a:pt x="2111" y="2350"/>
                    <a:pt x="2231" y="2230"/>
                  </a:cubicBezTo>
                  <a:cubicBezTo>
                    <a:pt x="2351" y="2110"/>
                    <a:pt x="2445" y="1970"/>
                    <a:pt x="2511" y="1815"/>
                  </a:cubicBezTo>
                  <a:cubicBezTo>
                    <a:pt x="2579" y="1654"/>
                    <a:pt x="2613" y="1482"/>
                    <a:pt x="2613" y="1306"/>
                  </a:cubicBezTo>
                  <a:cubicBezTo>
                    <a:pt x="2613" y="1130"/>
                    <a:pt x="2579" y="959"/>
                    <a:pt x="2511" y="797"/>
                  </a:cubicBezTo>
                  <a:close/>
                  <a:moveTo>
                    <a:pt x="1307" y="2385"/>
                  </a:moveTo>
                  <a:cubicBezTo>
                    <a:pt x="1059" y="2385"/>
                    <a:pt x="831" y="2301"/>
                    <a:pt x="648" y="2160"/>
                  </a:cubicBezTo>
                  <a:cubicBezTo>
                    <a:pt x="816" y="2033"/>
                    <a:pt x="1008" y="1961"/>
                    <a:pt x="1153" y="1921"/>
                  </a:cubicBezTo>
                  <a:cubicBezTo>
                    <a:pt x="1273" y="1888"/>
                    <a:pt x="1378" y="1871"/>
                    <a:pt x="1443" y="1864"/>
                  </a:cubicBezTo>
                  <a:cubicBezTo>
                    <a:pt x="1457" y="2000"/>
                    <a:pt x="1457" y="2000"/>
                    <a:pt x="1457" y="2000"/>
                  </a:cubicBezTo>
                  <a:cubicBezTo>
                    <a:pt x="1672" y="1735"/>
                    <a:pt x="1672" y="1735"/>
                    <a:pt x="1672" y="1735"/>
                  </a:cubicBezTo>
                  <a:cubicBezTo>
                    <a:pt x="1407" y="1520"/>
                    <a:pt x="1407" y="1520"/>
                    <a:pt x="1407" y="1520"/>
                  </a:cubicBezTo>
                  <a:cubicBezTo>
                    <a:pt x="1421" y="1656"/>
                    <a:pt x="1421" y="1656"/>
                    <a:pt x="1421" y="1656"/>
                  </a:cubicBezTo>
                  <a:cubicBezTo>
                    <a:pt x="1239" y="1677"/>
                    <a:pt x="781" y="1742"/>
                    <a:pt x="395" y="1882"/>
                  </a:cubicBezTo>
                  <a:cubicBezTo>
                    <a:pt x="332" y="1782"/>
                    <a:pt x="285" y="1672"/>
                    <a:pt x="257" y="1554"/>
                  </a:cubicBezTo>
                  <a:cubicBezTo>
                    <a:pt x="936" y="1408"/>
                    <a:pt x="1591" y="1376"/>
                    <a:pt x="1837" y="1370"/>
                  </a:cubicBezTo>
                  <a:cubicBezTo>
                    <a:pt x="1837" y="1631"/>
                    <a:pt x="1837" y="1631"/>
                    <a:pt x="1837" y="1631"/>
                  </a:cubicBezTo>
                  <a:cubicBezTo>
                    <a:pt x="2162" y="1306"/>
                    <a:pt x="2162" y="1306"/>
                    <a:pt x="2162" y="1306"/>
                  </a:cubicBezTo>
                  <a:cubicBezTo>
                    <a:pt x="1837" y="981"/>
                    <a:pt x="1837" y="981"/>
                    <a:pt x="1837" y="981"/>
                  </a:cubicBezTo>
                  <a:cubicBezTo>
                    <a:pt x="1837" y="1242"/>
                    <a:pt x="1837" y="1242"/>
                    <a:pt x="1837" y="1242"/>
                  </a:cubicBezTo>
                  <a:cubicBezTo>
                    <a:pt x="1591" y="1236"/>
                    <a:pt x="936" y="1204"/>
                    <a:pt x="257" y="1058"/>
                  </a:cubicBezTo>
                  <a:cubicBezTo>
                    <a:pt x="285" y="941"/>
                    <a:pt x="332" y="830"/>
                    <a:pt x="395" y="731"/>
                  </a:cubicBezTo>
                  <a:cubicBezTo>
                    <a:pt x="781" y="871"/>
                    <a:pt x="1239" y="935"/>
                    <a:pt x="1421" y="957"/>
                  </a:cubicBezTo>
                  <a:cubicBezTo>
                    <a:pt x="1407" y="1093"/>
                    <a:pt x="1407" y="1093"/>
                    <a:pt x="1407" y="1093"/>
                  </a:cubicBezTo>
                  <a:cubicBezTo>
                    <a:pt x="1672" y="877"/>
                    <a:pt x="1672" y="877"/>
                    <a:pt x="1672" y="877"/>
                  </a:cubicBezTo>
                  <a:cubicBezTo>
                    <a:pt x="1457" y="612"/>
                    <a:pt x="1457" y="612"/>
                    <a:pt x="1457" y="612"/>
                  </a:cubicBezTo>
                  <a:cubicBezTo>
                    <a:pt x="1443" y="749"/>
                    <a:pt x="1443" y="749"/>
                    <a:pt x="1443" y="749"/>
                  </a:cubicBezTo>
                  <a:cubicBezTo>
                    <a:pt x="1378" y="741"/>
                    <a:pt x="1273" y="725"/>
                    <a:pt x="1153" y="692"/>
                  </a:cubicBezTo>
                  <a:cubicBezTo>
                    <a:pt x="1008" y="652"/>
                    <a:pt x="816" y="579"/>
                    <a:pt x="648" y="453"/>
                  </a:cubicBezTo>
                  <a:cubicBezTo>
                    <a:pt x="830" y="312"/>
                    <a:pt x="1059" y="228"/>
                    <a:pt x="1307" y="228"/>
                  </a:cubicBezTo>
                  <a:cubicBezTo>
                    <a:pt x="1901" y="228"/>
                    <a:pt x="2385" y="711"/>
                    <a:pt x="2385" y="1306"/>
                  </a:cubicBezTo>
                  <a:cubicBezTo>
                    <a:pt x="2385" y="1901"/>
                    <a:pt x="1901" y="2385"/>
                    <a:pt x="1307" y="238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1" name="Picture 90"/>
          <p:cNvPicPr>
            <a:picLocks noChangeAspect="1"/>
          </p:cNvPicPr>
          <p:nvPr/>
        </p:nvPicPr>
        <p:blipFill>
          <a:blip r:embed="rId11"/>
          <a:stretch>
            <a:fillRect/>
          </a:stretch>
        </p:blipFill>
        <p:spPr>
          <a:xfrm>
            <a:off x="10119924" y="3046724"/>
            <a:ext cx="1680338" cy="1680338"/>
          </a:xfrm>
          <a:prstGeom prst="rect">
            <a:avLst/>
          </a:prstGeom>
        </p:spPr>
      </p:pic>
      <p:grpSp>
        <p:nvGrpSpPr>
          <p:cNvPr id="16" name="Group 15"/>
          <p:cNvGrpSpPr/>
          <p:nvPr/>
        </p:nvGrpSpPr>
        <p:grpSpPr>
          <a:xfrm>
            <a:off x="10112582" y="1383111"/>
            <a:ext cx="1680338" cy="1680338"/>
            <a:chOff x="10067829" y="1191922"/>
            <a:chExt cx="1680338" cy="1680338"/>
          </a:xfrm>
        </p:grpSpPr>
        <p:pic>
          <p:nvPicPr>
            <p:cNvPr id="89" name="Picture 88"/>
            <p:cNvPicPr>
              <a:picLocks noChangeAspect="1"/>
            </p:cNvPicPr>
            <p:nvPr/>
          </p:nvPicPr>
          <p:blipFill>
            <a:blip r:embed="rId11"/>
            <a:stretch>
              <a:fillRect/>
            </a:stretch>
          </p:blipFill>
          <p:spPr>
            <a:xfrm>
              <a:off x="10067829" y="1191922"/>
              <a:ext cx="1680338" cy="1680338"/>
            </a:xfrm>
            <a:prstGeom prst="rect">
              <a:avLst/>
            </a:prstGeom>
          </p:spPr>
        </p:pic>
        <p:sp>
          <p:nvSpPr>
            <p:cNvPr id="128" name="TextBox 127"/>
            <p:cNvSpPr txBox="1"/>
            <p:nvPr/>
          </p:nvSpPr>
          <p:spPr>
            <a:xfrm>
              <a:off x="10441378" y="1242604"/>
              <a:ext cx="1295189"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Reports</a:t>
              </a:r>
            </a:p>
          </p:txBody>
        </p:sp>
      </p:grpSp>
      <p:pic>
        <p:nvPicPr>
          <p:cNvPr id="92" name="Picture 91"/>
          <p:cNvPicPr>
            <a:picLocks noChangeAspect="1"/>
          </p:cNvPicPr>
          <p:nvPr/>
        </p:nvPicPr>
        <p:blipFill>
          <a:blip r:embed="rId11"/>
          <a:stretch>
            <a:fillRect/>
          </a:stretch>
        </p:blipFill>
        <p:spPr>
          <a:xfrm>
            <a:off x="10127266" y="4639661"/>
            <a:ext cx="1680338" cy="1680338"/>
          </a:xfrm>
          <a:prstGeom prst="rect">
            <a:avLst/>
          </a:prstGeom>
        </p:spPr>
      </p:pic>
      <p:grpSp>
        <p:nvGrpSpPr>
          <p:cNvPr id="15" name="Group 14"/>
          <p:cNvGrpSpPr/>
          <p:nvPr/>
        </p:nvGrpSpPr>
        <p:grpSpPr>
          <a:xfrm>
            <a:off x="6095688" y="5254327"/>
            <a:ext cx="1638807" cy="1045011"/>
            <a:chOff x="6095688" y="5233545"/>
            <a:chExt cx="1638807" cy="1045011"/>
          </a:xfrm>
        </p:grpSpPr>
        <p:sp>
          <p:nvSpPr>
            <p:cNvPr id="44" name="TextBox 43"/>
            <p:cNvSpPr txBox="1"/>
            <p:nvPr/>
          </p:nvSpPr>
          <p:spPr>
            <a:xfrm>
              <a:off x="6096816" y="5847669"/>
              <a:ext cx="1637679"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Customer purchase records</a:t>
              </a:r>
            </a:p>
          </p:txBody>
        </p:sp>
        <p:pic>
          <p:nvPicPr>
            <p:cNvPr id="105" name="Picture 104"/>
            <p:cNvPicPr>
              <a:picLocks noChangeAspect="1"/>
            </p:cNvPicPr>
            <p:nvPr/>
          </p:nvPicPr>
          <p:blipFill>
            <a:blip r:embed="rId12"/>
            <a:stretch>
              <a:fillRect/>
            </a:stretch>
          </p:blipFill>
          <p:spPr>
            <a:xfrm>
              <a:off x="6095688" y="5233545"/>
              <a:ext cx="860768" cy="478026"/>
            </a:xfrm>
            <a:prstGeom prst="rect">
              <a:avLst/>
            </a:prstGeom>
          </p:spPr>
        </p:pic>
      </p:grpSp>
      <p:sp>
        <p:nvSpPr>
          <p:cNvPr id="107" name="Freeform 6"/>
          <p:cNvSpPr>
            <a:spLocks noChangeAspect="1" noEditPoints="1"/>
          </p:cNvSpPr>
          <p:nvPr/>
        </p:nvSpPr>
        <p:spPr bwMode="auto">
          <a:xfrm>
            <a:off x="8781635" y="3596570"/>
            <a:ext cx="575674" cy="575674"/>
          </a:xfrm>
          <a:custGeom>
            <a:avLst/>
            <a:gdLst>
              <a:gd name="T0" fmla="*/ 2511 w 2613"/>
              <a:gd name="T1" fmla="*/ 797 h 2613"/>
              <a:gd name="T2" fmla="*/ 2231 w 2613"/>
              <a:gd name="T3" fmla="*/ 382 h 2613"/>
              <a:gd name="T4" fmla="*/ 1815 w 2613"/>
              <a:gd name="T5" fmla="*/ 102 h 2613"/>
              <a:gd name="T6" fmla="*/ 1307 w 2613"/>
              <a:gd name="T7" fmla="*/ 0 h 2613"/>
              <a:gd name="T8" fmla="*/ 798 w 2613"/>
              <a:gd name="T9" fmla="*/ 102 h 2613"/>
              <a:gd name="T10" fmla="*/ 383 w 2613"/>
              <a:gd name="T11" fmla="*/ 382 h 2613"/>
              <a:gd name="T12" fmla="*/ 103 w 2613"/>
              <a:gd name="T13" fmla="*/ 797 h 2613"/>
              <a:gd name="T14" fmla="*/ 0 w 2613"/>
              <a:gd name="T15" fmla="*/ 1306 h 2613"/>
              <a:gd name="T16" fmla="*/ 103 w 2613"/>
              <a:gd name="T17" fmla="*/ 1815 h 2613"/>
              <a:gd name="T18" fmla="*/ 383 w 2613"/>
              <a:gd name="T19" fmla="*/ 2230 h 2613"/>
              <a:gd name="T20" fmla="*/ 798 w 2613"/>
              <a:gd name="T21" fmla="*/ 2510 h 2613"/>
              <a:gd name="T22" fmla="*/ 1307 w 2613"/>
              <a:gd name="T23" fmla="*/ 2613 h 2613"/>
              <a:gd name="T24" fmla="*/ 1815 w 2613"/>
              <a:gd name="T25" fmla="*/ 2510 h 2613"/>
              <a:gd name="T26" fmla="*/ 2231 w 2613"/>
              <a:gd name="T27" fmla="*/ 2230 h 2613"/>
              <a:gd name="T28" fmla="*/ 2511 w 2613"/>
              <a:gd name="T29" fmla="*/ 1815 h 2613"/>
              <a:gd name="T30" fmla="*/ 2613 w 2613"/>
              <a:gd name="T31" fmla="*/ 1306 h 2613"/>
              <a:gd name="T32" fmla="*/ 2511 w 2613"/>
              <a:gd name="T33" fmla="*/ 797 h 2613"/>
              <a:gd name="T34" fmla="*/ 1307 w 2613"/>
              <a:gd name="T35" fmla="*/ 2385 h 2613"/>
              <a:gd name="T36" fmla="*/ 648 w 2613"/>
              <a:gd name="T37" fmla="*/ 2160 h 2613"/>
              <a:gd name="T38" fmla="*/ 1153 w 2613"/>
              <a:gd name="T39" fmla="*/ 1921 h 2613"/>
              <a:gd name="T40" fmla="*/ 1443 w 2613"/>
              <a:gd name="T41" fmla="*/ 1864 h 2613"/>
              <a:gd name="T42" fmla="*/ 1457 w 2613"/>
              <a:gd name="T43" fmla="*/ 2000 h 2613"/>
              <a:gd name="T44" fmla="*/ 1672 w 2613"/>
              <a:gd name="T45" fmla="*/ 1735 h 2613"/>
              <a:gd name="T46" fmla="*/ 1407 w 2613"/>
              <a:gd name="T47" fmla="*/ 1520 h 2613"/>
              <a:gd name="T48" fmla="*/ 1421 w 2613"/>
              <a:gd name="T49" fmla="*/ 1656 h 2613"/>
              <a:gd name="T50" fmla="*/ 395 w 2613"/>
              <a:gd name="T51" fmla="*/ 1882 h 2613"/>
              <a:gd name="T52" fmla="*/ 257 w 2613"/>
              <a:gd name="T53" fmla="*/ 1554 h 2613"/>
              <a:gd name="T54" fmla="*/ 1837 w 2613"/>
              <a:gd name="T55" fmla="*/ 1370 h 2613"/>
              <a:gd name="T56" fmla="*/ 1837 w 2613"/>
              <a:gd name="T57" fmla="*/ 1631 h 2613"/>
              <a:gd name="T58" fmla="*/ 2162 w 2613"/>
              <a:gd name="T59" fmla="*/ 1306 h 2613"/>
              <a:gd name="T60" fmla="*/ 1837 w 2613"/>
              <a:gd name="T61" fmla="*/ 981 h 2613"/>
              <a:gd name="T62" fmla="*/ 1837 w 2613"/>
              <a:gd name="T63" fmla="*/ 1242 h 2613"/>
              <a:gd name="T64" fmla="*/ 257 w 2613"/>
              <a:gd name="T65" fmla="*/ 1058 h 2613"/>
              <a:gd name="T66" fmla="*/ 395 w 2613"/>
              <a:gd name="T67" fmla="*/ 731 h 2613"/>
              <a:gd name="T68" fmla="*/ 1421 w 2613"/>
              <a:gd name="T69" fmla="*/ 957 h 2613"/>
              <a:gd name="T70" fmla="*/ 1407 w 2613"/>
              <a:gd name="T71" fmla="*/ 1093 h 2613"/>
              <a:gd name="T72" fmla="*/ 1672 w 2613"/>
              <a:gd name="T73" fmla="*/ 877 h 2613"/>
              <a:gd name="T74" fmla="*/ 1457 w 2613"/>
              <a:gd name="T75" fmla="*/ 612 h 2613"/>
              <a:gd name="T76" fmla="*/ 1443 w 2613"/>
              <a:gd name="T77" fmla="*/ 749 h 2613"/>
              <a:gd name="T78" fmla="*/ 1153 w 2613"/>
              <a:gd name="T79" fmla="*/ 692 h 2613"/>
              <a:gd name="T80" fmla="*/ 648 w 2613"/>
              <a:gd name="T81" fmla="*/ 453 h 2613"/>
              <a:gd name="T82" fmla="*/ 1307 w 2613"/>
              <a:gd name="T83" fmla="*/ 228 h 2613"/>
              <a:gd name="T84" fmla="*/ 2385 w 2613"/>
              <a:gd name="T85" fmla="*/ 1306 h 2613"/>
              <a:gd name="T86" fmla="*/ 1307 w 2613"/>
              <a:gd name="T87" fmla="*/ 2385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3" h="2613">
                <a:moveTo>
                  <a:pt x="2511" y="797"/>
                </a:moveTo>
                <a:cubicBezTo>
                  <a:pt x="2445" y="642"/>
                  <a:pt x="2351" y="502"/>
                  <a:pt x="2231" y="382"/>
                </a:cubicBezTo>
                <a:cubicBezTo>
                  <a:pt x="2111" y="262"/>
                  <a:pt x="1971" y="168"/>
                  <a:pt x="1815" y="102"/>
                </a:cubicBezTo>
                <a:cubicBezTo>
                  <a:pt x="1654" y="34"/>
                  <a:pt x="1483" y="0"/>
                  <a:pt x="1307" y="0"/>
                </a:cubicBezTo>
                <a:cubicBezTo>
                  <a:pt x="1130" y="0"/>
                  <a:pt x="959" y="34"/>
                  <a:pt x="798" y="102"/>
                </a:cubicBezTo>
                <a:cubicBezTo>
                  <a:pt x="642" y="168"/>
                  <a:pt x="503" y="262"/>
                  <a:pt x="383" y="382"/>
                </a:cubicBezTo>
                <a:cubicBezTo>
                  <a:pt x="263" y="502"/>
                  <a:pt x="169" y="642"/>
                  <a:pt x="103" y="797"/>
                </a:cubicBezTo>
                <a:cubicBezTo>
                  <a:pt x="35" y="959"/>
                  <a:pt x="0" y="1130"/>
                  <a:pt x="0" y="1306"/>
                </a:cubicBezTo>
                <a:cubicBezTo>
                  <a:pt x="0" y="1482"/>
                  <a:pt x="35" y="1654"/>
                  <a:pt x="103" y="1815"/>
                </a:cubicBezTo>
                <a:cubicBezTo>
                  <a:pt x="169" y="1970"/>
                  <a:pt x="263" y="2110"/>
                  <a:pt x="383" y="2230"/>
                </a:cubicBezTo>
                <a:cubicBezTo>
                  <a:pt x="503" y="2350"/>
                  <a:pt x="642" y="2444"/>
                  <a:pt x="798" y="2510"/>
                </a:cubicBezTo>
                <a:cubicBezTo>
                  <a:pt x="959" y="2578"/>
                  <a:pt x="1130" y="2613"/>
                  <a:pt x="1307" y="2613"/>
                </a:cubicBezTo>
                <a:cubicBezTo>
                  <a:pt x="1483" y="2613"/>
                  <a:pt x="1654" y="2578"/>
                  <a:pt x="1815" y="2510"/>
                </a:cubicBezTo>
                <a:cubicBezTo>
                  <a:pt x="1971" y="2444"/>
                  <a:pt x="2111" y="2350"/>
                  <a:pt x="2231" y="2230"/>
                </a:cubicBezTo>
                <a:cubicBezTo>
                  <a:pt x="2351" y="2110"/>
                  <a:pt x="2445" y="1970"/>
                  <a:pt x="2511" y="1815"/>
                </a:cubicBezTo>
                <a:cubicBezTo>
                  <a:pt x="2579" y="1654"/>
                  <a:pt x="2613" y="1482"/>
                  <a:pt x="2613" y="1306"/>
                </a:cubicBezTo>
                <a:cubicBezTo>
                  <a:pt x="2613" y="1130"/>
                  <a:pt x="2579" y="959"/>
                  <a:pt x="2511" y="797"/>
                </a:cubicBezTo>
                <a:close/>
                <a:moveTo>
                  <a:pt x="1307" y="2385"/>
                </a:moveTo>
                <a:cubicBezTo>
                  <a:pt x="1059" y="2385"/>
                  <a:pt x="831" y="2301"/>
                  <a:pt x="648" y="2160"/>
                </a:cubicBezTo>
                <a:cubicBezTo>
                  <a:pt x="816" y="2033"/>
                  <a:pt x="1008" y="1961"/>
                  <a:pt x="1153" y="1921"/>
                </a:cubicBezTo>
                <a:cubicBezTo>
                  <a:pt x="1273" y="1888"/>
                  <a:pt x="1378" y="1871"/>
                  <a:pt x="1443" y="1864"/>
                </a:cubicBezTo>
                <a:cubicBezTo>
                  <a:pt x="1457" y="2000"/>
                  <a:pt x="1457" y="2000"/>
                  <a:pt x="1457" y="2000"/>
                </a:cubicBezTo>
                <a:cubicBezTo>
                  <a:pt x="1672" y="1735"/>
                  <a:pt x="1672" y="1735"/>
                  <a:pt x="1672" y="1735"/>
                </a:cubicBezTo>
                <a:cubicBezTo>
                  <a:pt x="1407" y="1520"/>
                  <a:pt x="1407" y="1520"/>
                  <a:pt x="1407" y="1520"/>
                </a:cubicBezTo>
                <a:cubicBezTo>
                  <a:pt x="1421" y="1656"/>
                  <a:pt x="1421" y="1656"/>
                  <a:pt x="1421" y="1656"/>
                </a:cubicBezTo>
                <a:cubicBezTo>
                  <a:pt x="1239" y="1677"/>
                  <a:pt x="781" y="1742"/>
                  <a:pt x="395" y="1882"/>
                </a:cubicBezTo>
                <a:cubicBezTo>
                  <a:pt x="332" y="1782"/>
                  <a:pt x="285" y="1672"/>
                  <a:pt x="257" y="1554"/>
                </a:cubicBezTo>
                <a:cubicBezTo>
                  <a:pt x="936" y="1408"/>
                  <a:pt x="1591" y="1376"/>
                  <a:pt x="1837" y="1370"/>
                </a:cubicBezTo>
                <a:cubicBezTo>
                  <a:pt x="1837" y="1631"/>
                  <a:pt x="1837" y="1631"/>
                  <a:pt x="1837" y="1631"/>
                </a:cubicBezTo>
                <a:cubicBezTo>
                  <a:pt x="2162" y="1306"/>
                  <a:pt x="2162" y="1306"/>
                  <a:pt x="2162" y="1306"/>
                </a:cubicBezTo>
                <a:cubicBezTo>
                  <a:pt x="1837" y="981"/>
                  <a:pt x="1837" y="981"/>
                  <a:pt x="1837" y="981"/>
                </a:cubicBezTo>
                <a:cubicBezTo>
                  <a:pt x="1837" y="1242"/>
                  <a:pt x="1837" y="1242"/>
                  <a:pt x="1837" y="1242"/>
                </a:cubicBezTo>
                <a:cubicBezTo>
                  <a:pt x="1591" y="1236"/>
                  <a:pt x="936" y="1204"/>
                  <a:pt x="257" y="1058"/>
                </a:cubicBezTo>
                <a:cubicBezTo>
                  <a:pt x="285" y="941"/>
                  <a:pt x="332" y="830"/>
                  <a:pt x="395" y="731"/>
                </a:cubicBezTo>
                <a:cubicBezTo>
                  <a:pt x="781" y="871"/>
                  <a:pt x="1239" y="935"/>
                  <a:pt x="1421" y="957"/>
                </a:cubicBezTo>
                <a:cubicBezTo>
                  <a:pt x="1407" y="1093"/>
                  <a:pt x="1407" y="1093"/>
                  <a:pt x="1407" y="1093"/>
                </a:cubicBezTo>
                <a:cubicBezTo>
                  <a:pt x="1672" y="877"/>
                  <a:pt x="1672" y="877"/>
                  <a:pt x="1672" y="877"/>
                </a:cubicBezTo>
                <a:cubicBezTo>
                  <a:pt x="1457" y="612"/>
                  <a:pt x="1457" y="612"/>
                  <a:pt x="1457" y="612"/>
                </a:cubicBezTo>
                <a:cubicBezTo>
                  <a:pt x="1443" y="749"/>
                  <a:pt x="1443" y="749"/>
                  <a:pt x="1443" y="749"/>
                </a:cubicBezTo>
                <a:cubicBezTo>
                  <a:pt x="1378" y="741"/>
                  <a:pt x="1273" y="725"/>
                  <a:pt x="1153" y="692"/>
                </a:cubicBezTo>
                <a:cubicBezTo>
                  <a:pt x="1008" y="652"/>
                  <a:pt x="816" y="579"/>
                  <a:pt x="648" y="453"/>
                </a:cubicBezTo>
                <a:cubicBezTo>
                  <a:pt x="830" y="312"/>
                  <a:pt x="1059" y="228"/>
                  <a:pt x="1307" y="228"/>
                </a:cubicBezTo>
                <a:cubicBezTo>
                  <a:pt x="1901" y="228"/>
                  <a:pt x="2385" y="711"/>
                  <a:pt x="2385" y="1306"/>
                </a:cubicBezTo>
                <a:cubicBezTo>
                  <a:pt x="2385" y="1901"/>
                  <a:pt x="1901" y="2385"/>
                  <a:pt x="1307" y="238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Slide Number Placeholder 18"/>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 name="Group 2"/>
          <p:cNvGrpSpPr/>
          <p:nvPr/>
        </p:nvGrpSpPr>
        <p:grpSpPr>
          <a:xfrm>
            <a:off x="4250230" y="1143922"/>
            <a:ext cx="2094969" cy="1905284"/>
            <a:chOff x="4288330" y="1143922"/>
            <a:chExt cx="2094969" cy="1905284"/>
          </a:xfrm>
        </p:grpSpPr>
        <p:grpSp>
          <p:nvGrpSpPr>
            <p:cNvPr id="61" name="Group 60"/>
            <p:cNvGrpSpPr/>
            <p:nvPr/>
          </p:nvGrpSpPr>
          <p:grpSpPr>
            <a:xfrm>
              <a:off x="4288330" y="1143922"/>
              <a:ext cx="2094969" cy="1905284"/>
              <a:chOff x="3945430" y="1029622"/>
              <a:chExt cx="2094969" cy="1905284"/>
            </a:xfrm>
          </p:grpSpPr>
          <p:sp>
            <p:nvSpPr>
              <p:cNvPr id="51" name="TextBox 50"/>
              <p:cNvSpPr txBox="1"/>
              <p:nvPr/>
            </p:nvSpPr>
            <p:spPr>
              <a:xfrm>
                <a:off x="4228055" y="2504019"/>
                <a:ext cx="1812344"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 file </a:t>
                </a:r>
                <a:b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format</a:t>
                </a:r>
              </a:p>
            </p:txBody>
          </p:sp>
          <p:sp>
            <p:nvSpPr>
              <p:cNvPr id="179" name="TextBox 178"/>
              <p:cNvSpPr txBox="1"/>
              <p:nvPr/>
            </p:nvSpPr>
            <p:spPr>
              <a:xfrm>
                <a:off x="3945430" y="1029622"/>
                <a:ext cx="1482245" cy="51090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Server logs</a:t>
                </a:r>
              </a:p>
            </p:txBody>
          </p:sp>
        </p:grpSp>
        <p:grpSp>
          <p:nvGrpSpPr>
            <p:cNvPr id="62" name="Group 61"/>
            <p:cNvGrpSpPr/>
            <p:nvPr/>
          </p:nvGrpSpPr>
          <p:grpSpPr>
            <a:xfrm>
              <a:off x="4595270" y="1610140"/>
              <a:ext cx="715963" cy="944694"/>
              <a:chOff x="4267200" y="3713163"/>
              <a:chExt cx="725488" cy="957262"/>
            </a:xfrm>
          </p:grpSpPr>
          <p:sp>
            <p:nvSpPr>
              <p:cNvPr id="63" name="Freeform 25"/>
              <p:cNvSpPr>
                <a:spLocks/>
              </p:cNvSpPr>
              <p:nvPr/>
            </p:nvSpPr>
            <p:spPr bwMode="auto">
              <a:xfrm>
                <a:off x="4267200" y="3713163"/>
                <a:ext cx="725488" cy="957262"/>
              </a:xfrm>
              <a:custGeom>
                <a:avLst/>
                <a:gdLst>
                  <a:gd name="T0" fmla="*/ 457 w 457"/>
                  <a:gd name="T1" fmla="*/ 603 h 603"/>
                  <a:gd name="T2" fmla="*/ 0 w 457"/>
                  <a:gd name="T3" fmla="*/ 603 h 603"/>
                  <a:gd name="T4" fmla="*/ 0 w 457"/>
                  <a:gd name="T5" fmla="*/ 136 h 603"/>
                  <a:gd name="T6" fmla="*/ 144 w 457"/>
                  <a:gd name="T7" fmla="*/ 0 h 603"/>
                  <a:gd name="T8" fmla="*/ 457 w 457"/>
                  <a:gd name="T9" fmla="*/ 0 h 603"/>
                  <a:gd name="T10" fmla="*/ 457 w 457"/>
                  <a:gd name="T11" fmla="*/ 603 h 603"/>
                </a:gdLst>
                <a:ahLst/>
                <a:cxnLst>
                  <a:cxn ang="0">
                    <a:pos x="T0" y="T1"/>
                  </a:cxn>
                  <a:cxn ang="0">
                    <a:pos x="T2" y="T3"/>
                  </a:cxn>
                  <a:cxn ang="0">
                    <a:pos x="T4" y="T5"/>
                  </a:cxn>
                  <a:cxn ang="0">
                    <a:pos x="T6" y="T7"/>
                  </a:cxn>
                  <a:cxn ang="0">
                    <a:pos x="T8" y="T9"/>
                  </a:cxn>
                  <a:cxn ang="0">
                    <a:pos x="T10" y="T11"/>
                  </a:cxn>
                </a:cxnLst>
                <a:rect l="0" t="0" r="r" b="b"/>
                <a:pathLst>
                  <a:path w="457" h="603">
                    <a:moveTo>
                      <a:pt x="457" y="603"/>
                    </a:moveTo>
                    <a:lnTo>
                      <a:pt x="0" y="603"/>
                    </a:lnTo>
                    <a:lnTo>
                      <a:pt x="0" y="136"/>
                    </a:lnTo>
                    <a:lnTo>
                      <a:pt x="144" y="0"/>
                    </a:lnTo>
                    <a:lnTo>
                      <a:pt x="457" y="0"/>
                    </a:lnTo>
                    <a:lnTo>
                      <a:pt x="457" y="603"/>
                    </a:lnTo>
                    <a:close/>
                  </a:path>
                </a:pathLst>
              </a:custGeom>
              <a:solidFill>
                <a:srgbClr val="F5F5F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26"/>
              <p:cNvSpPr>
                <a:spLocks/>
              </p:cNvSpPr>
              <p:nvPr/>
            </p:nvSpPr>
            <p:spPr bwMode="auto">
              <a:xfrm>
                <a:off x="4267200" y="3713163"/>
                <a:ext cx="228600" cy="215900"/>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27"/>
              <p:cNvSpPr>
                <a:spLocks/>
              </p:cNvSpPr>
              <p:nvPr/>
            </p:nvSpPr>
            <p:spPr bwMode="auto">
              <a:xfrm>
                <a:off x="4343400" y="3975100"/>
                <a:ext cx="244475" cy="19050"/>
              </a:xfrm>
              <a:custGeom>
                <a:avLst/>
                <a:gdLst>
                  <a:gd name="T0" fmla="*/ 62 w 64"/>
                  <a:gd name="T1" fmla="*/ 5 h 5"/>
                  <a:gd name="T2" fmla="*/ 2 w 64"/>
                  <a:gd name="T3" fmla="*/ 5 h 5"/>
                  <a:gd name="T4" fmla="*/ 0 w 64"/>
                  <a:gd name="T5" fmla="*/ 3 h 5"/>
                  <a:gd name="T6" fmla="*/ 2 w 64"/>
                  <a:gd name="T7" fmla="*/ 0 h 5"/>
                  <a:gd name="T8" fmla="*/ 62 w 64"/>
                  <a:gd name="T9" fmla="*/ 0 h 5"/>
                  <a:gd name="T10" fmla="*/ 64 w 64"/>
                  <a:gd name="T11" fmla="*/ 3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3"/>
                    </a:cubicBezTo>
                    <a:cubicBezTo>
                      <a:pt x="0" y="1"/>
                      <a:pt x="1" y="0"/>
                      <a:pt x="2" y="0"/>
                    </a:cubicBezTo>
                    <a:cubicBezTo>
                      <a:pt x="62" y="0"/>
                      <a:pt x="62" y="0"/>
                      <a:pt x="62" y="0"/>
                    </a:cubicBezTo>
                    <a:cubicBezTo>
                      <a:pt x="63" y="0"/>
                      <a:pt x="64" y="1"/>
                      <a:pt x="64" y="3"/>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28"/>
              <p:cNvSpPr>
                <a:spLocks/>
              </p:cNvSpPr>
              <p:nvPr/>
            </p:nvSpPr>
            <p:spPr bwMode="auto">
              <a:xfrm>
                <a:off x="4343400" y="4054475"/>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29"/>
              <p:cNvSpPr>
                <a:spLocks/>
              </p:cNvSpPr>
              <p:nvPr/>
            </p:nvSpPr>
            <p:spPr bwMode="auto">
              <a:xfrm>
                <a:off x="4343400" y="4130675"/>
                <a:ext cx="244475" cy="19050"/>
              </a:xfrm>
              <a:custGeom>
                <a:avLst/>
                <a:gdLst>
                  <a:gd name="T0" fmla="*/ 62 w 64"/>
                  <a:gd name="T1" fmla="*/ 5 h 5"/>
                  <a:gd name="T2" fmla="*/ 2 w 64"/>
                  <a:gd name="T3" fmla="*/ 5 h 5"/>
                  <a:gd name="T4" fmla="*/ 0 w 64"/>
                  <a:gd name="T5" fmla="*/ 2 h 5"/>
                  <a:gd name="T6" fmla="*/ 2 w 64"/>
                  <a:gd name="T7" fmla="*/ 0 h 5"/>
                  <a:gd name="T8" fmla="*/ 62 w 64"/>
                  <a:gd name="T9" fmla="*/ 0 h 5"/>
                  <a:gd name="T10" fmla="*/ 64 w 64"/>
                  <a:gd name="T11" fmla="*/ 2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2"/>
                    </a:cubicBezTo>
                    <a:cubicBezTo>
                      <a:pt x="0" y="1"/>
                      <a:pt x="1" y="0"/>
                      <a:pt x="2" y="0"/>
                    </a:cubicBezTo>
                    <a:cubicBezTo>
                      <a:pt x="62" y="0"/>
                      <a:pt x="62" y="0"/>
                      <a:pt x="62" y="0"/>
                    </a:cubicBezTo>
                    <a:cubicBezTo>
                      <a:pt x="63" y="0"/>
                      <a:pt x="64" y="1"/>
                      <a:pt x="64" y="2"/>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30"/>
              <p:cNvSpPr>
                <a:spLocks/>
              </p:cNvSpPr>
              <p:nvPr/>
            </p:nvSpPr>
            <p:spPr bwMode="auto">
              <a:xfrm>
                <a:off x="4343400" y="421163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31"/>
              <p:cNvSpPr>
                <a:spLocks/>
              </p:cNvSpPr>
              <p:nvPr/>
            </p:nvSpPr>
            <p:spPr bwMode="auto">
              <a:xfrm>
                <a:off x="4343400" y="4443413"/>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32"/>
              <p:cNvSpPr>
                <a:spLocks/>
              </p:cNvSpPr>
              <p:nvPr/>
            </p:nvSpPr>
            <p:spPr bwMode="auto">
              <a:xfrm>
                <a:off x="4343400" y="452278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33"/>
              <p:cNvSpPr>
                <a:spLocks/>
              </p:cNvSpPr>
              <p:nvPr/>
            </p:nvSpPr>
            <p:spPr bwMode="auto">
              <a:xfrm>
                <a:off x="4679950" y="389890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34"/>
              <p:cNvSpPr>
                <a:spLocks/>
              </p:cNvSpPr>
              <p:nvPr/>
            </p:nvSpPr>
            <p:spPr bwMode="auto">
              <a:xfrm>
                <a:off x="4679950" y="382270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0"/>
                      <a:pt x="1" y="0"/>
                      <a:pt x="2" y="0"/>
                    </a:cubicBezTo>
                    <a:cubicBezTo>
                      <a:pt x="62" y="0"/>
                      <a:pt x="62" y="0"/>
                      <a:pt x="62" y="0"/>
                    </a:cubicBezTo>
                    <a:cubicBezTo>
                      <a:pt x="63" y="0"/>
                      <a:pt x="64" y="0"/>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35"/>
              <p:cNvSpPr>
                <a:spLocks/>
              </p:cNvSpPr>
              <p:nvPr/>
            </p:nvSpPr>
            <p:spPr bwMode="auto">
              <a:xfrm>
                <a:off x="4679950" y="421163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36"/>
              <p:cNvSpPr>
                <a:spLocks/>
              </p:cNvSpPr>
              <p:nvPr/>
            </p:nvSpPr>
            <p:spPr bwMode="auto">
              <a:xfrm>
                <a:off x="4679950" y="428625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37"/>
              <p:cNvSpPr>
                <a:spLocks/>
              </p:cNvSpPr>
              <p:nvPr/>
            </p:nvSpPr>
            <p:spPr bwMode="auto">
              <a:xfrm>
                <a:off x="4679950" y="4367213"/>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38"/>
              <p:cNvSpPr>
                <a:spLocks/>
              </p:cNvSpPr>
              <p:nvPr/>
            </p:nvSpPr>
            <p:spPr bwMode="auto">
              <a:xfrm>
                <a:off x="4679950" y="4443413"/>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39"/>
              <p:cNvSpPr>
                <a:spLocks/>
              </p:cNvSpPr>
              <p:nvPr/>
            </p:nvSpPr>
            <p:spPr bwMode="auto">
              <a:xfrm>
                <a:off x="4679950" y="452278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40"/>
              <p:cNvSpPr>
                <a:spLocks noChangeArrowheads="1"/>
              </p:cNvSpPr>
              <p:nvPr/>
            </p:nvSpPr>
            <p:spPr bwMode="auto">
              <a:xfrm>
                <a:off x="4686300" y="3944938"/>
                <a:ext cx="230188" cy="2349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41"/>
              <p:cNvSpPr>
                <a:spLocks noChangeArrowheads="1"/>
              </p:cNvSpPr>
              <p:nvPr/>
            </p:nvSpPr>
            <p:spPr bwMode="auto">
              <a:xfrm>
                <a:off x="4343400" y="4256088"/>
                <a:ext cx="236538" cy="15557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2" name="Freeform 31"/>
          <p:cNvSpPr/>
          <p:nvPr/>
        </p:nvSpPr>
        <p:spPr bwMode="auto">
          <a:xfrm>
            <a:off x="629438" y="2394408"/>
            <a:ext cx="1482166" cy="820132"/>
          </a:xfrm>
          <a:custGeom>
            <a:avLst/>
            <a:gdLst>
              <a:gd name="connsiteX0" fmla="*/ 0 w 1480008"/>
              <a:gd name="connsiteY0" fmla="*/ 820132 h 820132"/>
              <a:gd name="connsiteX1" fmla="*/ 1480008 w 1480008"/>
              <a:gd name="connsiteY1" fmla="*/ 0 h 820132"/>
              <a:gd name="connsiteX0" fmla="*/ 0 w 1480008"/>
              <a:gd name="connsiteY0" fmla="*/ 820132 h 820132"/>
              <a:gd name="connsiteX1" fmla="*/ 1480008 w 1480008"/>
              <a:gd name="connsiteY1" fmla="*/ 0 h 820132"/>
              <a:gd name="connsiteX0" fmla="*/ 2158 w 1482166"/>
              <a:gd name="connsiteY0" fmla="*/ 820132 h 820132"/>
              <a:gd name="connsiteX1" fmla="*/ 1482166 w 1482166"/>
              <a:gd name="connsiteY1" fmla="*/ 0 h 820132"/>
            </a:gdLst>
            <a:ahLst/>
            <a:cxnLst>
              <a:cxn ang="0">
                <a:pos x="connsiteX0" y="connsiteY0"/>
              </a:cxn>
              <a:cxn ang="0">
                <a:pos x="connsiteX1" y="connsiteY1"/>
              </a:cxn>
            </a:cxnLst>
            <a:rect l="l" t="t" r="r" b="b"/>
            <a:pathLst>
              <a:path w="1482166" h="820132">
                <a:moveTo>
                  <a:pt x="2158" y="820132"/>
                </a:moveTo>
                <a:cubicBezTo>
                  <a:pt x="-13554" y="301659"/>
                  <a:pt x="17869" y="9427"/>
                  <a:pt x="1482166"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bwMode="auto">
          <a:xfrm>
            <a:off x="1022520" y="2248539"/>
            <a:ext cx="1079656" cy="814910"/>
          </a:xfrm>
          <a:custGeom>
            <a:avLst/>
            <a:gdLst>
              <a:gd name="connsiteX0" fmla="*/ 0 w 1480008"/>
              <a:gd name="connsiteY0" fmla="*/ 1027522 h 1027522"/>
              <a:gd name="connsiteX1" fmla="*/ 1480008 w 1480008"/>
              <a:gd name="connsiteY1" fmla="*/ 0 h 1027522"/>
              <a:gd name="connsiteX0" fmla="*/ 0 w 1480008"/>
              <a:gd name="connsiteY0" fmla="*/ 1027522 h 1027522"/>
              <a:gd name="connsiteX1" fmla="*/ 1480008 w 1480008"/>
              <a:gd name="connsiteY1" fmla="*/ 0 h 1027522"/>
              <a:gd name="connsiteX0" fmla="*/ 44 w 1480052"/>
              <a:gd name="connsiteY0" fmla="*/ 1027522 h 1027522"/>
              <a:gd name="connsiteX1" fmla="*/ 1480052 w 1480052"/>
              <a:gd name="connsiteY1" fmla="*/ 0 h 1027522"/>
              <a:gd name="connsiteX0" fmla="*/ 361 w 1480369"/>
              <a:gd name="connsiteY0" fmla="*/ 1028970 h 1028970"/>
              <a:gd name="connsiteX1" fmla="*/ 1480369 w 1480369"/>
              <a:gd name="connsiteY1" fmla="*/ 1448 h 1028970"/>
              <a:gd name="connsiteX0" fmla="*/ 4586 w 1484594"/>
              <a:gd name="connsiteY0" fmla="*/ 1060353 h 1060353"/>
              <a:gd name="connsiteX1" fmla="*/ 1484594 w 1484594"/>
              <a:gd name="connsiteY1" fmla="*/ 32831 h 1060353"/>
              <a:gd name="connsiteX0" fmla="*/ 4586 w 1484594"/>
              <a:gd name="connsiteY0" fmla="*/ 1044451 h 1044451"/>
              <a:gd name="connsiteX1" fmla="*/ 1484594 w 1484594"/>
              <a:gd name="connsiteY1" fmla="*/ 16929 h 1044451"/>
              <a:gd name="connsiteX0" fmla="*/ 1 w 1480009"/>
              <a:gd name="connsiteY0" fmla="*/ 1027522 h 1027522"/>
              <a:gd name="connsiteX1" fmla="*/ 1480009 w 1480009"/>
              <a:gd name="connsiteY1" fmla="*/ 0 h 1027522"/>
            </a:gdLst>
            <a:ahLst/>
            <a:cxnLst>
              <a:cxn ang="0">
                <a:pos x="connsiteX0" y="connsiteY0"/>
              </a:cxn>
              <a:cxn ang="0">
                <a:pos x="connsiteX1" y="connsiteY1"/>
              </a:cxn>
            </a:cxnLst>
            <a:rect l="l" t="t" r="r" b="b"/>
            <a:pathLst>
              <a:path w="1480009" h="1027522">
                <a:moveTo>
                  <a:pt x="1" y="1027522"/>
                </a:moveTo>
                <a:cubicBezTo>
                  <a:pt x="21609" y="-115629"/>
                  <a:pt x="53420" y="20319"/>
                  <a:pt x="1480009" y="0"/>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99"/>
          <p:cNvSpPr/>
          <p:nvPr/>
        </p:nvSpPr>
        <p:spPr bwMode="auto">
          <a:xfrm flipV="1">
            <a:off x="1019175" y="4808298"/>
            <a:ext cx="1198198" cy="671532"/>
          </a:xfrm>
          <a:custGeom>
            <a:avLst/>
            <a:gdLst>
              <a:gd name="connsiteX0" fmla="*/ 0 w 1480008"/>
              <a:gd name="connsiteY0" fmla="*/ 1027522 h 1027522"/>
              <a:gd name="connsiteX1" fmla="*/ 1480008 w 1480008"/>
              <a:gd name="connsiteY1" fmla="*/ 0 h 1027522"/>
              <a:gd name="connsiteX0" fmla="*/ 0 w 1480008"/>
              <a:gd name="connsiteY0" fmla="*/ 1027522 h 1027522"/>
              <a:gd name="connsiteX1" fmla="*/ 1480008 w 1480008"/>
              <a:gd name="connsiteY1" fmla="*/ 0 h 1027522"/>
              <a:gd name="connsiteX0" fmla="*/ 44 w 1480052"/>
              <a:gd name="connsiteY0" fmla="*/ 1027522 h 1027522"/>
              <a:gd name="connsiteX1" fmla="*/ 1480052 w 1480052"/>
              <a:gd name="connsiteY1" fmla="*/ 0 h 1027522"/>
              <a:gd name="connsiteX0" fmla="*/ 361 w 1480369"/>
              <a:gd name="connsiteY0" fmla="*/ 1028970 h 1028970"/>
              <a:gd name="connsiteX1" fmla="*/ 1480369 w 1480369"/>
              <a:gd name="connsiteY1" fmla="*/ 1448 h 1028970"/>
              <a:gd name="connsiteX0" fmla="*/ 0 w 1480008"/>
              <a:gd name="connsiteY0" fmla="*/ 1047131 h 1047131"/>
              <a:gd name="connsiteX1" fmla="*/ 1480008 w 1480008"/>
              <a:gd name="connsiteY1" fmla="*/ 19609 h 1047131"/>
            </a:gdLst>
            <a:ahLst/>
            <a:cxnLst>
              <a:cxn ang="0">
                <a:pos x="connsiteX0" y="connsiteY0"/>
              </a:cxn>
              <a:cxn ang="0">
                <a:pos x="connsiteX1" y="connsiteY1"/>
              </a:cxn>
            </a:cxnLst>
            <a:rect l="l" t="t" r="r" b="b"/>
            <a:pathLst>
              <a:path w="1480008" h="1047131">
                <a:moveTo>
                  <a:pt x="0" y="1047131"/>
                </a:moveTo>
                <a:cubicBezTo>
                  <a:pt x="214" y="-186626"/>
                  <a:pt x="53418" y="3897"/>
                  <a:pt x="1480008" y="19609"/>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1" name="Picture 110"/>
          <p:cNvPicPr>
            <a:picLocks noChangeAspect="1"/>
          </p:cNvPicPr>
          <p:nvPr/>
        </p:nvPicPr>
        <p:blipFill>
          <a:blip r:embed="rId7"/>
          <a:stretch>
            <a:fillRect/>
          </a:stretch>
        </p:blipFill>
        <p:spPr>
          <a:xfrm flipH="1">
            <a:off x="2895354" y="4436989"/>
            <a:ext cx="654062" cy="1277437"/>
          </a:xfrm>
          <a:prstGeom prst="rect">
            <a:avLst/>
          </a:prstGeom>
        </p:spPr>
      </p:pic>
    </p:spTree>
    <p:extLst>
      <p:ext uri="{BB962C8B-B14F-4D97-AF65-F5344CB8AC3E}">
        <p14:creationId xmlns:p14="http://schemas.microsoft.com/office/powerpoint/2010/main" val="12074540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wipe(left)">
                                      <p:cBhvr>
                                        <p:cTn id="11" dur="500"/>
                                        <p:tgtEl>
                                          <p:spTgt spid="10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11"/>
                                        </p:tgtEl>
                                        <p:attrNameLst>
                                          <p:attrName>style.visibility</p:attrName>
                                        </p:attrNameLst>
                                      </p:cBhvr>
                                      <p:to>
                                        <p:strVal val="visible"/>
                                      </p:to>
                                    </p:set>
                                    <p:animEffect transition="in" filter="fade">
                                      <p:cBhvr>
                                        <p:cTn id="24" dur="500"/>
                                        <p:tgtEl>
                                          <p:spTgt spid="111"/>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wipe(left)">
                                      <p:cBhvr>
                                        <p:cTn id="28" dur="500"/>
                                        <p:tgtEl>
                                          <p:spTgt spid="83"/>
                                        </p:tgtEl>
                                      </p:cBhvr>
                                    </p:animEffect>
                                  </p:childTnLst>
                                </p:cTn>
                              </p:par>
                              <p:par>
                                <p:cTn id="29" presetID="22" presetClass="entr" presetSubtype="8" fill="hold" nodeType="withEffect">
                                  <p:stCondLst>
                                    <p:cond delay="0"/>
                                  </p:stCondLst>
                                  <p:childTnLst>
                                    <p:set>
                                      <p:cBhvr>
                                        <p:cTn id="30" dur="1" fill="hold">
                                          <p:stCondLst>
                                            <p:cond delay="0"/>
                                          </p:stCondLst>
                                        </p:cTn>
                                        <p:tgtEl>
                                          <p:spTgt spid="5146"/>
                                        </p:tgtEl>
                                        <p:attrNameLst>
                                          <p:attrName>style.visibility</p:attrName>
                                        </p:attrNameLst>
                                      </p:cBhvr>
                                      <p:to>
                                        <p:strVal val="visible"/>
                                      </p:to>
                                    </p:set>
                                    <p:animEffect transition="in" filter="wipe(left)">
                                      <p:cBhvr>
                                        <p:cTn id="31" dur="500"/>
                                        <p:tgtEl>
                                          <p:spTgt spid="5146"/>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wipe(left)">
                                      <p:cBhvr>
                                        <p:cTn id="50" dur="500"/>
                                        <p:tgtEl>
                                          <p:spTgt spid="10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wipe(left)">
                                      <p:cBhvr>
                                        <p:cTn id="53" dur="500"/>
                                        <p:tgtEl>
                                          <p:spTgt spid="102"/>
                                        </p:tgtEl>
                                      </p:cBhvr>
                                    </p:animEffect>
                                  </p:childTnLst>
                                </p:cTn>
                              </p:par>
                            </p:childTnLst>
                          </p:cTn>
                        </p:par>
                        <p:par>
                          <p:cTn id="54" fill="hold">
                            <p:stCondLst>
                              <p:cond delay="4000"/>
                            </p:stCondLst>
                            <p:childTnLst>
                              <p:par>
                                <p:cTn id="55" presetID="10" presetClass="entr" presetSubtype="0"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par>
                          <p:cTn id="58" fill="hold">
                            <p:stCondLst>
                              <p:cond delay="4500"/>
                            </p:stCondLst>
                            <p:childTnLst>
                              <p:par>
                                <p:cTn id="59" presetID="22" presetClass="entr" presetSubtype="8" fill="hold" nodeType="afterEffect">
                                  <p:stCondLst>
                                    <p:cond delay="0"/>
                                  </p:stCondLst>
                                  <p:childTnLst>
                                    <p:set>
                                      <p:cBhvr>
                                        <p:cTn id="60" dur="1" fill="hold">
                                          <p:stCondLst>
                                            <p:cond delay="0"/>
                                          </p:stCondLst>
                                        </p:cTn>
                                        <p:tgtEl>
                                          <p:spTgt spid="5126"/>
                                        </p:tgtEl>
                                        <p:attrNameLst>
                                          <p:attrName>style.visibility</p:attrName>
                                        </p:attrNameLst>
                                      </p:cBhvr>
                                      <p:to>
                                        <p:strVal val="visible"/>
                                      </p:to>
                                    </p:set>
                                    <p:animEffect transition="in" filter="wipe(left)">
                                      <p:cBhvr>
                                        <p:cTn id="61" dur="500"/>
                                        <p:tgtEl>
                                          <p:spTgt spid="5126"/>
                                        </p:tgtEl>
                                      </p:cBhvr>
                                    </p:animEffect>
                                  </p:childTnLst>
                                </p:cTn>
                              </p:par>
                              <p:par>
                                <p:cTn id="62" presetID="22" presetClass="entr" presetSubtype="8" fill="hold" nodeType="withEffect">
                                  <p:stCondLst>
                                    <p:cond delay="0"/>
                                  </p:stCondLst>
                                  <p:childTnLst>
                                    <p:set>
                                      <p:cBhvr>
                                        <p:cTn id="63" dur="1" fill="hold">
                                          <p:stCondLst>
                                            <p:cond delay="0"/>
                                          </p:stCondLst>
                                        </p:cTn>
                                        <p:tgtEl>
                                          <p:spTgt spid="5128"/>
                                        </p:tgtEl>
                                        <p:attrNameLst>
                                          <p:attrName>style.visibility</p:attrName>
                                        </p:attrNameLst>
                                      </p:cBhvr>
                                      <p:to>
                                        <p:strVal val="visible"/>
                                      </p:to>
                                    </p:set>
                                    <p:animEffect transition="in" filter="wipe(left)">
                                      <p:cBhvr>
                                        <p:cTn id="64" dur="500"/>
                                        <p:tgtEl>
                                          <p:spTgt spid="5128"/>
                                        </p:tgtEl>
                                      </p:cBhvr>
                                    </p:animEffect>
                                  </p:childTnLst>
                                </p:cTn>
                              </p:par>
                              <p:par>
                                <p:cTn id="65" presetID="22" presetClass="entr" presetSubtype="8" fill="hold" nodeType="withEffect">
                                  <p:stCondLst>
                                    <p:cond delay="0"/>
                                  </p:stCondLst>
                                  <p:childTnLst>
                                    <p:set>
                                      <p:cBhvr>
                                        <p:cTn id="66" dur="1" fill="hold">
                                          <p:stCondLst>
                                            <p:cond delay="0"/>
                                          </p:stCondLst>
                                        </p:cTn>
                                        <p:tgtEl>
                                          <p:spTgt spid="174"/>
                                        </p:tgtEl>
                                        <p:attrNameLst>
                                          <p:attrName>style.visibility</p:attrName>
                                        </p:attrNameLst>
                                      </p:cBhvr>
                                      <p:to>
                                        <p:strVal val="visible"/>
                                      </p:to>
                                    </p:set>
                                    <p:animEffect transition="in" filter="wipe(left)">
                                      <p:cBhvr>
                                        <p:cTn id="67" dur="500"/>
                                        <p:tgtEl>
                                          <p:spTgt spid="174"/>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7"/>
                                        </p:tgtEl>
                                        <p:attrNameLst>
                                          <p:attrName>style.visibility</p:attrName>
                                        </p:attrNameLst>
                                      </p:cBhvr>
                                      <p:to>
                                        <p:strVal val="visible"/>
                                      </p:to>
                                    </p:set>
                                    <p:animEffect transition="in" filter="fade">
                                      <p:cBhvr>
                                        <p:cTn id="74" dur="500"/>
                                        <p:tgtEl>
                                          <p:spTgt spid="10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fade">
                                      <p:cBhvr>
                                        <p:cTn id="77" dur="500"/>
                                        <p:tgtEl>
                                          <p:spTgt spid="106"/>
                                        </p:tgtEl>
                                      </p:cBhvr>
                                    </p:animEffect>
                                  </p:childTnLst>
                                </p:cTn>
                              </p:par>
                            </p:childTnLst>
                          </p:cTn>
                        </p:par>
                        <p:par>
                          <p:cTn id="78" fill="hold">
                            <p:stCondLst>
                              <p:cond delay="5500"/>
                            </p:stCondLst>
                            <p:childTnLst>
                              <p:par>
                                <p:cTn id="79" presetID="22" presetClass="entr" presetSubtype="8" fill="hold" nodeType="afterEffect">
                                  <p:stCondLst>
                                    <p:cond delay="0"/>
                                  </p:stCondLst>
                                  <p:childTnLst>
                                    <p:set>
                                      <p:cBhvr>
                                        <p:cTn id="80" dur="1" fill="hold">
                                          <p:stCondLst>
                                            <p:cond delay="0"/>
                                          </p:stCondLst>
                                        </p:cTn>
                                        <p:tgtEl>
                                          <p:spTgt spid="5130"/>
                                        </p:tgtEl>
                                        <p:attrNameLst>
                                          <p:attrName>style.visibility</p:attrName>
                                        </p:attrNameLst>
                                      </p:cBhvr>
                                      <p:to>
                                        <p:strVal val="visible"/>
                                      </p:to>
                                    </p:set>
                                    <p:animEffect transition="in" filter="wipe(left)">
                                      <p:cBhvr>
                                        <p:cTn id="81" dur="500"/>
                                        <p:tgtEl>
                                          <p:spTgt spid="5130"/>
                                        </p:tgtEl>
                                      </p:cBhvr>
                                    </p:animEffect>
                                  </p:childTnLst>
                                </p:cTn>
                              </p:par>
                              <p:par>
                                <p:cTn id="82" presetID="22" presetClass="entr" presetSubtype="8" fill="hold" nodeType="withEffect">
                                  <p:stCondLst>
                                    <p:cond delay="0"/>
                                  </p:stCondLst>
                                  <p:childTnLst>
                                    <p:set>
                                      <p:cBhvr>
                                        <p:cTn id="83" dur="1" fill="hold">
                                          <p:stCondLst>
                                            <p:cond delay="0"/>
                                          </p:stCondLst>
                                        </p:cTn>
                                        <p:tgtEl>
                                          <p:spTgt spid="162"/>
                                        </p:tgtEl>
                                        <p:attrNameLst>
                                          <p:attrName>style.visibility</p:attrName>
                                        </p:attrNameLst>
                                      </p:cBhvr>
                                      <p:to>
                                        <p:strVal val="visible"/>
                                      </p:to>
                                    </p:set>
                                    <p:animEffect transition="in" filter="wipe(left)">
                                      <p:cBhvr>
                                        <p:cTn id="84" dur="500"/>
                                        <p:tgtEl>
                                          <p:spTgt spid="162"/>
                                        </p:tgtEl>
                                      </p:cBhvr>
                                    </p:animEffect>
                                  </p:childTnLst>
                                </p:cTn>
                              </p:par>
                              <p:par>
                                <p:cTn id="85" presetID="22" presetClass="entr" presetSubtype="8" fill="hold" nodeType="withEffect">
                                  <p:stCondLst>
                                    <p:cond delay="0"/>
                                  </p:stCondLst>
                                  <p:childTnLst>
                                    <p:set>
                                      <p:cBhvr>
                                        <p:cTn id="86" dur="1" fill="hold">
                                          <p:stCondLst>
                                            <p:cond delay="0"/>
                                          </p:stCondLst>
                                        </p:cTn>
                                        <p:tgtEl>
                                          <p:spTgt spid="161"/>
                                        </p:tgtEl>
                                        <p:attrNameLst>
                                          <p:attrName>style.visibility</p:attrName>
                                        </p:attrNameLst>
                                      </p:cBhvr>
                                      <p:to>
                                        <p:strVal val="visible"/>
                                      </p:to>
                                    </p:set>
                                    <p:animEffect transition="in" filter="wipe(left)">
                                      <p:cBhvr>
                                        <p:cTn id="87" dur="500"/>
                                        <p:tgtEl>
                                          <p:spTgt spid="161"/>
                                        </p:tgtEl>
                                      </p:cBhvr>
                                    </p:animEffect>
                                  </p:childTnLst>
                                </p:cTn>
                              </p:par>
                            </p:childTnLst>
                          </p:cTn>
                        </p:par>
                        <p:par>
                          <p:cTn id="88" fill="hold">
                            <p:stCondLst>
                              <p:cond delay="6000"/>
                            </p:stCondLst>
                            <p:childTnLst>
                              <p:par>
                                <p:cTn id="89" presetID="10" presetClass="entr" presetSubtype="0"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par>
                                <p:cTn id="92" presetID="10" presetClass="entr" presetSubtype="0" fill="hold" nodeType="withEffect">
                                  <p:stCondLst>
                                    <p:cond delay="0"/>
                                  </p:stCondLst>
                                  <p:childTnLst>
                                    <p:set>
                                      <p:cBhvr>
                                        <p:cTn id="93" dur="1" fill="hold">
                                          <p:stCondLst>
                                            <p:cond delay="0"/>
                                          </p:stCondLst>
                                        </p:cTn>
                                        <p:tgtEl>
                                          <p:spTgt spid="91"/>
                                        </p:tgtEl>
                                        <p:attrNameLst>
                                          <p:attrName>style.visibility</p:attrName>
                                        </p:attrNameLst>
                                      </p:cBhvr>
                                      <p:to>
                                        <p:strVal val="visible"/>
                                      </p:to>
                                    </p:set>
                                    <p:animEffect transition="in" filter="fade">
                                      <p:cBhvr>
                                        <p:cTn id="94" dur="500"/>
                                        <p:tgtEl>
                                          <p:spTgt spid="91"/>
                                        </p:tgtEl>
                                      </p:cBhvr>
                                    </p:animEffect>
                                  </p:childTnLst>
                                </p:cTn>
                              </p:par>
                              <p:par>
                                <p:cTn id="95" presetID="10" presetClass="entr" presetSubtype="0" fill="hold" nodeType="withEffect">
                                  <p:stCondLst>
                                    <p:cond delay="0"/>
                                  </p:stCondLst>
                                  <p:childTnLst>
                                    <p:set>
                                      <p:cBhvr>
                                        <p:cTn id="96" dur="1" fill="hold">
                                          <p:stCondLst>
                                            <p:cond delay="0"/>
                                          </p:stCondLst>
                                        </p:cTn>
                                        <p:tgtEl>
                                          <p:spTgt spid="92"/>
                                        </p:tgtEl>
                                        <p:attrNameLst>
                                          <p:attrName>style.visibility</p:attrName>
                                        </p:attrNameLst>
                                      </p:cBhvr>
                                      <p:to>
                                        <p:strVal val="visible"/>
                                      </p:to>
                                    </p:set>
                                    <p:animEffect transition="in" filter="fade">
                                      <p:cBhvr>
                                        <p:cTn id="9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83" grpId="0" animBg="1"/>
      <p:bldP spid="106" grpId="0" animBg="1"/>
      <p:bldP spid="107" grpId="0" animBg="1"/>
      <p:bldP spid="33" grpId="0" animBg="1"/>
      <p:bldP spid="10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8210550" y="5118164"/>
            <a:ext cx="107156" cy="2159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bwMode="auto">
          <a:xfrm>
            <a:off x="5731461" y="5119401"/>
            <a:ext cx="123239" cy="2159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30" name="Straight Arrow Connector 29"/>
          <p:cNvCxnSpPr>
            <a:stCxn id="28" idx="0"/>
          </p:cNvCxnSpPr>
          <p:nvPr/>
        </p:nvCxnSpPr>
        <p:spPr>
          <a:xfrm flipV="1">
            <a:off x="7051011" y="5409661"/>
            <a:ext cx="0" cy="355942"/>
          </a:xfrm>
          <a:prstGeom prst="straightConnector1">
            <a:avLst/>
          </a:prstGeom>
          <a:ln w="28575">
            <a:solidFill>
              <a:srgbClr val="50B347"/>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6705600" y="3605921"/>
            <a:ext cx="2287904" cy="2159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24" name="Straight Arrow Connector 23"/>
          <p:cNvCxnSpPr>
            <a:stCxn id="27" idx="1"/>
          </p:cNvCxnSpPr>
          <p:nvPr/>
        </p:nvCxnSpPr>
        <p:spPr>
          <a:xfrm flipH="1">
            <a:off x="9055886" y="3701311"/>
            <a:ext cx="939014" cy="0"/>
          </a:xfrm>
          <a:prstGeom prst="straightConnector1">
            <a:avLst/>
          </a:prstGeom>
          <a:ln w="28575">
            <a:solidFill>
              <a:srgbClr val="50B347"/>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994900" y="3285812"/>
            <a:ext cx="1762125" cy="830997"/>
          </a:xfrm>
          <a:prstGeom prst="rect">
            <a:avLst/>
          </a:prstGeom>
          <a:solidFill>
            <a:srgbClr val="002050"/>
          </a:solidFill>
        </p:spPr>
        <p:txBody>
          <a:bodyPr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Comma separated list of page IDs visited</a:t>
            </a:r>
          </a:p>
        </p:txBody>
      </p:sp>
      <p:sp>
        <p:nvSpPr>
          <p:cNvPr id="33" name="Rectangle 32"/>
          <p:cNvSpPr/>
          <p:nvPr/>
        </p:nvSpPr>
        <p:spPr bwMode="auto">
          <a:xfrm>
            <a:off x="7295801" y="2378465"/>
            <a:ext cx="3515074" cy="2159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p:cNvSpPr/>
          <p:nvPr/>
        </p:nvSpPr>
        <p:spPr bwMode="auto">
          <a:xfrm>
            <a:off x="6523231" y="2378465"/>
            <a:ext cx="710685" cy="2159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155541" y="2378465"/>
            <a:ext cx="2284408" cy="2159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Rectangle 17"/>
          <p:cNvSpPr/>
          <p:nvPr/>
        </p:nvSpPr>
        <p:spPr bwMode="auto">
          <a:xfrm>
            <a:off x="473077" y="2378465"/>
            <a:ext cx="1274763" cy="2159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 name="Rectangle 30"/>
          <p:cNvSpPr/>
          <p:nvPr/>
        </p:nvSpPr>
        <p:spPr bwMode="auto">
          <a:xfrm>
            <a:off x="1785942" y="2378465"/>
            <a:ext cx="2284408" cy="2159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TextBox 14"/>
          <p:cNvSpPr txBox="1"/>
          <p:nvPr/>
        </p:nvSpPr>
        <p:spPr>
          <a:xfrm>
            <a:off x="435577" y="1711716"/>
            <a:ext cx="1786258" cy="338554"/>
          </a:xfrm>
          <a:prstGeom prst="rect">
            <a:avLst/>
          </a:prstGeom>
          <a:solidFill>
            <a:srgbClr val="002050"/>
          </a:solidFill>
          <a:ln>
            <a:noFill/>
          </a:ln>
        </p:spPr>
        <p:txBody>
          <a:bodyPr wrap="none" lIns="91440" tIns="45720" rIns="91440" bIns="4572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Encrypted user ID</a:t>
            </a:r>
          </a:p>
        </p:txBody>
      </p:sp>
      <p:sp>
        <p:nvSpPr>
          <p:cNvPr id="8" name="TextBox 7"/>
          <p:cNvSpPr txBox="1"/>
          <p:nvPr/>
        </p:nvSpPr>
        <p:spPr>
          <a:xfrm>
            <a:off x="2484094" y="1711716"/>
            <a:ext cx="1065613" cy="338554"/>
          </a:xfrm>
          <a:prstGeom prst="rect">
            <a:avLst/>
          </a:prstGeom>
          <a:solidFill>
            <a:srgbClr val="002050"/>
          </a:solidFill>
          <a:ln>
            <a:noFill/>
          </a:ln>
        </p:spPr>
        <p:txBody>
          <a:bodyPr wrap="none" lIns="91440" tIns="45720" rIns="91440" bIns="4572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Start time</a:t>
            </a:r>
          </a:p>
        </p:txBody>
      </p:sp>
      <p:cxnSp>
        <p:nvCxnSpPr>
          <p:cNvPr id="22" name="Straight Arrow Connector 21"/>
          <p:cNvCxnSpPr>
            <a:stCxn id="8" idx="2"/>
          </p:cNvCxnSpPr>
          <p:nvPr/>
        </p:nvCxnSpPr>
        <p:spPr>
          <a:xfrm>
            <a:off x="3016901" y="2050270"/>
            <a:ext cx="20209" cy="287546"/>
          </a:xfrm>
          <a:prstGeom prst="straightConnector1">
            <a:avLst/>
          </a:prstGeom>
          <a:ln w="28575">
            <a:solidFill>
              <a:srgbClr val="50B347"/>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87029" y="1711716"/>
            <a:ext cx="982961" cy="338554"/>
          </a:xfrm>
          <a:prstGeom prst="rect">
            <a:avLst/>
          </a:prstGeom>
          <a:solidFill>
            <a:srgbClr val="002050"/>
          </a:solidFill>
          <a:ln>
            <a:noFill/>
          </a:ln>
        </p:spPr>
        <p:txBody>
          <a:bodyPr wrap="none" lIns="91440" tIns="45720" rIns="91440" bIns="4572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End time</a:t>
            </a:r>
          </a:p>
        </p:txBody>
      </p:sp>
      <p:sp>
        <p:nvSpPr>
          <p:cNvPr id="19" name="TextBox 18"/>
          <p:cNvSpPr txBox="1"/>
          <p:nvPr/>
        </p:nvSpPr>
        <p:spPr>
          <a:xfrm>
            <a:off x="6470898" y="1711716"/>
            <a:ext cx="815351" cy="338554"/>
          </a:xfrm>
          <a:prstGeom prst="rect">
            <a:avLst/>
          </a:prstGeom>
          <a:solidFill>
            <a:srgbClr val="002050"/>
          </a:solidFill>
          <a:ln>
            <a:noFill/>
          </a:ln>
        </p:spPr>
        <p:txBody>
          <a:bodyPr wrap="none" lIns="91440" tIns="45720" rIns="91440" bIns="4572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Region</a:t>
            </a:r>
          </a:p>
        </p:txBody>
      </p:sp>
      <p:sp>
        <p:nvSpPr>
          <p:cNvPr id="20" name="TextBox 19"/>
          <p:cNvSpPr txBox="1"/>
          <p:nvPr/>
        </p:nvSpPr>
        <p:spPr>
          <a:xfrm>
            <a:off x="7542234" y="1711716"/>
            <a:ext cx="3027304" cy="338554"/>
          </a:xfrm>
          <a:prstGeom prst="rect">
            <a:avLst/>
          </a:prstGeom>
          <a:solidFill>
            <a:srgbClr val="002050"/>
          </a:solidFill>
          <a:ln>
            <a:noFill/>
          </a:ln>
        </p:spPr>
        <p:txBody>
          <a:bodyPr wrap="none" lIns="91440" tIns="45720" rIns="91440" bIns="4572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Comma separated list of pages </a:t>
            </a:r>
          </a:p>
        </p:txBody>
      </p:sp>
      <p:sp>
        <p:nvSpPr>
          <p:cNvPr id="46" name="Rectangle 45"/>
          <p:cNvSpPr/>
          <p:nvPr/>
        </p:nvSpPr>
        <p:spPr bwMode="auto">
          <a:xfrm>
            <a:off x="473077" y="2613168"/>
            <a:ext cx="1339848" cy="2159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aphicFrame>
        <p:nvGraphicFramePr>
          <p:cNvPr id="7" name="Object 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2" name="think-cell Slide" r:id="rId5" imgW="378" imgH="379" progId="TCLayout.ActiveDocument.1">
                  <p:embed/>
                </p:oleObj>
              </mc:Choice>
              <mc:Fallback>
                <p:oleObj name="think-cell Slide" r:id="rId5" imgW="378" imgH="379"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p:cNvSpPr/>
          <p:nvPr/>
        </p:nvSpPr>
        <p:spPr bwMode="auto">
          <a:xfrm>
            <a:off x="434975" y="2336913"/>
            <a:ext cx="11322051" cy="3187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&lt;A23XŞ%28J8&gt; &lt;2/15/2012 11:53:16 AM&gt; &lt;2/15/2012 11:58:16 AM&gt; &lt;</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en</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-us&gt; &lt;www.nachos.com; www.wikipedia.com; www.yelp.com&gt; &lt;6,8,22,33,34,66,37&gt;</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&lt;B4332&amp;8*ŞR&gt; &lt;2/15/2012 11:53:16 AM&gt; &lt;2/15/2012 11:58:32 AM&gt; &lt;EN-US&gt; &lt;en.wikipedia.org/wiki/</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Weight_loss;webmd.com</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/diet; exercise.about.com&gt; &lt;82,5,6,7,34,56,56,78&gt;</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&lt;XY54#@asd9&gt; &lt;2/15/2012 11:54:16 AM&gt; &lt;2/15/2012 11:56:17 AM&gt; &lt;</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en-gb</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&gt; &lt;microsoft.com; Wikipedia.org/wiki/Microsoft;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xbox.com;msn.com;www.yahoo.com</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;&gt; &lt;87,92,45,5,33,45,4,28&gt;</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&lt;OSD934#*HH&gt; &lt;2/15/2012 11:54:16 AM&gt; &lt;2/15/2012 11:56:27 AM&gt; &lt;</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en-gb</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&gt; &lt;</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dominos.com;Wikipedia.org</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/wiki/</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Domino’s_Pizza;facebook.com</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/dominos&gt; &lt;1,3,5,81,18,35,3,5,56&gt;</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&lt;MGD%Ş@78JH&gt; &lt;2/15/2012 11:55:16 AM&gt; &lt;2/15/2012 11:58:36 AM&gt; &lt;</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en</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-us&gt; &lt;</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skiresorts.com;ski-europe.com;</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hlinkClick r:id="rId7"/>
              </a:rPr>
              <a:t>www.travelersdigest.com</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hlinkClick r:id="rId7"/>
              </a:rPr>
              <a:t>/ski_resorts.htm</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&gt; &lt;2,45,56,4,6,9,65,98,24&gt;</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&lt;OPO*&amp;BSD%S&gt; &lt;2/15/2012 11:56:16 AM&gt; &lt;2/15/2012 11:59:45 AM&gt; &lt;</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en-fr</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&gt; &lt;</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running.about.com;ehow.com;go.com’nike.com;nfl.com</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&gt; &lt;1,8,72,34,89,34,27,48,67&gt;</a:t>
            </a:r>
          </a:p>
        </p:txBody>
      </p:sp>
      <p:sp>
        <p:nvSpPr>
          <p:cNvPr id="2" name="Title 1"/>
          <p:cNvSpPr>
            <a:spLocks noGrp="1"/>
          </p:cNvSpPr>
          <p:nvPr>
            <p:ph type="title"/>
          </p:nvPr>
        </p:nvSpPr>
        <p:spPr/>
        <p:txBody>
          <a:bodyPr/>
          <a:lstStyle/>
          <a:p>
            <a:r>
              <a:rPr lang="en-US" dirty="0"/>
              <a:t>E-commerce scenario: </a:t>
            </a:r>
            <a:r>
              <a:rPr lang="en-US" dirty="0">
                <a:solidFill>
                  <a:schemeClr val="accent2"/>
                </a:solidFill>
              </a:rPr>
              <a:t>Sample web log data</a:t>
            </a:r>
          </a:p>
        </p:txBody>
      </p:sp>
      <p:cxnSp>
        <p:nvCxnSpPr>
          <p:cNvPr id="47" name="Straight Arrow Connector 46"/>
          <p:cNvCxnSpPr/>
          <p:nvPr/>
        </p:nvCxnSpPr>
        <p:spPr>
          <a:xfrm>
            <a:off x="1341044" y="2037959"/>
            <a:ext cx="973" cy="299857"/>
          </a:xfrm>
          <a:prstGeom prst="straightConnector1">
            <a:avLst/>
          </a:prstGeom>
          <a:ln w="28575">
            <a:solidFill>
              <a:srgbClr val="50B347"/>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5297259" y="2049389"/>
            <a:ext cx="973" cy="299857"/>
          </a:xfrm>
          <a:prstGeom prst="straightConnector1">
            <a:avLst/>
          </a:prstGeom>
          <a:ln w="28575">
            <a:solidFill>
              <a:srgbClr val="50B347"/>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78087" y="2049389"/>
            <a:ext cx="973" cy="299857"/>
          </a:xfrm>
          <a:prstGeom prst="straightConnector1">
            <a:avLst/>
          </a:prstGeom>
          <a:ln w="28575">
            <a:solidFill>
              <a:srgbClr val="50B347"/>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055400" y="2050883"/>
            <a:ext cx="973" cy="299857"/>
          </a:xfrm>
          <a:prstGeom prst="straightConnector1">
            <a:avLst/>
          </a:prstGeom>
          <a:ln w="28575">
            <a:solidFill>
              <a:srgbClr val="50B347"/>
            </a:solidFill>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246784" y="5765603"/>
            <a:ext cx="1608454" cy="338554"/>
          </a:xfrm>
          <a:prstGeom prst="rect">
            <a:avLst/>
          </a:prstGeom>
          <a:solidFill>
            <a:srgbClr val="002050"/>
          </a:solidFill>
        </p:spPr>
        <p:txBody>
          <a:bodyPr wrap="none" lIns="91440" tIns="45720" rIns="91440" bIns="4572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Field separators</a:t>
            </a: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8007072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up)">
                                      <p:cBhvr>
                                        <p:cTn id="11" dur="500"/>
                                        <p:tgtEl>
                                          <p:spTgt spid="4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2000"/>
                            </p:stCondLst>
                            <p:childTnLst>
                              <p:par>
                                <p:cTn id="34" presetID="22" presetClass="entr" presetSubtype="1"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up)">
                                      <p:cBhvr>
                                        <p:cTn id="36" dur="500"/>
                                        <p:tgtEl>
                                          <p:spTgt spid="48"/>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up)">
                                      <p:cBhvr>
                                        <p:cTn id="49" dur="500"/>
                                        <p:tgtEl>
                                          <p:spTgt spid="49"/>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par>
                          <p:cTn id="58" fill="hold">
                            <p:stCondLst>
                              <p:cond delay="2000"/>
                            </p:stCondLst>
                            <p:childTnLst>
                              <p:par>
                                <p:cTn id="59" presetID="22" presetClass="entr" presetSubtype="1" fill="hold"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par>
                          <p:cTn id="62" fill="hold">
                            <p:stCondLst>
                              <p:cond delay="2500"/>
                            </p:stCondLst>
                            <p:childTnLst>
                              <p:par>
                                <p:cTn id="63" presetID="10" presetClass="entr" presetSubtype="0"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500"/>
                            </p:stCondLst>
                            <p:childTnLst>
                              <p:par>
                                <p:cTn id="75" presetID="22" presetClass="entr" presetSubtype="2" fill="hold"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down)">
                                      <p:cBhvr>
                                        <p:cTn id="90" dur="500"/>
                                        <p:tgtEl>
                                          <p:spTgt spid="30"/>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animBg="1"/>
      <p:bldP spid="34" grpId="0" animBg="1"/>
      <p:bldP spid="27" grpId="0" animBg="1"/>
      <p:bldP spid="33" grpId="0" animBg="1"/>
      <p:bldP spid="43" grpId="0" animBg="1"/>
      <p:bldP spid="42" grpId="0" animBg="1"/>
      <p:bldP spid="18" grpId="0" animBg="1"/>
      <p:bldP spid="31" grpId="0" animBg="1"/>
      <p:bldP spid="15" grpId="0" animBg="1"/>
      <p:bldP spid="8" grpId="0" animBg="1"/>
      <p:bldP spid="17" grpId="0" animBg="1"/>
      <p:bldP spid="19" grpId="0" animBg="1"/>
      <p:bldP spid="20" grpId="0" animBg="1"/>
      <p:bldP spid="46"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923073" cy="927940"/>
          </a:xfrm>
        </p:spPr>
        <p:txBody>
          <a:bodyPr/>
          <a:lstStyle/>
          <a:p>
            <a:r>
              <a:rPr lang="en-US" dirty="0"/>
              <a:t>E-commerce scenario: </a:t>
            </a:r>
            <a:r>
              <a:rPr lang="en-US" sz="4400" dirty="0">
                <a:solidFill>
                  <a:schemeClr val="accent2"/>
                </a:solidFill>
              </a:rPr>
              <a:t>Sample transactional data</a:t>
            </a:r>
          </a:p>
        </p:txBody>
      </p:sp>
      <p:graphicFrame>
        <p:nvGraphicFramePr>
          <p:cNvPr id="4" name="Table 3"/>
          <p:cNvGraphicFramePr>
            <a:graphicFrameLocks noGrp="1"/>
          </p:cNvGraphicFramePr>
          <p:nvPr>
            <p:extLst/>
          </p:nvPr>
        </p:nvGraphicFramePr>
        <p:xfrm>
          <a:off x="434351" y="2231687"/>
          <a:ext cx="11320272" cy="3947160"/>
        </p:xfrm>
        <a:graphic>
          <a:graphicData uri="http://schemas.openxmlformats.org/drawingml/2006/table">
            <a:tbl>
              <a:tblPr firstRow="1" bandRow="1"/>
              <a:tblGrid>
                <a:gridCol w="1280160">
                  <a:extLst>
                    <a:ext uri="{9D8B030D-6E8A-4147-A177-3AD203B41FA5}">
                      <a16:colId xmlns:a16="http://schemas.microsoft.com/office/drawing/2014/main" val="20000"/>
                    </a:ext>
                  </a:extLst>
                </a:gridCol>
                <a:gridCol w="45720">
                  <a:extLst>
                    <a:ext uri="{9D8B030D-6E8A-4147-A177-3AD203B41FA5}">
                      <a16:colId xmlns:a16="http://schemas.microsoft.com/office/drawing/2014/main" val="20004"/>
                    </a:ext>
                  </a:extLst>
                </a:gridCol>
                <a:gridCol w="2743200">
                  <a:extLst>
                    <a:ext uri="{9D8B030D-6E8A-4147-A177-3AD203B41FA5}">
                      <a16:colId xmlns:a16="http://schemas.microsoft.com/office/drawing/2014/main" val="20001"/>
                    </a:ext>
                  </a:extLst>
                </a:gridCol>
                <a:gridCol w="45720">
                  <a:extLst>
                    <a:ext uri="{9D8B030D-6E8A-4147-A177-3AD203B41FA5}">
                      <a16:colId xmlns:a16="http://schemas.microsoft.com/office/drawing/2014/main" val="20005"/>
                    </a:ext>
                  </a:extLst>
                </a:gridCol>
                <a:gridCol w="4572000">
                  <a:extLst>
                    <a:ext uri="{9D8B030D-6E8A-4147-A177-3AD203B41FA5}">
                      <a16:colId xmlns:a16="http://schemas.microsoft.com/office/drawing/2014/main" val="20002"/>
                    </a:ext>
                  </a:extLst>
                </a:gridCol>
                <a:gridCol w="45720">
                  <a:extLst>
                    <a:ext uri="{9D8B030D-6E8A-4147-A177-3AD203B41FA5}">
                      <a16:colId xmlns:a16="http://schemas.microsoft.com/office/drawing/2014/main" val="20006"/>
                    </a:ext>
                  </a:extLst>
                </a:gridCol>
                <a:gridCol w="2587752">
                  <a:extLst>
                    <a:ext uri="{9D8B030D-6E8A-4147-A177-3AD203B41FA5}">
                      <a16:colId xmlns:a16="http://schemas.microsoft.com/office/drawing/2014/main" val="20003"/>
                    </a:ext>
                  </a:extLst>
                </a:gridCol>
              </a:tblGrid>
              <a:tr h="624840">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User ID</a:t>
                      </a:r>
                      <a:endParaRPr lang="en-US" sz="2000" b="0" dirty="0">
                        <a:solidFill>
                          <a:schemeClr val="bg1"/>
                        </a:solidFill>
                        <a:latin typeface="Segoe UI Semibold" panose="020B0702040204020203" pitchFamily="34" charset="0"/>
                        <a:cs typeface="Segoe UI Semibold" panose="020B0702040204020203" pitchFamily="34" charset="0"/>
                      </a:endParaRPr>
                    </a:p>
                  </a:txBody>
                  <a:tcPr marT="27432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00" b="0" dirty="0">
                        <a:solidFill>
                          <a:schemeClr val="bg1"/>
                        </a:solidFill>
                        <a:latin typeface="Segoe UI Semibold" panose="020B0702040204020203" pitchFamily="34" charset="0"/>
                        <a:cs typeface="Segoe UI Semibold" panose="020B0702040204020203" pitchFamily="34" charset="0"/>
                      </a:endParaRP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Time</a:t>
                      </a:r>
                      <a:endParaRPr lang="en-US" sz="2000" b="0" dirty="0">
                        <a:solidFill>
                          <a:schemeClr val="bg1"/>
                        </a:solidFill>
                        <a:latin typeface="Segoe UI Semibold" panose="020B0702040204020203" pitchFamily="34" charset="0"/>
                        <a:cs typeface="Segoe UI Semibold" panose="020B0702040204020203" pitchFamily="34" charset="0"/>
                      </a:endParaRPr>
                    </a:p>
                  </a:txBody>
                  <a:tcPr marT="27432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00" b="0" dirty="0">
                        <a:solidFill>
                          <a:schemeClr val="bg1"/>
                        </a:solidFill>
                        <a:latin typeface="Segoe UI Semibold" panose="020B0702040204020203" pitchFamily="34" charset="0"/>
                        <a:cs typeface="Segoe UI Semibold" panose="020B0702040204020203" pitchFamily="34" charset="0"/>
                      </a:endParaRP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Product</a:t>
                      </a:r>
                      <a:r>
                        <a:rPr lang="en-US" sz="2000" baseline="0" dirty="0">
                          <a:solidFill>
                            <a:schemeClr val="bg1"/>
                          </a:solidFill>
                          <a:latin typeface="Segoe UI Semibold" panose="020B0702040204020203" pitchFamily="34" charset="0"/>
                          <a:cs typeface="Segoe UI Semibold" panose="020B0702040204020203" pitchFamily="34" charset="0"/>
                        </a:rPr>
                        <a:t> IDs</a:t>
                      </a:r>
                      <a:endParaRPr lang="en-US" sz="2000" b="0" dirty="0">
                        <a:solidFill>
                          <a:schemeClr val="bg1"/>
                        </a:solidFill>
                        <a:latin typeface="Segoe UI Semibold" panose="020B0702040204020203" pitchFamily="34" charset="0"/>
                        <a:cs typeface="Segoe UI Semibold" panose="020B0702040204020203" pitchFamily="34" charset="0"/>
                      </a:endParaRPr>
                    </a:p>
                  </a:txBody>
                  <a:tcPr marT="27432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B7D37"/>
                    </a:solidFill>
                  </a:tcPr>
                </a:tc>
                <a:tc>
                  <a:txBody>
                    <a:bodyPr/>
                    <a:lstStyle/>
                    <a:p>
                      <a:pPr algn="ctr"/>
                      <a:endParaRPr lang="en-US" sz="100" b="0" dirty="0">
                        <a:solidFill>
                          <a:schemeClr val="bg1"/>
                        </a:solidFill>
                        <a:latin typeface="Segoe UI Semibold" panose="020B0702040204020203" pitchFamily="34" charset="0"/>
                        <a:cs typeface="Segoe UI Semibold" panose="020B0702040204020203" pitchFamily="34" charset="0"/>
                      </a:endParaRPr>
                    </a:p>
                  </a:txBody>
                  <a:tcPr marL="0" marR="0" marT="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bg1"/>
                          </a:solidFill>
                          <a:latin typeface="Segoe UI Semibold" panose="020B0702040204020203" pitchFamily="34" charset="0"/>
                          <a:cs typeface="Segoe UI Semibold" panose="020B0702040204020203" pitchFamily="34" charset="0"/>
                        </a:rPr>
                        <a:t>Total</a:t>
                      </a:r>
                      <a:r>
                        <a:rPr lang="en-US" sz="2000" baseline="0" dirty="0">
                          <a:solidFill>
                            <a:schemeClr val="bg1"/>
                          </a:solidFill>
                          <a:latin typeface="Segoe UI Semibold" panose="020B0702040204020203" pitchFamily="34" charset="0"/>
                          <a:cs typeface="Segoe UI Semibold" panose="020B0702040204020203" pitchFamily="34" charset="0"/>
                        </a:rPr>
                        <a:t> a</a:t>
                      </a:r>
                      <a:r>
                        <a:rPr lang="en-US" sz="2000" dirty="0">
                          <a:solidFill>
                            <a:schemeClr val="bg1"/>
                          </a:solidFill>
                          <a:latin typeface="Segoe UI Semibold" panose="020B0702040204020203" pitchFamily="34" charset="0"/>
                          <a:cs typeface="Segoe UI Semibold" panose="020B0702040204020203" pitchFamily="34" charset="0"/>
                        </a:rPr>
                        <a:t>mount ($)</a:t>
                      </a:r>
                      <a:endParaRPr lang="en-US" sz="2000" b="0" dirty="0">
                        <a:solidFill>
                          <a:schemeClr val="bg1"/>
                        </a:solidFill>
                        <a:latin typeface="Segoe UI Semibold" panose="020B0702040204020203" pitchFamily="34" charset="0"/>
                        <a:cs typeface="Segoe UI Semibold" panose="020B0702040204020203" pitchFamily="34" charset="0"/>
                      </a:endParaRPr>
                    </a:p>
                  </a:txBody>
                  <a:tcPr marT="27432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45720">
                <a:tc>
                  <a:txBody>
                    <a:bodyPr/>
                    <a:lstStyle/>
                    <a:p>
                      <a:pPr algn="ctr"/>
                      <a:endParaRPr lang="en-US" sz="200" b="0" dirty="0">
                        <a:solidFill>
                          <a:schemeClr val="bg1"/>
                        </a:solidFill>
                        <a:latin typeface="Segoe UI Semibold" panose="020B0702040204020203" pitchFamily="34" charset="0"/>
                        <a:cs typeface="Segoe UI Semibold" panose="020B0702040204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b="0" dirty="0">
                        <a:solidFill>
                          <a:schemeClr val="bg1"/>
                        </a:solidFill>
                        <a:latin typeface="Segoe UI Semibold" panose="020B0702040204020203" pitchFamily="34" charset="0"/>
                        <a:cs typeface="Segoe UI Semibold" panose="020B0702040204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b="0" dirty="0">
                        <a:solidFill>
                          <a:schemeClr val="bg1"/>
                        </a:solidFill>
                        <a:latin typeface="Segoe UI Semibold" panose="020B0702040204020203" pitchFamily="34" charset="0"/>
                        <a:cs typeface="Segoe UI Semibold" panose="020B0702040204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b="0" dirty="0">
                        <a:solidFill>
                          <a:schemeClr val="bg1"/>
                        </a:solidFill>
                        <a:latin typeface="Segoe UI Semibold" panose="020B0702040204020203" pitchFamily="34" charset="0"/>
                        <a:cs typeface="Segoe UI Semibold" panose="020B0702040204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b="0" dirty="0">
                        <a:solidFill>
                          <a:schemeClr val="bg1"/>
                        </a:solidFill>
                        <a:latin typeface="Segoe UI Semibold" panose="020B0702040204020203" pitchFamily="34" charset="0"/>
                        <a:cs typeface="Segoe UI Semibold" panose="020B0702040204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b="0" dirty="0">
                        <a:solidFill>
                          <a:schemeClr val="bg1"/>
                        </a:solidFill>
                        <a:latin typeface="Segoe UI Semibold" panose="020B0702040204020203" pitchFamily="34" charset="0"/>
                        <a:cs typeface="Segoe UI Semibold" panose="020B0702040204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b="0" dirty="0">
                        <a:solidFill>
                          <a:schemeClr val="bg1"/>
                        </a:solidFill>
                        <a:latin typeface="Segoe UI Semibold" panose="020B0702040204020203" pitchFamily="34" charset="0"/>
                        <a:cs typeface="Segoe UI Semibold" panose="020B0702040204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26720">
                <a:tc>
                  <a:txBody>
                    <a:bodyPr/>
                    <a:lstStyle/>
                    <a:p>
                      <a:pPr algn="ctr"/>
                      <a:r>
                        <a:rPr lang="en-US" sz="1600" dirty="0">
                          <a:solidFill>
                            <a:schemeClr val="tx2"/>
                          </a:solidFill>
                        </a:rPr>
                        <a:t>78229021</a:t>
                      </a:r>
                      <a:endParaRPr lang="en-US" sz="1600" dirty="0">
                        <a:solidFill>
                          <a:schemeClr val="tx2"/>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rPr>
                        <a:t>2/15/2012 11:53:16 AM</a:t>
                      </a:r>
                      <a:endParaRPr lang="en-US" sz="1600" dirty="0">
                        <a:solidFill>
                          <a:schemeClr val="tx2"/>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600" dirty="0">
                          <a:solidFill>
                            <a:schemeClr val="tx2"/>
                          </a:solidFill>
                        </a:rPr>
                        <a:t>SR27821, CO98241, HG4214</a:t>
                      </a:r>
                      <a:endParaRPr lang="en-US" sz="1600" dirty="0">
                        <a:solidFill>
                          <a:schemeClr val="tx2"/>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rPr>
                        <a:t>214.50</a:t>
                      </a:r>
                      <a:endParaRPr lang="en-US" sz="1600" dirty="0">
                        <a:solidFill>
                          <a:schemeClr val="tx2"/>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5720">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70560">
                <a:tc>
                  <a:txBody>
                    <a:bodyPr/>
                    <a:lstStyle/>
                    <a:p>
                      <a:pPr algn="ctr"/>
                      <a:r>
                        <a:rPr lang="en-US" sz="1600" dirty="0">
                          <a:solidFill>
                            <a:schemeClr val="tx2"/>
                          </a:solidFill>
                          <a:latin typeface="+mn-lt"/>
                        </a:rPr>
                        <a:t>999645224</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latin typeface="+mn-lt"/>
                        </a:rPr>
                        <a:t>2/15/2012 11:53:16 AM</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da-DK" sz="1600" dirty="0">
                          <a:solidFill>
                            <a:schemeClr val="tx2"/>
                          </a:solidFill>
                          <a:latin typeface="+mn-lt"/>
                        </a:rPr>
                        <a:t>SRT242421, VFG3243, TR3253, BET353, OPB236, FE4365, KL5634, HI4634, MI4634</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latin typeface="+mn-lt"/>
                        </a:rPr>
                        <a:t>4,213.78</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45720">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26720">
                <a:tc>
                  <a:txBody>
                    <a:bodyPr/>
                    <a:lstStyle/>
                    <a:p>
                      <a:pPr algn="ctr"/>
                      <a:r>
                        <a:rPr lang="en-US" sz="1600" dirty="0">
                          <a:solidFill>
                            <a:schemeClr val="tx2"/>
                          </a:solidFill>
                          <a:latin typeface="+mn-lt"/>
                        </a:rPr>
                        <a:t>397633634</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latin typeface="+mn-lt"/>
                        </a:rPr>
                        <a:t>2/15/2012 11:54:16 AM</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600" dirty="0">
                          <a:solidFill>
                            <a:schemeClr val="tx2"/>
                          </a:solidFill>
                          <a:latin typeface="+mn-lt"/>
                        </a:rPr>
                        <a:t>A3256</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latin typeface="+mn-lt"/>
                        </a:rPr>
                        <a:t>58.67</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45720">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26720">
                <a:tc>
                  <a:txBody>
                    <a:bodyPr/>
                    <a:lstStyle/>
                    <a:p>
                      <a:pPr algn="ctr"/>
                      <a:r>
                        <a:rPr lang="en-US" sz="1600" dirty="0">
                          <a:solidFill>
                            <a:schemeClr val="tx2"/>
                          </a:solidFill>
                          <a:latin typeface="+mn-lt"/>
                        </a:rPr>
                        <a:t>8342834114</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latin typeface="+mn-lt"/>
                        </a:rPr>
                        <a:t>2/15/2012 11:54:16 AM</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600" dirty="0">
                          <a:solidFill>
                            <a:schemeClr val="tx2"/>
                          </a:solidFill>
                          <a:latin typeface="+mn-lt"/>
                        </a:rPr>
                        <a:t>A8427</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latin typeface="+mn-lt"/>
                        </a:rPr>
                        <a:t>44.42</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45720">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670560">
                <a:tc>
                  <a:txBody>
                    <a:bodyPr/>
                    <a:lstStyle/>
                    <a:p>
                      <a:pPr algn="ctr"/>
                      <a:r>
                        <a:rPr lang="en-US" sz="1600" dirty="0">
                          <a:solidFill>
                            <a:schemeClr val="tx2"/>
                          </a:solidFill>
                          <a:latin typeface="+mn-lt"/>
                        </a:rPr>
                        <a:t>248219412</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latin typeface="+mn-lt"/>
                        </a:rPr>
                        <a:t>2/15/2012 11:55:16 AM</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600" dirty="0">
                          <a:solidFill>
                            <a:schemeClr val="tx2"/>
                          </a:solidFill>
                          <a:latin typeface="+mn-lt"/>
                        </a:rPr>
                        <a:t>B242V421, GH324342, YT325352, RT35325, RE235235</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latin typeface="+mn-lt"/>
                        </a:rPr>
                        <a:t>1,241.50</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45720">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426720">
                <a:tc>
                  <a:txBody>
                    <a:bodyPr/>
                    <a:lstStyle/>
                    <a:p>
                      <a:pPr algn="ctr"/>
                      <a:r>
                        <a:rPr lang="en-US" sz="1600" dirty="0">
                          <a:solidFill>
                            <a:schemeClr val="tx2"/>
                          </a:solidFill>
                          <a:latin typeface="+mn-lt"/>
                        </a:rPr>
                        <a:t>2421412</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latin typeface="+mn-lt"/>
                        </a:rPr>
                        <a:t>2/15/2012 11:56:16 AM</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600" dirty="0">
                          <a:solidFill>
                            <a:schemeClr val="tx2"/>
                          </a:solidFill>
                          <a:latin typeface="+mn-lt"/>
                        </a:rPr>
                        <a:t>LW04682, MJ54655</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200" dirty="0">
                        <a:solidFill>
                          <a:schemeClr val="tx2"/>
                        </a:solidFill>
                        <a:latin typeface="+mn-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2"/>
                          </a:solidFill>
                          <a:latin typeface="+mn-lt"/>
                        </a:rPr>
                        <a:t>305.75</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7" name="Slide Number Placeholder 6"/>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 name="Group 8"/>
          <p:cNvGrpSpPr/>
          <p:nvPr/>
        </p:nvGrpSpPr>
        <p:grpSpPr>
          <a:xfrm>
            <a:off x="434350" y="1513036"/>
            <a:ext cx="2247889" cy="855605"/>
            <a:chOff x="434350" y="1513036"/>
            <a:chExt cx="2247889" cy="855605"/>
          </a:xfrm>
        </p:grpSpPr>
        <p:sp>
          <p:nvSpPr>
            <p:cNvPr id="21" name="Rectangle 20"/>
            <p:cNvSpPr/>
            <p:nvPr/>
          </p:nvSpPr>
          <p:spPr>
            <a:xfrm>
              <a:off x="434350" y="1513036"/>
              <a:ext cx="2247889" cy="687157"/>
            </a:xfrm>
            <a:prstGeom prst="rect">
              <a:avLst/>
            </a:prstGeom>
            <a:solidFill>
              <a:schemeClr val="accent1"/>
            </a:solidFill>
            <a:ln w="317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1121603" rtl="0" eaLnBrk="1" latinLnBrk="0" hangingPunct="1">
                <a:defRPr sz="2200" kern="1200">
                  <a:solidFill>
                    <a:schemeClr val="lt1"/>
                  </a:solidFill>
                  <a:latin typeface="+mn-lt"/>
                  <a:ea typeface="+mn-ea"/>
                  <a:cs typeface="+mn-cs"/>
                </a:defRPr>
              </a:lvl1pPr>
              <a:lvl2pPr marL="560802" algn="l" defTabSz="1121603" rtl="0" eaLnBrk="1" latinLnBrk="0" hangingPunct="1">
                <a:defRPr sz="2200" kern="1200">
                  <a:solidFill>
                    <a:schemeClr val="lt1"/>
                  </a:solidFill>
                  <a:latin typeface="+mn-lt"/>
                  <a:ea typeface="+mn-ea"/>
                  <a:cs typeface="+mn-cs"/>
                </a:defRPr>
              </a:lvl2pPr>
              <a:lvl3pPr marL="1121603" algn="l" defTabSz="1121603" rtl="0" eaLnBrk="1" latinLnBrk="0" hangingPunct="1">
                <a:defRPr sz="2200" kern="1200">
                  <a:solidFill>
                    <a:schemeClr val="lt1"/>
                  </a:solidFill>
                  <a:latin typeface="+mn-lt"/>
                  <a:ea typeface="+mn-ea"/>
                  <a:cs typeface="+mn-cs"/>
                </a:defRPr>
              </a:lvl3pPr>
              <a:lvl4pPr marL="1682405" algn="l" defTabSz="1121603" rtl="0" eaLnBrk="1" latinLnBrk="0" hangingPunct="1">
                <a:defRPr sz="2200" kern="1200">
                  <a:solidFill>
                    <a:schemeClr val="lt1"/>
                  </a:solidFill>
                  <a:latin typeface="+mn-lt"/>
                  <a:ea typeface="+mn-ea"/>
                  <a:cs typeface="+mn-cs"/>
                </a:defRPr>
              </a:lvl4pPr>
              <a:lvl5pPr marL="2243206" algn="l" defTabSz="1121603" rtl="0" eaLnBrk="1" latinLnBrk="0" hangingPunct="1">
                <a:defRPr sz="2200" kern="1200">
                  <a:solidFill>
                    <a:schemeClr val="lt1"/>
                  </a:solidFill>
                  <a:latin typeface="+mn-lt"/>
                  <a:ea typeface="+mn-ea"/>
                  <a:cs typeface="+mn-cs"/>
                </a:defRPr>
              </a:lvl5pPr>
              <a:lvl6pPr marL="2804008" algn="l" defTabSz="1121603" rtl="0" eaLnBrk="1" latinLnBrk="0" hangingPunct="1">
                <a:defRPr sz="2200" kern="1200">
                  <a:solidFill>
                    <a:schemeClr val="lt1"/>
                  </a:solidFill>
                  <a:latin typeface="+mn-lt"/>
                  <a:ea typeface="+mn-ea"/>
                  <a:cs typeface="+mn-cs"/>
                </a:defRPr>
              </a:lvl6pPr>
              <a:lvl7pPr marL="3364809" algn="l" defTabSz="1121603" rtl="0" eaLnBrk="1" latinLnBrk="0" hangingPunct="1">
                <a:defRPr sz="2200" kern="1200">
                  <a:solidFill>
                    <a:schemeClr val="lt1"/>
                  </a:solidFill>
                  <a:latin typeface="+mn-lt"/>
                  <a:ea typeface="+mn-ea"/>
                  <a:cs typeface="+mn-cs"/>
                </a:defRPr>
              </a:lvl7pPr>
              <a:lvl8pPr marL="3925611" algn="l" defTabSz="1121603" rtl="0" eaLnBrk="1" latinLnBrk="0" hangingPunct="1">
                <a:defRPr sz="2200" kern="1200">
                  <a:solidFill>
                    <a:schemeClr val="lt1"/>
                  </a:solidFill>
                  <a:latin typeface="+mn-lt"/>
                  <a:ea typeface="+mn-ea"/>
                  <a:cs typeface="+mn-cs"/>
                </a:defRPr>
              </a:lvl8pPr>
              <a:lvl9pPr marL="4486412" algn="l" defTabSz="1121603" rtl="0" eaLnBrk="1" latinLnBrk="0" hangingPunct="1">
                <a:defRPr sz="2200" kern="1200">
                  <a:solidFill>
                    <a:schemeClr val="lt1"/>
                  </a:solidFill>
                  <a:latin typeface="+mn-lt"/>
                  <a:ea typeface="+mn-ea"/>
                  <a:cs typeface="+mn-cs"/>
                </a:defRPr>
              </a:lvl9pPr>
            </a:lstStyle>
            <a:p>
              <a:pPr marL="0" marR="0" lvl="0" indent="0" algn="r" defTabSz="60114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Unique user ID </a:t>
              </a:r>
              <a:b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b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(not encrypted)</a:t>
              </a:r>
            </a:p>
          </p:txBody>
        </p:sp>
        <p:grpSp>
          <p:nvGrpSpPr>
            <p:cNvPr id="8" name="Group 7"/>
            <p:cNvGrpSpPr/>
            <p:nvPr/>
          </p:nvGrpSpPr>
          <p:grpSpPr>
            <a:xfrm>
              <a:off x="521838" y="1976529"/>
              <a:ext cx="393803" cy="392112"/>
              <a:chOff x="951000" y="1812660"/>
              <a:chExt cx="393803" cy="392112"/>
            </a:xfrm>
          </p:grpSpPr>
          <p:sp>
            <p:nvSpPr>
              <p:cNvPr id="5" name="Oval 4"/>
              <p:cNvSpPr/>
              <p:nvPr/>
            </p:nvSpPr>
            <p:spPr bwMode="auto">
              <a:xfrm>
                <a:off x="962291" y="1823106"/>
                <a:ext cx="371220" cy="371220"/>
              </a:xfrm>
              <a:prstGeom prst="ellipse">
                <a:avLst/>
              </a:prstGeom>
              <a:solidFill>
                <a:srgbClr val="0D16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Freeform 8"/>
              <p:cNvSpPr>
                <a:spLocks noEditPoints="1"/>
              </p:cNvSpPr>
              <p:nvPr/>
            </p:nvSpPr>
            <p:spPr bwMode="black">
              <a:xfrm rot="10800000">
                <a:off x="951000" y="1812660"/>
                <a:ext cx="393803" cy="392112"/>
              </a:xfrm>
              <a:custGeom>
                <a:avLst/>
                <a:gdLst>
                  <a:gd name="T0" fmla="*/ 68 w 150"/>
                  <a:gd name="T1" fmla="*/ 61 h 149"/>
                  <a:gd name="T2" fmla="*/ 46 w 150"/>
                  <a:gd name="T3" fmla="*/ 84 h 149"/>
                  <a:gd name="T4" fmla="*/ 46 w 150"/>
                  <a:gd name="T5" fmla="*/ 65 h 149"/>
                  <a:gd name="T6" fmla="*/ 75 w 150"/>
                  <a:gd name="T7" fmla="*/ 34 h 149"/>
                  <a:gd name="T8" fmla="*/ 104 w 150"/>
                  <a:gd name="T9" fmla="*/ 65 h 149"/>
                  <a:gd name="T10" fmla="*/ 104 w 150"/>
                  <a:gd name="T11" fmla="*/ 84 h 149"/>
                  <a:gd name="T12" fmla="*/ 82 w 150"/>
                  <a:gd name="T13" fmla="*/ 61 h 149"/>
                  <a:gd name="T14" fmla="*/ 82 w 150"/>
                  <a:gd name="T15" fmla="*/ 113 h 149"/>
                  <a:gd name="T16" fmla="*/ 68 w 150"/>
                  <a:gd name="T17" fmla="*/ 113 h 149"/>
                  <a:gd name="T18" fmla="*/ 68 w 150"/>
                  <a:gd name="T19" fmla="*/ 61 h 149"/>
                  <a:gd name="T20" fmla="*/ 10 w 150"/>
                  <a:gd name="T21" fmla="*/ 75 h 149"/>
                  <a:gd name="T22" fmla="*/ 75 w 150"/>
                  <a:gd name="T23" fmla="*/ 9 h 149"/>
                  <a:gd name="T24" fmla="*/ 140 w 150"/>
                  <a:gd name="T25" fmla="*/ 75 h 149"/>
                  <a:gd name="T26" fmla="*/ 75 w 150"/>
                  <a:gd name="T27" fmla="*/ 140 h 149"/>
                  <a:gd name="T28" fmla="*/ 10 w 150"/>
                  <a:gd name="T29" fmla="*/ 75 h 149"/>
                  <a:gd name="T30" fmla="*/ 0 w 150"/>
                  <a:gd name="T31" fmla="*/ 75 h 149"/>
                  <a:gd name="T32" fmla="*/ 75 w 150"/>
                  <a:gd name="T33" fmla="*/ 149 h 149"/>
                  <a:gd name="T34" fmla="*/ 150 w 150"/>
                  <a:gd name="T35" fmla="*/ 75 h 149"/>
                  <a:gd name="T36" fmla="*/ 75 w 150"/>
                  <a:gd name="T37" fmla="*/ 0 h 149"/>
                  <a:gd name="T38" fmla="*/ 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8" y="61"/>
                    </a:moveTo>
                    <a:cubicBezTo>
                      <a:pt x="46" y="84"/>
                      <a:pt x="46" y="84"/>
                      <a:pt x="46" y="84"/>
                    </a:cubicBezTo>
                    <a:cubicBezTo>
                      <a:pt x="46" y="65"/>
                      <a:pt x="46" y="65"/>
                      <a:pt x="46" y="65"/>
                    </a:cubicBezTo>
                    <a:cubicBezTo>
                      <a:pt x="75" y="34"/>
                      <a:pt x="75" y="34"/>
                      <a:pt x="75" y="34"/>
                    </a:cubicBezTo>
                    <a:cubicBezTo>
                      <a:pt x="104" y="65"/>
                      <a:pt x="104" y="65"/>
                      <a:pt x="104" y="65"/>
                    </a:cubicBezTo>
                    <a:cubicBezTo>
                      <a:pt x="104" y="84"/>
                      <a:pt x="104" y="84"/>
                      <a:pt x="104" y="84"/>
                    </a:cubicBezTo>
                    <a:cubicBezTo>
                      <a:pt x="82" y="61"/>
                      <a:pt x="82" y="61"/>
                      <a:pt x="82" y="61"/>
                    </a:cubicBezTo>
                    <a:cubicBezTo>
                      <a:pt x="82" y="113"/>
                      <a:pt x="82" y="113"/>
                      <a:pt x="82" y="113"/>
                    </a:cubicBezTo>
                    <a:cubicBezTo>
                      <a:pt x="68" y="113"/>
                      <a:pt x="68" y="113"/>
                      <a:pt x="68" y="113"/>
                    </a:cubicBezTo>
                    <a:lnTo>
                      <a:pt x="68" y="61"/>
                    </a:lnTo>
                    <a:close/>
                    <a:moveTo>
                      <a:pt x="10" y="75"/>
                    </a:moveTo>
                    <a:cubicBezTo>
                      <a:pt x="10" y="39"/>
                      <a:pt x="39" y="9"/>
                      <a:pt x="75" y="9"/>
                    </a:cubicBezTo>
                    <a:cubicBezTo>
                      <a:pt x="111" y="9"/>
                      <a:pt x="140" y="39"/>
                      <a:pt x="140" y="75"/>
                    </a:cubicBezTo>
                    <a:cubicBezTo>
                      <a:pt x="140" y="111"/>
                      <a:pt x="111" y="140"/>
                      <a:pt x="75" y="140"/>
                    </a:cubicBezTo>
                    <a:cubicBezTo>
                      <a:pt x="39" y="140"/>
                      <a:pt x="10" y="111"/>
                      <a:pt x="10" y="75"/>
                    </a:cubicBezTo>
                    <a:moveTo>
                      <a:pt x="0" y="75"/>
                    </a:moveTo>
                    <a:cubicBezTo>
                      <a:pt x="0" y="116"/>
                      <a:pt x="34" y="149"/>
                      <a:pt x="75" y="149"/>
                    </a:cubicBezTo>
                    <a:cubicBezTo>
                      <a:pt x="116" y="149"/>
                      <a:pt x="150" y="116"/>
                      <a:pt x="150" y="75"/>
                    </a:cubicBezTo>
                    <a:cubicBezTo>
                      <a:pt x="150" y="33"/>
                      <a:pt x="116" y="0"/>
                      <a:pt x="75" y="0"/>
                    </a:cubicBezTo>
                    <a:cubicBezTo>
                      <a:pt x="34" y="0"/>
                      <a:pt x="0" y="33"/>
                      <a:pt x="0"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grpSp>
      </p:grpSp>
      <p:grpSp>
        <p:nvGrpSpPr>
          <p:cNvPr id="11" name="Group 10"/>
          <p:cNvGrpSpPr/>
          <p:nvPr/>
        </p:nvGrpSpPr>
        <p:grpSpPr>
          <a:xfrm>
            <a:off x="4551416" y="1513036"/>
            <a:ext cx="4572000" cy="855605"/>
            <a:chOff x="4563291" y="1513036"/>
            <a:chExt cx="4572000" cy="855605"/>
          </a:xfrm>
        </p:grpSpPr>
        <p:sp>
          <p:nvSpPr>
            <p:cNvPr id="28" name="Rectangle 27"/>
            <p:cNvSpPr/>
            <p:nvPr/>
          </p:nvSpPr>
          <p:spPr>
            <a:xfrm>
              <a:off x="4563291" y="1513036"/>
              <a:ext cx="4572000" cy="687157"/>
            </a:xfrm>
            <a:prstGeom prst="rect">
              <a:avLst/>
            </a:prstGeom>
            <a:solidFill>
              <a:schemeClr val="accent5"/>
            </a:solidFill>
            <a:ln w="3175"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1121603" rtl="0" eaLnBrk="1" latinLnBrk="0" hangingPunct="1">
                <a:defRPr sz="2200" kern="1200">
                  <a:solidFill>
                    <a:schemeClr val="lt1"/>
                  </a:solidFill>
                  <a:latin typeface="+mn-lt"/>
                  <a:ea typeface="+mn-ea"/>
                  <a:cs typeface="+mn-cs"/>
                </a:defRPr>
              </a:lvl1pPr>
              <a:lvl2pPr marL="560802" algn="l" defTabSz="1121603" rtl="0" eaLnBrk="1" latinLnBrk="0" hangingPunct="1">
                <a:defRPr sz="2200" kern="1200">
                  <a:solidFill>
                    <a:schemeClr val="lt1"/>
                  </a:solidFill>
                  <a:latin typeface="+mn-lt"/>
                  <a:ea typeface="+mn-ea"/>
                  <a:cs typeface="+mn-cs"/>
                </a:defRPr>
              </a:lvl2pPr>
              <a:lvl3pPr marL="1121603" algn="l" defTabSz="1121603" rtl="0" eaLnBrk="1" latinLnBrk="0" hangingPunct="1">
                <a:defRPr sz="2200" kern="1200">
                  <a:solidFill>
                    <a:schemeClr val="lt1"/>
                  </a:solidFill>
                  <a:latin typeface="+mn-lt"/>
                  <a:ea typeface="+mn-ea"/>
                  <a:cs typeface="+mn-cs"/>
                </a:defRPr>
              </a:lvl3pPr>
              <a:lvl4pPr marL="1682405" algn="l" defTabSz="1121603" rtl="0" eaLnBrk="1" latinLnBrk="0" hangingPunct="1">
                <a:defRPr sz="2200" kern="1200">
                  <a:solidFill>
                    <a:schemeClr val="lt1"/>
                  </a:solidFill>
                  <a:latin typeface="+mn-lt"/>
                  <a:ea typeface="+mn-ea"/>
                  <a:cs typeface="+mn-cs"/>
                </a:defRPr>
              </a:lvl4pPr>
              <a:lvl5pPr marL="2243206" algn="l" defTabSz="1121603" rtl="0" eaLnBrk="1" latinLnBrk="0" hangingPunct="1">
                <a:defRPr sz="2200" kern="1200">
                  <a:solidFill>
                    <a:schemeClr val="lt1"/>
                  </a:solidFill>
                  <a:latin typeface="+mn-lt"/>
                  <a:ea typeface="+mn-ea"/>
                  <a:cs typeface="+mn-cs"/>
                </a:defRPr>
              </a:lvl5pPr>
              <a:lvl6pPr marL="2804008" algn="l" defTabSz="1121603" rtl="0" eaLnBrk="1" latinLnBrk="0" hangingPunct="1">
                <a:defRPr sz="2200" kern="1200">
                  <a:solidFill>
                    <a:schemeClr val="lt1"/>
                  </a:solidFill>
                  <a:latin typeface="+mn-lt"/>
                  <a:ea typeface="+mn-ea"/>
                  <a:cs typeface="+mn-cs"/>
                </a:defRPr>
              </a:lvl6pPr>
              <a:lvl7pPr marL="3364809" algn="l" defTabSz="1121603" rtl="0" eaLnBrk="1" latinLnBrk="0" hangingPunct="1">
                <a:defRPr sz="2200" kern="1200">
                  <a:solidFill>
                    <a:schemeClr val="lt1"/>
                  </a:solidFill>
                  <a:latin typeface="+mn-lt"/>
                  <a:ea typeface="+mn-ea"/>
                  <a:cs typeface="+mn-cs"/>
                </a:defRPr>
              </a:lvl7pPr>
              <a:lvl8pPr marL="3925611" algn="l" defTabSz="1121603" rtl="0" eaLnBrk="1" latinLnBrk="0" hangingPunct="1">
                <a:defRPr sz="2200" kern="1200">
                  <a:solidFill>
                    <a:schemeClr val="lt1"/>
                  </a:solidFill>
                  <a:latin typeface="+mn-lt"/>
                  <a:ea typeface="+mn-ea"/>
                  <a:cs typeface="+mn-cs"/>
                </a:defRPr>
              </a:lvl8pPr>
              <a:lvl9pPr marL="4486412" algn="l" defTabSz="1121603" rtl="0" eaLnBrk="1" latinLnBrk="0" hangingPunct="1">
                <a:defRPr sz="2200" kern="1200">
                  <a:solidFill>
                    <a:schemeClr val="lt1"/>
                  </a:solidFill>
                  <a:latin typeface="+mn-lt"/>
                  <a:ea typeface="+mn-ea"/>
                  <a:cs typeface="+mn-cs"/>
                </a:defRPr>
              </a:lvl9pPr>
            </a:lstStyle>
            <a:p>
              <a:pPr marL="0" marR="0" lvl="0" indent="0" algn="l" defTabSz="60114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Comma separated list of </a:t>
              </a:r>
              <a:b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b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products in the order</a:t>
              </a:r>
            </a:p>
          </p:txBody>
        </p:sp>
        <p:grpSp>
          <p:nvGrpSpPr>
            <p:cNvPr id="10" name="Group 9"/>
            <p:cNvGrpSpPr/>
            <p:nvPr/>
          </p:nvGrpSpPr>
          <p:grpSpPr>
            <a:xfrm>
              <a:off x="8346085" y="1976529"/>
              <a:ext cx="393803" cy="392112"/>
              <a:chOff x="3369293" y="1570126"/>
              <a:chExt cx="393803" cy="392112"/>
            </a:xfrm>
          </p:grpSpPr>
          <p:sp>
            <p:nvSpPr>
              <p:cNvPr id="44" name="Oval 43"/>
              <p:cNvSpPr/>
              <p:nvPr/>
            </p:nvSpPr>
            <p:spPr bwMode="auto">
              <a:xfrm>
                <a:off x="3380584" y="1580572"/>
                <a:ext cx="371220" cy="371220"/>
              </a:xfrm>
              <a:prstGeom prst="ellipse">
                <a:avLst/>
              </a:prstGeom>
              <a:solidFill>
                <a:srgbClr val="FB7D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Freeform 8"/>
              <p:cNvSpPr>
                <a:spLocks noEditPoints="1"/>
              </p:cNvSpPr>
              <p:nvPr/>
            </p:nvSpPr>
            <p:spPr bwMode="black">
              <a:xfrm rot="10800000">
                <a:off x="3369293" y="1570126"/>
                <a:ext cx="393803" cy="392112"/>
              </a:xfrm>
              <a:custGeom>
                <a:avLst/>
                <a:gdLst>
                  <a:gd name="T0" fmla="*/ 68 w 150"/>
                  <a:gd name="T1" fmla="*/ 61 h 149"/>
                  <a:gd name="T2" fmla="*/ 46 w 150"/>
                  <a:gd name="T3" fmla="*/ 84 h 149"/>
                  <a:gd name="T4" fmla="*/ 46 w 150"/>
                  <a:gd name="T5" fmla="*/ 65 h 149"/>
                  <a:gd name="T6" fmla="*/ 75 w 150"/>
                  <a:gd name="T7" fmla="*/ 34 h 149"/>
                  <a:gd name="T8" fmla="*/ 104 w 150"/>
                  <a:gd name="T9" fmla="*/ 65 h 149"/>
                  <a:gd name="T10" fmla="*/ 104 w 150"/>
                  <a:gd name="T11" fmla="*/ 84 h 149"/>
                  <a:gd name="T12" fmla="*/ 82 w 150"/>
                  <a:gd name="T13" fmla="*/ 61 h 149"/>
                  <a:gd name="T14" fmla="*/ 82 w 150"/>
                  <a:gd name="T15" fmla="*/ 113 h 149"/>
                  <a:gd name="T16" fmla="*/ 68 w 150"/>
                  <a:gd name="T17" fmla="*/ 113 h 149"/>
                  <a:gd name="T18" fmla="*/ 68 w 150"/>
                  <a:gd name="T19" fmla="*/ 61 h 149"/>
                  <a:gd name="T20" fmla="*/ 10 w 150"/>
                  <a:gd name="T21" fmla="*/ 75 h 149"/>
                  <a:gd name="T22" fmla="*/ 75 w 150"/>
                  <a:gd name="T23" fmla="*/ 9 h 149"/>
                  <a:gd name="T24" fmla="*/ 140 w 150"/>
                  <a:gd name="T25" fmla="*/ 75 h 149"/>
                  <a:gd name="T26" fmla="*/ 75 w 150"/>
                  <a:gd name="T27" fmla="*/ 140 h 149"/>
                  <a:gd name="T28" fmla="*/ 10 w 150"/>
                  <a:gd name="T29" fmla="*/ 75 h 149"/>
                  <a:gd name="T30" fmla="*/ 0 w 150"/>
                  <a:gd name="T31" fmla="*/ 75 h 149"/>
                  <a:gd name="T32" fmla="*/ 75 w 150"/>
                  <a:gd name="T33" fmla="*/ 149 h 149"/>
                  <a:gd name="T34" fmla="*/ 150 w 150"/>
                  <a:gd name="T35" fmla="*/ 75 h 149"/>
                  <a:gd name="T36" fmla="*/ 75 w 150"/>
                  <a:gd name="T37" fmla="*/ 0 h 149"/>
                  <a:gd name="T38" fmla="*/ 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8" y="61"/>
                    </a:moveTo>
                    <a:cubicBezTo>
                      <a:pt x="46" y="84"/>
                      <a:pt x="46" y="84"/>
                      <a:pt x="46" y="84"/>
                    </a:cubicBezTo>
                    <a:cubicBezTo>
                      <a:pt x="46" y="65"/>
                      <a:pt x="46" y="65"/>
                      <a:pt x="46" y="65"/>
                    </a:cubicBezTo>
                    <a:cubicBezTo>
                      <a:pt x="75" y="34"/>
                      <a:pt x="75" y="34"/>
                      <a:pt x="75" y="34"/>
                    </a:cubicBezTo>
                    <a:cubicBezTo>
                      <a:pt x="104" y="65"/>
                      <a:pt x="104" y="65"/>
                      <a:pt x="104" y="65"/>
                    </a:cubicBezTo>
                    <a:cubicBezTo>
                      <a:pt x="104" y="84"/>
                      <a:pt x="104" y="84"/>
                      <a:pt x="104" y="84"/>
                    </a:cubicBezTo>
                    <a:cubicBezTo>
                      <a:pt x="82" y="61"/>
                      <a:pt x="82" y="61"/>
                      <a:pt x="82" y="61"/>
                    </a:cubicBezTo>
                    <a:cubicBezTo>
                      <a:pt x="82" y="113"/>
                      <a:pt x="82" y="113"/>
                      <a:pt x="82" y="113"/>
                    </a:cubicBezTo>
                    <a:cubicBezTo>
                      <a:pt x="68" y="113"/>
                      <a:pt x="68" y="113"/>
                      <a:pt x="68" y="113"/>
                    </a:cubicBezTo>
                    <a:lnTo>
                      <a:pt x="68" y="61"/>
                    </a:lnTo>
                    <a:close/>
                    <a:moveTo>
                      <a:pt x="10" y="75"/>
                    </a:moveTo>
                    <a:cubicBezTo>
                      <a:pt x="10" y="39"/>
                      <a:pt x="39" y="9"/>
                      <a:pt x="75" y="9"/>
                    </a:cubicBezTo>
                    <a:cubicBezTo>
                      <a:pt x="111" y="9"/>
                      <a:pt x="140" y="39"/>
                      <a:pt x="140" y="75"/>
                    </a:cubicBezTo>
                    <a:cubicBezTo>
                      <a:pt x="140" y="111"/>
                      <a:pt x="111" y="140"/>
                      <a:pt x="75" y="140"/>
                    </a:cubicBezTo>
                    <a:cubicBezTo>
                      <a:pt x="39" y="140"/>
                      <a:pt x="10" y="111"/>
                      <a:pt x="10" y="75"/>
                    </a:cubicBezTo>
                    <a:moveTo>
                      <a:pt x="0" y="75"/>
                    </a:moveTo>
                    <a:cubicBezTo>
                      <a:pt x="0" y="116"/>
                      <a:pt x="34" y="149"/>
                      <a:pt x="75" y="149"/>
                    </a:cubicBezTo>
                    <a:cubicBezTo>
                      <a:pt x="116" y="149"/>
                      <a:pt x="150" y="116"/>
                      <a:pt x="150" y="75"/>
                    </a:cubicBezTo>
                    <a:cubicBezTo>
                      <a:pt x="150" y="33"/>
                      <a:pt x="116" y="0"/>
                      <a:pt x="75" y="0"/>
                    </a:cubicBezTo>
                    <a:cubicBezTo>
                      <a:pt x="34" y="0"/>
                      <a:pt x="0" y="33"/>
                      <a:pt x="0"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grpSp>
      </p:grpSp>
    </p:spTree>
    <p:extLst>
      <p:ext uri="{BB962C8B-B14F-4D97-AF65-F5344CB8AC3E}">
        <p14:creationId xmlns:p14="http://schemas.microsoft.com/office/powerpoint/2010/main" val="9022375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729375" y="1112486"/>
            <a:ext cx="6416499" cy="5179456"/>
            <a:chOff x="5729375" y="1112486"/>
            <a:chExt cx="6416499" cy="5179456"/>
          </a:xfrm>
        </p:grpSpPr>
        <p:sp>
          <p:nvSpPr>
            <p:cNvPr id="24" name="Freeform 104"/>
            <p:cNvSpPr>
              <a:spLocks/>
            </p:cNvSpPr>
            <p:nvPr/>
          </p:nvSpPr>
          <p:spPr bwMode="auto">
            <a:xfrm>
              <a:off x="5729375" y="1286031"/>
              <a:ext cx="6052487" cy="5005911"/>
            </a:xfrm>
            <a:custGeom>
              <a:avLst/>
              <a:gdLst>
                <a:gd name="T0" fmla="*/ 10 w 759"/>
                <a:gd name="T1" fmla="*/ 403 h 403"/>
                <a:gd name="T2" fmla="*/ 0 w 759"/>
                <a:gd name="T3" fmla="*/ 387 h 403"/>
                <a:gd name="T4" fmla="*/ 180 w 759"/>
                <a:gd name="T5" fmla="*/ 310 h 403"/>
                <a:gd name="T6" fmla="*/ 289 w 759"/>
                <a:gd name="T7" fmla="*/ 191 h 403"/>
                <a:gd name="T8" fmla="*/ 465 w 759"/>
                <a:gd name="T9" fmla="*/ 155 h 403"/>
                <a:gd name="T10" fmla="*/ 573 w 759"/>
                <a:gd name="T11" fmla="*/ 36 h 403"/>
                <a:gd name="T12" fmla="*/ 759 w 759"/>
                <a:gd name="T13" fmla="*/ 0 h 403"/>
                <a:gd name="T14" fmla="*/ 759 w 759"/>
                <a:gd name="T15" fmla="*/ 15 h 403"/>
                <a:gd name="T16" fmla="*/ 584 w 759"/>
                <a:gd name="T17" fmla="*/ 51 h 403"/>
                <a:gd name="T18" fmla="*/ 475 w 759"/>
                <a:gd name="T19" fmla="*/ 170 h 403"/>
                <a:gd name="T20" fmla="*/ 299 w 759"/>
                <a:gd name="T21" fmla="*/ 206 h 403"/>
                <a:gd name="T22" fmla="*/ 191 w 759"/>
                <a:gd name="T23" fmla="*/ 325 h 403"/>
                <a:gd name="T24" fmla="*/ 10 w 759"/>
                <a:gd name="T25" fmla="*/ 40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9" h="403">
                  <a:moveTo>
                    <a:pt x="10" y="403"/>
                  </a:moveTo>
                  <a:lnTo>
                    <a:pt x="0" y="387"/>
                  </a:lnTo>
                  <a:lnTo>
                    <a:pt x="180" y="310"/>
                  </a:lnTo>
                  <a:lnTo>
                    <a:pt x="289" y="191"/>
                  </a:lnTo>
                  <a:lnTo>
                    <a:pt x="465" y="155"/>
                  </a:lnTo>
                  <a:lnTo>
                    <a:pt x="573" y="36"/>
                  </a:lnTo>
                  <a:lnTo>
                    <a:pt x="759" y="0"/>
                  </a:lnTo>
                  <a:lnTo>
                    <a:pt x="759" y="15"/>
                  </a:lnTo>
                  <a:lnTo>
                    <a:pt x="584" y="51"/>
                  </a:lnTo>
                  <a:lnTo>
                    <a:pt x="475" y="170"/>
                  </a:lnTo>
                  <a:lnTo>
                    <a:pt x="299" y="206"/>
                  </a:lnTo>
                  <a:lnTo>
                    <a:pt x="191" y="325"/>
                  </a:lnTo>
                  <a:lnTo>
                    <a:pt x="10" y="40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Isosceles Triangle 14"/>
            <p:cNvSpPr/>
            <p:nvPr/>
          </p:nvSpPr>
          <p:spPr bwMode="auto">
            <a:xfrm rot="4466679">
              <a:off x="11638313" y="1088836"/>
              <a:ext cx="483912" cy="531211"/>
            </a:xfrm>
            <a:prstGeom prst="triangl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8" name="Rectangle 17"/>
          <p:cNvSpPr/>
          <p:nvPr/>
        </p:nvSpPr>
        <p:spPr bwMode="auto">
          <a:xfrm>
            <a:off x="0" y="2171700"/>
            <a:ext cx="5162550" cy="40744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aphicFrame>
        <p:nvGraphicFramePr>
          <p:cNvPr id="9" name="Object 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6" name="think-cell Slide" r:id="rId5" imgW="377" imgH="377" progId="TCLayout.ActiveDocument.1">
                  <p:embed/>
                </p:oleObj>
              </mc:Choice>
              <mc:Fallback>
                <p:oleObj name="think-cell Slide" r:id="rId5" imgW="377" imgH="377"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1" name="TextBox 40"/>
          <p:cNvSpPr txBox="1"/>
          <p:nvPr/>
        </p:nvSpPr>
        <p:spPr>
          <a:xfrm>
            <a:off x="8367332" y="6325554"/>
            <a:ext cx="1044901" cy="193899"/>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Volume</a:t>
            </a:r>
          </a:p>
        </p:txBody>
      </p:sp>
      <p:sp>
        <p:nvSpPr>
          <p:cNvPr id="46" name="TextBox 45"/>
          <p:cNvSpPr txBox="1"/>
          <p:nvPr/>
        </p:nvSpPr>
        <p:spPr>
          <a:xfrm rot="16200000">
            <a:off x="5133522" y="4002957"/>
            <a:ext cx="951351" cy="193899"/>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Query Time</a:t>
            </a:r>
          </a:p>
        </p:txBody>
      </p:sp>
      <p:sp>
        <p:nvSpPr>
          <p:cNvPr id="2" name="Title 1"/>
          <p:cNvSpPr>
            <a:spLocks noGrp="1"/>
          </p:cNvSpPr>
          <p:nvPr>
            <p:ph type="title"/>
          </p:nvPr>
        </p:nvSpPr>
        <p:spPr/>
        <p:txBody>
          <a:bodyPr/>
          <a:lstStyle/>
          <a:p>
            <a:r>
              <a:rPr lang="en-US" dirty="0"/>
              <a:t>E-commerce scenario: </a:t>
            </a:r>
            <a:r>
              <a:rPr lang="en-US" dirty="0">
                <a:solidFill>
                  <a:schemeClr val="accent2"/>
                </a:solidFill>
              </a:rPr>
              <a:t>Challenges before</a:t>
            </a:r>
          </a:p>
        </p:txBody>
      </p:sp>
      <p:sp>
        <p:nvSpPr>
          <p:cNvPr id="13" name="Rectangle 12"/>
          <p:cNvSpPr/>
          <p:nvPr/>
        </p:nvSpPr>
        <p:spPr>
          <a:xfrm>
            <a:off x="307156" y="1018031"/>
            <a:ext cx="11394202" cy="523220"/>
          </a:xfrm>
          <a:prstGeom prst="rect">
            <a:avLst/>
          </a:prstGeom>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srgbClr val="50B347"/>
                </a:solidFill>
                <a:effectLst/>
                <a:uLnTx/>
                <a:uFillTx/>
                <a:latin typeface="Segoe UI Light"/>
                <a:ea typeface="+mn-ea"/>
                <a:cs typeface="+mn-cs"/>
              </a:rPr>
              <a:t>Needed a future-proof storage solution to hold many PBs</a:t>
            </a:r>
          </a:p>
        </p:txBody>
      </p:sp>
      <p:grpSp>
        <p:nvGrpSpPr>
          <p:cNvPr id="17" name="Group 16"/>
          <p:cNvGrpSpPr/>
          <p:nvPr/>
        </p:nvGrpSpPr>
        <p:grpSpPr>
          <a:xfrm>
            <a:off x="744220" y="3627763"/>
            <a:ext cx="3975455" cy="2212273"/>
            <a:chOff x="744220" y="3627763"/>
            <a:chExt cx="3975455" cy="2212273"/>
          </a:xfrm>
        </p:grpSpPr>
        <p:pic>
          <p:nvPicPr>
            <p:cNvPr id="7" name="Picture 4" descr="Logo"/>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601039" y="3969923"/>
              <a:ext cx="1059404" cy="105940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4" descr="http://www.thebhwgroup.com/blog/wp-content/uploads/2014/10/pig-logo.png"/>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802829" y="4785182"/>
              <a:ext cx="703235" cy="10548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4" name="Freeform 33"/>
            <p:cNvSpPr>
              <a:spLocks/>
            </p:cNvSpPr>
            <p:nvPr/>
          </p:nvSpPr>
          <p:spPr bwMode="auto">
            <a:xfrm>
              <a:off x="744220" y="3627763"/>
              <a:ext cx="906113" cy="62876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5126" name="Picture 6" descr="https://www.mapr.com/sites/default/files/squoop-image.png"/>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1659658" y="5143205"/>
              <a:ext cx="1751037" cy="58367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8" name="Picture 57"/>
            <p:cNvPicPr>
              <a:picLocks noChangeAspect="1"/>
            </p:cNvPicPr>
            <p:nvPr/>
          </p:nvPicPr>
          <p:blipFill>
            <a:blip r:embed="rId10">
              <a:clrChange>
                <a:clrFrom>
                  <a:srgbClr val="FFFFFF"/>
                </a:clrFrom>
                <a:clrTo>
                  <a:srgbClr val="FFFFFF">
                    <a:alpha val="0"/>
                  </a:srgbClr>
                </a:clrTo>
              </a:clrChange>
            </a:blip>
            <a:stretch>
              <a:fillRect/>
            </a:stretch>
          </p:blipFill>
          <p:spPr>
            <a:xfrm>
              <a:off x="2899341" y="3693852"/>
              <a:ext cx="1757842" cy="420947"/>
            </a:xfrm>
            <a:prstGeom prst="rect">
              <a:avLst/>
            </a:prstGeom>
          </p:spPr>
        </p:pic>
        <p:pic>
          <p:nvPicPr>
            <p:cNvPr id="59" name="Picture 58"/>
            <p:cNvPicPr>
              <a:picLocks noChangeAspect="1"/>
            </p:cNvPicPr>
            <p:nvPr/>
          </p:nvPicPr>
          <p:blipFill>
            <a:blip r:embed="rId11">
              <a:clrChange>
                <a:clrFrom>
                  <a:srgbClr val="FFFFFF"/>
                </a:clrFrom>
                <a:clrTo>
                  <a:srgbClr val="FFFFFF">
                    <a:alpha val="0"/>
                  </a:srgbClr>
                </a:clrTo>
              </a:clrChange>
            </a:blip>
            <a:stretch>
              <a:fillRect/>
            </a:stretch>
          </p:blipFill>
          <p:spPr>
            <a:xfrm>
              <a:off x="2876146" y="4322942"/>
              <a:ext cx="791668" cy="733334"/>
            </a:xfrm>
            <a:prstGeom prst="rect">
              <a:avLst/>
            </a:prstGeom>
          </p:spPr>
        </p:pic>
        <p:pic>
          <p:nvPicPr>
            <p:cNvPr id="61" name="Picture 60"/>
            <p:cNvPicPr>
              <a:picLocks noChangeAspect="1"/>
            </p:cNvPicPr>
            <p:nvPr/>
          </p:nvPicPr>
          <p:blipFill rotWithShape="1">
            <a:blip r:embed="rId12"/>
            <a:srcRect l="16170" r="16170"/>
            <a:stretch/>
          </p:blipFill>
          <p:spPr>
            <a:xfrm>
              <a:off x="3684583" y="4197024"/>
              <a:ext cx="1035092" cy="1529859"/>
            </a:xfrm>
            <a:prstGeom prst="rect">
              <a:avLst/>
            </a:prstGeom>
          </p:spPr>
        </p:pic>
      </p:grpSp>
      <p:sp>
        <p:nvSpPr>
          <p:cNvPr id="14" name="Freeform 13"/>
          <p:cNvSpPr/>
          <p:nvPr/>
        </p:nvSpPr>
        <p:spPr bwMode="auto">
          <a:xfrm>
            <a:off x="5749493" y="1945971"/>
            <a:ext cx="6280581" cy="4307872"/>
          </a:xfrm>
          <a:custGeom>
            <a:avLst/>
            <a:gdLst>
              <a:gd name="connsiteX0" fmla="*/ 0 w 4470400"/>
              <a:gd name="connsiteY0" fmla="*/ 0 h 1866900"/>
              <a:gd name="connsiteX1" fmla="*/ 0 w 4470400"/>
              <a:gd name="connsiteY1" fmla="*/ 1866900 h 1866900"/>
              <a:gd name="connsiteX2" fmla="*/ 4470400 w 4470400"/>
              <a:gd name="connsiteY2" fmla="*/ 1866900 h 1866900"/>
            </a:gdLst>
            <a:ahLst/>
            <a:cxnLst>
              <a:cxn ang="0">
                <a:pos x="connsiteX0" y="connsiteY0"/>
              </a:cxn>
              <a:cxn ang="0">
                <a:pos x="connsiteX1" y="connsiteY1"/>
              </a:cxn>
              <a:cxn ang="0">
                <a:pos x="connsiteX2" y="connsiteY2"/>
              </a:cxn>
            </a:cxnLst>
            <a:rect l="l" t="t" r="r" b="b"/>
            <a:pathLst>
              <a:path w="4470400" h="1866900">
                <a:moveTo>
                  <a:pt x="0" y="0"/>
                </a:moveTo>
                <a:lnTo>
                  <a:pt x="0" y="1866900"/>
                </a:lnTo>
                <a:lnTo>
                  <a:pt x="4470400" y="1866900"/>
                </a:lnTo>
              </a:path>
            </a:pathLst>
          </a:custGeom>
          <a:ln w="76200">
            <a:solidFill>
              <a:srgbClr val="002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 name="Rectangle 26"/>
          <p:cNvSpPr/>
          <p:nvPr/>
        </p:nvSpPr>
        <p:spPr bwMode="auto">
          <a:xfrm>
            <a:off x="7040508" y="3612711"/>
            <a:ext cx="2371725" cy="810232"/>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8" name="Rectangle 27"/>
          <p:cNvSpPr/>
          <p:nvPr/>
        </p:nvSpPr>
        <p:spPr bwMode="auto">
          <a:xfrm>
            <a:off x="8770790" y="2298745"/>
            <a:ext cx="2371725" cy="810232"/>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Text Placeholder 12"/>
          <p:cNvSpPr txBox="1">
            <a:spLocks/>
          </p:cNvSpPr>
          <p:nvPr/>
        </p:nvSpPr>
        <p:spPr>
          <a:xfrm>
            <a:off x="6486525" y="2281378"/>
            <a:ext cx="5555052" cy="2069855"/>
          </a:xfrm>
          <a:prstGeom prst="rect">
            <a:avLst/>
          </a:prstGeom>
        </p:spPr>
        <p:txBody>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800"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5288" marR="0" lvl="0" indent="-282575" algn="l" defTabSz="914400" rtl="0" eaLnBrk="1" fontAlgn="auto" latinLnBrk="0" hangingPunct="1">
              <a:lnSpc>
                <a:spcPct val="100000"/>
              </a:lnSpc>
              <a:spcBef>
                <a:spcPts val="600"/>
              </a:spcBef>
              <a:spcAft>
                <a:spcPts val="600"/>
              </a:spcAft>
              <a:buClr>
                <a:srgbClr val="50B347"/>
              </a:buClr>
              <a:buSzPct val="100000"/>
              <a:buFont typeface="Arial" charset="0"/>
              <a:buBlip>
                <a:blip r:embed="rId13"/>
              </a:buBlip>
              <a:tabLst/>
              <a:defRPr/>
            </a:pPr>
            <a:r>
              <a:rPr kumimoji="0" lang="en-US" sz="2200" b="0" i="0" u="none" strike="noStrike" kern="1200" cap="none" spc="0" normalizeH="0" baseline="0" noProof="0" dirty="0">
                <a:ln>
                  <a:noFill/>
                </a:ln>
                <a:solidFill>
                  <a:srgbClr val="505050"/>
                </a:solidFill>
                <a:effectLst/>
                <a:uLnTx/>
                <a:uFillTx/>
                <a:latin typeface="Segoe UI"/>
                <a:ea typeface="ＭＳ Ｐゴシック" charset="0"/>
                <a:cs typeface="+mn-cs"/>
              </a:rPr>
              <a:t>Even with scale out, reporting time increases as data volume increases</a:t>
            </a:r>
          </a:p>
          <a:p>
            <a:pPr marL="112713" marR="0" lvl="0" indent="0" algn="l" defTabSz="914400" rtl="0" eaLnBrk="1" fontAlgn="auto" latinLnBrk="0" hangingPunct="1">
              <a:lnSpc>
                <a:spcPct val="100000"/>
              </a:lnSpc>
              <a:spcBef>
                <a:spcPts val="600"/>
              </a:spcBef>
              <a:spcAft>
                <a:spcPts val="600"/>
              </a:spcAft>
              <a:buClr>
                <a:srgbClr val="50B347"/>
              </a:buClr>
              <a:buSzPct val="100000"/>
              <a:buFont typeface="Arial" charset="0"/>
              <a:buNone/>
              <a:tabLst/>
              <a:defRPr/>
            </a:pPr>
            <a:endParaRPr kumimoji="0" lang="en-US" sz="2200" b="0" i="0" u="none" strike="noStrike" kern="1200" cap="none" spc="0" normalizeH="0" baseline="0" noProof="0" dirty="0">
              <a:ln>
                <a:noFill/>
              </a:ln>
              <a:solidFill>
                <a:srgbClr val="505050"/>
              </a:solidFill>
              <a:effectLst/>
              <a:uLnTx/>
              <a:uFillTx/>
              <a:latin typeface="Segoe UI"/>
              <a:ea typeface="ＭＳ Ｐゴシック" charset="0"/>
              <a:cs typeface="+mn-cs"/>
            </a:endParaRPr>
          </a:p>
          <a:p>
            <a:pPr marL="395288" marR="0" lvl="0" indent="-282575" algn="l" defTabSz="914400" rtl="0" eaLnBrk="1" fontAlgn="auto" latinLnBrk="0" hangingPunct="1">
              <a:lnSpc>
                <a:spcPct val="100000"/>
              </a:lnSpc>
              <a:spcBef>
                <a:spcPts val="600"/>
              </a:spcBef>
              <a:spcAft>
                <a:spcPts val="600"/>
              </a:spcAft>
              <a:buClr>
                <a:srgbClr val="50B347"/>
              </a:buClr>
              <a:buSzPct val="100000"/>
              <a:buFont typeface="Arial" charset="0"/>
              <a:buBlip>
                <a:blip r:embed="rId13"/>
              </a:buBlip>
              <a:tabLst/>
              <a:defRPr/>
            </a:pPr>
            <a:r>
              <a:rPr kumimoji="0" lang="en-US" sz="2200" b="0" i="0" u="none" strike="noStrike" kern="1200" cap="none" spc="0" normalizeH="0" baseline="0" noProof="0" dirty="0">
                <a:ln>
                  <a:noFill/>
                </a:ln>
                <a:solidFill>
                  <a:srgbClr val="505050"/>
                </a:solidFill>
                <a:effectLst/>
                <a:uLnTx/>
                <a:uFillTx/>
                <a:latin typeface="Segoe UI"/>
                <a:ea typeface="ＭＳ Ｐゴシック" charset="0"/>
                <a:cs typeface="+mn-cs"/>
              </a:rPr>
              <a:t>Home-grown scale-out frameworks are difficult to develop and maintain</a:t>
            </a:r>
          </a:p>
        </p:txBody>
      </p:sp>
      <p:sp>
        <p:nvSpPr>
          <p:cNvPr id="30" name="Text Placeholder 12"/>
          <p:cNvSpPr txBox="1">
            <a:spLocks/>
          </p:cNvSpPr>
          <p:nvPr/>
        </p:nvSpPr>
        <p:spPr>
          <a:xfrm>
            <a:off x="148029" y="2280036"/>
            <a:ext cx="5555052" cy="803097"/>
          </a:xfrm>
          <a:prstGeom prst="rect">
            <a:avLst/>
          </a:prstGeom>
        </p:spPr>
        <p:txBody>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800"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5288" marR="0" lvl="0" indent="-282575" algn="l" defTabSz="914400" rtl="0" eaLnBrk="1" fontAlgn="auto" latinLnBrk="0" hangingPunct="1">
              <a:lnSpc>
                <a:spcPct val="100000"/>
              </a:lnSpc>
              <a:spcBef>
                <a:spcPts val="600"/>
              </a:spcBef>
              <a:spcAft>
                <a:spcPts val="600"/>
              </a:spcAft>
              <a:buClr>
                <a:srgbClr val="50B347"/>
              </a:buClr>
              <a:buSzPct val="100000"/>
              <a:buFont typeface="Arial" charset="0"/>
              <a:buBlip>
                <a:blip r:embed="rId13"/>
              </a:buBlip>
              <a:tabLst/>
              <a:defRPr/>
            </a:pPr>
            <a:r>
              <a:rPr kumimoji="0" lang="en-US" sz="2200" b="0" i="0" u="none" strike="noStrike" kern="1200" cap="none" spc="0" normalizeH="0" baseline="0" noProof="0" dirty="0">
                <a:ln>
                  <a:noFill/>
                </a:ln>
                <a:solidFill>
                  <a:srgbClr val="505050"/>
                </a:solidFill>
                <a:effectLst/>
                <a:uLnTx/>
                <a:uFillTx/>
                <a:latin typeface="Segoe UI"/>
                <a:ea typeface="ＭＳ Ｐゴシック" charset="0"/>
                <a:cs typeface="+mn-cs"/>
              </a:rPr>
              <a:t>Open Source big data analytics </a:t>
            </a:r>
            <a:br>
              <a:rPr kumimoji="0" lang="en-US" sz="2200" b="0" i="0" u="none" strike="noStrike" kern="1200" cap="none" spc="0" normalizeH="0" baseline="0" noProof="0" dirty="0">
                <a:ln>
                  <a:noFill/>
                </a:ln>
                <a:solidFill>
                  <a:srgbClr val="505050"/>
                </a:solidFill>
                <a:effectLst/>
                <a:uLnTx/>
                <a:uFillTx/>
                <a:latin typeface="Segoe UI"/>
                <a:ea typeface="ＭＳ Ｐゴシック" charset="0"/>
                <a:cs typeface="+mn-cs"/>
              </a:rPr>
            </a:br>
            <a:r>
              <a:rPr kumimoji="0" lang="en-US" sz="2200" b="0" i="0" u="none" strike="noStrike" kern="1200" cap="none" spc="0" normalizeH="0" baseline="0" noProof="0" dirty="0">
                <a:ln>
                  <a:noFill/>
                </a:ln>
                <a:solidFill>
                  <a:srgbClr val="505050"/>
                </a:solidFill>
                <a:effectLst/>
                <a:uLnTx/>
                <a:uFillTx/>
                <a:latin typeface="Segoe UI"/>
                <a:ea typeface="ＭＳ Ｐゴシック" charset="0"/>
                <a:cs typeface="+mn-cs"/>
              </a:rPr>
              <a:t>tools have a steep learning curve</a:t>
            </a:r>
          </a:p>
        </p:txBody>
      </p:sp>
    </p:spTree>
    <p:extLst>
      <p:ext uri="{BB962C8B-B14F-4D97-AF65-F5344CB8AC3E}">
        <p14:creationId xmlns:p14="http://schemas.microsoft.com/office/powerpoint/2010/main" val="23535895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Effect transition="in" filter="fade">
                                      <p:cBhvr>
                                        <p:cTn id="11" dur="1000"/>
                                        <p:tgtEl>
                                          <p:spTgt spid="30">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childTnLst>
                          </p:cTn>
                        </p:par>
                        <p:par>
                          <p:cTn id="18" fill="hold">
                            <p:stCondLst>
                              <p:cond delay="1500"/>
                            </p:stCondLst>
                            <p:childTnLst>
                              <p:par>
                                <p:cTn id="19" presetID="10" presetClass="entr" presetSubtype="0" fill="hold" grpId="0" nodeType="afterEffect">
                                  <p:stCondLst>
                                    <p:cond delay="10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25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par>
                          <p:cTn id="39" fill="hold">
                            <p:stCondLst>
                              <p:cond delay="4250"/>
                            </p:stCondLst>
                            <p:childTnLst>
                              <p:par>
                                <p:cTn id="40" presetID="10" presetClass="entr" presetSubtype="0" fill="hold" nodeType="afterEffect">
                                  <p:stCondLst>
                                    <p:cond delay="0"/>
                                  </p:stCondLst>
                                  <p:childTnLst>
                                    <p:set>
                                      <p:cBhvr>
                                        <p:cTn id="41" dur="1" fill="hold">
                                          <p:stCondLst>
                                            <p:cond delay="0"/>
                                          </p:stCondLst>
                                        </p:cTn>
                                        <p:tgtEl>
                                          <p:spTgt spid="25">
                                            <p:txEl>
                                              <p:pRg st="2" end="2"/>
                                            </p:txEl>
                                          </p:spTgt>
                                        </p:tgtEl>
                                        <p:attrNameLst>
                                          <p:attrName>style.visibility</p:attrName>
                                        </p:attrNameLst>
                                      </p:cBhvr>
                                      <p:to>
                                        <p:strVal val="visible"/>
                                      </p:to>
                                    </p:set>
                                    <p:animEffect transition="in" filter="fade">
                                      <p:cBhvr>
                                        <p:cTn id="42" dur="500"/>
                                        <p:tgtEl>
                                          <p:spTgt spid="25">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1" grpId="0"/>
      <p:bldP spid="46" grpId="0"/>
      <p:bldP spid="13" grpId="0"/>
      <p:bldP spid="14" grpId="0" animBg="1"/>
      <p:bldP spid="27" grpId="0" animBg="1"/>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2" name="Straight Arrow Connector 421"/>
          <p:cNvCxnSpPr/>
          <p:nvPr/>
        </p:nvCxnSpPr>
        <p:spPr>
          <a:xfrm>
            <a:off x="3549416" y="2432397"/>
            <a:ext cx="1602811" cy="12117"/>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416" name="Straight Arrow Connector 415"/>
          <p:cNvCxnSpPr>
            <a:endCxn id="415" idx="3"/>
          </p:cNvCxnSpPr>
          <p:nvPr/>
        </p:nvCxnSpPr>
        <p:spPr>
          <a:xfrm flipH="1" flipV="1">
            <a:off x="5936525" y="5371720"/>
            <a:ext cx="2174006" cy="1654"/>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404" name="Straight Arrow Connector 403"/>
          <p:cNvCxnSpPr/>
          <p:nvPr/>
        </p:nvCxnSpPr>
        <p:spPr>
          <a:xfrm>
            <a:off x="8651693" y="2084388"/>
            <a:ext cx="1791718" cy="0"/>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406" name="Straight Arrow Connector 405"/>
          <p:cNvCxnSpPr/>
          <p:nvPr/>
        </p:nvCxnSpPr>
        <p:spPr>
          <a:xfrm>
            <a:off x="8651693" y="3845558"/>
            <a:ext cx="1791718" cy="0"/>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407" name="Straight Arrow Connector 406"/>
          <p:cNvCxnSpPr/>
          <p:nvPr/>
        </p:nvCxnSpPr>
        <p:spPr>
          <a:xfrm>
            <a:off x="8651693" y="5344799"/>
            <a:ext cx="1791718" cy="0"/>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373" name="Straight Arrow Connector 372"/>
          <p:cNvCxnSpPr>
            <a:endCxn id="87" idx="1"/>
          </p:cNvCxnSpPr>
          <p:nvPr/>
        </p:nvCxnSpPr>
        <p:spPr>
          <a:xfrm flipV="1">
            <a:off x="3225168" y="5369912"/>
            <a:ext cx="1927059" cy="5557"/>
          </a:xfrm>
          <a:prstGeom prst="straightConnector1">
            <a:avLst/>
          </a:pr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nvGrpSpPr>
          <p:cNvPr id="5" name="Group 4"/>
          <p:cNvGrpSpPr/>
          <p:nvPr/>
        </p:nvGrpSpPr>
        <p:grpSpPr>
          <a:xfrm>
            <a:off x="5152226" y="5130899"/>
            <a:ext cx="1589077" cy="958348"/>
            <a:chOff x="5324639" y="5130899"/>
            <a:chExt cx="1589077" cy="958348"/>
          </a:xfrm>
        </p:grpSpPr>
        <p:grpSp>
          <p:nvGrpSpPr>
            <p:cNvPr id="52" name="Group 51"/>
            <p:cNvGrpSpPr/>
            <p:nvPr/>
          </p:nvGrpSpPr>
          <p:grpSpPr>
            <a:xfrm>
              <a:off x="5324639" y="5325269"/>
              <a:ext cx="1589077" cy="763978"/>
              <a:chOff x="5324639" y="5325269"/>
              <a:chExt cx="1589077" cy="763978"/>
            </a:xfrm>
          </p:grpSpPr>
          <p:sp>
            <p:nvSpPr>
              <p:cNvPr id="44" name="TextBox 43"/>
              <p:cNvSpPr txBox="1"/>
              <p:nvPr/>
            </p:nvSpPr>
            <p:spPr>
              <a:xfrm>
                <a:off x="5324639" y="5612193"/>
                <a:ext cx="1589077" cy="477054"/>
              </a:xfrm>
              <a:prstGeom prst="rect">
                <a:avLst/>
              </a:prstGeom>
              <a:noFill/>
              <a:ln>
                <a:noFill/>
                <a:prstDash val="sysDash"/>
              </a:ln>
            </p:spPr>
            <p:txBody>
              <a:bodyPr wrap="square" lIns="0" tIns="45720" rIns="0" bIns="0" rtlCol="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Customer purchase records</a:t>
                </a:r>
              </a:p>
            </p:txBody>
          </p:sp>
          <p:sp>
            <p:nvSpPr>
              <p:cNvPr id="6" name="Freeform 5"/>
              <p:cNvSpPr>
                <a:spLocks/>
              </p:cNvSpPr>
              <p:nvPr/>
            </p:nvSpPr>
            <p:spPr bwMode="auto">
              <a:xfrm>
                <a:off x="5709763" y="5325269"/>
                <a:ext cx="39688" cy="57150"/>
              </a:xfrm>
              <a:custGeom>
                <a:avLst/>
                <a:gdLst>
                  <a:gd name="T0" fmla="*/ 46 w 52"/>
                  <a:gd name="T1" fmla="*/ 11 h 74"/>
                  <a:gd name="T2" fmla="*/ 38 w 52"/>
                  <a:gd name="T3" fmla="*/ 3 h 74"/>
                  <a:gd name="T4" fmla="*/ 27 w 52"/>
                  <a:gd name="T5" fmla="*/ 0 h 74"/>
                  <a:gd name="T6" fmla="*/ 15 w 52"/>
                  <a:gd name="T7" fmla="*/ 3 h 74"/>
                  <a:gd name="T8" fmla="*/ 6 w 52"/>
                  <a:gd name="T9" fmla="*/ 11 h 74"/>
                  <a:gd name="T10" fmla="*/ 1 w 52"/>
                  <a:gd name="T11" fmla="*/ 23 h 74"/>
                  <a:gd name="T12" fmla="*/ 0 w 52"/>
                  <a:gd name="T13" fmla="*/ 37 h 74"/>
                  <a:gd name="T14" fmla="*/ 2 w 52"/>
                  <a:gd name="T15" fmla="*/ 54 h 74"/>
                  <a:gd name="T16" fmla="*/ 8 w 52"/>
                  <a:gd name="T17" fmla="*/ 66 h 74"/>
                  <a:gd name="T18" fmla="*/ 16 w 52"/>
                  <a:gd name="T19" fmla="*/ 72 h 74"/>
                  <a:gd name="T20" fmla="*/ 26 w 52"/>
                  <a:gd name="T21" fmla="*/ 74 h 74"/>
                  <a:gd name="T22" fmla="*/ 36 w 52"/>
                  <a:gd name="T23" fmla="*/ 72 h 74"/>
                  <a:gd name="T24" fmla="*/ 44 w 52"/>
                  <a:gd name="T25" fmla="*/ 66 h 74"/>
                  <a:gd name="T26" fmla="*/ 50 w 52"/>
                  <a:gd name="T27" fmla="*/ 54 h 74"/>
                  <a:gd name="T28" fmla="*/ 52 w 52"/>
                  <a:gd name="T29" fmla="*/ 38 h 74"/>
                  <a:gd name="T30" fmla="*/ 51 w 52"/>
                  <a:gd name="T31" fmla="*/ 23 h 74"/>
                  <a:gd name="T32" fmla="*/ 46 w 52"/>
                  <a:gd name="T33"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74">
                    <a:moveTo>
                      <a:pt x="46" y="11"/>
                    </a:moveTo>
                    <a:cubicBezTo>
                      <a:pt x="44" y="8"/>
                      <a:pt x="42" y="5"/>
                      <a:pt x="38" y="3"/>
                    </a:cubicBezTo>
                    <a:cubicBezTo>
                      <a:pt x="35" y="1"/>
                      <a:pt x="31" y="0"/>
                      <a:pt x="27" y="0"/>
                    </a:cubicBezTo>
                    <a:cubicBezTo>
                      <a:pt x="22" y="0"/>
                      <a:pt x="18" y="1"/>
                      <a:pt x="15" y="3"/>
                    </a:cubicBezTo>
                    <a:cubicBezTo>
                      <a:pt x="11" y="5"/>
                      <a:pt x="8" y="8"/>
                      <a:pt x="6" y="11"/>
                    </a:cubicBezTo>
                    <a:cubicBezTo>
                      <a:pt x="4" y="15"/>
                      <a:pt x="2" y="18"/>
                      <a:pt x="1" y="23"/>
                    </a:cubicBezTo>
                    <a:cubicBezTo>
                      <a:pt x="0" y="27"/>
                      <a:pt x="0" y="32"/>
                      <a:pt x="0" y="37"/>
                    </a:cubicBezTo>
                    <a:cubicBezTo>
                      <a:pt x="0" y="44"/>
                      <a:pt x="1" y="50"/>
                      <a:pt x="2" y="54"/>
                    </a:cubicBezTo>
                    <a:cubicBezTo>
                      <a:pt x="3" y="59"/>
                      <a:pt x="5" y="63"/>
                      <a:pt x="8" y="66"/>
                    </a:cubicBezTo>
                    <a:cubicBezTo>
                      <a:pt x="10" y="69"/>
                      <a:pt x="13" y="71"/>
                      <a:pt x="16" y="72"/>
                    </a:cubicBezTo>
                    <a:cubicBezTo>
                      <a:pt x="19" y="74"/>
                      <a:pt x="23" y="74"/>
                      <a:pt x="26" y="74"/>
                    </a:cubicBezTo>
                    <a:cubicBezTo>
                      <a:pt x="30" y="74"/>
                      <a:pt x="33" y="74"/>
                      <a:pt x="36" y="72"/>
                    </a:cubicBezTo>
                    <a:cubicBezTo>
                      <a:pt x="39" y="71"/>
                      <a:pt x="42" y="69"/>
                      <a:pt x="44" y="66"/>
                    </a:cubicBezTo>
                    <a:cubicBezTo>
                      <a:pt x="47" y="63"/>
                      <a:pt x="49" y="59"/>
                      <a:pt x="50" y="54"/>
                    </a:cubicBezTo>
                    <a:cubicBezTo>
                      <a:pt x="52" y="50"/>
                      <a:pt x="52" y="44"/>
                      <a:pt x="52" y="38"/>
                    </a:cubicBezTo>
                    <a:cubicBezTo>
                      <a:pt x="52" y="33"/>
                      <a:pt x="52" y="28"/>
                      <a:pt x="51" y="23"/>
                    </a:cubicBezTo>
                    <a:cubicBezTo>
                      <a:pt x="50" y="19"/>
                      <a:pt x="48" y="15"/>
                      <a:pt x="46" y="11"/>
                    </a:cubicBezTo>
                  </a:path>
                </a:pathLst>
              </a:custGeom>
              <a:solidFill>
                <a:schemeClr val="accent5"/>
              </a:solidFill>
              <a:ln w="0">
                <a:noFill/>
                <a:prstDash val="sysDash"/>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7" name="Picture 86"/>
            <p:cNvPicPr>
              <a:picLocks noChangeAspect="1"/>
            </p:cNvPicPr>
            <p:nvPr/>
          </p:nvPicPr>
          <p:blipFill>
            <a:blip r:embed="rId5"/>
            <a:stretch>
              <a:fillRect/>
            </a:stretch>
          </p:blipFill>
          <p:spPr>
            <a:xfrm>
              <a:off x="5324640" y="5130899"/>
              <a:ext cx="860768" cy="478026"/>
            </a:xfrm>
            <a:prstGeom prst="rect">
              <a:avLst/>
            </a:prstGeom>
          </p:spPr>
        </p:pic>
      </p:grpSp>
      <p:graphicFrame>
        <p:nvGraphicFramePr>
          <p:cNvPr id="16" name="Object 1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0" name="think-cell Slide" r:id="rId6" imgW="377" imgH="377" progId="TCLayout.ActiveDocument.1">
                  <p:embed/>
                </p:oleObj>
              </mc:Choice>
              <mc:Fallback>
                <p:oleObj name="think-cell Slide" r:id="rId6" imgW="377" imgH="377" progId="TCLayout.ActiveDocument.1">
                  <p:embed/>
                  <p:pic>
                    <p:nvPicPr>
                      <p:cNvPr id="16" name="Object 15"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E-Commerce scenario: </a:t>
            </a:r>
            <a:r>
              <a:rPr lang="en-US" dirty="0">
                <a:solidFill>
                  <a:schemeClr val="accent2"/>
                </a:solidFill>
              </a:rPr>
              <a:t>After</a:t>
            </a:r>
            <a:r>
              <a:rPr lang="en-US" dirty="0"/>
              <a:t> </a:t>
            </a:r>
          </a:p>
        </p:txBody>
      </p:sp>
      <p:grpSp>
        <p:nvGrpSpPr>
          <p:cNvPr id="5353" name="Group 5352"/>
          <p:cNvGrpSpPr/>
          <p:nvPr/>
        </p:nvGrpSpPr>
        <p:grpSpPr>
          <a:xfrm>
            <a:off x="10318061" y="5032061"/>
            <a:ext cx="1295189" cy="916062"/>
            <a:chOff x="10318061" y="5032061"/>
            <a:chExt cx="1295189" cy="916062"/>
          </a:xfrm>
        </p:grpSpPr>
        <p:grpSp>
          <p:nvGrpSpPr>
            <p:cNvPr id="303" name="Group 302"/>
            <p:cNvGrpSpPr/>
            <p:nvPr/>
          </p:nvGrpSpPr>
          <p:grpSpPr>
            <a:xfrm>
              <a:off x="10334625" y="5032061"/>
              <a:ext cx="1262062" cy="677863"/>
              <a:chOff x="10334625" y="1771650"/>
              <a:chExt cx="1262062" cy="677863"/>
            </a:xfrm>
          </p:grpSpPr>
          <p:sp>
            <p:nvSpPr>
              <p:cNvPr id="304" name="Freeform 121"/>
              <p:cNvSpPr>
                <a:spLocks/>
              </p:cNvSpPr>
              <p:nvPr/>
            </p:nvSpPr>
            <p:spPr bwMode="auto">
              <a:xfrm>
                <a:off x="10496550" y="1771650"/>
                <a:ext cx="941387" cy="6048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5" name="Freeform 122"/>
              <p:cNvSpPr>
                <a:spLocks/>
              </p:cNvSpPr>
              <p:nvPr/>
            </p:nvSpPr>
            <p:spPr bwMode="auto">
              <a:xfrm>
                <a:off x="10536238" y="1806575"/>
                <a:ext cx="862012" cy="5318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123"/>
              <p:cNvSpPr>
                <a:spLocks/>
              </p:cNvSpPr>
              <p:nvPr/>
            </p:nvSpPr>
            <p:spPr bwMode="auto">
              <a:xfrm>
                <a:off x="10334625" y="2398713"/>
                <a:ext cx="1262062" cy="50800"/>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7" name="Rectangle 124"/>
              <p:cNvSpPr>
                <a:spLocks noChangeArrowheads="1"/>
              </p:cNvSpPr>
              <p:nvPr/>
            </p:nvSpPr>
            <p:spPr bwMode="auto">
              <a:xfrm>
                <a:off x="10536238" y="1806575"/>
                <a:ext cx="862012" cy="531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Rectangle 125"/>
              <p:cNvSpPr>
                <a:spLocks noChangeArrowheads="1"/>
              </p:cNvSpPr>
              <p:nvPr/>
            </p:nvSpPr>
            <p:spPr bwMode="auto">
              <a:xfrm>
                <a:off x="10536238" y="1806575"/>
                <a:ext cx="8620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Rectangle 126"/>
              <p:cNvSpPr>
                <a:spLocks noChangeArrowheads="1"/>
              </p:cNvSpPr>
              <p:nvPr/>
            </p:nvSpPr>
            <p:spPr bwMode="auto">
              <a:xfrm>
                <a:off x="10580688" y="1855788"/>
                <a:ext cx="769937" cy="984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0" name="Rectangle 127"/>
              <p:cNvSpPr>
                <a:spLocks noChangeArrowheads="1"/>
              </p:cNvSpPr>
              <p:nvPr/>
            </p:nvSpPr>
            <p:spPr bwMode="auto">
              <a:xfrm>
                <a:off x="10607675" y="1881188"/>
                <a:ext cx="384175" cy="4762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1" name="Rectangle 128"/>
              <p:cNvSpPr>
                <a:spLocks noChangeArrowheads="1"/>
              </p:cNvSpPr>
              <p:nvPr/>
            </p:nvSpPr>
            <p:spPr bwMode="auto">
              <a:xfrm>
                <a:off x="11199813" y="1892300"/>
                <a:ext cx="12223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2" name="Rectangle 129"/>
              <p:cNvSpPr>
                <a:spLocks noChangeArrowheads="1"/>
              </p:cNvSpPr>
              <p:nvPr/>
            </p:nvSpPr>
            <p:spPr bwMode="auto">
              <a:xfrm>
                <a:off x="10580688" y="2006600"/>
                <a:ext cx="769937"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Rectangle 130"/>
              <p:cNvSpPr>
                <a:spLocks noChangeArrowheads="1"/>
              </p:cNvSpPr>
              <p:nvPr/>
            </p:nvSpPr>
            <p:spPr bwMode="auto">
              <a:xfrm>
                <a:off x="10580688" y="2006600"/>
                <a:ext cx="76993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Rectangle 131"/>
              <p:cNvSpPr>
                <a:spLocks noChangeArrowheads="1"/>
              </p:cNvSpPr>
              <p:nvPr/>
            </p:nvSpPr>
            <p:spPr bwMode="auto">
              <a:xfrm>
                <a:off x="10580688" y="2076450"/>
                <a:ext cx="769937"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5" name="Rectangle 132"/>
              <p:cNvSpPr>
                <a:spLocks noChangeArrowheads="1"/>
              </p:cNvSpPr>
              <p:nvPr/>
            </p:nvSpPr>
            <p:spPr bwMode="auto">
              <a:xfrm>
                <a:off x="10580688" y="2076450"/>
                <a:ext cx="769937"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Rectangle 133"/>
              <p:cNvSpPr>
                <a:spLocks noChangeArrowheads="1"/>
              </p:cNvSpPr>
              <p:nvPr/>
            </p:nvSpPr>
            <p:spPr bwMode="auto">
              <a:xfrm>
                <a:off x="10580688" y="2146300"/>
                <a:ext cx="769937"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7" name="Rectangle 134"/>
              <p:cNvSpPr>
                <a:spLocks noChangeArrowheads="1"/>
              </p:cNvSpPr>
              <p:nvPr/>
            </p:nvSpPr>
            <p:spPr bwMode="auto">
              <a:xfrm>
                <a:off x="10580688" y="2146300"/>
                <a:ext cx="769937"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8" name="Rectangle 135"/>
              <p:cNvSpPr>
                <a:spLocks noChangeArrowheads="1"/>
              </p:cNvSpPr>
              <p:nvPr/>
            </p:nvSpPr>
            <p:spPr bwMode="auto">
              <a:xfrm>
                <a:off x="10580688" y="2217738"/>
                <a:ext cx="769937"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Rectangle 136"/>
              <p:cNvSpPr>
                <a:spLocks noChangeArrowheads="1"/>
              </p:cNvSpPr>
              <p:nvPr/>
            </p:nvSpPr>
            <p:spPr bwMode="auto">
              <a:xfrm>
                <a:off x="10580688" y="2217738"/>
                <a:ext cx="769937"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0" name="Rectangle 137"/>
              <p:cNvSpPr>
                <a:spLocks noChangeArrowheads="1"/>
              </p:cNvSpPr>
              <p:nvPr/>
            </p:nvSpPr>
            <p:spPr bwMode="auto">
              <a:xfrm>
                <a:off x="10580688" y="2282825"/>
                <a:ext cx="769937"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138"/>
              <p:cNvSpPr>
                <a:spLocks noEditPoints="1"/>
              </p:cNvSpPr>
              <p:nvPr/>
            </p:nvSpPr>
            <p:spPr bwMode="auto">
              <a:xfrm>
                <a:off x="10820400" y="1993900"/>
                <a:ext cx="149225" cy="82550"/>
              </a:xfrm>
              <a:custGeom>
                <a:avLst/>
                <a:gdLst>
                  <a:gd name="T0" fmla="*/ 72 w 103"/>
                  <a:gd name="T1" fmla="*/ 10 h 56"/>
                  <a:gd name="T2" fmla="*/ 0 w 103"/>
                  <a:gd name="T3" fmla="*/ 10 h 56"/>
                  <a:gd name="T4" fmla="*/ 12 w 103"/>
                  <a:gd name="T5" fmla="*/ 38 h 56"/>
                  <a:gd name="T6" fmla="*/ 7 w 103"/>
                  <a:gd name="T7" fmla="*/ 56 h 56"/>
                  <a:gd name="T8" fmla="*/ 103 w 103"/>
                  <a:gd name="T9" fmla="*/ 56 h 56"/>
                  <a:gd name="T10" fmla="*/ 72 w 103"/>
                  <a:gd name="T11" fmla="*/ 10 h 56"/>
                  <a:gd name="T12" fmla="*/ 36 w 103"/>
                  <a:gd name="T13" fmla="*/ 0 h 56"/>
                  <a:gd name="T14" fmla="*/ 4 w 103"/>
                  <a:gd name="T15" fmla="*/ 8 h 56"/>
                  <a:gd name="T16" fmla="*/ 67 w 103"/>
                  <a:gd name="T17" fmla="*/ 8 h 56"/>
                  <a:gd name="T18" fmla="*/ 36 w 103"/>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56">
                    <a:moveTo>
                      <a:pt x="72" y="10"/>
                    </a:moveTo>
                    <a:cubicBezTo>
                      <a:pt x="0" y="10"/>
                      <a:pt x="0" y="10"/>
                      <a:pt x="0" y="10"/>
                    </a:cubicBezTo>
                    <a:cubicBezTo>
                      <a:pt x="8" y="17"/>
                      <a:pt x="12" y="27"/>
                      <a:pt x="12" y="38"/>
                    </a:cubicBezTo>
                    <a:cubicBezTo>
                      <a:pt x="12" y="44"/>
                      <a:pt x="10" y="51"/>
                      <a:pt x="7" y="56"/>
                    </a:cubicBezTo>
                    <a:cubicBezTo>
                      <a:pt x="103" y="56"/>
                      <a:pt x="103" y="56"/>
                      <a:pt x="103" y="56"/>
                    </a:cubicBezTo>
                    <a:cubicBezTo>
                      <a:pt x="100" y="37"/>
                      <a:pt x="88" y="21"/>
                      <a:pt x="72" y="10"/>
                    </a:cubicBezTo>
                    <a:moveTo>
                      <a:pt x="36" y="0"/>
                    </a:moveTo>
                    <a:cubicBezTo>
                      <a:pt x="24" y="0"/>
                      <a:pt x="13" y="3"/>
                      <a:pt x="4" y="8"/>
                    </a:cubicBezTo>
                    <a:cubicBezTo>
                      <a:pt x="67" y="8"/>
                      <a:pt x="67" y="8"/>
                      <a:pt x="67" y="8"/>
                    </a:cubicBezTo>
                    <a:cubicBezTo>
                      <a:pt x="58" y="3"/>
                      <a:pt x="47" y="0"/>
                      <a:pt x="36"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139"/>
              <p:cNvSpPr>
                <a:spLocks/>
              </p:cNvSpPr>
              <p:nvPr/>
            </p:nvSpPr>
            <p:spPr bwMode="auto">
              <a:xfrm>
                <a:off x="10820400" y="2006600"/>
                <a:ext cx="104775" cy="1588"/>
              </a:xfrm>
              <a:custGeom>
                <a:avLst/>
                <a:gdLst>
                  <a:gd name="T0" fmla="*/ 67 w 72"/>
                  <a:gd name="T1" fmla="*/ 0 h 2"/>
                  <a:gd name="T2" fmla="*/ 4 w 72"/>
                  <a:gd name="T3" fmla="*/ 0 h 2"/>
                  <a:gd name="T4" fmla="*/ 0 w 72"/>
                  <a:gd name="T5" fmla="*/ 2 h 2"/>
                  <a:gd name="T6" fmla="*/ 0 w 72"/>
                  <a:gd name="T7" fmla="*/ 2 h 2"/>
                  <a:gd name="T8" fmla="*/ 72 w 72"/>
                  <a:gd name="T9" fmla="*/ 2 h 2"/>
                  <a:gd name="T10" fmla="*/ 67 w 72"/>
                  <a:gd name="T11" fmla="*/ 0 h 2"/>
                </a:gdLst>
                <a:ahLst/>
                <a:cxnLst>
                  <a:cxn ang="0">
                    <a:pos x="T0" y="T1"/>
                  </a:cxn>
                  <a:cxn ang="0">
                    <a:pos x="T2" y="T3"/>
                  </a:cxn>
                  <a:cxn ang="0">
                    <a:pos x="T4" y="T5"/>
                  </a:cxn>
                  <a:cxn ang="0">
                    <a:pos x="T6" y="T7"/>
                  </a:cxn>
                  <a:cxn ang="0">
                    <a:pos x="T8" y="T9"/>
                  </a:cxn>
                  <a:cxn ang="0">
                    <a:pos x="T10" y="T11"/>
                  </a:cxn>
                </a:cxnLst>
                <a:rect l="0" t="0" r="r" b="b"/>
                <a:pathLst>
                  <a:path w="72" h="2">
                    <a:moveTo>
                      <a:pt x="67" y="0"/>
                    </a:moveTo>
                    <a:cubicBezTo>
                      <a:pt x="4" y="0"/>
                      <a:pt x="4" y="0"/>
                      <a:pt x="4" y="0"/>
                    </a:cubicBezTo>
                    <a:cubicBezTo>
                      <a:pt x="2" y="0"/>
                      <a:pt x="1" y="1"/>
                      <a:pt x="0" y="2"/>
                    </a:cubicBezTo>
                    <a:cubicBezTo>
                      <a:pt x="0" y="2"/>
                      <a:pt x="0" y="2"/>
                      <a:pt x="0" y="2"/>
                    </a:cubicBezTo>
                    <a:cubicBezTo>
                      <a:pt x="72" y="2"/>
                      <a:pt x="72" y="2"/>
                      <a:pt x="72" y="2"/>
                    </a:cubicBezTo>
                    <a:cubicBezTo>
                      <a:pt x="71" y="1"/>
                      <a:pt x="69" y="0"/>
                      <a:pt x="67"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3" name="Freeform 140"/>
              <p:cNvSpPr>
                <a:spLocks noEditPoints="1"/>
              </p:cNvSpPr>
              <p:nvPr/>
            </p:nvSpPr>
            <p:spPr bwMode="auto">
              <a:xfrm>
                <a:off x="10771188" y="2079625"/>
                <a:ext cx="200025" cy="115888"/>
              </a:xfrm>
              <a:custGeom>
                <a:avLst/>
                <a:gdLst>
                  <a:gd name="T0" fmla="*/ 100 w 137"/>
                  <a:gd name="T1" fmla="*/ 48 h 79"/>
                  <a:gd name="T2" fmla="*/ 11 w 137"/>
                  <a:gd name="T3" fmla="*/ 48 h 79"/>
                  <a:gd name="T4" fmla="*/ 69 w 137"/>
                  <a:gd name="T5" fmla="*/ 79 h 79"/>
                  <a:gd name="T6" fmla="*/ 109 w 137"/>
                  <a:gd name="T7" fmla="*/ 66 h 79"/>
                  <a:gd name="T8" fmla="*/ 100 w 137"/>
                  <a:gd name="T9" fmla="*/ 48 h 79"/>
                  <a:gd name="T10" fmla="*/ 137 w 137"/>
                  <a:gd name="T11" fmla="*/ 0 h 79"/>
                  <a:gd name="T12" fmla="*/ 39 w 137"/>
                  <a:gd name="T13" fmla="*/ 0 h 79"/>
                  <a:gd name="T14" fmla="*/ 7 w 137"/>
                  <a:gd name="T15" fmla="*/ 17 h 79"/>
                  <a:gd name="T16" fmla="*/ 0 w 137"/>
                  <a:gd name="T17" fmla="*/ 16 h 79"/>
                  <a:gd name="T18" fmla="*/ 9 w 137"/>
                  <a:gd name="T19" fmla="*/ 45 h 79"/>
                  <a:gd name="T20" fmla="*/ 100 w 137"/>
                  <a:gd name="T21" fmla="*/ 45 h 79"/>
                  <a:gd name="T22" fmla="*/ 99 w 137"/>
                  <a:gd name="T23" fmla="*/ 41 h 79"/>
                  <a:gd name="T24" fmla="*/ 137 w 137"/>
                  <a:gd name="T25" fmla="*/ 3 h 79"/>
                  <a:gd name="T26" fmla="*/ 137 w 137"/>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79">
                    <a:moveTo>
                      <a:pt x="100" y="48"/>
                    </a:moveTo>
                    <a:cubicBezTo>
                      <a:pt x="11" y="48"/>
                      <a:pt x="11" y="48"/>
                      <a:pt x="11" y="48"/>
                    </a:cubicBezTo>
                    <a:cubicBezTo>
                      <a:pt x="24" y="67"/>
                      <a:pt x="45" y="79"/>
                      <a:pt x="69" y="79"/>
                    </a:cubicBezTo>
                    <a:cubicBezTo>
                      <a:pt x="83" y="79"/>
                      <a:pt x="97" y="74"/>
                      <a:pt x="109" y="66"/>
                    </a:cubicBezTo>
                    <a:cubicBezTo>
                      <a:pt x="104" y="61"/>
                      <a:pt x="101" y="55"/>
                      <a:pt x="100" y="48"/>
                    </a:cubicBezTo>
                    <a:moveTo>
                      <a:pt x="137" y="0"/>
                    </a:moveTo>
                    <a:cubicBezTo>
                      <a:pt x="39" y="0"/>
                      <a:pt x="39" y="0"/>
                      <a:pt x="39" y="0"/>
                    </a:cubicBezTo>
                    <a:cubicBezTo>
                      <a:pt x="32" y="10"/>
                      <a:pt x="20" y="17"/>
                      <a:pt x="7" y="17"/>
                    </a:cubicBezTo>
                    <a:cubicBezTo>
                      <a:pt x="5" y="17"/>
                      <a:pt x="2" y="17"/>
                      <a:pt x="0" y="16"/>
                    </a:cubicBezTo>
                    <a:cubicBezTo>
                      <a:pt x="1" y="27"/>
                      <a:pt x="4" y="37"/>
                      <a:pt x="9" y="45"/>
                    </a:cubicBezTo>
                    <a:cubicBezTo>
                      <a:pt x="100" y="45"/>
                      <a:pt x="100" y="45"/>
                      <a:pt x="100" y="45"/>
                    </a:cubicBezTo>
                    <a:cubicBezTo>
                      <a:pt x="99" y="44"/>
                      <a:pt x="99" y="43"/>
                      <a:pt x="99" y="41"/>
                    </a:cubicBezTo>
                    <a:cubicBezTo>
                      <a:pt x="99" y="20"/>
                      <a:pt x="116" y="3"/>
                      <a:pt x="137" y="3"/>
                    </a:cubicBezTo>
                    <a:cubicBezTo>
                      <a:pt x="137" y="2"/>
                      <a:pt x="137" y="1"/>
                      <a:pt x="137"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4" name="Freeform 141"/>
              <p:cNvSpPr>
                <a:spLocks/>
              </p:cNvSpPr>
              <p:nvPr/>
            </p:nvSpPr>
            <p:spPr bwMode="auto">
              <a:xfrm>
                <a:off x="10828338" y="2076450"/>
                <a:ext cx="142875" cy="3175"/>
              </a:xfrm>
              <a:custGeom>
                <a:avLst/>
                <a:gdLst>
                  <a:gd name="T0" fmla="*/ 97 w 98"/>
                  <a:gd name="T1" fmla="*/ 0 h 3"/>
                  <a:gd name="T2" fmla="*/ 1 w 98"/>
                  <a:gd name="T3" fmla="*/ 0 h 3"/>
                  <a:gd name="T4" fmla="*/ 0 w 98"/>
                  <a:gd name="T5" fmla="*/ 3 h 3"/>
                  <a:gd name="T6" fmla="*/ 98 w 98"/>
                  <a:gd name="T7" fmla="*/ 3 h 3"/>
                  <a:gd name="T8" fmla="*/ 97 w 98"/>
                  <a:gd name="T9" fmla="*/ 0 h 3"/>
                </a:gdLst>
                <a:ahLst/>
                <a:cxnLst>
                  <a:cxn ang="0">
                    <a:pos x="T0" y="T1"/>
                  </a:cxn>
                  <a:cxn ang="0">
                    <a:pos x="T2" y="T3"/>
                  </a:cxn>
                  <a:cxn ang="0">
                    <a:pos x="T4" y="T5"/>
                  </a:cxn>
                  <a:cxn ang="0">
                    <a:pos x="T6" y="T7"/>
                  </a:cxn>
                  <a:cxn ang="0">
                    <a:pos x="T8" y="T9"/>
                  </a:cxn>
                </a:cxnLst>
                <a:rect l="0" t="0" r="r" b="b"/>
                <a:pathLst>
                  <a:path w="98" h="3">
                    <a:moveTo>
                      <a:pt x="97" y="0"/>
                    </a:moveTo>
                    <a:cubicBezTo>
                      <a:pt x="1" y="0"/>
                      <a:pt x="1" y="0"/>
                      <a:pt x="1" y="0"/>
                    </a:cubicBezTo>
                    <a:cubicBezTo>
                      <a:pt x="1" y="1"/>
                      <a:pt x="0" y="2"/>
                      <a:pt x="0" y="3"/>
                    </a:cubicBezTo>
                    <a:cubicBezTo>
                      <a:pt x="98" y="3"/>
                      <a:pt x="98" y="3"/>
                      <a:pt x="98" y="3"/>
                    </a:cubicBezTo>
                    <a:cubicBezTo>
                      <a:pt x="98" y="2"/>
                      <a:pt x="97" y="1"/>
                      <a:pt x="97"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5" name="Freeform 142"/>
              <p:cNvSpPr>
                <a:spLocks/>
              </p:cNvSpPr>
              <p:nvPr/>
            </p:nvSpPr>
            <p:spPr bwMode="auto">
              <a:xfrm>
                <a:off x="10785475" y="2146300"/>
                <a:ext cx="131762" cy="4763"/>
              </a:xfrm>
              <a:custGeom>
                <a:avLst/>
                <a:gdLst>
                  <a:gd name="T0" fmla="*/ 91 w 91"/>
                  <a:gd name="T1" fmla="*/ 0 h 3"/>
                  <a:gd name="T2" fmla="*/ 0 w 91"/>
                  <a:gd name="T3" fmla="*/ 0 h 3"/>
                  <a:gd name="T4" fmla="*/ 2 w 91"/>
                  <a:gd name="T5" fmla="*/ 3 h 3"/>
                  <a:gd name="T6" fmla="*/ 91 w 91"/>
                  <a:gd name="T7" fmla="*/ 3 h 3"/>
                  <a:gd name="T8" fmla="*/ 91 w 91"/>
                  <a:gd name="T9" fmla="*/ 0 h 3"/>
                </a:gdLst>
                <a:ahLst/>
                <a:cxnLst>
                  <a:cxn ang="0">
                    <a:pos x="T0" y="T1"/>
                  </a:cxn>
                  <a:cxn ang="0">
                    <a:pos x="T2" y="T3"/>
                  </a:cxn>
                  <a:cxn ang="0">
                    <a:pos x="T4" y="T5"/>
                  </a:cxn>
                  <a:cxn ang="0">
                    <a:pos x="T6" y="T7"/>
                  </a:cxn>
                  <a:cxn ang="0">
                    <a:pos x="T8" y="T9"/>
                  </a:cxn>
                </a:cxnLst>
                <a:rect l="0" t="0" r="r" b="b"/>
                <a:pathLst>
                  <a:path w="91" h="3">
                    <a:moveTo>
                      <a:pt x="91" y="0"/>
                    </a:moveTo>
                    <a:cubicBezTo>
                      <a:pt x="0" y="0"/>
                      <a:pt x="0" y="0"/>
                      <a:pt x="0" y="0"/>
                    </a:cubicBezTo>
                    <a:cubicBezTo>
                      <a:pt x="1" y="1"/>
                      <a:pt x="2" y="2"/>
                      <a:pt x="2" y="3"/>
                    </a:cubicBezTo>
                    <a:cubicBezTo>
                      <a:pt x="91" y="3"/>
                      <a:pt x="91" y="3"/>
                      <a:pt x="91" y="3"/>
                    </a:cubicBezTo>
                    <a:cubicBezTo>
                      <a:pt x="91" y="2"/>
                      <a:pt x="91" y="1"/>
                      <a:pt x="91"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6" name="Freeform 143"/>
              <p:cNvSpPr>
                <a:spLocks noEditPoints="1"/>
              </p:cNvSpPr>
              <p:nvPr/>
            </p:nvSpPr>
            <p:spPr bwMode="auto">
              <a:xfrm>
                <a:off x="10929938" y="2084388"/>
                <a:ext cx="98425" cy="111125"/>
              </a:xfrm>
              <a:custGeom>
                <a:avLst/>
                <a:gdLst>
                  <a:gd name="T0" fmla="*/ 66 w 67"/>
                  <a:gd name="T1" fmla="*/ 45 h 76"/>
                  <a:gd name="T2" fmla="*/ 17 w 67"/>
                  <a:gd name="T3" fmla="*/ 45 h 76"/>
                  <a:gd name="T4" fmla="*/ 0 w 67"/>
                  <a:gd name="T5" fmla="*/ 63 h 76"/>
                  <a:gd name="T6" fmla="*/ 28 w 67"/>
                  <a:gd name="T7" fmla="*/ 76 h 76"/>
                  <a:gd name="T8" fmla="*/ 66 w 67"/>
                  <a:gd name="T9" fmla="*/ 45 h 76"/>
                  <a:gd name="T10" fmla="*/ 28 w 67"/>
                  <a:gd name="T11" fmla="*/ 0 h 76"/>
                  <a:gd name="T12" fmla="*/ 28 w 67"/>
                  <a:gd name="T13" fmla="*/ 0 h 76"/>
                  <a:gd name="T14" fmla="*/ 28 w 67"/>
                  <a:gd name="T15" fmla="*/ 7 h 76"/>
                  <a:gd name="T16" fmla="*/ 19 w 67"/>
                  <a:gd name="T17" fmla="*/ 42 h 76"/>
                  <a:gd name="T18" fmla="*/ 66 w 67"/>
                  <a:gd name="T19" fmla="*/ 42 h 76"/>
                  <a:gd name="T20" fmla="*/ 67 w 67"/>
                  <a:gd name="T21" fmla="*/ 38 h 76"/>
                  <a:gd name="T22" fmla="*/ 28 w 67"/>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6">
                    <a:moveTo>
                      <a:pt x="66" y="45"/>
                    </a:moveTo>
                    <a:cubicBezTo>
                      <a:pt x="17" y="45"/>
                      <a:pt x="17" y="45"/>
                      <a:pt x="17" y="45"/>
                    </a:cubicBezTo>
                    <a:cubicBezTo>
                      <a:pt x="12" y="52"/>
                      <a:pt x="6" y="58"/>
                      <a:pt x="0" y="63"/>
                    </a:cubicBezTo>
                    <a:cubicBezTo>
                      <a:pt x="7" y="71"/>
                      <a:pt x="17" y="76"/>
                      <a:pt x="28" y="76"/>
                    </a:cubicBezTo>
                    <a:cubicBezTo>
                      <a:pt x="47" y="76"/>
                      <a:pt x="62" y="63"/>
                      <a:pt x="66" y="45"/>
                    </a:cubicBezTo>
                    <a:moveTo>
                      <a:pt x="28" y="0"/>
                    </a:moveTo>
                    <a:cubicBezTo>
                      <a:pt x="28" y="0"/>
                      <a:pt x="28" y="0"/>
                      <a:pt x="28" y="0"/>
                    </a:cubicBezTo>
                    <a:cubicBezTo>
                      <a:pt x="28" y="2"/>
                      <a:pt x="28" y="4"/>
                      <a:pt x="28" y="7"/>
                    </a:cubicBezTo>
                    <a:cubicBezTo>
                      <a:pt x="28" y="20"/>
                      <a:pt x="25" y="32"/>
                      <a:pt x="19" y="42"/>
                    </a:cubicBezTo>
                    <a:cubicBezTo>
                      <a:pt x="66" y="42"/>
                      <a:pt x="66" y="42"/>
                      <a:pt x="66" y="42"/>
                    </a:cubicBezTo>
                    <a:cubicBezTo>
                      <a:pt x="67" y="41"/>
                      <a:pt x="67" y="40"/>
                      <a:pt x="67" y="38"/>
                    </a:cubicBezTo>
                    <a:cubicBezTo>
                      <a:pt x="67" y="17"/>
                      <a:pt x="50" y="0"/>
                      <a:pt x="2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7" name="Freeform 144"/>
              <p:cNvSpPr>
                <a:spLocks/>
              </p:cNvSpPr>
              <p:nvPr/>
            </p:nvSpPr>
            <p:spPr bwMode="auto">
              <a:xfrm>
                <a:off x="10955338" y="2146300"/>
                <a:ext cx="71437" cy="4763"/>
              </a:xfrm>
              <a:custGeom>
                <a:avLst/>
                <a:gdLst>
                  <a:gd name="T0" fmla="*/ 49 w 49"/>
                  <a:gd name="T1" fmla="*/ 0 h 3"/>
                  <a:gd name="T2" fmla="*/ 2 w 49"/>
                  <a:gd name="T3" fmla="*/ 0 h 3"/>
                  <a:gd name="T4" fmla="*/ 0 w 49"/>
                  <a:gd name="T5" fmla="*/ 3 h 3"/>
                  <a:gd name="T6" fmla="*/ 49 w 49"/>
                  <a:gd name="T7" fmla="*/ 3 h 3"/>
                  <a:gd name="T8" fmla="*/ 49 w 49"/>
                  <a:gd name="T9" fmla="*/ 0 h 3"/>
                </a:gdLst>
                <a:ahLst/>
                <a:cxnLst>
                  <a:cxn ang="0">
                    <a:pos x="T0" y="T1"/>
                  </a:cxn>
                  <a:cxn ang="0">
                    <a:pos x="T2" y="T3"/>
                  </a:cxn>
                  <a:cxn ang="0">
                    <a:pos x="T4" y="T5"/>
                  </a:cxn>
                  <a:cxn ang="0">
                    <a:pos x="T6" y="T7"/>
                  </a:cxn>
                  <a:cxn ang="0">
                    <a:pos x="T8" y="T9"/>
                  </a:cxn>
                </a:cxnLst>
                <a:rect l="0" t="0" r="r" b="b"/>
                <a:pathLst>
                  <a:path w="49" h="3">
                    <a:moveTo>
                      <a:pt x="49" y="0"/>
                    </a:moveTo>
                    <a:cubicBezTo>
                      <a:pt x="2" y="0"/>
                      <a:pt x="2" y="0"/>
                      <a:pt x="2" y="0"/>
                    </a:cubicBezTo>
                    <a:cubicBezTo>
                      <a:pt x="1" y="1"/>
                      <a:pt x="0" y="2"/>
                      <a:pt x="0" y="3"/>
                    </a:cubicBezTo>
                    <a:cubicBezTo>
                      <a:pt x="49" y="3"/>
                      <a:pt x="49" y="3"/>
                      <a:pt x="49" y="3"/>
                    </a:cubicBezTo>
                    <a:cubicBezTo>
                      <a:pt x="49" y="2"/>
                      <a:pt x="49" y="1"/>
                      <a:pt x="49"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8" name="Freeform 145"/>
              <p:cNvSpPr>
                <a:spLocks noEditPoints="1"/>
              </p:cNvSpPr>
              <p:nvPr/>
            </p:nvSpPr>
            <p:spPr bwMode="auto">
              <a:xfrm>
                <a:off x="10915650" y="2084388"/>
                <a:ext cx="55562" cy="92075"/>
              </a:xfrm>
              <a:custGeom>
                <a:avLst/>
                <a:gdLst>
                  <a:gd name="T0" fmla="*/ 27 w 38"/>
                  <a:gd name="T1" fmla="*/ 45 h 63"/>
                  <a:gd name="T2" fmla="*/ 1 w 38"/>
                  <a:gd name="T3" fmla="*/ 45 h 63"/>
                  <a:gd name="T4" fmla="*/ 10 w 38"/>
                  <a:gd name="T5" fmla="*/ 63 h 63"/>
                  <a:gd name="T6" fmla="*/ 27 w 38"/>
                  <a:gd name="T7" fmla="*/ 45 h 63"/>
                  <a:gd name="T8" fmla="*/ 38 w 38"/>
                  <a:gd name="T9" fmla="*/ 0 h 63"/>
                  <a:gd name="T10" fmla="*/ 0 w 38"/>
                  <a:gd name="T11" fmla="*/ 38 h 63"/>
                  <a:gd name="T12" fmla="*/ 1 w 38"/>
                  <a:gd name="T13" fmla="*/ 42 h 63"/>
                  <a:gd name="T14" fmla="*/ 29 w 38"/>
                  <a:gd name="T15" fmla="*/ 42 h 63"/>
                  <a:gd name="T16" fmla="*/ 38 w 38"/>
                  <a:gd name="T17" fmla="*/ 7 h 63"/>
                  <a:gd name="T18" fmla="*/ 38 w 38"/>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63">
                    <a:moveTo>
                      <a:pt x="27" y="45"/>
                    </a:moveTo>
                    <a:cubicBezTo>
                      <a:pt x="1" y="45"/>
                      <a:pt x="1" y="45"/>
                      <a:pt x="1" y="45"/>
                    </a:cubicBezTo>
                    <a:cubicBezTo>
                      <a:pt x="2" y="52"/>
                      <a:pt x="5" y="58"/>
                      <a:pt x="10" y="63"/>
                    </a:cubicBezTo>
                    <a:cubicBezTo>
                      <a:pt x="16" y="58"/>
                      <a:pt x="22" y="52"/>
                      <a:pt x="27" y="45"/>
                    </a:cubicBezTo>
                    <a:moveTo>
                      <a:pt x="38" y="0"/>
                    </a:moveTo>
                    <a:cubicBezTo>
                      <a:pt x="17" y="0"/>
                      <a:pt x="0" y="17"/>
                      <a:pt x="0" y="38"/>
                    </a:cubicBezTo>
                    <a:cubicBezTo>
                      <a:pt x="0" y="40"/>
                      <a:pt x="0" y="41"/>
                      <a:pt x="1" y="42"/>
                    </a:cubicBezTo>
                    <a:cubicBezTo>
                      <a:pt x="29" y="42"/>
                      <a:pt x="29" y="42"/>
                      <a:pt x="29" y="42"/>
                    </a:cubicBezTo>
                    <a:cubicBezTo>
                      <a:pt x="35" y="32"/>
                      <a:pt x="38" y="20"/>
                      <a:pt x="38" y="7"/>
                    </a:cubicBezTo>
                    <a:cubicBezTo>
                      <a:pt x="38" y="4"/>
                      <a:pt x="38" y="2"/>
                      <a:pt x="38"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9" name="Freeform 146"/>
              <p:cNvSpPr>
                <a:spLocks/>
              </p:cNvSpPr>
              <p:nvPr/>
            </p:nvSpPr>
            <p:spPr bwMode="auto">
              <a:xfrm>
                <a:off x="10917238" y="2146300"/>
                <a:ext cx="41275" cy="4763"/>
              </a:xfrm>
              <a:custGeom>
                <a:avLst/>
                <a:gdLst>
                  <a:gd name="T0" fmla="*/ 28 w 28"/>
                  <a:gd name="T1" fmla="*/ 0 h 3"/>
                  <a:gd name="T2" fmla="*/ 0 w 28"/>
                  <a:gd name="T3" fmla="*/ 0 h 3"/>
                  <a:gd name="T4" fmla="*/ 0 w 28"/>
                  <a:gd name="T5" fmla="*/ 3 h 3"/>
                  <a:gd name="T6" fmla="*/ 26 w 28"/>
                  <a:gd name="T7" fmla="*/ 3 h 3"/>
                  <a:gd name="T8" fmla="*/ 28 w 28"/>
                  <a:gd name="T9" fmla="*/ 0 h 3"/>
                </a:gdLst>
                <a:ahLst/>
                <a:cxnLst>
                  <a:cxn ang="0">
                    <a:pos x="T0" y="T1"/>
                  </a:cxn>
                  <a:cxn ang="0">
                    <a:pos x="T2" y="T3"/>
                  </a:cxn>
                  <a:cxn ang="0">
                    <a:pos x="T4" y="T5"/>
                  </a:cxn>
                  <a:cxn ang="0">
                    <a:pos x="T6" y="T7"/>
                  </a:cxn>
                  <a:cxn ang="0">
                    <a:pos x="T8" y="T9"/>
                  </a:cxn>
                </a:cxnLst>
                <a:rect l="0" t="0" r="r" b="b"/>
                <a:pathLst>
                  <a:path w="28" h="3">
                    <a:moveTo>
                      <a:pt x="28" y="0"/>
                    </a:moveTo>
                    <a:cubicBezTo>
                      <a:pt x="0" y="0"/>
                      <a:pt x="0" y="0"/>
                      <a:pt x="0" y="0"/>
                    </a:cubicBezTo>
                    <a:cubicBezTo>
                      <a:pt x="0" y="1"/>
                      <a:pt x="0" y="2"/>
                      <a:pt x="0" y="3"/>
                    </a:cubicBezTo>
                    <a:cubicBezTo>
                      <a:pt x="26" y="3"/>
                      <a:pt x="26" y="3"/>
                      <a:pt x="26" y="3"/>
                    </a:cubicBezTo>
                    <a:cubicBezTo>
                      <a:pt x="26" y="2"/>
                      <a:pt x="27" y="1"/>
                      <a:pt x="28"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Freeform 147"/>
              <p:cNvSpPr>
                <a:spLocks noEditPoints="1"/>
              </p:cNvSpPr>
              <p:nvPr/>
            </p:nvSpPr>
            <p:spPr bwMode="auto">
              <a:xfrm>
                <a:off x="11158538" y="2084388"/>
                <a:ext cx="111125" cy="111125"/>
              </a:xfrm>
              <a:custGeom>
                <a:avLst/>
                <a:gdLst>
                  <a:gd name="T0" fmla="*/ 75 w 76"/>
                  <a:gd name="T1" fmla="*/ 45 h 76"/>
                  <a:gd name="T2" fmla="*/ 8 w 76"/>
                  <a:gd name="T3" fmla="*/ 45 h 76"/>
                  <a:gd name="T4" fmla="*/ 23 w 76"/>
                  <a:gd name="T5" fmla="*/ 73 h 76"/>
                  <a:gd name="T6" fmla="*/ 38 w 76"/>
                  <a:gd name="T7" fmla="*/ 76 h 76"/>
                  <a:gd name="T8" fmla="*/ 75 w 76"/>
                  <a:gd name="T9" fmla="*/ 45 h 76"/>
                  <a:gd name="T10" fmla="*/ 38 w 76"/>
                  <a:gd name="T11" fmla="*/ 0 h 76"/>
                  <a:gd name="T12" fmla="*/ 0 w 76"/>
                  <a:gd name="T13" fmla="*/ 38 h 76"/>
                  <a:gd name="T14" fmla="*/ 0 w 76"/>
                  <a:gd name="T15" fmla="*/ 41 h 76"/>
                  <a:gd name="T16" fmla="*/ 4 w 76"/>
                  <a:gd name="T17" fmla="*/ 42 h 76"/>
                  <a:gd name="T18" fmla="*/ 76 w 76"/>
                  <a:gd name="T19" fmla="*/ 42 h 76"/>
                  <a:gd name="T20" fmla="*/ 76 w 76"/>
                  <a:gd name="T21" fmla="*/ 38 h 76"/>
                  <a:gd name="T22" fmla="*/ 38 w 76"/>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76">
                    <a:moveTo>
                      <a:pt x="75" y="45"/>
                    </a:moveTo>
                    <a:cubicBezTo>
                      <a:pt x="8" y="45"/>
                      <a:pt x="8" y="45"/>
                      <a:pt x="8" y="45"/>
                    </a:cubicBezTo>
                    <a:cubicBezTo>
                      <a:pt x="17" y="52"/>
                      <a:pt x="22" y="62"/>
                      <a:pt x="23" y="73"/>
                    </a:cubicBezTo>
                    <a:cubicBezTo>
                      <a:pt x="28" y="75"/>
                      <a:pt x="33" y="76"/>
                      <a:pt x="38" y="76"/>
                    </a:cubicBezTo>
                    <a:cubicBezTo>
                      <a:pt x="57" y="76"/>
                      <a:pt x="72" y="63"/>
                      <a:pt x="75" y="45"/>
                    </a:cubicBezTo>
                    <a:moveTo>
                      <a:pt x="38" y="0"/>
                    </a:moveTo>
                    <a:cubicBezTo>
                      <a:pt x="17" y="0"/>
                      <a:pt x="0" y="17"/>
                      <a:pt x="0" y="38"/>
                    </a:cubicBezTo>
                    <a:cubicBezTo>
                      <a:pt x="0" y="39"/>
                      <a:pt x="0" y="40"/>
                      <a:pt x="0" y="41"/>
                    </a:cubicBezTo>
                    <a:cubicBezTo>
                      <a:pt x="1" y="41"/>
                      <a:pt x="2" y="42"/>
                      <a:pt x="4" y="42"/>
                    </a:cubicBezTo>
                    <a:cubicBezTo>
                      <a:pt x="76" y="42"/>
                      <a:pt x="76" y="42"/>
                      <a:pt x="76" y="42"/>
                    </a:cubicBezTo>
                    <a:cubicBezTo>
                      <a:pt x="76" y="41"/>
                      <a:pt x="76" y="40"/>
                      <a:pt x="76" y="38"/>
                    </a:cubicBezTo>
                    <a:cubicBezTo>
                      <a:pt x="76" y="17"/>
                      <a:pt x="59"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Freeform 148"/>
              <p:cNvSpPr>
                <a:spLocks/>
              </p:cNvSpPr>
              <p:nvPr/>
            </p:nvSpPr>
            <p:spPr bwMode="auto">
              <a:xfrm>
                <a:off x="11164888" y="2146300"/>
                <a:ext cx="104775" cy="4763"/>
              </a:xfrm>
              <a:custGeom>
                <a:avLst/>
                <a:gdLst>
                  <a:gd name="T0" fmla="*/ 72 w 72"/>
                  <a:gd name="T1" fmla="*/ 0 h 3"/>
                  <a:gd name="T2" fmla="*/ 0 w 72"/>
                  <a:gd name="T3" fmla="*/ 0 h 3"/>
                  <a:gd name="T4" fmla="*/ 4 w 72"/>
                  <a:gd name="T5" fmla="*/ 3 h 3"/>
                  <a:gd name="T6" fmla="*/ 71 w 72"/>
                  <a:gd name="T7" fmla="*/ 3 h 3"/>
                  <a:gd name="T8" fmla="*/ 72 w 72"/>
                  <a:gd name="T9" fmla="*/ 0 h 3"/>
                </a:gdLst>
                <a:ahLst/>
                <a:cxnLst>
                  <a:cxn ang="0">
                    <a:pos x="T0" y="T1"/>
                  </a:cxn>
                  <a:cxn ang="0">
                    <a:pos x="T2" y="T3"/>
                  </a:cxn>
                  <a:cxn ang="0">
                    <a:pos x="T4" y="T5"/>
                  </a:cxn>
                  <a:cxn ang="0">
                    <a:pos x="T6" y="T7"/>
                  </a:cxn>
                  <a:cxn ang="0">
                    <a:pos x="T8" y="T9"/>
                  </a:cxn>
                </a:cxnLst>
                <a:rect l="0" t="0" r="r" b="b"/>
                <a:pathLst>
                  <a:path w="72" h="3">
                    <a:moveTo>
                      <a:pt x="72" y="0"/>
                    </a:moveTo>
                    <a:cubicBezTo>
                      <a:pt x="0" y="0"/>
                      <a:pt x="0" y="0"/>
                      <a:pt x="0" y="0"/>
                    </a:cubicBezTo>
                    <a:cubicBezTo>
                      <a:pt x="1" y="1"/>
                      <a:pt x="3" y="2"/>
                      <a:pt x="4" y="3"/>
                    </a:cubicBezTo>
                    <a:cubicBezTo>
                      <a:pt x="71" y="3"/>
                      <a:pt x="71" y="3"/>
                      <a:pt x="71" y="3"/>
                    </a:cubicBezTo>
                    <a:cubicBezTo>
                      <a:pt x="72" y="2"/>
                      <a:pt x="72" y="1"/>
                      <a:pt x="72"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Freeform 149"/>
              <p:cNvSpPr>
                <a:spLocks noEditPoints="1"/>
              </p:cNvSpPr>
              <p:nvPr/>
            </p:nvSpPr>
            <p:spPr bwMode="auto">
              <a:xfrm>
                <a:off x="10726738" y="1993900"/>
                <a:ext cx="92075" cy="109538"/>
              </a:xfrm>
              <a:custGeom>
                <a:avLst/>
                <a:gdLst>
                  <a:gd name="T0" fmla="*/ 31 w 63"/>
                  <a:gd name="T1" fmla="*/ 59 h 75"/>
                  <a:gd name="T2" fmla="*/ 6 w 63"/>
                  <a:gd name="T3" fmla="*/ 59 h 75"/>
                  <a:gd name="T4" fmla="*/ 31 w 63"/>
                  <a:gd name="T5" fmla="*/ 75 h 75"/>
                  <a:gd name="T6" fmla="*/ 31 w 63"/>
                  <a:gd name="T7" fmla="*/ 69 h 75"/>
                  <a:gd name="T8" fmla="*/ 31 w 63"/>
                  <a:gd name="T9" fmla="*/ 59 h 75"/>
                  <a:gd name="T10" fmla="*/ 63 w 63"/>
                  <a:gd name="T11" fmla="*/ 10 h 75"/>
                  <a:gd name="T12" fmla="*/ 11 w 63"/>
                  <a:gd name="T13" fmla="*/ 10 h 75"/>
                  <a:gd name="T14" fmla="*/ 0 w 63"/>
                  <a:gd name="T15" fmla="*/ 38 h 75"/>
                  <a:gd name="T16" fmla="*/ 4 w 63"/>
                  <a:gd name="T17" fmla="*/ 56 h 75"/>
                  <a:gd name="T18" fmla="*/ 32 w 63"/>
                  <a:gd name="T19" fmla="*/ 56 h 75"/>
                  <a:gd name="T20" fmla="*/ 63 w 63"/>
                  <a:gd name="T21" fmla="*/ 10 h 75"/>
                  <a:gd name="T22" fmla="*/ 38 w 63"/>
                  <a:gd name="T23" fmla="*/ 0 h 75"/>
                  <a:gd name="T24" fmla="*/ 15 w 63"/>
                  <a:gd name="T25" fmla="*/ 8 h 75"/>
                  <a:gd name="T26" fmla="*/ 61 w 63"/>
                  <a:gd name="T27" fmla="*/ 8 h 75"/>
                  <a:gd name="T28" fmla="*/ 38 w 63"/>
                  <a:gd name="T2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75">
                    <a:moveTo>
                      <a:pt x="31" y="59"/>
                    </a:moveTo>
                    <a:cubicBezTo>
                      <a:pt x="6" y="59"/>
                      <a:pt x="6" y="59"/>
                      <a:pt x="6" y="59"/>
                    </a:cubicBezTo>
                    <a:cubicBezTo>
                      <a:pt x="12" y="67"/>
                      <a:pt x="21" y="73"/>
                      <a:pt x="31" y="75"/>
                    </a:cubicBezTo>
                    <a:cubicBezTo>
                      <a:pt x="31" y="73"/>
                      <a:pt x="31" y="71"/>
                      <a:pt x="31" y="69"/>
                    </a:cubicBezTo>
                    <a:cubicBezTo>
                      <a:pt x="31" y="65"/>
                      <a:pt x="31" y="62"/>
                      <a:pt x="31" y="59"/>
                    </a:cubicBezTo>
                    <a:moveTo>
                      <a:pt x="63" y="10"/>
                    </a:moveTo>
                    <a:cubicBezTo>
                      <a:pt x="11" y="10"/>
                      <a:pt x="11" y="10"/>
                      <a:pt x="11" y="10"/>
                    </a:cubicBezTo>
                    <a:cubicBezTo>
                      <a:pt x="4" y="17"/>
                      <a:pt x="0" y="27"/>
                      <a:pt x="0" y="38"/>
                    </a:cubicBezTo>
                    <a:cubicBezTo>
                      <a:pt x="0" y="44"/>
                      <a:pt x="1" y="51"/>
                      <a:pt x="4" y="56"/>
                    </a:cubicBezTo>
                    <a:cubicBezTo>
                      <a:pt x="32" y="56"/>
                      <a:pt x="32" y="56"/>
                      <a:pt x="32" y="56"/>
                    </a:cubicBezTo>
                    <a:cubicBezTo>
                      <a:pt x="35" y="37"/>
                      <a:pt x="47" y="21"/>
                      <a:pt x="63" y="10"/>
                    </a:cubicBezTo>
                    <a:moveTo>
                      <a:pt x="38" y="0"/>
                    </a:moveTo>
                    <a:cubicBezTo>
                      <a:pt x="29" y="0"/>
                      <a:pt x="21" y="3"/>
                      <a:pt x="15" y="8"/>
                    </a:cubicBezTo>
                    <a:cubicBezTo>
                      <a:pt x="61" y="8"/>
                      <a:pt x="61" y="8"/>
                      <a:pt x="61" y="8"/>
                    </a:cubicBezTo>
                    <a:cubicBezTo>
                      <a:pt x="54" y="3"/>
                      <a:pt x="47"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Freeform 150"/>
              <p:cNvSpPr>
                <a:spLocks/>
              </p:cNvSpPr>
              <p:nvPr/>
            </p:nvSpPr>
            <p:spPr bwMode="auto">
              <a:xfrm>
                <a:off x="10742613" y="2006600"/>
                <a:ext cx="77787" cy="1588"/>
              </a:xfrm>
              <a:custGeom>
                <a:avLst/>
                <a:gdLst>
                  <a:gd name="T0" fmla="*/ 50 w 53"/>
                  <a:gd name="T1" fmla="*/ 0 h 2"/>
                  <a:gd name="T2" fmla="*/ 4 w 53"/>
                  <a:gd name="T3" fmla="*/ 0 h 2"/>
                  <a:gd name="T4" fmla="*/ 0 w 53"/>
                  <a:gd name="T5" fmla="*/ 2 h 2"/>
                  <a:gd name="T6" fmla="*/ 52 w 53"/>
                  <a:gd name="T7" fmla="*/ 2 h 2"/>
                  <a:gd name="T8" fmla="*/ 53 w 53"/>
                  <a:gd name="T9" fmla="*/ 2 h 2"/>
                  <a:gd name="T10" fmla="*/ 50 w 53"/>
                  <a:gd name="T11" fmla="*/ 0 h 2"/>
                </a:gdLst>
                <a:ahLst/>
                <a:cxnLst>
                  <a:cxn ang="0">
                    <a:pos x="T0" y="T1"/>
                  </a:cxn>
                  <a:cxn ang="0">
                    <a:pos x="T2" y="T3"/>
                  </a:cxn>
                  <a:cxn ang="0">
                    <a:pos x="T4" y="T5"/>
                  </a:cxn>
                  <a:cxn ang="0">
                    <a:pos x="T6" y="T7"/>
                  </a:cxn>
                  <a:cxn ang="0">
                    <a:pos x="T8" y="T9"/>
                  </a:cxn>
                  <a:cxn ang="0">
                    <a:pos x="T10" y="T11"/>
                  </a:cxn>
                </a:cxnLst>
                <a:rect l="0" t="0" r="r" b="b"/>
                <a:pathLst>
                  <a:path w="53" h="2">
                    <a:moveTo>
                      <a:pt x="50" y="0"/>
                    </a:moveTo>
                    <a:cubicBezTo>
                      <a:pt x="4" y="0"/>
                      <a:pt x="4" y="0"/>
                      <a:pt x="4" y="0"/>
                    </a:cubicBezTo>
                    <a:cubicBezTo>
                      <a:pt x="3" y="0"/>
                      <a:pt x="2" y="1"/>
                      <a:pt x="0" y="2"/>
                    </a:cubicBezTo>
                    <a:cubicBezTo>
                      <a:pt x="52" y="2"/>
                      <a:pt x="52" y="2"/>
                      <a:pt x="52" y="2"/>
                    </a:cubicBezTo>
                    <a:cubicBezTo>
                      <a:pt x="52" y="2"/>
                      <a:pt x="52" y="2"/>
                      <a:pt x="53" y="2"/>
                    </a:cubicBezTo>
                    <a:cubicBezTo>
                      <a:pt x="52" y="1"/>
                      <a:pt x="51" y="0"/>
                      <a:pt x="5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Freeform 151"/>
              <p:cNvSpPr>
                <a:spLocks/>
              </p:cNvSpPr>
              <p:nvPr/>
            </p:nvSpPr>
            <p:spPr bwMode="auto">
              <a:xfrm>
                <a:off x="10731500" y="2076450"/>
                <a:ext cx="41275" cy="3175"/>
              </a:xfrm>
              <a:custGeom>
                <a:avLst/>
                <a:gdLst>
                  <a:gd name="T0" fmla="*/ 28 w 28"/>
                  <a:gd name="T1" fmla="*/ 0 h 3"/>
                  <a:gd name="T2" fmla="*/ 0 w 28"/>
                  <a:gd name="T3" fmla="*/ 0 h 3"/>
                  <a:gd name="T4" fmla="*/ 2 w 28"/>
                  <a:gd name="T5" fmla="*/ 3 h 3"/>
                  <a:gd name="T6" fmla="*/ 27 w 28"/>
                  <a:gd name="T7" fmla="*/ 3 h 3"/>
                  <a:gd name="T8" fmla="*/ 28 w 28"/>
                  <a:gd name="T9" fmla="*/ 0 h 3"/>
                </a:gdLst>
                <a:ahLst/>
                <a:cxnLst>
                  <a:cxn ang="0">
                    <a:pos x="T0" y="T1"/>
                  </a:cxn>
                  <a:cxn ang="0">
                    <a:pos x="T2" y="T3"/>
                  </a:cxn>
                  <a:cxn ang="0">
                    <a:pos x="T4" y="T5"/>
                  </a:cxn>
                  <a:cxn ang="0">
                    <a:pos x="T6" y="T7"/>
                  </a:cxn>
                  <a:cxn ang="0">
                    <a:pos x="T8" y="T9"/>
                  </a:cxn>
                </a:cxnLst>
                <a:rect l="0" t="0" r="r" b="b"/>
                <a:pathLst>
                  <a:path w="28" h="3">
                    <a:moveTo>
                      <a:pt x="28" y="0"/>
                    </a:moveTo>
                    <a:cubicBezTo>
                      <a:pt x="0" y="0"/>
                      <a:pt x="0" y="0"/>
                      <a:pt x="0" y="0"/>
                    </a:cubicBezTo>
                    <a:cubicBezTo>
                      <a:pt x="1" y="1"/>
                      <a:pt x="1" y="2"/>
                      <a:pt x="2" y="3"/>
                    </a:cubicBezTo>
                    <a:cubicBezTo>
                      <a:pt x="27" y="3"/>
                      <a:pt x="27" y="3"/>
                      <a:pt x="27" y="3"/>
                    </a:cubicBezTo>
                    <a:cubicBezTo>
                      <a:pt x="27" y="2"/>
                      <a:pt x="28" y="1"/>
                      <a:pt x="28"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5" name="Freeform 152"/>
              <p:cNvSpPr>
                <a:spLocks/>
              </p:cNvSpPr>
              <p:nvPr/>
            </p:nvSpPr>
            <p:spPr bwMode="auto">
              <a:xfrm>
                <a:off x="10772775" y="2008188"/>
                <a:ext cx="65087" cy="68263"/>
              </a:xfrm>
              <a:custGeom>
                <a:avLst/>
                <a:gdLst>
                  <a:gd name="T0" fmla="*/ 32 w 44"/>
                  <a:gd name="T1" fmla="*/ 0 h 46"/>
                  <a:gd name="T2" fmla="*/ 31 w 44"/>
                  <a:gd name="T3" fmla="*/ 0 h 46"/>
                  <a:gd name="T4" fmla="*/ 0 w 44"/>
                  <a:gd name="T5" fmla="*/ 46 h 46"/>
                  <a:gd name="T6" fmla="*/ 39 w 44"/>
                  <a:gd name="T7" fmla="*/ 46 h 46"/>
                  <a:gd name="T8" fmla="*/ 44 w 44"/>
                  <a:gd name="T9" fmla="*/ 28 h 46"/>
                  <a:gd name="T10" fmla="*/ 32 w 44"/>
                  <a:gd name="T11" fmla="*/ 0 h 46"/>
                </a:gdLst>
                <a:ahLst/>
                <a:cxnLst>
                  <a:cxn ang="0">
                    <a:pos x="T0" y="T1"/>
                  </a:cxn>
                  <a:cxn ang="0">
                    <a:pos x="T2" y="T3"/>
                  </a:cxn>
                  <a:cxn ang="0">
                    <a:pos x="T4" y="T5"/>
                  </a:cxn>
                  <a:cxn ang="0">
                    <a:pos x="T6" y="T7"/>
                  </a:cxn>
                  <a:cxn ang="0">
                    <a:pos x="T8" y="T9"/>
                  </a:cxn>
                  <a:cxn ang="0">
                    <a:pos x="T10" y="T11"/>
                  </a:cxn>
                </a:cxnLst>
                <a:rect l="0" t="0" r="r" b="b"/>
                <a:pathLst>
                  <a:path w="44" h="46">
                    <a:moveTo>
                      <a:pt x="32" y="0"/>
                    </a:moveTo>
                    <a:cubicBezTo>
                      <a:pt x="31" y="0"/>
                      <a:pt x="31" y="0"/>
                      <a:pt x="31" y="0"/>
                    </a:cubicBezTo>
                    <a:cubicBezTo>
                      <a:pt x="15" y="11"/>
                      <a:pt x="3" y="27"/>
                      <a:pt x="0" y="46"/>
                    </a:cubicBezTo>
                    <a:cubicBezTo>
                      <a:pt x="39" y="46"/>
                      <a:pt x="39" y="46"/>
                      <a:pt x="39" y="46"/>
                    </a:cubicBezTo>
                    <a:cubicBezTo>
                      <a:pt x="42" y="41"/>
                      <a:pt x="44" y="34"/>
                      <a:pt x="44" y="28"/>
                    </a:cubicBezTo>
                    <a:cubicBezTo>
                      <a:pt x="44" y="17"/>
                      <a:pt x="40" y="7"/>
                      <a:pt x="32"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153"/>
              <p:cNvSpPr>
                <a:spLocks/>
              </p:cNvSpPr>
              <p:nvPr/>
            </p:nvSpPr>
            <p:spPr bwMode="auto">
              <a:xfrm>
                <a:off x="10818813" y="2008188"/>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154"/>
              <p:cNvSpPr>
                <a:spLocks/>
              </p:cNvSpPr>
              <p:nvPr/>
            </p:nvSpPr>
            <p:spPr bwMode="auto">
              <a:xfrm>
                <a:off x="10771188" y="2079625"/>
                <a:ext cx="57150" cy="25400"/>
              </a:xfrm>
              <a:custGeom>
                <a:avLst/>
                <a:gdLst>
                  <a:gd name="T0" fmla="*/ 39 w 39"/>
                  <a:gd name="T1" fmla="*/ 0 h 17"/>
                  <a:gd name="T2" fmla="*/ 0 w 39"/>
                  <a:gd name="T3" fmla="*/ 0 h 17"/>
                  <a:gd name="T4" fmla="*/ 0 w 39"/>
                  <a:gd name="T5" fmla="*/ 10 h 17"/>
                  <a:gd name="T6" fmla="*/ 0 w 39"/>
                  <a:gd name="T7" fmla="*/ 16 h 17"/>
                  <a:gd name="T8" fmla="*/ 7 w 39"/>
                  <a:gd name="T9" fmla="*/ 17 h 17"/>
                  <a:gd name="T10" fmla="*/ 39 w 39"/>
                  <a:gd name="T11" fmla="*/ 0 h 17"/>
                </a:gdLst>
                <a:ahLst/>
                <a:cxnLst>
                  <a:cxn ang="0">
                    <a:pos x="T0" y="T1"/>
                  </a:cxn>
                  <a:cxn ang="0">
                    <a:pos x="T2" y="T3"/>
                  </a:cxn>
                  <a:cxn ang="0">
                    <a:pos x="T4" y="T5"/>
                  </a:cxn>
                  <a:cxn ang="0">
                    <a:pos x="T6" y="T7"/>
                  </a:cxn>
                  <a:cxn ang="0">
                    <a:pos x="T8" y="T9"/>
                  </a:cxn>
                  <a:cxn ang="0">
                    <a:pos x="T10" y="T11"/>
                  </a:cxn>
                </a:cxnLst>
                <a:rect l="0" t="0" r="r" b="b"/>
                <a:pathLst>
                  <a:path w="39" h="17">
                    <a:moveTo>
                      <a:pt x="39" y="0"/>
                    </a:moveTo>
                    <a:cubicBezTo>
                      <a:pt x="0" y="0"/>
                      <a:pt x="0" y="0"/>
                      <a:pt x="0" y="0"/>
                    </a:cubicBezTo>
                    <a:cubicBezTo>
                      <a:pt x="0" y="3"/>
                      <a:pt x="0" y="6"/>
                      <a:pt x="0" y="10"/>
                    </a:cubicBezTo>
                    <a:cubicBezTo>
                      <a:pt x="0" y="12"/>
                      <a:pt x="0" y="14"/>
                      <a:pt x="0" y="16"/>
                    </a:cubicBezTo>
                    <a:cubicBezTo>
                      <a:pt x="2" y="17"/>
                      <a:pt x="5" y="17"/>
                      <a:pt x="7" y="17"/>
                    </a:cubicBezTo>
                    <a:cubicBezTo>
                      <a:pt x="20" y="17"/>
                      <a:pt x="32" y="10"/>
                      <a:pt x="39"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155"/>
              <p:cNvSpPr>
                <a:spLocks/>
              </p:cNvSpPr>
              <p:nvPr/>
            </p:nvSpPr>
            <p:spPr bwMode="auto">
              <a:xfrm>
                <a:off x="10771188" y="2076450"/>
                <a:ext cx="58737" cy="3175"/>
              </a:xfrm>
              <a:custGeom>
                <a:avLst/>
                <a:gdLst>
                  <a:gd name="T0" fmla="*/ 40 w 40"/>
                  <a:gd name="T1" fmla="*/ 0 h 3"/>
                  <a:gd name="T2" fmla="*/ 1 w 40"/>
                  <a:gd name="T3" fmla="*/ 0 h 3"/>
                  <a:gd name="T4" fmla="*/ 0 w 40"/>
                  <a:gd name="T5" fmla="*/ 3 h 3"/>
                  <a:gd name="T6" fmla="*/ 39 w 40"/>
                  <a:gd name="T7" fmla="*/ 3 h 3"/>
                  <a:gd name="T8" fmla="*/ 40 w 40"/>
                  <a:gd name="T9" fmla="*/ 0 h 3"/>
                </a:gdLst>
                <a:ahLst/>
                <a:cxnLst>
                  <a:cxn ang="0">
                    <a:pos x="T0" y="T1"/>
                  </a:cxn>
                  <a:cxn ang="0">
                    <a:pos x="T2" y="T3"/>
                  </a:cxn>
                  <a:cxn ang="0">
                    <a:pos x="T4" y="T5"/>
                  </a:cxn>
                  <a:cxn ang="0">
                    <a:pos x="T6" y="T7"/>
                  </a:cxn>
                  <a:cxn ang="0">
                    <a:pos x="T8" y="T9"/>
                  </a:cxn>
                </a:cxnLst>
                <a:rect l="0" t="0" r="r" b="b"/>
                <a:pathLst>
                  <a:path w="40" h="3">
                    <a:moveTo>
                      <a:pt x="40" y="0"/>
                    </a:moveTo>
                    <a:cubicBezTo>
                      <a:pt x="1" y="0"/>
                      <a:pt x="1" y="0"/>
                      <a:pt x="1" y="0"/>
                    </a:cubicBezTo>
                    <a:cubicBezTo>
                      <a:pt x="1" y="1"/>
                      <a:pt x="0" y="2"/>
                      <a:pt x="0" y="3"/>
                    </a:cubicBezTo>
                    <a:cubicBezTo>
                      <a:pt x="39" y="3"/>
                      <a:pt x="39" y="3"/>
                      <a:pt x="39" y="3"/>
                    </a:cubicBezTo>
                    <a:cubicBezTo>
                      <a:pt x="39" y="2"/>
                      <a:pt x="40" y="1"/>
                      <a:pt x="40"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156"/>
              <p:cNvSpPr>
                <a:spLocks noEditPoints="1"/>
              </p:cNvSpPr>
              <p:nvPr/>
            </p:nvSpPr>
            <p:spPr bwMode="auto">
              <a:xfrm>
                <a:off x="10672763" y="2139950"/>
                <a:ext cx="112712" cy="111125"/>
              </a:xfrm>
              <a:custGeom>
                <a:avLst/>
                <a:gdLst>
                  <a:gd name="T0" fmla="*/ 72 w 77"/>
                  <a:gd name="T1" fmla="*/ 56 h 76"/>
                  <a:gd name="T2" fmla="*/ 5 w 77"/>
                  <a:gd name="T3" fmla="*/ 56 h 76"/>
                  <a:gd name="T4" fmla="*/ 38 w 77"/>
                  <a:gd name="T5" fmla="*/ 76 h 76"/>
                  <a:gd name="T6" fmla="*/ 72 w 77"/>
                  <a:gd name="T7" fmla="*/ 56 h 76"/>
                  <a:gd name="T8" fmla="*/ 61 w 77"/>
                  <a:gd name="T9" fmla="*/ 7 h 76"/>
                  <a:gd name="T10" fmla="*/ 16 w 77"/>
                  <a:gd name="T11" fmla="*/ 7 h 76"/>
                  <a:gd name="T12" fmla="*/ 0 w 77"/>
                  <a:gd name="T13" fmla="*/ 38 h 76"/>
                  <a:gd name="T14" fmla="*/ 3 w 77"/>
                  <a:gd name="T15" fmla="*/ 53 h 76"/>
                  <a:gd name="T16" fmla="*/ 74 w 77"/>
                  <a:gd name="T17" fmla="*/ 53 h 76"/>
                  <a:gd name="T18" fmla="*/ 77 w 77"/>
                  <a:gd name="T19" fmla="*/ 38 h 76"/>
                  <a:gd name="T20" fmla="*/ 61 w 77"/>
                  <a:gd name="T21" fmla="*/ 7 h 76"/>
                  <a:gd name="T22" fmla="*/ 38 w 77"/>
                  <a:gd name="T23" fmla="*/ 0 h 76"/>
                  <a:gd name="T24" fmla="*/ 21 w 77"/>
                  <a:gd name="T25" fmla="*/ 4 h 76"/>
                  <a:gd name="T26" fmla="*/ 56 w 77"/>
                  <a:gd name="T27" fmla="*/ 4 h 76"/>
                  <a:gd name="T28" fmla="*/ 38 w 77"/>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6">
                    <a:moveTo>
                      <a:pt x="72" y="56"/>
                    </a:moveTo>
                    <a:cubicBezTo>
                      <a:pt x="5" y="56"/>
                      <a:pt x="5" y="56"/>
                      <a:pt x="5" y="56"/>
                    </a:cubicBezTo>
                    <a:cubicBezTo>
                      <a:pt x="11" y="68"/>
                      <a:pt x="24" y="76"/>
                      <a:pt x="38" y="76"/>
                    </a:cubicBezTo>
                    <a:cubicBezTo>
                      <a:pt x="53" y="76"/>
                      <a:pt x="66" y="68"/>
                      <a:pt x="72" y="56"/>
                    </a:cubicBezTo>
                    <a:moveTo>
                      <a:pt x="61" y="7"/>
                    </a:moveTo>
                    <a:cubicBezTo>
                      <a:pt x="16" y="7"/>
                      <a:pt x="16" y="7"/>
                      <a:pt x="16" y="7"/>
                    </a:cubicBezTo>
                    <a:cubicBezTo>
                      <a:pt x="6" y="14"/>
                      <a:pt x="0" y="26"/>
                      <a:pt x="0" y="38"/>
                    </a:cubicBezTo>
                    <a:cubicBezTo>
                      <a:pt x="0" y="43"/>
                      <a:pt x="1" y="48"/>
                      <a:pt x="3" y="53"/>
                    </a:cubicBezTo>
                    <a:cubicBezTo>
                      <a:pt x="74" y="53"/>
                      <a:pt x="74" y="53"/>
                      <a:pt x="74" y="53"/>
                    </a:cubicBezTo>
                    <a:cubicBezTo>
                      <a:pt x="76" y="48"/>
                      <a:pt x="77" y="43"/>
                      <a:pt x="77" y="38"/>
                    </a:cubicBezTo>
                    <a:cubicBezTo>
                      <a:pt x="77" y="26"/>
                      <a:pt x="70" y="14"/>
                      <a:pt x="61" y="7"/>
                    </a:cubicBezTo>
                    <a:moveTo>
                      <a:pt x="38" y="0"/>
                    </a:moveTo>
                    <a:cubicBezTo>
                      <a:pt x="32" y="0"/>
                      <a:pt x="26" y="2"/>
                      <a:pt x="21" y="4"/>
                    </a:cubicBezTo>
                    <a:cubicBezTo>
                      <a:pt x="56" y="4"/>
                      <a:pt x="56" y="4"/>
                      <a:pt x="56" y="4"/>
                    </a:cubicBezTo>
                    <a:cubicBezTo>
                      <a:pt x="51" y="2"/>
                      <a:pt x="45"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157"/>
              <p:cNvSpPr>
                <a:spLocks/>
              </p:cNvSpPr>
              <p:nvPr/>
            </p:nvSpPr>
            <p:spPr bwMode="auto">
              <a:xfrm>
                <a:off x="10694988" y="2146300"/>
                <a:ext cx="66675" cy="4763"/>
              </a:xfrm>
              <a:custGeom>
                <a:avLst/>
                <a:gdLst>
                  <a:gd name="T0" fmla="*/ 40 w 45"/>
                  <a:gd name="T1" fmla="*/ 0 h 3"/>
                  <a:gd name="T2" fmla="*/ 5 w 45"/>
                  <a:gd name="T3" fmla="*/ 0 h 3"/>
                  <a:gd name="T4" fmla="*/ 0 w 45"/>
                  <a:gd name="T5" fmla="*/ 3 h 3"/>
                  <a:gd name="T6" fmla="*/ 45 w 45"/>
                  <a:gd name="T7" fmla="*/ 3 h 3"/>
                  <a:gd name="T8" fmla="*/ 40 w 45"/>
                  <a:gd name="T9" fmla="*/ 0 h 3"/>
                </a:gdLst>
                <a:ahLst/>
                <a:cxnLst>
                  <a:cxn ang="0">
                    <a:pos x="T0" y="T1"/>
                  </a:cxn>
                  <a:cxn ang="0">
                    <a:pos x="T2" y="T3"/>
                  </a:cxn>
                  <a:cxn ang="0">
                    <a:pos x="T4" y="T5"/>
                  </a:cxn>
                  <a:cxn ang="0">
                    <a:pos x="T6" y="T7"/>
                  </a:cxn>
                  <a:cxn ang="0">
                    <a:pos x="T8" y="T9"/>
                  </a:cxn>
                </a:cxnLst>
                <a:rect l="0" t="0" r="r" b="b"/>
                <a:pathLst>
                  <a:path w="45" h="3">
                    <a:moveTo>
                      <a:pt x="40" y="0"/>
                    </a:moveTo>
                    <a:cubicBezTo>
                      <a:pt x="5" y="0"/>
                      <a:pt x="5" y="0"/>
                      <a:pt x="5" y="0"/>
                    </a:cubicBezTo>
                    <a:cubicBezTo>
                      <a:pt x="3" y="1"/>
                      <a:pt x="1" y="2"/>
                      <a:pt x="0" y="3"/>
                    </a:cubicBezTo>
                    <a:cubicBezTo>
                      <a:pt x="45" y="3"/>
                      <a:pt x="45" y="3"/>
                      <a:pt x="45" y="3"/>
                    </a:cubicBezTo>
                    <a:cubicBezTo>
                      <a:pt x="43" y="2"/>
                      <a:pt x="42" y="1"/>
                      <a:pt x="4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1" name="Freeform 158"/>
              <p:cNvSpPr>
                <a:spLocks/>
              </p:cNvSpPr>
              <p:nvPr/>
            </p:nvSpPr>
            <p:spPr bwMode="auto">
              <a:xfrm>
                <a:off x="10677525" y="2217738"/>
                <a:ext cx="103187" cy="4763"/>
              </a:xfrm>
              <a:custGeom>
                <a:avLst/>
                <a:gdLst>
                  <a:gd name="T0" fmla="*/ 71 w 71"/>
                  <a:gd name="T1" fmla="*/ 0 h 3"/>
                  <a:gd name="T2" fmla="*/ 0 w 71"/>
                  <a:gd name="T3" fmla="*/ 0 h 3"/>
                  <a:gd name="T4" fmla="*/ 2 w 71"/>
                  <a:gd name="T5" fmla="*/ 3 h 3"/>
                  <a:gd name="T6" fmla="*/ 69 w 71"/>
                  <a:gd name="T7" fmla="*/ 3 h 3"/>
                  <a:gd name="T8" fmla="*/ 71 w 71"/>
                  <a:gd name="T9" fmla="*/ 0 h 3"/>
                </a:gdLst>
                <a:ahLst/>
                <a:cxnLst>
                  <a:cxn ang="0">
                    <a:pos x="T0" y="T1"/>
                  </a:cxn>
                  <a:cxn ang="0">
                    <a:pos x="T2" y="T3"/>
                  </a:cxn>
                  <a:cxn ang="0">
                    <a:pos x="T4" y="T5"/>
                  </a:cxn>
                  <a:cxn ang="0">
                    <a:pos x="T6" y="T7"/>
                  </a:cxn>
                  <a:cxn ang="0">
                    <a:pos x="T8" y="T9"/>
                  </a:cxn>
                </a:cxnLst>
                <a:rect l="0" t="0" r="r" b="b"/>
                <a:pathLst>
                  <a:path w="71" h="3">
                    <a:moveTo>
                      <a:pt x="71" y="0"/>
                    </a:moveTo>
                    <a:cubicBezTo>
                      <a:pt x="0" y="0"/>
                      <a:pt x="0" y="0"/>
                      <a:pt x="0" y="0"/>
                    </a:cubicBezTo>
                    <a:cubicBezTo>
                      <a:pt x="1" y="1"/>
                      <a:pt x="1" y="2"/>
                      <a:pt x="2" y="3"/>
                    </a:cubicBezTo>
                    <a:cubicBezTo>
                      <a:pt x="69" y="3"/>
                      <a:pt x="69" y="3"/>
                      <a:pt x="69" y="3"/>
                    </a:cubicBezTo>
                    <a:cubicBezTo>
                      <a:pt x="70" y="2"/>
                      <a:pt x="70" y="1"/>
                      <a:pt x="71"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2" name="Freeform 159"/>
              <p:cNvSpPr>
                <a:spLocks noEditPoints="1"/>
              </p:cNvSpPr>
              <p:nvPr/>
            </p:nvSpPr>
            <p:spPr bwMode="auto">
              <a:xfrm>
                <a:off x="11080750" y="2139950"/>
                <a:ext cx="111125" cy="111125"/>
              </a:xfrm>
              <a:custGeom>
                <a:avLst/>
                <a:gdLst>
                  <a:gd name="T0" fmla="*/ 72 w 76"/>
                  <a:gd name="T1" fmla="*/ 56 h 76"/>
                  <a:gd name="T2" fmla="*/ 4 w 76"/>
                  <a:gd name="T3" fmla="*/ 56 h 76"/>
                  <a:gd name="T4" fmla="*/ 38 w 76"/>
                  <a:gd name="T5" fmla="*/ 76 h 76"/>
                  <a:gd name="T6" fmla="*/ 72 w 76"/>
                  <a:gd name="T7" fmla="*/ 56 h 76"/>
                  <a:gd name="T8" fmla="*/ 54 w 76"/>
                  <a:gd name="T9" fmla="*/ 7 h 76"/>
                  <a:gd name="T10" fmla="*/ 15 w 76"/>
                  <a:gd name="T11" fmla="*/ 7 h 76"/>
                  <a:gd name="T12" fmla="*/ 0 w 76"/>
                  <a:gd name="T13" fmla="*/ 38 h 76"/>
                  <a:gd name="T14" fmla="*/ 3 w 76"/>
                  <a:gd name="T15" fmla="*/ 53 h 76"/>
                  <a:gd name="T16" fmla="*/ 73 w 76"/>
                  <a:gd name="T17" fmla="*/ 53 h 76"/>
                  <a:gd name="T18" fmla="*/ 76 w 76"/>
                  <a:gd name="T19" fmla="*/ 38 h 76"/>
                  <a:gd name="T20" fmla="*/ 76 w 76"/>
                  <a:gd name="T21" fmla="*/ 35 h 76"/>
                  <a:gd name="T22" fmla="*/ 54 w 76"/>
                  <a:gd name="T23" fmla="*/ 7 h 76"/>
                  <a:gd name="T24" fmla="*/ 38 w 76"/>
                  <a:gd name="T25" fmla="*/ 0 h 76"/>
                  <a:gd name="T26" fmla="*/ 19 w 76"/>
                  <a:gd name="T27" fmla="*/ 4 h 76"/>
                  <a:gd name="T28" fmla="*/ 53 w 76"/>
                  <a:gd name="T29" fmla="*/ 4 h 76"/>
                  <a:gd name="T30" fmla="*/ 53 w 76"/>
                  <a:gd name="T31" fmla="*/ 3 h 76"/>
                  <a:gd name="T32" fmla="*/ 38 w 76"/>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6">
                    <a:moveTo>
                      <a:pt x="72" y="56"/>
                    </a:moveTo>
                    <a:cubicBezTo>
                      <a:pt x="4" y="56"/>
                      <a:pt x="4" y="56"/>
                      <a:pt x="4" y="56"/>
                    </a:cubicBezTo>
                    <a:cubicBezTo>
                      <a:pt x="11" y="68"/>
                      <a:pt x="23" y="76"/>
                      <a:pt x="38" y="76"/>
                    </a:cubicBezTo>
                    <a:cubicBezTo>
                      <a:pt x="52" y="76"/>
                      <a:pt x="65" y="68"/>
                      <a:pt x="72" y="56"/>
                    </a:cubicBezTo>
                    <a:moveTo>
                      <a:pt x="54" y="7"/>
                    </a:moveTo>
                    <a:cubicBezTo>
                      <a:pt x="15" y="7"/>
                      <a:pt x="15" y="7"/>
                      <a:pt x="15" y="7"/>
                    </a:cubicBezTo>
                    <a:cubicBezTo>
                      <a:pt x="6" y="14"/>
                      <a:pt x="0" y="25"/>
                      <a:pt x="0" y="38"/>
                    </a:cubicBezTo>
                    <a:cubicBezTo>
                      <a:pt x="0" y="43"/>
                      <a:pt x="1" y="48"/>
                      <a:pt x="3" y="53"/>
                    </a:cubicBezTo>
                    <a:cubicBezTo>
                      <a:pt x="73" y="53"/>
                      <a:pt x="73" y="53"/>
                      <a:pt x="73" y="53"/>
                    </a:cubicBezTo>
                    <a:cubicBezTo>
                      <a:pt x="75" y="48"/>
                      <a:pt x="76" y="43"/>
                      <a:pt x="76" y="38"/>
                    </a:cubicBezTo>
                    <a:cubicBezTo>
                      <a:pt x="76" y="37"/>
                      <a:pt x="76" y="36"/>
                      <a:pt x="76" y="35"/>
                    </a:cubicBezTo>
                    <a:cubicBezTo>
                      <a:pt x="65" y="30"/>
                      <a:pt x="56" y="20"/>
                      <a:pt x="54" y="7"/>
                    </a:cubicBezTo>
                    <a:moveTo>
                      <a:pt x="38" y="0"/>
                    </a:moveTo>
                    <a:cubicBezTo>
                      <a:pt x="31" y="0"/>
                      <a:pt x="25" y="1"/>
                      <a:pt x="19" y="4"/>
                    </a:cubicBezTo>
                    <a:cubicBezTo>
                      <a:pt x="53" y="4"/>
                      <a:pt x="53" y="4"/>
                      <a:pt x="53" y="4"/>
                    </a:cubicBezTo>
                    <a:cubicBezTo>
                      <a:pt x="53" y="4"/>
                      <a:pt x="53" y="3"/>
                      <a:pt x="53" y="3"/>
                    </a:cubicBezTo>
                    <a:cubicBezTo>
                      <a:pt x="48" y="1"/>
                      <a:pt x="43"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3" name="Freeform 160"/>
              <p:cNvSpPr>
                <a:spLocks/>
              </p:cNvSpPr>
              <p:nvPr/>
            </p:nvSpPr>
            <p:spPr bwMode="auto">
              <a:xfrm>
                <a:off x="11102975" y="2146300"/>
                <a:ext cx="57150" cy="4763"/>
              </a:xfrm>
              <a:custGeom>
                <a:avLst/>
                <a:gdLst>
                  <a:gd name="T0" fmla="*/ 38 w 39"/>
                  <a:gd name="T1" fmla="*/ 0 h 3"/>
                  <a:gd name="T2" fmla="*/ 4 w 39"/>
                  <a:gd name="T3" fmla="*/ 0 h 3"/>
                  <a:gd name="T4" fmla="*/ 0 w 39"/>
                  <a:gd name="T5" fmla="*/ 3 h 3"/>
                  <a:gd name="T6" fmla="*/ 39 w 39"/>
                  <a:gd name="T7" fmla="*/ 3 h 3"/>
                  <a:gd name="T8" fmla="*/ 38 w 39"/>
                  <a:gd name="T9" fmla="*/ 0 h 3"/>
                </a:gdLst>
                <a:ahLst/>
                <a:cxnLst>
                  <a:cxn ang="0">
                    <a:pos x="T0" y="T1"/>
                  </a:cxn>
                  <a:cxn ang="0">
                    <a:pos x="T2" y="T3"/>
                  </a:cxn>
                  <a:cxn ang="0">
                    <a:pos x="T4" y="T5"/>
                  </a:cxn>
                  <a:cxn ang="0">
                    <a:pos x="T6" y="T7"/>
                  </a:cxn>
                  <a:cxn ang="0">
                    <a:pos x="T8" y="T9"/>
                  </a:cxn>
                </a:cxnLst>
                <a:rect l="0" t="0" r="r" b="b"/>
                <a:pathLst>
                  <a:path w="39" h="3">
                    <a:moveTo>
                      <a:pt x="38" y="0"/>
                    </a:moveTo>
                    <a:cubicBezTo>
                      <a:pt x="4" y="0"/>
                      <a:pt x="4" y="0"/>
                      <a:pt x="4" y="0"/>
                    </a:cubicBezTo>
                    <a:cubicBezTo>
                      <a:pt x="3" y="1"/>
                      <a:pt x="1" y="2"/>
                      <a:pt x="0" y="3"/>
                    </a:cubicBezTo>
                    <a:cubicBezTo>
                      <a:pt x="39" y="3"/>
                      <a:pt x="39" y="3"/>
                      <a:pt x="39" y="3"/>
                    </a:cubicBezTo>
                    <a:cubicBezTo>
                      <a:pt x="38" y="2"/>
                      <a:pt x="38" y="1"/>
                      <a:pt x="38"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4" name="Freeform 161"/>
              <p:cNvSpPr>
                <a:spLocks/>
              </p:cNvSpPr>
              <p:nvPr/>
            </p:nvSpPr>
            <p:spPr bwMode="auto">
              <a:xfrm>
                <a:off x="11085513" y="2217738"/>
                <a:ext cx="101600" cy="4763"/>
              </a:xfrm>
              <a:custGeom>
                <a:avLst/>
                <a:gdLst>
                  <a:gd name="T0" fmla="*/ 70 w 70"/>
                  <a:gd name="T1" fmla="*/ 0 h 3"/>
                  <a:gd name="T2" fmla="*/ 0 w 70"/>
                  <a:gd name="T3" fmla="*/ 0 h 3"/>
                  <a:gd name="T4" fmla="*/ 1 w 70"/>
                  <a:gd name="T5" fmla="*/ 3 h 3"/>
                  <a:gd name="T6" fmla="*/ 69 w 70"/>
                  <a:gd name="T7" fmla="*/ 3 h 3"/>
                  <a:gd name="T8" fmla="*/ 70 w 70"/>
                  <a:gd name="T9" fmla="*/ 0 h 3"/>
                </a:gdLst>
                <a:ahLst/>
                <a:cxnLst>
                  <a:cxn ang="0">
                    <a:pos x="T0" y="T1"/>
                  </a:cxn>
                  <a:cxn ang="0">
                    <a:pos x="T2" y="T3"/>
                  </a:cxn>
                  <a:cxn ang="0">
                    <a:pos x="T4" y="T5"/>
                  </a:cxn>
                  <a:cxn ang="0">
                    <a:pos x="T6" y="T7"/>
                  </a:cxn>
                  <a:cxn ang="0">
                    <a:pos x="T8" y="T9"/>
                  </a:cxn>
                </a:cxnLst>
                <a:rect l="0" t="0" r="r" b="b"/>
                <a:pathLst>
                  <a:path w="70" h="3">
                    <a:moveTo>
                      <a:pt x="70" y="0"/>
                    </a:moveTo>
                    <a:cubicBezTo>
                      <a:pt x="0" y="0"/>
                      <a:pt x="0" y="0"/>
                      <a:pt x="0" y="0"/>
                    </a:cubicBezTo>
                    <a:cubicBezTo>
                      <a:pt x="0" y="1"/>
                      <a:pt x="1" y="2"/>
                      <a:pt x="1" y="3"/>
                    </a:cubicBezTo>
                    <a:cubicBezTo>
                      <a:pt x="69" y="3"/>
                      <a:pt x="69" y="3"/>
                      <a:pt x="69" y="3"/>
                    </a:cubicBezTo>
                    <a:cubicBezTo>
                      <a:pt x="69" y="2"/>
                      <a:pt x="70" y="1"/>
                      <a:pt x="7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5" name="Freeform 162"/>
              <p:cNvSpPr>
                <a:spLocks noEditPoints="1"/>
              </p:cNvSpPr>
              <p:nvPr/>
            </p:nvSpPr>
            <p:spPr bwMode="auto">
              <a:xfrm>
                <a:off x="11158538" y="2144713"/>
                <a:ext cx="33337" cy="46038"/>
              </a:xfrm>
              <a:custGeom>
                <a:avLst/>
                <a:gdLst>
                  <a:gd name="T0" fmla="*/ 8 w 23"/>
                  <a:gd name="T1" fmla="*/ 4 h 32"/>
                  <a:gd name="T2" fmla="*/ 1 w 23"/>
                  <a:gd name="T3" fmla="*/ 4 h 32"/>
                  <a:gd name="T4" fmla="*/ 23 w 23"/>
                  <a:gd name="T5" fmla="*/ 32 h 32"/>
                  <a:gd name="T6" fmla="*/ 8 w 23"/>
                  <a:gd name="T7" fmla="*/ 4 h 32"/>
                  <a:gd name="T8" fmla="*/ 0 w 23"/>
                  <a:gd name="T9" fmla="*/ 0 h 32"/>
                  <a:gd name="T10" fmla="*/ 0 w 23"/>
                  <a:gd name="T11" fmla="*/ 1 h 32"/>
                  <a:gd name="T12" fmla="*/ 4 w 23"/>
                  <a:gd name="T13" fmla="*/ 1 h 32"/>
                  <a:gd name="T14" fmla="*/ 0 w 23"/>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2">
                    <a:moveTo>
                      <a:pt x="8" y="4"/>
                    </a:moveTo>
                    <a:cubicBezTo>
                      <a:pt x="1" y="4"/>
                      <a:pt x="1" y="4"/>
                      <a:pt x="1" y="4"/>
                    </a:cubicBezTo>
                    <a:cubicBezTo>
                      <a:pt x="3" y="17"/>
                      <a:pt x="12" y="27"/>
                      <a:pt x="23" y="32"/>
                    </a:cubicBezTo>
                    <a:cubicBezTo>
                      <a:pt x="22" y="21"/>
                      <a:pt x="17" y="11"/>
                      <a:pt x="8" y="4"/>
                    </a:cubicBezTo>
                    <a:moveTo>
                      <a:pt x="0" y="0"/>
                    </a:moveTo>
                    <a:cubicBezTo>
                      <a:pt x="0" y="0"/>
                      <a:pt x="0" y="1"/>
                      <a:pt x="0" y="1"/>
                    </a:cubicBezTo>
                    <a:cubicBezTo>
                      <a:pt x="4" y="1"/>
                      <a:pt x="4" y="1"/>
                      <a:pt x="4" y="1"/>
                    </a:cubicBezTo>
                    <a:cubicBezTo>
                      <a:pt x="2" y="1"/>
                      <a:pt x="1" y="0"/>
                      <a:pt x="0"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6" name="Freeform 163"/>
              <p:cNvSpPr>
                <a:spLocks/>
              </p:cNvSpPr>
              <p:nvPr/>
            </p:nvSpPr>
            <p:spPr bwMode="auto">
              <a:xfrm>
                <a:off x="11158538" y="2146300"/>
                <a:ext cx="11112" cy="4763"/>
              </a:xfrm>
              <a:custGeom>
                <a:avLst/>
                <a:gdLst>
                  <a:gd name="T0" fmla="*/ 4 w 8"/>
                  <a:gd name="T1" fmla="*/ 0 h 3"/>
                  <a:gd name="T2" fmla="*/ 0 w 8"/>
                  <a:gd name="T3" fmla="*/ 0 h 3"/>
                  <a:gd name="T4" fmla="*/ 1 w 8"/>
                  <a:gd name="T5" fmla="*/ 3 h 3"/>
                  <a:gd name="T6" fmla="*/ 8 w 8"/>
                  <a:gd name="T7" fmla="*/ 3 h 3"/>
                  <a:gd name="T8" fmla="*/ 4 w 8"/>
                  <a:gd name="T9" fmla="*/ 0 h 3"/>
                </a:gdLst>
                <a:ahLst/>
                <a:cxnLst>
                  <a:cxn ang="0">
                    <a:pos x="T0" y="T1"/>
                  </a:cxn>
                  <a:cxn ang="0">
                    <a:pos x="T2" y="T3"/>
                  </a:cxn>
                  <a:cxn ang="0">
                    <a:pos x="T4" y="T5"/>
                  </a:cxn>
                  <a:cxn ang="0">
                    <a:pos x="T6" y="T7"/>
                  </a:cxn>
                  <a:cxn ang="0">
                    <a:pos x="T8" y="T9"/>
                  </a:cxn>
                </a:cxnLst>
                <a:rect l="0" t="0" r="r" b="b"/>
                <a:pathLst>
                  <a:path w="8" h="3">
                    <a:moveTo>
                      <a:pt x="4" y="0"/>
                    </a:moveTo>
                    <a:cubicBezTo>
                      <a:pt x="0" y="0"/>
                      <a:pt x="0" y="0"/>
                      <a:pt x="0" y="0"/>
                    </a:cubicBezTo>
                    <a:cubicBezTo>
                      <a:pt x="0" y="1"/>
                      <a:pt x="0" y="2"/>
                      <a:pt x="1" y="3"/>
                    </a:cubicBezTo>
                    <a:cubicBezTo>
                      <a:pt x="8" y="3"/>
                      <a:pt x="8" y="3"/>
                      <a:pt x="8" y="3"/>
                    </a:cubicBezTo>
                    <a:cubicBezTo>
                      <a:pt x="7" y="2"/>
                      <a:pt x="5" y="1"/>
                      <a:pt x="4"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47" name="TextBox 346"/>
            <p:cNvSpPr txBox="1"/>
            <p:nvPr/>
          </p:nvSpPr>
          <p:spPr>
            <a:xfrm>
              <a:off x="10318061" y="5763457"/>
              <a:ext cx="129518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5354" name="Group 5353"/>
          <p:cNvGrpSpPr/>
          <p:nvPr/>
        </p:nvGrpSpPr>
        <p:grpSpPr>
          <a:xfrm>
            <a:off x="10318061" y="3532820"/>
            <a:ext cx="1295189" cy="925751"/>
            <a:chOff x="10318061" y="3532820"/>
            <a:chExt cx="1295189" cy="925751"/>
          </a:xfrm>
        </p:grpSpPr>
        <p:grpSp>
          <p:nvGrpSpPr>
            <p:cNvPr id="259" name="Group 258"/>
            <p:cNvGrpSpPr/>
            <p:nvPr/>
          </p:nvGrpSpPr>
          <p:grpSpPr>
            <a:xfrm>
              <a:off x="10334625" y="3532820"/>
              <a:ext cx="1262062" cy="677863"/>
              <a:chOff x="10334625" y="1771650"/>
              <a:chExt cx="1262062" cy="677863"/>
            </a:xfrm>
          </p:grpSpPr>
          <p:sp>
            <p:nvSpPr>
              <p:cNvPr id="260" name="Freeform 121"/>
              <p:cNvSpPr>
                <a:spLocks/>
              </p:cNvSpPr>
              <p:nvPr/>
            </p:nvSpPr>
            <p:spPr bwMode="auto">
              <a:xfrm>
                <a:off x="10496550" y="1771650"/>
                <a:ext cx="941387" cy="6048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122"/>
              <p:cNvSpPr>
                <a:spLocks/>
              </p:cNvSpPr>
              <p:nvPr/>
            </p:nvSpPr>
            <p:spPr bwMode="auto">
              <a:xfrm>
                <a:off x="10536238" y="1806575"/>
                <a:ext cx="862012" cy="5318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123"/>
              <p:cNvSpPr>
                <a:spLocks/>
              </p:cNvSpPr>
              <p:nvPr/>
            </p:nvSpPr>
            <p:spPr bwMode="auto">
              <a:xfrm>
                <a:off x="10334625" y="2398713"/>
                <a:ext cx="1262062" cy="50800"/>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Rectangle 124"/>
              <p:cNvSpPr>
                <a:spLocks noChangeArrowheads="1"/>
              </p:cNvSpPr>
              <p:nvPr/>
            </p:nvSpPr>
            <p:spPr bwMode="auto">
              <a:xfrm>
                <a:off x="10536238" y="1806575"/>
                <a:ext cx="862012" cy="531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Rectangle 125"/>
              <p:cNvSpPr>
                <a:spLocks noChangeArrowheads="1"/>
              </p:cNvSpPr>
              <p:nvPr/>
            </p:nvSpPr>
            <p:spPr bwMode="auto">
              <a:xfrm>
                <a:off x="10536238" y="1806575"/>
                <a:ext cx="8620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Rectangle 126"/>
              <p:cNvSpPr>
                <a:spLocks noChangeArrowheads="1"/>
              </p:cNvSpPr>
              <p:nvPr/>
            </p:nvSpPr>
            <p:spPr bwMode="auto">
              <a:xfrm>
                <a:off x="10580688" y="1855788"/>
                <a:ext cx="769937" cy="984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Rectangle 127"/>
              <p:cNvSpPr>
                <a:spLocks noChangeArrowheads="1"/>
              </p:cNvSpPr>
              <p:nvPr/>
            </p:nvSpPr>
            <p:spPr bwMode="auto">
              <a:xfrm>
                <a:off x="10607675" y="1881188"/>
                <a:ext cx="384175" cy="4762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Rectangle 128"/>
              <p:cNvSpPr>
                <a:spLocks noChangeArrowheads="1"/>
              </p:cNvSpPr>
              <p:nvPr/>
            </p:nvSpPr>
            <p:spPr bwMode="auto">
              <a:xfrm>
                <a:off x="11199813" y="1892300"/>
                <a:ext cx="12223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Rectangle 129"/>
              <p:cNvSpPr>
                <a:spLocks noChangeArrowheads="1"/>
              </p:cNvSpPr>
              <p:nvPr/>
            </p:nvSpPr>
            <p:spPr bwMode="auto">
              <a:xfrm>
                <a:off x="10580688" y="2006600"/>
                <a:ext cx="769937"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Rectangle 130"/>
              <p:cNvSpPr>
                <a:spLocks noChangeArrowheads="1"/>
              </p:cNvSpPr>
              <p:nvPr/>
            </p:nvSpPr>
            <p:spPr bwMode="auto">
              <a:xfrm>
                <a:off x="10580688" y="2006600"/>
                <a:ext cx="76993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Rectangle 131"/>
              <p:cNvSpPr>
                <a:spLocks noChangeArrowheads="1"/>
              </p:cNvSpPr>
              <p:nvPr/>
            </p:nvSpPr>
            <p:spPr bwMode="auto">
              <a:xfrm>
                <a:off x="10580688" y="2076450"/>
                <a:ext cx="769937"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Rectangle 132"/>
              <p:cNvSpPr>
                <a:spLocks noChangeArrowheads="1"/>
              </p:cNvSpPr>
              <p:nvPr/>
            </p:nvSpPr>
            <p:spPr bwMode="auto">
              <a:xfrm>
                <a:off x="10580688" y="2076450"/>
                <a:ext cx="769937"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2" name="Rectangle 133"/>
              <p:cNvSpPr>
                <a:spLocks noChangeArrowheads="1"/>
              </p:cNvSpPr>
              <p:nvPr/>
            </p:nvSpPr>
            <p:spPr bwMode="auto">
              <a:xfrm>
                <a:off x="10580688" y="2146300"/>
                <a:ext cx="769937"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3" name="Rectangle 134"/>
              <p:cNvSpPr>
                <a:spLocks noChangeArrowheads="1"/>
              </p:cNvSpPr>
              <p:nvPr/>
            </p:nvSpPr>
            <p:spPr bwMode="auto">
              <a:xfrm>
                <a:off x="10580688" y="2146300"/>
                <a:ext cx="769937"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4" name="Rectangle 135"/>
              <p:cNvSpPr>
                <a:spLocks noChangeArrowheads="1"/>
              </p:cNvSpPr>
              <p:nvPr/>
            </p:nvSpPr>
            <p:spPr bwMode="auto">
              <a:xfrm>
                <a:off x="10580688" y="2217738"/>
                <a:ext cx="769937"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5" name="Rectangle 136"/>
              <p:cNvSpPr>
                <a:spLocks noChangeArrowheads="1"/>
              </p:cNvSpPr>
              <p:nvPr/>
            </p:nvSpPr>
            <p:spPr bwMode="auto">
              <a:xfrm>
                <a:off x="10580688" y="2217738"/>
                <a:ext cx="769937"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6" name="Rectangle 137"/>
              <p:cNvSpPr>
                <a:spLocks noChangeArrowheads="1"/>
              </p:cNvSpPr>
              <p:nvPr/>
            </p:nvSpPr>
            <p:spPr bwMode="auto">
              <a:xfrm>
                <a:off x="10580688" y="2282825"/>
                <a:ext cx="769937"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138"/>
              <p:cNvSpPr>
                <a:spLocks noEditPoints="1"/>
              </p:cNvSpPr>
              <p:nvPr/>
            </p:nvSpPr>
            <p:spPr bwMode="auto">
              <a:xfrm>
                <a:off x="10820400" y="1993900"/>
                <a:ext cx="149225" cy="82550"/>
              </a:xfrm>
              <a:custGeom>
                <a:avLst/>
                <a:gdLst>
                  <a:gd name="T0" fmla="*/ 72 w 103"/>
                  <a:gd name="T1" fmla="*/ 10 h 56"/>
                  <a:gd name="T2" fmla="*/ 0 w 103"/>
                  <a:gd name="T3" fmla="*/ 10 h 56"/>
                  <a:gd name="T4" fmla="*/ 12 w 103"/>
                  <a:gd name="T5" fmla="*/ 38 h 56"/>
                  <a:gd name="T6" fmla="*/ 7 w 103"/>
                  <a:gd name="T7" fmla="*/ 56 h 56"/>
                  <a:gd name="T8" fmla="*/ 103 w 103"/>
                  <a:gd name="T9" fmla="*/ 56 h 56"/>
                  <a:gd name="T10" fmla="*/ 72 w 103"/>
                  <a:gd name="T11" fmla="*/ 10 h 56"/>
                  <a:gd name="T12" fmla="*/ 36 w 103"/>
                  <a:gd name="T13" fmla="*/ 0 h 56"/>
                  <a:gd name="T14" fmla="*/ 4 w 103"/>
                  <a:gd name="T15" fmla="*/ 8 h 56"/>
                  <a:gd name="T16" fmla="*/ 67 w 103"/>
                  <a:gd name="T17" fmla="*/ 8 h 56"/>
                  <a:gd name="T18" fmla="*/ 36 w 103"/>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56">
                    <a:moveTo>
                      <a:pt x="72" y="10"/>
                    </a:moveTo>
                    <a:cubicBezTo>
                      <a:pt x="0" y="10"/>
                      <a:pt x="0" y="10"/>
                      <a:pt x="0" y="10"/>
                    </a:cubicBezTo>
                    <a:cubicBezTo>
                      <a:pt x="8" y="17"/>
                      <a:pt x="12" y="27"/>
                      <a:pt x="12" y="38"/>
                    </a:cubicBezTo>
                    <a:cubicBezTo>
                      <a:pt x="12" y="44"/>
                      <a:pt x="10" y="51"/>
                      <a:pt x="7" y="56"/>
                    </a:cubicBezTo>
                    <a:cubicBezTo>
                      <a:pt x="103" y="56"/>
                      <a:pt x="103" y="56"/>
                      <a:pt x="103" y="56"/>
                    </a:cubicBezTo>
                    <a:cubicBezTo>
                      <a:pt x="100" y="37"/>
                      <a:pt x="88" y="21"/>
                      <a:pt x="72" y="10"/>
                    </a:cubicBezTo>
                    <a:moveTo>
                      <a:pt x="36" y="0"/>
                    </a:moveTo>
                    <a:cubicBezTo>
                      <a:pt x="24" y="0"/>
                      <a:pt x="13" y="3"/>
                      <a:pt x="4" y="8"/>
                    </a:cubicBezTo>
                    <a:cubicBezTo>
                      <a:pt x="67" y="8"/>
                      <a:pt x="67" y="8"/>
                      <a:pt x="67" y="8"/>
                    </a:cubicBezTo>
                    <a:cubicBezTo>
                      <a:pt x="58" y="3"/>
                      <a:pt x="47" y="0"/>
                      <a:pt x="36"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139"/>
              <p:cNvSpPr>
                <a:spLocks/>
              </p:cNvSpPr>
              <p:nvPr/>
            </p:nvSpPr>
            <p:spPr bwMode="auto">
              <a:xfrm>
                <a:off x="10820400" y="2006600"/>
                <a:ext cx="104775" cy="1588"/>
              </a:xfrm>
              <a:custGeom>
                <a:avLst/>
                <a:gdLst>
                  <a:gd name="T0" fmla="*/ 67 w 72"/>
                  <a:gd name="T1" fmla="*/ 0 h 2"/>
                  <a:gd name="T2" fmla="*/ 4 w 72"/>
                  <a:gd name="T3" fmla="*/ 0 h 2"/>
                  <a:gd name="T4" fmla="*/ 0 w 72"/>
                  <a:gd name="T5" fmla="*/ 2 h 2"/>
                  <a:gd name="T6" fmla="*/ 0 w 72"/>
                  <a:gd name="T7" fmla="*/ 2 h 2"/>
                  <a:gd name="T8" fmla="*/ 72 w 72"/>
                  <a:gd name="T9" fmla="*/ 2 h 2"/>
                  <a:gd name="T10" fmla="*/ 67 w 72"/>
                  <a:gd name="T11" fmla="*/ 0 h 2"/>
                </a:gdLst>
                <a:ahLst/>
                <a:cxnLst>
                  <a:cxn ang="0">
                    <a:pos x="T0" y="T1"/>
                  </a:cxn>
                  <a:cxn ang="0">
                    <a:pos x="T2" y="T3"/>
                  </a:cxn>
                  <a:cxn ang="0">
                    <a:pos x="T4" y="T5"/>
                  </a:cxn>
                  <a:cxn ang="0">
                    <a:pos x="T6" y="T7"/>
                  </a:cxn>
                  <a:cxn ang="0">
                    <a:pos x="T8" y="T9"/>
                  </a:cxn>
                  <a:cxn ang="0">
                    <a:pos x="T10" y="T11"/>
                  </a:cxn>
                </a:cxnLst>
                <a:rect l="0" t="0" r="r" b="b"/>
                <a:pathLst>
                  <a:path w="72" h="2">
                    <a:moveTo>
                      <a:pt x="67" y="0"/>
                    </a:moveTo>
                    <a:cubicBezTo>
                      <a:pt x="4" y="0"/>
                      <a:pt x="4" y="0"/>
                      <a:pt x="4" y="0"/>
                    </a:cubicBezTo>
                    <a:cubicBezTo>
                      <a:pt x="2" y="0"/>
                      <a:pt x="1" y="1"/>
                      <a:pt x="0" y="2"/>
                    </a:cubicBezTo>
                    <a:cubicBezTo>
                      <a:pt x="0" y="2"/>
                      <a:pt x="0" y="2"/>
                      <a:pt x="0" y="2"/>
                    </a:cubicBezTo>
                    <a:cubicBezTo>
                      <a:pt x="72" y="2"/>
                      <a:pt x="72" y="2"/>
                      <a:pt x="72" y="2"/>
                    </a:cubicBezTo>
                    <a:cubicBezTo>
                      <a:pt x="71" y="1"/>
                      <a:pt x="69" y="0"/>
                      <a:pt x="67"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140"/>
              <p:cNvSpPr>
                <a:spLocks noEditPoints="1"/>
              </p:cNvSpPr>
              <p:nvPr/>
            </p:nvSpPr>
            <p:spPr bwMode="auto">
              <a:xfrm>
                <a:off x="10771188" y="2079625"/>
                <a:ext cx="200025" cy="115888"/>
              </a:xfrm>
              <a:custGeom>
                <a:avLst/>
                <a:gdLst>
                  <a:gd name="T0" fmla="*/ 100 w 137"/>
                  <a:gd name="T1" fmla="*/ 48 h 79"/>
                  <a:gd name="T2" fmla="*/ 11 w 137"/>
                  <a:gd name="T3" fmla="*/ 48 h 79"/>
                  <a:gd name="T4" fmla="*/ 69 w 137"/>
                  <a:gd name="T5" fmla="*/ 79 h 79"/>
                  <a:gd name="T6" fmla="*/ 109 w 137"/>
                  <a:gd name="T7" fmla="*/ 66 h 79"/>
                  <a:gd name="T8" fmla="*/ 100 w 137"/>
                  <a:gd name="T9" fmla="*/ 48 h 79"/>
                  <a:gd name="T10" fmla="*/ 137 w 137"/>
                  <a:gd name="T11" fmla="*/ 0 h 79"/>
                  <a:gd name="T12" fmla="*/ 39 w 137"/>
                  <a:gd name="T13" fmla="*/ 0 h 79"/>
                  <a:gd name="T14" fmla="*/ 7 w 137"/>
                  <a:gd name="T15" fmla="*/ 17 h 79"/>
                  <a:gd name="T16" fmla="*/ 0 w 137"/>
                  <a:gd name="T17" fmla="*/ 16 h 79"/>
                  <a:gd name="T18" fmla="*/ 9 w 137"/>
                  <a:gd name="T19" fmla="*/ 45 h 79"/>
                  <a:gd name="T20" fmla="*/ 100 w 137"/>
                  <a:gd name="T21" fmla="*/ 45 h 79"/>
                  <a:gd name="T22" fmla="*/ 99 w 137"/>
                  <a:gd name="T23" fmla="*/ 41 h 79"/>
                  <a:gd name="T24" fmla="*/ 137 w 137"/>
                  <a:gd name="T25" fmla="*/ 3 h 79"/>
                  <a:gd name="T26" fmla="*/ 137 w 137"/>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79">
                    <a:moveTo>
                      <a:pt x="100" y="48"/>
                    </a:moveTo>
                    <a:cubicBezTo>
                      <a:pt x="11" y="48"/>
                      <a:pt x="11" y="48"/>
                      <a:pt x="11" y="48"/>
                    </a:cubicBezTo>
                    <a:cubicBezTo>
                      <a:pt x="24" y="67"/>
                      <a:pt x="45" y="79"/>
                      <a:pt x="69" y="79"/>
                    </a:cubicBezTo>
                    <a:cubicBezTo>
                      <a:pt x="83" y="79"/>
                      <a:pt x="97" y="74"/>
                      <a:pt x="109" y="66"/>
                    </a:cubicBezTo>
                    <a:cubicBezTo>
                      <a:pt x="104" y="61"/>
                      <a:pt x="101" y="55"/>
                      <a:pt x="100" y="48"/>
                    </a:cubicBezTo>
                    <a:moveTo>
                      <a:pt x="137" y="0"/>
                    </a:moveTo>
                    <a:cubicBezTo>
                      <a:pt x="39" y="0"/>
                      <a:pt x="39" y="0"/>
                      <a:pt x="39" y="0"/>
                    </a:cubicBezTo>
                    <a:cubicBezTo>
                      <a:pt x="32" y="10"/>
                      <a:pt x="20" y="17"/>
                      <a:pt x="7" y="17"/>
                    </a:cubicBezTo>
                    <a:cubicBezTo>
                      <a:pt x="5" y="17"/>
                      <a:pt x="2" y="17"/>
                      <a:pt x="0" y="16"/>
                    </a:cubicBezTo>
                    <a:cubicBezTo>
                      <a:pt x="1" y="27"/>
                      <a:pt x="4" y="37"/>
                      <a:pt x="9" y="45"/>
                    </a:cubicBezTo>
                    <a:cubicBezTo>
                      <a:pt x="100" y="45"/>
                      <a:pt x="100" y="45"/>
                      <a:pt x="100" y="45"/>
                    </a:cubicBezTo>
                    <a:cubicBezTo>
                      <a:pt x="99" y="44"/>
                      <a:pt x="99" y="43"/>
                      <a:pt x="99" y="41"/>
                    </a:cubicBezTo>
                    <a:cubicBezTo>
                      <a:pt x="99" y="20"/>
                      <a:pt x="116" y="3"/>
                      <a:pt x="137" y="3"/>
                    </a:cubicBezTo>
                    <a:cubicBezTo>
                      <a:pt x="137" y="2"/>
                      <a:pt x="137" y="1"/>
                      <a:pt x="137"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141"/>
              <p:cNvSpPr>
                <a:spLocks/>
              </p:cNvSpPr>
              <p:nvPr/>
            </p:nvSpPr>
            <p:spPr bwMode="auto">
              <a:xfrm>
                <a:off x="10828338" y="2076450"/>
                <a:ext cx="142875" cy="3175"/>
              </a:xfrm>
              <a:custGeom>
                <a:avLst/>
                <a:gdLst>
                  <a:gd name="T0" fmla="*/ 97 w 98"/>
                  <a:gd name="T1" fmla="*/ 0 h 3"/>
                  <a:gd name="T2" fmla="*/ 1 w 98"/>
                  <a:gd name="T3" fmla="*/ 0 h 3"/>
                  <a:gd name="T4" fmla="*/ 0 w 98"/>
                  <a:gd name="T5" fmla="*/ 3 h 3"/>
                  <a:gd name="T6" fmla="*/ 98 w 98"/>
                  <a:gd name="T7" fmla="*/ 3 h 3"/>
                  <a:gd name="T8" fmla="*/ 97 w 98"/>
                  <a:gd name="T9" fmla="*/ 0 h 3"/>
                </a:gdLst>
                <a:ahLst/>
                <a:cxnLst>
                  <a:cxn ang="0">
                    <a:pos x="T0" y="T1"/>
                  </a:cxn>
                  <a:cxn ang="0">
                    <a:pos x="T2" y="T3"/>
                  </a:cxn>
                  <a:cxn ang="0">
                    <a:pos x="T4" y="T5"/>
                  </a:cxn>
                  <a:cxn ang="0">
                    <a:pos x="T6" y="T7"/>
                  </a:cxn>
                  <a:cxn ang="0">
                    <a:pos x="T8" y="T9"/>
                  </a:cxn>
                </a:cxnLst>
                <a:rect l="0" t="0" r="r" b="b"/>
                <a:pathLst>
                  <a:path w="98" h="3">
                    <a:moveTo>
                      <a:pt x="97" y="0"/>
                    </a:moveTo>
                    <a:cubicBezTo>
                      <a:pt x="1" y="0"/>
                      <a:pt x="1" y="0"/>
                      <a:pt x="1" y="0"/>
                    </a:cubicBezTo>
                    <a:cubicBezTo>
                      <a:pt x="1" y="1"/>
                      <a:pt x="0" y="2"/>
                      <a:pt x="0" y="3"/>
                    </a:cubicBezTo>
                    <a:cubicBezTo>
                      <a:pt x="98" y="3"/>
                      <a:pt x="98" y="3"/>
                      <a:pt x="98" y="3"/>
                    </a:cubicBezTo>
                    <a:cubicBezTo>
                      <a:pt x="98" y="2"/>
                      <a:pt x="97" y="1"/>
                      <a:pt x="97"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142"/>
              <p:cNvSpPr>
                <a:spLocks/>
              </p:cNvSpPr>
              <p:nvPr/>
            </p:nvSpPr>
            <p:spPr bwMode="auto">
              <a:xfrm>
                <a:off x="10785475" y="2146300"/>
                <a:ext cx="131762" cy="4763"/>
              </a:xfrm>
              <a:custGeom>
                <a:avLst/>
                <a:gdLst>
                  <a:gd name="T0" fmla="*/ 91 w 91"/>
                  <a:gd name="T1" fmla="*/ 0 h 3"/>
                  <a:gd name="T2" fmla="*/ 0 w 91"/>
                  <a:gd name="T3" fmla="*/ 0 h 3"/>
                  <a:gd name="T4" fmla="*/ 2 w 91"/>
                  <a:gd name="T5" fmla="*/ 3 h 3"/>
                  <a:gd name="T6" fmla="*/ 91 w 91"/>
                  <a:gd name="T7" fmla="*/ 3 h 3"/>
                  <a:gd name="T8" fmla="*/ 91 w 91"/>
                  <a:gd name="T9" fmla="*/ 0 h 3"/>
                </a:gdLst>
                <a:ahLst/>
                <a:cxnLst>
                  <a:cxn ang="0">
                    <a:pos x="T0" y="T1"/>
                  </a:cxn>
                  <a:cxn ang="0">
                    <a:pos x="T2" y="T3"/>
                  </a:cxn>
                  <a:cxn ang="0">
                    <a:pos x="T4" y="T5"/>
                  </a:cxn>
                  <a:cxn ang="0">
                    <a:pos x="T6" y="T7"/>
                  </a:cxn>
                  <a:cxn ang="0">
                    <a:pos x="T8" y="T9"/>
                  </a:cxn>
                </a:cxnLst>
                <a:rect l="0" t="0" r="r" b="b"/>
                <a:pathLst>
                  <a:path w="91" h="3">
                    <a:moveTo>
                      <a:pt x="91" y="0"/>
                    </a:moveTo>
                    <a:cubicBezTo>
                      <a:pt x="0" y="0"/>
                      <a:pt x="0" y="0"/>
                      <a:pt x="0" y="0"/>
                    </a:cubicBezTo>
                    <a:cubicBezTo>
                      <a:pt x="1" y="1"/>
                      <a:pt x="2" y="2"/>
                      <a:pt x="2" y="3"/>
                    </a:cubicBezTo>
                    <a:cubicBezTo>
                      <a:pt x="91" y="3"/>
                      <a:pt x="91" y="3"/>
                      <a:pt x="91" y="3"/>
                    </a:cubicBezTo>
                    <a:cubicBezTo>
                      <a:pt x="91" y="2"/>
                      <a:pt x="91" y="1"/>
                      <a:pt x="91"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143"/>
              <p:cNvSpPr>
                <a:spLocks noEditPoints="1"/>
              </p:cNvSpPr>
              <p:nvPr/>
            </p:nvSpPr>
            <p:spPr bwMode="auto">
              <a:xfrm>
                <a:off x="10929938" y="2084388"/>
                <a:ext cx="98425" cy="111125"/>
              </a:xfrm>
              <a:custGeom>
                <a:avLst/>
                <a:gdLst>
                  <a:gd name="T0" fmla="*/ 66 w 67"/>
                  <a:gd name="T1" fmla="*/ 45 h 76"/>
                  <a:gd name="T2" fmla="*/ 17 w 67"/>
                  <a:gd name="T3" fmla="*/ 45 h 76"/>
                  <a:gd name="T4" fmla="*/ 0 w 67"/>
                  <a:gd name="T5" fmla="*/ 63 h 76"/>
                  <a:gd name="T6" fmla="*/ 28 w 67"/>
                  <a:gd name="T7" fmla="*/ 76 h 76"/>
                  <a:gd name="T8" fmla="*/ 66 w 67"/>
                  <a:gd name="T9" fmla="*/ 45 h 76"/>
                  <a:gd name="T10" fmla="*/ 28 w 67"/>
                  <a:gd name="T11" fmla="*/ 0 h 76"/>
                  <a:gd name="T12" fmla="*/ 28 w 67"/>
                  <a:gd name="T13" fmla="*/ 0 h 76"/>
                  <a:gd name="T14" fmla="*/ 28 w 67"/>
                  <a:gd name="T15" fmla="*/ 7 h 76"/>
                  <a:gd name="T16" fmla="*/ 19 w 67"/>
                  <a:gd name="T17" fmla="*/ 42 h 76"/>
                  <a:gd name="T18" fmla="*/ 66 w 67"/>
                  <a:gd name="T19" fmla="*/ 42 h 76"/>
                  <a:gd name="T20" fmla="*/ 67 w 67"/>
                  <a:gd name="T21" fmla="*/ 38 h 76"/>
                  <a:gd name="T22" fmla="*/ 28 w 67"/>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6">
                    <a:moveTo>
                      <a:pt x="66" y="45"/>
                    </a:moveTo>
                    <a:cubicBezTo>
                      <a:pt x="17" y="45"/>
                      <a:pt x="17" y="45"/>
                      <a:pt x="17" y="45"/>
                    </a:cubicBezTo>
                    <a:cubicBezTo>
                      <a:pt x="12" y="52"/>
                      <a:pt x="6" y="58"/>
                      <a:pt x="0" y="63"/>
                    </a:cubicBezTo>
                    <a:cubicBezTo>
                      <a:pt x="7" y="71"/>
                      <a:pt x="17" y="76"/>
                      <a:pt x="28" y="76"/>
                    </a:cubicBezTo>
                    <a:cubicBezTo>
                      <a:pt x="47" y="76"/>
                      <a:pt x="62" y="63"/>
                      <a:pt x="66" y="45"/>
                    </a:cubicBezTo>
                    <a:moveTo>
                      <a:pt x="28" y="0"/>
                    </a:moveTo>
                    <a:cubicBezTo>
                      <a:pt x="28" y="0"/>
                      <a:pt x="28" y="0"/>
                      <a:pt x="28" y="0"/>
                    </a:cubicBezTo>
                    <a:cubicBezTo>
                      <a:pt x="28" y="2"/>
                      <a:pt x="28" y="4"/>
                      <a:pt x="28" y="7"/>
                    </a:cubicBezTo>
                    <a:cubicBezTo>
                      <a:pt x="28" y="20"/>
                      <a:pt x="25" y="32"/>
                      <a:pt x="19" y="42"/>
                    </a:cubicBezTo>
                    <a:cubicBezTo>
                      <a:pt x="66" y="42"/>
                      <a:pt x="66" y="42"/>
                      <a:pt x="66" y="42"/>
                    </a:cubicBezTo>
                    <a:cubicBezTo>
                      <a:pt x="67" y="41"/>
                      <a:pt x="67" y="40"/>
                      <a:pt x="67" y="38"/>
                    </a:cubicBezTo>
                    <a:cubicBezTo>
                      <a:pt x="67" y="17"/>
                      <a:pt x="50" y="0"/>
                      <a:pt x="2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144"/>
              <p:cNvSpPr>
                <a:spLocks/>
              </p:cNvSpPr>
              <p:nvPr/>
            </p:nvSpPr>
            <p:spPr bwMode="auto">
              <a:xfrm>
                <a:off x="10955338" y="2146300"/>
                <a:ext cx="71437" cy="4763"/>
              </a:xfrm>
              <a:custGeom>
                <a:avLst/>
                <a:gdLst>
                  <a:gd name="T0" fmla="*/ 49 w 49"/>
                  <a:gd name="T1" fmla="*/ 0 h 3"/>
                  <a:gd name="T2" fmla="*/ 2 w 49"/>
                  <a:gd name="T3" fmla="*/ 0 h 3"/>
                  <a:gd name="T4" fmla="*/ 0 w 49"/>
                  <a:gd name="T5" fmla="*/ 3 h 3"/>
                  <a:gd name="T6" fmla="*/ 49 w 49"/>
                  <a:gd name="T7" fmla="*/ 3 h 3"/>
                  <a:gd name="T8" fmla="*/ 49 w 49"/>
                  <a:gd name="T9" fmla="*/ 0 h 3"/>
                </a:gdLst>
                <a:ahLst/>
                <a:cxnLst>
                  <a:cxn ang="0">
                    <a:pos x="T0" y="T1"/>
                  </a:cxn>
                  <a:cxn ang="0">
                    <a:pos x="T2" y="T3"/>
                  </a:cxn>
                  <a:cxn ang="0">
                    <a:pos x="T4" y="T5"/>
                  </a:cxn>
                  <a:cxn ang="0">
                    <a:pos x="T6" y="T7"/>
                  </a:cxn>
                  <a:cxn ang="0">
                    <a:pos x="T8" y="T9"/>
                  </a:cxn>
                </a:cxnLst>
                <a:rect l="0" t="0" r="r" b="b"/>
                <a:pathLst>
                  <a:path w="49" h="3">
                    <a:moveTo>
                      <a:pt x="49" y="0"/>
                    </a:moveTo>
                    <a:cubicBezTo>
                      <a:pt x="2" y="0"/>
                      <a:pt x="2" y="0"/>
                      <a:pt x="2" y="0"/>
                    </a:cubicBezTo>
                    <a:cubicBezTo>
                      <a:pt x="1" y="1"/>
                      <a:pt x="0" y="2"/>
                      <a:pt x="0" y="3"/>
                    </a:cubicBezTo>
                    <a:cubicBezTo>
                      <a:pt x="49" y="3"/>
                      <a:pt x="49" y="3"/>
                      <a:pt x="49" y="3"/>
                    </a:cubicBezTo>
                    <a:cubicBezTo>
                      <a:pt x="49" y="2"/>
                      <a:pt x="49" y="1"/>
                      <a:pt x="49"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145"/>
              <p:cNvSpPr>
                <a:spLocks noEditPoints="1"/>
              </p:cNvSpPr>
              <p:nvPr/>
            </p:nvSpPr>
            <p:spPr bwMode="auto">
              <a:xfrm>
                <a:off x="10915650" y="2084388"/>
                <a:ext cx="55562" cy="92075"/>
              </a:xfrm>
              <a:custGeom>
                <a:avLst/>
                <a:gdLst>
                  <a:gd name="T0" fmla="*/ 27 w 38"/>
                  <a:gd name="T1" fmla="*/ 45 h 63"/>
                  <a:gd name="T2" fmla="*/ 1 w 38"/>
                  <a:gd name="T3" fmla="*/ 45 h 63"/>
                  <a:gd name="T4" fmla="*/ 10 w 38"/>
                  <a:gd name="T5" fmla="*/ 63 h 63"/>
                  <a:gd name="T6" fmla="*/ 27 w 38"/>
                  <a:gd name="T7" fmla="*/ 45 h 63"/>
                  <a:gd name="T8" fmla="*/ 38 w 38"/>
                  <a:gd name="T9" fmla="*/ 0 h 63"/>
                  <a:gd name="T10" fmla="*/ 0 w 38"/>
                  <a:gd name="T11" fmla="*/ 38 h 63"/>
                  <a:gd name="T12" fmla="*/ 1 w 38"/>
                  <a:gd name="T13" fmla="*/ 42 h 63"/>
                  <a:gd name="T14" fmla="*/ 29 w 38"/>
                  <a:gd name="T15" fmla="*/ 42 h 63"/>
                  <a:gd name="T16" fmla="*/ 38 w 38"/>
                  <a:gd name="T17" fmla="*/ 7 h 63"/>
                  <a:gd name="T18" fmla="*/ 38 w 38"/>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63">
                    <a:moveTo>
                      <a:pt x="27" y="45"/>
                    </a:moveTo>
                    <a:cubicBezTo>
                      <a:pt x="1" y="45"/>
                      <a:pt x="1" y="45"/>
                      <a:pt x="1" y="45"/>
                    </a:cubicBezTo>
                    <a:cubicBezTo>
                      <a:pt x="2" y="52"/>
                      <a:pt x="5" y="58"/>
                      <a:pt x="10" y="63"/>
                    </a:cubicBezTo>
                    <a:cubicBezTo>
                      <a:pt x="16" y="58"/>
                      <a:pt x="22" y="52"/>
                      <a:pt x="27" y="45"/>
                    </a:cubicBezTo>
                    <a:moveTo>
                      <a:pt x="38" y="0"/>
                    </a:moveTo>
                    <a:cubicBezTo>
                      <a:pt x="17" y="0"/>
                      <a:pt x="0" y="17"/>
                      <a:pt x="0" y="38"/>
                    </a:cubicBezTo>
                    <a:cubicBezTo>
                      <a:pt x="0" y="40"/>
                      <a:pt x="0" y="41"/>
                      <a:pt x="1" y="42"/>
                    </a:cubicBezTo>
                    <a:cubicBezTo>
                      <a:pt x="29" y="42"/>
                      <a:pt x="29" y="42"/>
                      <a:pt x="29" y="42"/>
                    </a:cubicBezTo>
                    <a:cubicBezTo>
                      <a:pt x="35" y="32"/>
                      <a:pt x="38" y="20"/>
                      <a:pt x="38" y="7"/>
                    </a:cubicBezTo>
                    <a:cubicBezTo>
                      <a:pt x="38" y="4"/>
                      <a:pt x="38" y="2"/>
                      <a:pt x="38"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146"/>
              <p:cNvSpPr>
                <a:spLocks/>
              </p:cNvSpPr>
              <p:nvPr/>
            </p:nvSpPr>
            <p:spPr bwMode="auto">
              <a:xfrm>
                <a:off x="10917238" y="2146300"/>
                <a:ext cx="41275" cy="4763"/>
              </a:xfrm>
              <a:custGeom>
                <a:avLst/>
                <a:gdLst>
                  <a:gd name="T0" fmla="*/ 28 w 28"/>
                  <a:gd name="T1" fmla="*/ 0 h 3"/>
                  <a:gd name="T2" fmla="*/ 0 w 28"/>
                  <a:gd name="T3" fmla="*/ 0 h 3"/>
                  <a:gd name="T4" fmla="*/ 0 w 28"/>
                  <a:gd name="T5" fmla="*/ 3 h 3"/>
                  <a:gd name="T6" fmla="*/ 26 w 28"/>
                  <a:gd name="T7" fmla="*/ 3 h 3"/>
                  <a:gd name="T8" fmla="*/ 28 w 28"/>
                  <a:gd name="T9" fmla="*/ 0 h 3"/>
                </a:gdLst>
                <a:ahLst/>
                <a:cxnLst>
                  <a:cxn ang="0">
                    <a:pos x="T0" y="T1"/>
                  </a:cxn>
                  <a:cxn ang="0">
                    <a:pos x="T2" y="T3"/>
                  </a:cxn>
                  <a:cxn ang="0">
                    <a:pos x="T4" y="T5"/>
                  </a:cxn>
                  <a:cxn ang="0">
                    <a:pos x="T6" y="T7"/>
                  </a:cxn>
                  <a:cxn ang="0">
                    <a:pos x="T8" y="T9"/>
                  </a:cxn>
                </a:cxnLst>
                <a:rect l="0" t="0" r="r" b="b"/>
                <a:pathLst>
                  <a:path w="28" h="3">
                    <a:moveTo>
                      <a:pt x="28" y="0"/>
                    </a:moveTo>
                    <a:cubicBezTo>
                      <a:pt x="0" y="0"/>
                      <a:pt x="0" y="0"/>
                      <a:pt x="0" y="0"/>
                    </a:cubicBezTo>
                    <a:cubicBezTo>
                      <a:pt x="0" y="1"/>
                      <a:pt x="0" y="2"/>
                      <a:pt x="0" y="3"/>
                    </a:cubicBezTo>
                    <a:cubicBezTo>
                      <a:pt x="26" y="3"/>
                      <a:pt x="26" y="3"/>
                      <a:pt x="26" y="3"/>
                    </a:cubicBezTo>
                    <a:cubicBezTo>
                      <a:pt x="26" y="2"/>
                      <a:pt x="27" y="1"/>
                      <a:pt x="28"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147"/>
              <p:cNvSpPr>
                <a:spLocks noEditPoints="1"/>
              </p:cNvSpPr>
              <p:nvPr/>
            </p:nvSpPr>
            <p:spPr bwMode="auto">
              <a:xfrm>
                <a:off x="11158538" y="2084388"/>
                <a:ext cx="111125" cy="111125"/>
              </a:xfrm>
              <a:custGeom>
                <a:avLst/>
                <a:gdLst>
                  <a:gd name="T0" fmla="*/ 75 w 76"/>
                  <a:gd name="T1" fmla="*/ 45 h 76"/>
                  <a:gd name="T2" fmla="*/ 8 w 76"/>
                  <a:gd name="T3" fmla="*/ 45 h 76"/>
                  <a:gd name="T4" fmla="*/ 23 w 76"/>
                  <a:gd name="T5" fmla="*/ 73 h 76"/>
                  <a:gd name="T6" fmla="*/ 38 w 76"/>
                  <a:gd name="T7" fmla="*/ 76 h 76"/>
                  <a:gd name="T8" fmla="*/ 75 w 76"/>
                  <a:gd name="T9" fmla="*/ 45 h 76"/>
                  <a:gd name="T10" fmla="*/ 38 w 76"/>
                  <a:gd name="T11" fmla="*/ 0 h 76"/>
                  <a:gd name="T12" fmla="*/ 0 w 76"/>
                  <a:gd name="T13" fmla="*/ 38 h 76"/>
                  <a:gd name="T14" fmla="*/ 0 w 76"/>
                  <a:gd name="T15" fmla="*/ 41 h 76"/>
                  <a:gd name="T16" fmla="*/ 4 w 76"/>
                  <a:gd name="T17" fmla="*/ 42 h 76"/>
                  <a:gd name="T18" fmla="*/ 76 w 76"/>
                  <a:gd name="T19" fmla="*/ 42 h 76"/>
                  <a:gd name="T20" fmla="*/ 76 w 76"/>
                  <a:gd name="T21" fmla="*/ 38 h 76"/>
                  <a:gd name="T22" fmla="*/ 38 w 76"/>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76">
                    <a:moveTo>
                      <a:pt x="75" y="45"/>
                    </a:moveTo>
                    <a:cubicBezTo>
                      <a:pt x="8" y="45"/>
                      <a:pt x="8" y="45"/>
                      <a:pt x="8" y="45"/>
                    </a:cubicBezTo>
                    <a:cubicBezTo>
                      <a:pt x="17" y="52"/>
                      <a:pt x="22" y="62"/>
                      <a:pt x="23" y="73"/>
                    </a:cubicBezTo>
                    <a:cubicBezTo>
                      <a:pt x="28" y="75"/>
                      <a:pt x="33" y="76"/>
                      <a:pt x="38" y="76"/>
                    </a:cubicBezTo>
                    <a:cubicBezTo>
                      <a:pt x="57" y="76"/>
                      <a:pt x="72" y="63"/>
                      <a:pt x="75" y="45"/>
                    </a:cubicBezTo>
                    <a:moveTo>
                      <a:pt x="38" y="0"/>
                    </a:moveTo>
                    <a:cubicBezTo>
                      <a:pt x="17" y="0"/>
                      <a:pt x="0" y="17"/>
                      <a:pt x="0" y="38"/>
                    </a:cubicBezTo>
                    <a:cubicBezTo>
                      <a:pt x="0" y="39"/>
                      <a:pt x="0" y="40"/>
                      <a:pt x="0" y="41"/>
                    </a:cubicBezTo>
                    <a:cubicBezTo>
                      <a:pt x="1" y="41"/>
                      <a:pt x="2" y="42"/>
                      <a:pt x="4" y="42"/>
                    </a:cubicBezTo>
                    <a:cubicBezTo>
                      <a:pt x="76" y="42"/>
                      <a:pt x="76" y="42"/>
                      <a:pt x="76" y="42"/>
                    </a:cubicBezTo>
                    <a:cubicBezTo>
                      <a:pt x="76" y="41"/>
                      <a:pt x="76" y="40"/>
                      <a:pt x="76" y="38"/>
                    </a:cubicBezTo>
                    <a:cubicBezTo>
                      <a:pt x="76" y="17"/>
                      <a:pt x="59"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148"/>
              <p:cNvSpPr>
                <a:spLocks/>
              </p:cNvSpPr>
              <p:nvPr/>
            </p:nvSpPr>
            <p:spPr bwMode="auto">
              <a:xfrm>
                <a:off x="11164888" y="2146300"/>
                <a:ext cx="104775" cy="4763"/>
              </a:xfrm>
              <a:custGeom>
                <a:avLst/>
                <a:gdLst>
                  <a:gd name="T0" fmla="*/ 72 w 72"/>
                  <a:gd name="T1" fmla="*/ 0 h 3"/>
                  <a:gd name="T2" fmla="*/ 0 w 72"/>
                  <a:gd name="T3" fmla="*/ 0 h 3"/>
                  <a:gd name="T4" fmla="*/ 4 w 72"/>
                  <a:gd name="T5" fmla="*/ 3 h 3"/>
                  <a:gd name="T6" fmla="*/ 71 w 72"/>
                  <a:gd name="T7" fmla="*/ 3 h 3"/>
                  <a:gd name="T8" fmla="*/ 72 w 72"/>
                  <a:gd name="T9" fmla="*/ 0 h 3"/>
                </a:gdLst>
                <a:ahLst/>
                <a:cxnLst>
                  <a:cxn ang="0">
                    <a:pos x="T0" y="T1"/>
                  </a:cxn>
                  <a:cxn ang="0">
                    <a:pos x="T2" y="T3"/>
                  </a:cxn>
                  <a:cxn ang="0">
                    <a:pos x="T4" y="T5"/>
                  </a:cxn>
                  <a:cxn ang="0">
                    <a:pos x="T6" y="T7"/>
                  </a:cxn>
                  <a:cxn ang="0">
                    <a:pos x="T8" y="T9"/>
                  </a:cxn>
                </a:cxnLst>
                <a:rect l="0" t="0" r="r" b="b"/>
                <a:pathLst>
                  <a:path w="72" h="3">
                    <a:moveTo>
                      <a:pt x="72" y="0"/>
                    </a:moveTo>
                    <a:cubicBezTo>
                      <a:pt x="0" y="0"/>
                      <a:pt x="0" y="0"/>
                      <a:pt x="0" y="0"/>
                    </a:cubicBezTo>
                    <a:cubicBezTo>
                      <a:pt x="1" y="1"/>
                      <a:pt x="3" y="2"/>
                      <a:pt x="4" y="3"/>
                    </a:cubicBezTo>
                    <a:cubicBezTo>
                      <a:pt x="71" y="3"/>
                      <a:pt x="71" y="3"/>
                      <a:pt x="71" y="3"/>
                    </a:cubicBezTo>
                    <a:cubicBezTo>
                      <a:pt x="72" y="2"/>
                      <a:pt x="72" y="1"/>
                      <a:pt x="72"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149"/>
              <p:cNvSpPr>
                <a:spLocks noEditPoints="1"/>
              </p:cNvSpPr>
              <p:nvPr/>
            </p:nvSpPr>
            <p:spPr bwMode="auto">
              <a:xfrm>
                <a:off x="10726738" y="1993900"/>
                <a:ext cx="92075" cy="109538"/>
              </a:xfrm>
              <a:custGeom>
                <a:avLst/>
                <a:gdLst>
                  <a:gd name="T0" fmla="*/ 31 w 63"/>
                  <a:gd name="T1" fmla="*/ 59 h 75"/>
                  <a:gd name="T2" fmla="*/ 6 w 63"/>
                  <a:gd name="T3" fmla="*/ 59 h 75"/>
                  <a:gd name="T4" fmla="*/ 31 w 63"/>
                  <a:gd name="T5" fmla="*/ 75 h 75"/>
                  <a:gd name="T6" fmla="*/ 31 w 63"/>
                  <a:gd name="T7" fmla="*/ 69 h 75"/>
                  <a:gd name="T8" fmla="*/ 31 w 63"/>
                  <a:gd name="T9" fmla="*/ 59 h 75"/>
                  <a:gd name="T10" fmla="*/ 63 w 63"/>
                  <a:gd name="T11" fmla="*/ 10 h 75"/>
                  <a:gd name="T12" fmla="*/ 11 w 63"/>
                  <a:gd name="T13" fmla="*/ 10 h 75"/>
                  <a:gd name="T14" fmla="*/ 0 w 63"/>
                  <a:gd name="T15" fmla="*/ 38 h 75"/>
                  <a:gd name="T16" fmla="*/ 4 w 63"/>
                  <a:gd name="T17" fmla="*/ 56 h 75"/>
                  <a:gd name="T18" fmla="*/ 32 w 63"/>
                  <a:gd name="T19" fmla="*/ 56 h 75"/>
                  <a:gd name="T20" fmla="*/ 63 w 63"/>
                  <a:gd name="T21" fmla="*/ 10 h 75"/>
                  <a:gd name="T22" fmla="*/ 38 w 63"/>
                  <a:gd name="T23" fmla="*/ 0 h 75"/>
                  <a:gd name="T24" fmla="*/ 15 w 63"/>
                  <a:gd name="T25" fmla="*/ 8 h 75"/>
                  <a:gd name="T26" fmla="*/ 61 w 63"/>
                  <a:gd name="T27" fmla="*/ 8 h 75"/>
                  <a:gd name="T28" fmla="*/ 38 w 63"/>
                  <a:gd name="T2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75">
                    <a:moveTo>
                      <a:pt x="31" y="59"/>
                    </a:moveTo>
                    <a:cubicBezTo>
                      <a:pt x="6" y="59"/>
                      <a:pt x="6" y="59"/>
                      <a:pt x="6" y="59"/>
                    </a:cubicBezTo>
                    <a:cubicBezTo>
                      <a:pt x="12" y="67"/>
                      <a:pt x="21" y="73"/>
                      <a:pt x="31" y="75"/>
                    </a:cubicBezTo>
                    <a:cubicBezTo>
                      <a:pt x="31" y="73"/>
                      <a:pt x="31" y="71"/>
                      <a:pt x="31" y="69"/>
                    </a:cubicBezTo>
                    <a:cubicBezTo>
                      <a:pt x="31" y="65"/>
                      <a:pt x="31" y="62"/>
                      <a:pt x="31" y="59"/>
                    </a:cubicBezTo>
                    <a:moveTo>
                      <a:pt x="63" y="10"/>
                    </a:moveTo>
                    <a:cubicBezTo>
                      <a:pt x="11" y="10"/>
                      <a:pt x="11" y="10"/>
                      <a:pt x="11" y="10"/>
                    </a:cubicBezTo>
                    <a:cubicBezTo>
                      <a:pt x="4" y="17"/>
                      <a:pt x="0" y="27"/>
                      <a:pt x="0" y="38"/>
                    </a:cubicBezTo>
                    <a:cubicBezTo>
                      <a:pt x="0" y="44"/>
                      <a:pt x="1" y="51"/>
                      <a:pt x="4" y="56"/>
                    </a:cubicBezTo>
                    <a:cubicBezTo>
                      <a:pt x="32" y="56"/>
                      <a:pt x="32" y="56"/>
                      <a:pt x="32" y="56"/>
                    </a:cubicBezTo>
                    <a:cubicBezTo>
                      <a:pt x="35" y="37"/>
                      <a:pt x="47" y="21"/>
                      <a:pt x="63" y="10"/>
                    </a:cubicBezTo>
                    <a:moveTo>
                      <a:pt x="38" y="0"/>
                    </a:moveTo>
                    <a:cubicBezTo>
                      <a:pt x="29" y="0"/>
                      <a:pt x="21" y="3"/>
                      <a:pt x="15" y="8"/>
                    </a:cubicBezTo>
                    <a:cubicBezTo>
                      <a:pt x="61" y="8"/>
                      <a:pt x="61" y="8"/>
                      <a:pt x="61" y="8"/>
                    </a:cubicBezTo>
                    <a:cubicBezTo>
                      <a:pt x="54" y="3"/>
                      <a:pt x="47"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50"/>
              <p:cNvSpPr>
                <a:spLocks/>
              </p:cNvSpPr>
              <p:nvPr/>
            </p:nvSpPr>
            <p:spPr bwMode="auto">
              <a:xfrm>
                <a:off x="10742613" y="2006600"/>
                <a:ext cx="77787" cy="1588"/>
              </a:xfrm>
              <a:custGeom>
                <a:avLst/>
                <a:gdLst>
                  <a:gd name="T0" fmla="*/ 50 w 53"/>
                  <a:gd name="T1" fmla="*/ 0 h 2"/>
                  <a:gd name="T2" fmla="*/ 4 w 53"/>
                  <a:gd name="T3" fmla="*/ 0 h 2"/>
                  <a:gd name="T4" fmla="*/ 0 w 53"/>
                  <a:gd name="T5" fmla="*/ 2 h 2"/>
                  <a:gd name="T6" fmla="*/ 52 w 53"/>
                  <a:gd name="T7" fmla="*/ 2 h 2"/>
                  <a:gd name="T8" fmla="*/ 53 w 53"/>
                  <a:gd name="T9" fmla="*/ 2 h 2"/>
                  <a:gd name="T10" fmla="*/ 50 w 53"/>
                  <a:gd name="T11" fmla="*/ 0 h 2"/>
                </a:gdLst>
                <a:ahLst/>
                <a:cxnLst>
                  <a:cxn ang="0">
                    <a:pos x="T0" y="T1"/>
                  </a:cxn>
                  <a:cxn ang="0">
                    <a:pos x="T2" y="T3"/>
                  </a:cxn>
                  <a:cxn ang="0">
                    <a:pos x="T4" y="T5"/>
                  </a:cxn>
                  <a:cxn ang="0">
                    <a:pos x="T6" y="T7"/>
                  </a:cxn>
                  <a:cxn ang="0">
                    <a:pos x="T8" y="T9"/>
                  </a:cxn>
                  <a:cxn ang="0">
                    <a:pos x="T10" y="T11"/>
                  </a:cxn>
                </a:cxnLst>
                <a:rect l="0" t="0" r="r" b="b"/>
                <a:pathLst>
                  <a:path w="53" h="2">
                    <a:moveTo>
                      <a:pt x="50" y="0"/>
                    </a:moveTo>
                    <a:cubicBezTo>
                      <a:pt x="4" y="0"/>
                      <a:pt x="4" y="0"/>
                      <a:pt x="4" y="0"/>
                    </a:cubicBezTo>
                    <a:cubicBezTo>
                      <a:pt x="3" y="0"/>
                      <a:pt x="2" y="1"/>
                      <a:pt x="0" y="2"/>
                    </a:cubicBezTo>
                    <a:cubicBezTo>
                      <a:pt x="52" y="2"/>
                      <a:pt x="52" y="2"/>
                      <a:pt x="52" y="2"/>
                    </a:cubicBezTo>
                    <a:cubicBezTo>
                      <a:pt x="52" y="2"/>
                      <a:pt x="52" y="2"/>
                      <a:pt x="53" y="2"/>
                    </a:cubicBezTo>
                    <a:cubicBezTo>
                      <a:pt x="52" y="1"/>
                      <a:pt x="51" y="0"/>
                      <a:pt x="5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151"/>
              <p:cNvSpPr>
                <a:spLocks/>
              </p:cNvSpPr>
              <p:nvPr/>
            </p:nvSpPr>
            <p:spPr bwMode="auto">
              <a:xfrm>
                <a:off x="10731500" y="2076450"/>
                <a:ext cx="41275" cy="3175"/>
              </a:xfrm>
              <a:custGeom>
                <a:avLst/>
                <a:gdLst>
                  <a:gd name="T0" fmla="*/ 28 w 28"/>
                  <a:gd name="T1" fmla="*/ 0 h 3"/>
                  <a:gd name="T2" fmla="*/ 0 w 28"/>
                  <a:gd name="T3" fmla="*/ 0 h 3"/>
                  <a:gd name="T4" fmla="*/ 2 w 28"/>
                  <a:gd name="T5" fmla="*/ 3 h 3"/>
                  <a:gd name="T6" fmla="*/ 27 w 28"/>
                  <a:gd name="T7" fmla="*/ 3 h 3"/>
                  <a:gd name="T8" fmla="*/ 28 w 28"/>
                  <a:gd name="T9" fmla="*/ 0 h 3"/>
                </a:gdLst>
                <a:ahLst/>
                <a:cxnLst>
                  <a:cxn ang="0">
                    <a:pos x="T0" y="T1"/>
                  </a:cxn>
                  <a:cxn ang="0">
                    <a:pos x="T2" y="T3"/>
                  </a:cxn>
                  <a:cxn ang="0">
                    <a:pos x="T4" y="T5"/>
                  </a:cxn>
                  <a:cxn ang="0">
                    <a:pos x="T6" y="T7"/>
                  </a:cxn>
                  <a:cxn ang="0">
                    <a:pos x="T8" y="T9"/>
                  </a:cxn>
                </a:cxnLst>
                <a:rect l="0" t="0" r="r" b="b"/>
                <a:pathLst>
                  <a:path w="28" h="3">
                    <a:moveTo>
                      <a:pt x="28" y="0"/>
                    </a:moveTo>
                    <a:cubicBezTo>
                      <a:pt x="0" y="0"/>
                      <a:pt x="0" y="0"/>
                      <a:pt x="0" y="0"/>
                    </a:cubicBezTo>
                    <a:cubicBezTo>
                      <a:pt x="1" y="1"/>
                      <a:pt x="1" y="2"/>
                      <a:pt x="2" y="3"/>
                    </a:cubicBezTo>
                    <a:cubicBezTo>
                      <a:pt x="27" y="3"/>
                      <a:pt x="27" y="3"/>
                      <a:pt x="27" y="3"/>
                    </a:cubicBezTo>
                    <a:cubicBezTo>
                      <a:pt x="27" y="2"/>
                      <a:pt x="28" y="1"/>
                      <a:pt x="28"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1" name="Freeform 152"/>
              <p:cNvSpPr>
                <a:spLocks/>
              </p:cNvSpPr>
              <p:nvPr/>
            </p:nvSpPr>
            <p:spPr bwMode="auto">
              <a:xfrm>
                <a:off x="10772775" y="2008188"/>
                <a:ext cx="65087" cy="68263"/>
              </a:xfrm>
              <a:custGeom>
                <a:avLst/>
                <a:gdLst>
                  <a:gd name="T0" fmla="*/ 32 w 44"/>
                  <a:gd name="T1" fmla="*/ 0 h 46"/>
                  <a:gd name="T2" fmla="*/ 31 w 44"/>
                  <a:gd name="T3" fmla="*/ 0 h 46"/>
                  <a:gd name="T4" fmla="*/ 0 w 44"/>
                  <a:gd name="T5" fmla="*/ 46 h 46"/>
                  <a:gd name="T6" fmla="*/ 39 w 44"/>
                  <a:gd name="T7" fmla="*/ 46 h 46"/>
                  <a:gd name="T8" fmla="*/ 44 w 44"/>
                  <a:gd name="T9" fmla="*/ 28 h 46"/>
                  <a:gd name="T10" fmla="*/ 32 w 44"/>
                  <a:gd name="T11" fmla="*/ 0 h 46"/>
                </a:gdLst>
                <a:ahLst/>
                <a:cxnLst>
                  <a:cxn ang="0">
                    <a:pos x="T0" y="T1"/>
                  </a:cxn>
                  <a:cxn ang="0">
                    <a:pos x="T2" y="T3"/>
                  </a:cxn>
                  <a:cxn ang="0">
                    <a:pos x="T4" y="T5"/>
                  </a:cxn>
                  <a:cxn ang="0">
                    <a:pos x="T6" y="T7"/>
                  </a:cxn>
                  <a:cxn ang="0">
                    <a:pos x="T8" y="T9"/>
                  </a:cxn>
                  <a:cxn ang="0">
                    <a:pos x="T10" y="T11"/>
                  </a:cxn>
                </a:cxnLst>
                <a:rect l="0" t="0" r="r" b="b"/>
                <a:pathLst>
                  <a:path w="44" h="46">
                    <a:moveTo>
                      <a:pt x="32" y="0"/>
                    </a:moveTo>
                    <a:cubicBezTo>
                      <a:pt x="31" y="0"/>
                      <a:pt x="31" y="0"/>
                      <a:pt x="31" y="0"/>
                    </a:cubicBezTo>
                    <a:cubicBezTo>
                      <a:pt x="15" y="11"/>
                      <a:pt x="3" y="27"/>
                      <a:pt x="0" y="46"/>
                    </a:cubicBezTo>
                    <a:cubicBezTo>
                      <a:pt x="39" y="46"/>
                      <a:pt x="39" y="46"/>
                      <a:pt x="39" y="46"/>
                    </a:cubicBezTo>
                    <a:cubicBezTo>
                      <a:pt x="42" y="41"/>
                      <a:pt x="44" y="34"/>
                      <a:pt x="44" y="28"/>
                    </a:cubicBezTo>
                    <a:cubicBezTo>
                      <a:pt x="44" y="17"/>
                      <a:pt x="40" y="7"/>
                      <a:pt x="32"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153"/>
              <p:cNvSpPr>
                <a:spLocks/>
              </p:cNvSpPr>
              <p:nvPr/>
            </p:nvSpPr>
            <p:spPr bwMode="auto">
              <a:xfrm>
                <a:off x="10818813" y="2008188"/>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3" name="Freeform 154"/>
              <p:cNvSpPr>
                <a:spLocks/>
              </p:cNvSpPr>
              <p:nvPr/>
            </p:nvSpPr>
            <p:spPr bwMode="auto">
              <a:xfrm>
                <a:off x="10771188" y="2079625"/>
                <a:ext cx="57150" cy="25400"/>
              </a:xfrm>
              <a:custGeom>
                <a:avLst/>
                <a:gdLst>
                  <a:gd name="T0" fmla="*/ 39 w 39"/>
                  <a:gd name="T1" fmla="*/ 0 h 17"/>
                  <a:gd name="T2" fmla="*/ 0 w 39"/>
                  <a:gd name="T3" fmla="*/ 0 h 17"/>
                  <a:gd name="T4" fmla="*/ 0 w 39"/>
                  <a:gd name="T5" fmla="*/ 10 h 17"/>
                  <a:gd name="T6" fmla="*/ 0 w 39"/>
                  <a:gd name="T7" fmla="*/ 16 h 17"/>
                  <a:gd name="T8" fmla="*/ 7 w 39"/>
                  <a:gd name="T9" fmla="*/ 17 h 17"/>
                  <a:gd name="T10" fmla="*/ 39 w 39"/>
                  <a:gd name="T11" fmla="*/ 0 h 17"/>
                </a:gdLst>
                <a:ahLst/>
                <a:cxnLst>
                  <a:cxn ang="0">
                    <a:pos x="T0" y="T1"/>
                  </a:cxn>
                  <a:cxn ang="0">
                    <a:pos x="T2" y="T3"/>
                  </a:cxn>
                  <a:cxn ang="0">
                    <a:pos x="T4" y="T5"/>
                  </a:cxn>
                  <a:cxn ang="0">
                    <a:pos x="T6" y="T7"/>
                  </a:cxn>
                  <a:cxn ang="0">
                    <a:pos x="T8" y="T9"/>
                  </a:cxn>
                  <a:cxn ang="0">
                    <a:pos x="T10" y="T11"/>
                  </a:cxn>
                </a:cxnLst>
                <a:rect l="0" t="0" r="r" b="b"/>
                <a:pathLst>
                  <a:path w="39" h="17">
                    <a:moveTo>
                      <a:pt x="39" y="0"/>
                    </a:moveTo>
                    <a:cubicBezTo>
                      <a:pt x="0" y="0"/>
                      <a:pt x="0" y="0"/>
                      <a:pt x="0" y="0"/>
                    </a:cubicBezTo>
                    <a:cubicBezTo>
                      <a:pt x="0" y="3"/>
                      <a:pt x="0" y="6"/>
                      <a:pt x="0" y="10"/>
                    </a:cubicBezTo>
                    <a:cubicBezTo>
                      <a:pt x="0" y="12"/>
                      <a:pt x="0" y="14"/>
                      <a:pt x="0" y="16"/>
                    </a:cubicBezTo>
                    <a:cubicBezTo>
                      <a:pt x="2" y="17"/>
                      <a:pt x="5" y="17"/>
                      <a:pt x="7" y="17"/>
                    </a:cubicBezTo>
                    <a:cubicBezTo>
                      <a:pt x="20" y="17"/>
                      <a:pt x="32" y="10"/>
                      <a:pt x="39"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4" name="Freeform 155"/>
              <p:cNvSpPr>
                <a:spLocks/>
              </p:cNvSpPr>
              <p:nvPr/>
            </p:nvSpPr>
            <p:spPr bwMode="auto">
              <a:xfrm>
                <a:off x="10771188" y="2076450"/>
                <a:ext cx="58737" cy="3175"/>
              </a:xfrm>
              <a:custGeom>
                <a:avLst/>
                <a:gdLst>
                  <a:gd name="T0" fmla="*/ 40 w 40"/>
                  <a:gd name="T1" fmla="*/ 0 h 3"/>
                  <a:gd name="T2" fmla="*/ 1 w 40"/>
                  <a:gd name="T3" fmla="*/ 0 h 3"/>
                  <a:gd name="T4" fmla="*/ 0 w 40"/>
                  <a:gd name="T5" fmla="*/ 3 h 3"/>
                  <a:gd name="T6" fmla="*/ 39 w 40"/>
                  <a:gd name="T7" fmla="*/ 3 h 3"/>
                  <a:gd name="T8" fmla="*/ 40 w 40"/>
                  <a:gd name="T9" fmla="*/ 0 h 3"/>
                </a:gdLst>
                <a:ahLst/>
                <a:cxnLst>
                  <a:cxn ang="0">
                    <a:pos x="T0" y="T1"/>
                  </a:cxn>
                  <a:cxn ang="0">
                    <a:pos x="T2" y="T3"/>
                  </a:cxn>
                  <a:cxn ang="0">
                    <a:pos x="T4" y="T5"/>
                  </a:cxn>
                  <a:cxn ang="0">
                    <a:pos x="T6" y="T7"/>
                  </a:cxn>
                  <a:cxn ang="0">
                    <a:pos x="T8" y="T9"/>
                  </a:cxn>
                </a:cxnLst>
                <a:rect l="0" t="0" r="r" b="b"/>
                <a:pathLst>
                  <a:path w="40" h="3">
                    <a:moveTo>
                      <a:pt x="40" y="0"/>
                    </a:moveTo>
                    <a:cubicBezTo>
                      <a:pt x="1" y="0"/>
                      <a:pt x="1" y="0"/>
                      <a:pt x="1" y="0"/>
                    </a:cubicBezTo>
                    <a:cubicBezTo>
                      <a:pt x="1" y="1"/>
                      <a:pt x="0" y="2"/>
                      <a:pt x="0" y="3"/>
                    </a:cubicBezTo>
                    <a:cubicBezTo>
                      <a:pt x="39" y="3"/>
                      <a:pt x="39" y="3"/>
                      <a:pt x="39" y="3"/>
                    </a:cubicBezTo>
                    <a:cubicBezTo>
                      <a:pt x="39" y="2"/>
                      <a:pt x="40" y="1"/>
                      <a:pt x="40"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156"/>
              <p:cNvSpPr>
                <a:spLocks noEditPoints="1"/>
              </p:cNvSpPr>
              <p:nvPr/>
            </p:nvSpPr>
            <p:spPr bwMode="auto">
              <a:xfrm>
                <a:off x="10672763" y="2139950"/>
                <a:ext cx="112712" cy="111125"/>
              </a:xfrm>
              <a:custGeom>
                <a:avLst/>
                <a:gdLst>
                  <a:gd name="T0" fmla="*/ 72 w 77"/>
                  <a:gd name="T1" fmla="*/ 56 h 76"/>
                  <a:gd name="T2" fmla="*/ 5 w 77"/>
                  <a:gd name="T3" fmla="*/ 56 h 76"/>
                  <a:gd name="T4" fmla="*/ 38 w 77"/>
                  <a:gd name="T5" fmla="*/ 76 h 76"/>
                  <a:gd name="T6" fmla="*/ 72 w 77"/>
                  <a:gd name="T7" fmla="*/ 56 h 76"/>
                  <a:gd name="T8" fmla="*/ 61 w 77"/>
                  <a:gd name="T9" fmla="*/ 7 h 76"/>
                  <a:gd name="T10" fmla="*/ 16 w 77"/>
                  <a:gd name="T11" fmla="*/ 7 h 76"/>
                  <a:gd name="T12" fmla="*/ 0 w 77"/>
                  <a:gd name="T13" fmla="*/ 38 h 76"/>
                  <a:gd name="T14" fmla="*/ 3 w 77"/>
                  <a:gd name="T15" fmla="*/ 53 h 76"/>
                  <a:gd name="T16" fmla="*/ 74 w 77"/>
                  <a:gd name="T17" fmla="*/ 53 h 76"/>
                  <a:gd name="T18" fmla="*/ 77 w 77"/>
                  <a:gd name="T19" fmla="*/ 38 h 76"/>
                  <a:gd name="T20" fmla="*/ 61 w 77"/>
                  <a:gd name="T21" fmla="*/ 7 h 76"/>
                  <a:gd name="T22" fmla="*/ 38 w 77"/>
                  <a:gd name="T23" fmla="*/ 0 h 76"/>
                  <a:gd name="T24" fmla="*/ 21 w 77"/>
                  <a:gd name="T25" fmla="*/ 4 h 76"/>
                  <a:gd name="T26" fmla="*/ 56 w 77"/>
                  <a:gd name="T27" fmla="*/ 4 h 76"/>
                  <a:gd name="T28" fmla="*/ 38 w 77"/>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6">
                    <a:moveTo>
                      <a:pt x="72" y="56"/>
                    </a:moveTo>
                    <a:cubicBezTo>
                      <a:pt x="5" y="56"/>
                      <a:pt x="5" y="56"/>
                      <a:pt x="5" y="56"/>
                    </a:cubicBezTo>
                    <a:cubicBezTo>
                      <a:pt x="11" y="68"/>
                      <a:pt x="24" y="76"/>
                      <a:pt x="38" y="76"/>
                    </a:cubicBezTo>
                    <a:cubicBezTo>
                      <a:pt x="53" y="76"/>
                      <a:pt x="66" y="68"/>
                      <a:pt x="72" y="56"/>
                    </a:cubicBezTo>
                    <a:moveTo>
                      <a:pt x="61" y="7"/>
                    </a:moveTo>
                    <a:cubicBezTo>
                      <a:pt x="16" y="7"/>
                      <a:pt x="16" y="7"/>
                      <a:pt x="16" y="7"/>
                    </a:cubicBezTo>
                    <a:cubicBezTo>
                      <a:pt x="6" y="14"/>
                      <a:pt x="0" y="26"/>
                      <a:pt x="0" y="38"/>
                    </a:cubicBezTo>
                    <a:cubicBezTo>
                      <a:pt x="0" y="43"/>
                      <a:pt x="1" y="48"/>
                      <a:pt x="3" y="53"/>
                    </a:cubicBezTo>
                    <a:cubicBezTo>
                      <a:pt x="74" y="53"/>
                      <a:pt x="74" y="53"/>
                      <a:pt x="74" y="53"/>
                    </a:cubicBezTo>
                    <a:cubicBezTo>
                      <a:pt x="76" y="48"/>
                      <a:pt x="77" y="43"/>
                      <a:pt x="77" y="38"/>
                    </a:cubicBezTo>
                    <a:cubicBezTo>
                      <a:pt x="77" y="26"/>
                      <a:pt x="70" y="14"/>
                      <a:pt x="61" y="7"/>
                    </a:cubicBezTo>
                    <a:moveTo>
                      <a:pt x="38" y="0"/>
                    </a:moveTo>
                    <a:cubicBezTo>
                      <a:pt x="32" y="0"/>
                      <a:pt x="26" y="2"/>
                      <a:pt x="21" y="4"/>
                    </a:cubicBezTo>
                    <a:cubicBezTo>
                      <a:pt x="56" y="4"/>
                      <a:pt x="56" y="4"/>
                      <a:pt x="56" y="4"/>
                    </a:cubicBezTo>
                    <a:cubicBezTo>
                      <a:pt x="51" y="2"/>
                      <a:pt x="45"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157"/>
              <p:cNvSpPr>
                <a:spLocks/>
              </p:cNvSpPr>
              <p:nvPr/>
            </p:nvSpPr>
            <p:spPr bwMode="auto">
              <a:xfrm>
                <a:off x="10694988" y="2146300"/>
                <a:ext cx="66675" cy="4763"/>
              </a:xfrm>
              <a:custGeom>
                <a:avLst/>
                <a:gdLst>
                  <a:gd name="T0" fmla="*/ 40 w 45"/>
                  <a:gd name="T1" fmla="*/ 0 h 3"/>
                  <a:gd name="T2" fmla="*/ 5 w 45"/>
                  <a:gd name="T3" fmla="*/ 0 h 3"/>
                  <a:gd name="T4" fmla="*/ 0 w 45"/>
                  <a:gd name="T5" fmla="*/ 3 h 3"/>
                  <a:gd name="T6" fmla="*/ 45 w 45"/>
                  <a:gd name="T7" fmla="*/ 3 h 3"/>
                  <a:gd name="T8" fmla="*/ 40 w 45"/>
                  <a:gd name="T9" fmla="*/ 0 h 3"/>
                </a:gdLst>
                <a:ahLst/>
                <a:cxnLst>
                  <a:cxn ang="0">
                    <a:pos x="T0" y="T1"/>
                  </a:cxn>
                  <a:cxn ang="0">
                    <a:pos x="T2" y="T3"/>
                  </a:cxn>
                  <a:cxn ang="0">
                    <a:pos x="T4" y="T5"/>
                  </a:cxn>
                  <a:cxn ang="0">
                    <a:pos x="T6" y="T7"/>
                  </a:cxn>
                  <a:cxn ang="0">
                    <a:pos x="T8" y="T9"/>
                  </a:cxn>
                </a:cxnLst>
                <a:rect l="0" t="0" r="r" b="b"/>
                <a:pathLst>
                  <a:path w="45" h="3">
                    <a:moveTo>
                      <a:pt x="40" y="0"/>
                    </a:moveTo>
                    <a:cubicBezTo>
                      <a:pt x="5" y="0"/>
                      <a:pt x="5" y="0"/>
                      <a:pt x="5" y="0"/>
                    </a:cubicBezTo>
                    <a:cubicBezTo>
                      <a:pt x="3" y="1"/>
                      <a:pt x="1" y="2"/>
                      <a:pt x="0" y="3"/>
                    </a:cubicBezTo>
                    <a:cubicBezTo>
                      <a:pt x="45" y="3"/>
                      <a:pt x="45" y="3"/>
                      <a:pt x="45" y="3"/>
                    </a:cubicBezTo>
                    <a:cubicBezTo>
                      <a:pt x="43" y="2"/>
                      <a:pt x="42" y="1"/>
                      <a:pt x="4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158"/>
              <p:cNvSpPr>
                <a:spLocks/>
              </p:cNvSpPr>
              <p:nvPr/>
            </p:nvSpPr>
            <p:spPr bwMode="auto">
              <a:xfrm>
                <a:off x="10677525" y="2217738"/>
                <a:ext cx="103187" cy="4763"/>
              </a:xfrm>
              <a:custGeom>
                <a:avLst/>
                <a:gdLst>
                  <a:gd name="T0" fmla="*/ 71 w 71"/>
                  <a:gd name="T1" fmla="*/ 0 h 3"/>
                  <a:gd name="T2" fmla="*/ 0 w 71"/>
                  <a:gd name="T3" fmla="*/ 0 h 3"/>
                  <a:gd name="T4" fmla="*/ 2 w 71"/>
                  <a:gd name="T5" fmla="*/ 3 h 3"/>
                  <a:gd name="T6" fmla="*/ 69 w 71"/>
                  <a:gd name="T7" fmla="*/ 3 h 3"/>
                  <a:gd name="T8" fmla="*/ 71 w 71"/>
                  <a:gd name="T9" fmla="*/ 0 h 3"/>
                </a:gdLst>
                <a:ahLst/>
                <a:cxnLst>
                  <a:cxn ang="0">
                    <a:pos x="T0" y="T1"/>
                  </a:cxn>
                  <a:cxn ang="0">
                    <a:pos x="T2" y="T3"/>
                  </a:cxn>
                  <a:cxn ang="0">
                    <a:pos x="T4" y="T5"/>
                  </a:cxn>
                  <a:cxn ang="0">
                    <a:pos x="T6" y="T7"/>
                  </a:cxn>
                  <a:cxn ang="0">
                    <a:pos x="T8" y="T9"/>
                  </a:cxn>
                </a:cxnLst>
                <a:rect l="0" t="0" r="r" b="b"/>
                <a:pathLst>
                  <a:path w="71" h="3">
                    <a:moveTo>
                      <a:pt x="71" y="0"/>
                    </a:moveTo>
                    <a:cubicBezTo>
                      <a:pt x="0" y="0"/>
                      <a:pt x="0" y="0"/>
                      <a:pt x="0" y="0"/>
                    </a:cubicBezTo>
                    <a:cubicBezTo>
                      <a:pt x="1" y="1"/>
                      <a:pt x="1" y="2"/>
                      <a:pt x="2" y="3"/>
                    </a:cubicBezTo>
                    <a:cubicBezTo>
                      <a:pt x="69" y="3"/>
                      <a:pt x="69" y="3"/>
                      <a:pt x="69" y="3"/>
                    </a:cubicBezTo>
                    <a:cubicBezTo>
                      <a:pt x="70" y="2"/>
                      <a:pt x="70" y="1"/>
                      <a:pt x="71"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159"/>
              <p:cNvSpPr>
                <a:spLocks noEditPoints="1"/>
              </p:cNvSpPr>
              <p:nvPr/>
            </p:nvSpPr>
            <p:spPr bwMode="auto">
              <a:xfrm>
                <a:off x="11080750" y="2139950"/>
                <a:ext cx="111125" cy="111125"/>
              </a:xfrm>
              <a:custGeom>
                <a:avLst/>
                <a:gdLst>
                  <a:gd name="T0" fmla="*/ 72 w 76"/>
                  <a:gd name="T1" fmla="*/ 56 h 76"/>
                  <a:gd name="T2" fmla="*/ 4 w 76"/>
                  <a:gd name="T3" fmla="*/ 56 h 76"/>
                  <a:gd name="T4" fmla="*/ 38 w 76"/>
                  <a:gd name="T5" fmla="*/ 76 h 76"/>
                  <a:gd name="T6" fmla="*/ 72 w 76"/>
                  <a:gd name="T7" fmla="*/ 56 h 76"/>
                  <a:gd name="T8" fmla="*/ 54 w 76"/>
                  <a:gd name="T9" fmla="*/ 7 h 76"/>
                  <a:gd name="T10" fmla="*/ 15 w 76"/>
                  <a:gd name="T11" fmla="*/ 7 h 76"/>
                  <a:gd name="T12" fmla="*/ 0 w 76"/>
                  <a:gd name="T13" fmla="*/ 38 h 76"/>
                  <a:gd name="T14" fmla="*/ 3 w 76"/>
                  <a:gd name="T15" fmla="*/ 53 h 76"/>
                  <a:gd name="T16" fmla="*/ 73 w 76"/>
                  <a:gd name="T17" fmla="*/ 53 h 76"/>
                  <a:gd name="T18" fmla="*/ 76 w 76"/>
                  <a:gd name="T19" fmla="*/ 38 h 76"/>
                  <a:gd name="T20" fmla="*/ 76 w 76"/>
                  <a:gd name="T21" fmla="*/ 35 h 76"/>
                  <a:gd name="T22" fmla="*/ 54 w 76"/>
                  <a:gd name="T23" fmla="*/ 7 h 76"/>
                  <a:gd name="T24" fmla="*/ 38 w 76"/>
                  <a:gd name="T25" fmla="*/ 0 h 76"/>
                  <a:gd name="T26" fmla="*/ 19 w 76"/>
                  <a:gd name="T27" fmla="*/ 4 h 76"/>
                  <a:gd name="T28" fmla="*/ 53 w 76"/>
                  <a:gd name="T29" fmla="*/ 4 h 76"/>
                  <a:gd name="T30" fmla="*/ 53 w 76"/>
                  <a:gd name="T31" fmla="*/ 3 h 76"/>
                  <a:gd name="T32" fmla="*/ 38 w 76"/>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6">
                    <a:moveTo>
                      <a:pt x="72" y="56"/>
                    </a:moveTo>
                    <a:cubicBezTo>
                      <a:pt x="4" y="56"/>
                      <a:pt x="4" y="56"/>
                      <a:pt x="4" y="56"/>
                    </a:cubicBezTo>
                    <a:cubicBezTo>
                      <a:pt x="11" y="68"/>
                      <a:pt x="23" y="76"/>
                      <a:pt x="38" y="76"/>
                    </a:cubicBezTo>
                    <a:cubicBezTo>
                      <a:pt x="52" y="76"/>
                      <a:pt x="65" y="68"/>
                      <a:pt x="72" y="56"/>
                    </a:cubicBezTo>
                    <a:moveTo>
                      <a:pt x="54" y="7"/>
                    </a:moveTo>
                    <a:cubicBezTo>
                      <a:pt x="15" y="7"/>
                      <a:pt x="15" y="7"/>
                      <a:pt x="15" y="7"/>
                    </a:cubicBezTo>
                    <a:cubicBezTo>
                      <a:pt x="6" y="14"/>
                      <a:pt x="0" y="25"/>
                      <a:pt x="0" y="38"/>
                    </a:cubicBezTo>
                    <a:cubicBezTo>
                      <a:pt x="0" y="43"/>
                      <a:pt x="1" y="48"/>
                      <a:pt x="3" y="53"/>
                    </a:cubicBezTo>
                    <a:cubicBezTo>
                      <a:pt x="73" y="53"/>
                      <a:pt x="73" y="53"/>
                      <a:pt x="73" y="53"/>
                    </a:cubicBezTo>
                    <a:cubicBezTo>
                      <a:pt x="75" y="48"/>
                      <a:pt x="76" y="43"/>
                      <a:pt x="76" y="38"/>
                    </a:cubicBezTo>
                    <a:cubicBezTo>
                      <a:pt x="76" y="37"/>
                      <a:pt x="76" y="36"/>
                      <a:pt x="76" y="35"/>
                    </a:cubicBezTo>
                    <a:cubicBezTo>
                      <a:pt x="65" y="30"/>
                      <a:pt x="56" y="20"/>
                      <a:pt x="54" y="7"/>
                    </a:cubicBezTo>
                    <a:moveTo>
                      <a:pt x="38" y="0"/>
                    </a:moveTo>
                    <a:cubicBezTo>
                      <a:pt x="31" y="0"/>
                      <a:pt x="25" y="1"/>
                      <a:pt x="19" y="4"/>
                    </a:cubicBezTo>
                    <a:cubicBezTo>
                      <a:pt x="53" y="4"/>
                      <a:pt x="53" y="4"/>
                      <a:pt x="53" y="4"/>
                    </a:cubicBezTo>
                    <a:cubicBezTo>
                      <a:pt x="53" y="4"/>
                      <a:pt x="53" y="3"/>
                      <a:pt x="53" y="3"/>
                    </a:cubicBezTo>
                    <a:cubicBezTo>
                      <a:pt x="48" y="1"/>
                      <a:pt x="43"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160"/>
              <p:cNvSpPr>
                <a:spLocks/>
              </p:cNvSpPr>
              <p:nvPr/>
            </p:nvSpPr>
            <p:spPr bwMode="auto">
              <a:xfrm>
                <a:off x="11102975" y="2146300"/>
                <a:ext cx="57150" cy="4763"/>
              </a:xfrm>
              <a:custGeom>
                <a:avLst/>
                <a:gdLst>
                  <a:gd name="T0" fmla="*/ 38 w 39"/>
                  <a:gd name="T1" fmla="*/ 0 h 3"/>
                  <a:gd name="T2" fmla="*/ 4 w 39"/>
                  <a:gd name="T3" fmla="*/ 0 h 3"/>
                  <a:gd name="T4" fmla="*/ 0 w 39"/>
                  <a:gd name="T5" fmla="*/ 3 h 3"/>
                  <a:gd name="T6" fmla="*/ 39 w 39"/>
                  <a:gd name="T7" fmla="*/ 3 h 3"/>
                  <a:gd name="T8" fmla="*/ 38 w 39"/>
                  <a:gd name="T9" fmla="*/ 0 h 3"/>
                </a:gdLst>
                <a:ahLst/>
                <a:cxnLst>
                  <a:cxn ang="0">
                    <a:pos x="T0" y="T1"/>
                  </a:cxn>
                  <a:cxn ang="0">
                    <a:pos x="T2" y="T3"/>
                  </a:cxn>
                  <a:cxn ang="0">
                    <a:pos x="T4" y="T5"/>
                  </a:cxn>
                  <a:cxn ang="0">
                    <a:pos x="T6" y="T7"/>
                  </a:cxn>
                  <a:cxn ang="0">
                    <a:pos x="T8" y="T9"/>
                  </a:cxn>
                </a:cxnLst>
                <a:rect l="0" t="0" r="r" b="b"/>
                <a:pathLst>
                  <a:path w="39" h="3">
                    <a:moveTo>
                      <a:pt x="38" y="0"/>
                    </a:moveTo>
                    <a:cubicBezTo>
                      <a:pt x="4" y="0"/>
                      <a:pt x="4" y="0"/>
                      <a:pt x="4" y="0"/>
                    </a:cubicBezTo>
                    <a:cubicBezTo>
                      <a:pt x="3" y="1"/>
                      <a:pt x="1" y="2"/>
                      <a:pt x="0" y="3"/>
                    </a:cubicBezTo>
                    <a:cubicBezTo>
                      <a:pt x="39" y="3"/>
                      <a:pt x="39" y="3"/>
                      <a:pt x="39" y="3"/>
                    </a:cubicBezTo>
                    <a:cubicBezTo>
                      <a:pt x="38" y="2"/>
                      <a:pt x="38" y="1"/>
                      <a:pt x="38"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0" name="Freeform 161"/>
              <p:cNvSpPr>
                <a:spLocks/>
              </p:cNvSpPr>
              <p:nvPr/>
            </p:nvSpPr>
            <p:spPr bwMode="auto">
              <a:xfrm>
                <a:off x="11085513" y="2217738"/>
                <a:ext cx="101600" cy="4763"/>
              </a:xfrm>
              <a:custGeom>
                <a:avLst/>
                <a:gdLst>
                  <a:gd name="T0" fmla="*/ 70 w 70"/>
                  <a:gd name="T1" fmla="*/ 0 h 3"/>
                  <a:gd name="T2" fmla="*/ 0 w 70"/>
                  <a:gd name="T3" fmla="*/ 0 h 3"/>
                  <a:gd name="T4" fmla="*/ 1 w 70"/>
                  <a:gd name="T5" fmla="*/ 3 h 3"/>
                  <a:gd name="T6" fmla="*/ 69 w 70"/>
                  <a:gd name="T7" fmla="*/ 3 h 3"/>
                  <a:gd name="T8" fmla="*/ 70 w 70"/>
                  <a:gd name="T9" fmla="*/ 0 h 3"/>
                </a:gdLst>
                <a:ahLst/>
                <a:cxnLst>
                  <a:cxn ang="0">
                    <a:pos x="T0" y="T1"/>
                  </a:cxn>
                  <a:cxn ang="0">
                    <a:pos x="T2" y="T3"/>
                  </a:cxn>
                  <a:cxn ang="0">
                    <a:pos x="T4" y="T5"/>
                  </a:cxn>
                  <a:cxn ang="0">
                    <a:pos x="T6" y="T7"/>
                  </a:cxn>
                  <a:cxn ang="0">
                    <a:pos x="T8" y="T9"/>
                  </a:cxn>
                </a:cxnLst>
                <a:rect l="0" t="0" r="r" b="b"/>
                <a:pathLst>
                  <a:path w="70" h="3">
                    <a:moveTo>
                      <a:pt x="70" y="0"/>
                    </a:moveTo>
                    <a:cubicBezTo>
                      <a:pt x="0" y="0"/>
                      <a:pt x="0" y="0"/>
                      <a:pt x="0" y="0"/>
                    </a:cubicBezTo>
                    <a:cubicBezTo>
                      <a:pt x="0" y="1"/>
                      <a:pt x="1" y="2"/>
                      <a:pt x="1" y="3"/>
                    </a:cubicBezTo>
                    <a:cubicBezTo>
                      <a:pt x="69" y="3"/>
                      <a:pt x="69" y="3"/>
                      <a:pt x="69" y="3"/>
                    </a:cubicBezTo>
                    <a:cubicBezTo>
                      <a:pt x="69" y="2"/>
                      <a:pt x="70" y="1"/>
                      <a:pt x="7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162"/>
              <p:cNvSpPr>
                <a:spLocks noEditPoints="1"/>
              </p:cNvSpPr>
              <p:nvPr/>
            </p:nvSpPr>
            <p:spPr bwMode="auto">
              <a:xfrm>
                <a:off x="11158538" y="2144713"/>
                <a:ext cx="33337" cy="46038"/>
              </a:xfrm>
              <a:custGeom>
                <a:avLst/>
                <a:gdLst>
                  <a:gd name="T0" fmla="*/ 8 w 23"/>
                  <a:gd name="T1" fmla="*/ 4 h 32"/>
                  <a:gd name="T2" fmla="*/ 1 w 23"/>
                  <a:gd name="T3" fmla="*/ 4 h 32"/>
                  <a:gd name="T4" fmla="*/ 23 w 23"/>
                  <a:gd name="T5" fmla="*/ 32 h 32"/>
                  <a:gd name="T6" fmla="*/ 8 w 23"/>
                  <a:gd name="T7" fmla="*/ 4 h 32"/>
                  <a:gd name="T8" fmla="*/ 0 w 23"/>
                  <a:gd name="T9" fmla="*/ 0 h 32"/>
                  <a:gd name="T10" fmla="*/ 0 w 23"/>
                  <a:gd name="T11" fmla="*/ 1 h 32"/>
                  <a:gd name="T12" fmla="*/ 4 w 23"/>
                  <a:gd name="T13" fmla="*/ 1 h 32"/>
                  <a:gd name="T14" fmla="*/ 0 w 23"/>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2">
                    <a:moveTo>
                      <a:pt x="8" y="4"/>
                    </a:moveTo>
                    <a:cubicBezTo>
                      <a:pt x="1" y="4"/>
                      <a:pt x="1" y="4"/>
                      <a:pt x="1" y="4"/>
                    </a:cubicBezTo>
                    <a:cubicBezTo>
                      <a:pt x="3" y="17"/>
                      <a:pt x="12" y="27"/>
                      <a:pt x="23" y="32"/>
                    </a:cubicBezTo>
                    <a:cubicBezTo>
                      <a:pt x="22" y="21"/>
                      <a:pt x="17" y="11"/>
                      <a:pt x="8" y="4"/>
                    </a:cubicBezTo>
                    <a:moveTo>
                      <a:pt x="0" y="0"/>
                    </a:moveTo>
                    <a:cubicBezTo>
                      <a:pt x="0" y="0"/>
                      <a:pt x="0" y="1"/>
                      <a:pt x="0" y="1"/>
                    </a:cubicBezTo>
                    <a:cubicBezTo>
                      <a:pt x="4" y="1"/>
                      <a:pt x="4" y="1"/>
                      <a:pt x="4" y="1"/>
                    </a:cubicBezTo>
                    <a:cubicBezTo>
                      <a:pt x="2" y="1"/>
                      <a:pt x="1" y="0"/>
                      <a:pt x="0"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163"/>
              <p:cNvSpPr>
                <a:spLocks/>
              </p:cNvSpPr>
              <p:nvPr/>
            </p:nvSpPr>
            <p:spPr bwMode="auto">
              <a:xfrm>
                <a:off x="11158538" y="2146300"/>
                <a:ext cx="11112" cy="4763"/>
              </a:xfrm>
              <a:custGeom>
                <a:avLst/>
                <a:gdLst>
                  <a:gd name="T0" fmla="*/ 4 w 8"/>
                  <a:gd name="T1" fmla="*/ 0 h 3"/>
                  <a:gd name="T2" fmla="*/ 0 w 8"/>
                  <a:gd name="T3" fmla="*/ 0 h 3"/>
                  <a:gd name="T4" fmla="*/ 1 w 8"/>
                  <a:gd name="T5" fmla="*/ 3 h 3"/>
                  <a:gd name="T6" fmla="*/ 8 w 8"/>
                  <a:gd name="T7" fmla="*/ 3 h 3"/>
                  <a:gd name="T8" fmla="*/ 4 w 8"/>
                  <a:gd name="T9" fmla="*/ 0 h 3"/>
                </a:gdLst>
                <a:ahLst/>
                <a:cxnLst>
                  <a:cxn ang="0">
                    <a:pos x="T0" y="T1"/>
                  </a:cxn>
                  <a:cxn ang="0">
                    <a:pos x="T2" y="T3"/>
                  </a:cxn>
                  <a:cxn ang="0">
                    <a:pos x="T4" y="T5"/>
                  </a:cxn>
                  <a:cxn ang="0">
                    <a:pos x="T6" y="T7"/>
                  </a:cxn>
                  <a:cxn ang="0">
                    <a:pos x="T8" y="T9"/>
                  </a:cxn>
                </a:cxnLst>
                <a:rect l="0" t="0" r="r" b="b"/>
                <a:pathLst>
                  <a:path w="8" h="3">
                    <a:moveTo>
                      <a:pt x="4" y="0"/>
                    </a:moveTo>
                    <a:cubicBezTo>
                      <a:pt x="0" y="0"/>
                      <a:pt x="0" y="0"/>
                      <a:pt x="0" y="0"/>
                    </a:cubicBezTo>
                    <a:cubicBezTo>
                      <a:pt x="0" y="1"/>
                      <a:pt x="0" y="2"/>
                      <a:pt x="1" y="3"/>
                    </a:cubicBezTo>
                    <a:cubicBezTo>
                      <a:pt x="8" y="3"/>
                      <a:pt x="8" y="3"/>
                      <a:pt x="8" y="3"/>
                    </a:cubicBezTo>
                    <a:cubicBezTo>
                      <a:pt x="7" y="2"/>
                      <a:pt x="5" y="1"/>
                      <a:pt x="4"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49" name="TextBox 348"/>
            <p:cNvSpPr txBox="1"/>
            <p:nvPr/>
          </p:nvSpPr>
          <p:spPr>
            <a:xfrm>
              <a:off x="10318061" y="4273905"/>
              <a:ext cx="129518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5355" name="Group 5354"/>
          <p:cNvGrpSpPr/>
          <p:nvPr/>
        </p:nvGrpSpPr>
        <p:grpSpPr>
          <a:xfrm>
            <a:off x="10318061" y="1771650"/>
            <a:ext cx="1295189" cy="903289"/>
            <a:chOff x="10318061" y="1771650"/>
            <a:chExt cx="1295189" cy="903289"/>
          </a:xfrm>
        </p:grpSpPr>
        <p:grpSp>
          <p:nvGrpSpPr>
            <p:cNvPr id="5154" name="Group 5153"/>
            <p:cNvGrpSpPr/>
            <p:nvPr/>
          </p:nvGrpSpPr>
          <p:grpSpPr>
            <a:xfrm>
              <a:off x="10334625" y="1771650"/>
              <a:ext cx="1262062" cy="677863"/>
              <a:chOff x="10334625" y="1771650"/>
              <a:chExt cx="1262062" cy="677863"/>
            </a:xfrm>
          </p:grpSpPr>
          <p:sp>
            <p:nvSpPr>
              <p:cNvPr id="5133" name="Freeform 121"/>
              <p:cNvSpPr>
                <a:spLocks/>
              </p:cNvSpPr>
              <p:nvPr/>
            </p:nvSpPr>
            <p:spPr bwMode="auto">
              <a:xfrm>
                <a:off x="10496550" y="1771650"/>
                <a:ext cx="941387" cy="6048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4" name="Freeform 122"/>
              <p:cNvSpPr>
                <a:spLocks/>
              </p:cNvSpPr>
              <p:nvPr/>
            </p:nvSpPr>
            <p:spPr bwMode="auto">
              <a:xfrm>
                <a:off x="10536238" y="1806575"/>
                <a:ext cx="862012" cy="5318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5" name="Freeform 123"/>
              <p:cNvSpPr>
                <a:spLocks/>
              </p:cNvSpPr>
              <p:nvPr/>
            </p:nvSpPr>
            <p:spPr bwMode="auto">
              <a:xfrm>
                <a:off x="10334625" y="2398713"/>
                <a:ext cx="1262062" cy="50800"/>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6" name="Rectangle 124"/>
              <p:cNvSpPr>
                <a:spLocks noChangeArrowheads="1"/>
              </p:cNvSpPr>
              <p:nvPr/>
            </p:nvSpPr>
            <p:spPr bwMode="auto">
              <a:xfrm>
                <a:off x="10536238" y="1806575"/>
                <a:ext cx="862012" cy="531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7" name="Rectangle 125"/>
              <p:cNvSpPr>
                <a:spLocks noChangeArrowheads="1"/>
              </p:cNvSpPr>
              <p:nvPr/>
            </p:nvSpPr>
            <p:spPr bwMode="auto">
              <a:xfrm>
                <a:off x="10536238" y="1806575"/>
                <a:ext cx="8620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8" name="Rectangle 126"/>
              <p:cNvSpPr>
                <a:spLocks noChangeArrowheads="1"/>
              </p:cNvSpPr>
              <p:nvPr/>
            </p:nvSpPr>
            <p:spPr bwMode="auto">
              <a:xfrm>
                <a:off x="10580688" y="1855788"/>
                <a:ext cx="769937" cy="984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9" name="Rectangle 127"/>
              <p:cNvSpPr>
                <a:spLocks noChangeArrowheads="1"/>
              </p:cNvSpPr>
              <p:nvPr/>
            </p:nvSpPr>
            <p:spPr bwMode="auto">
              <a:xfrm>
                <a:off x="10607675" y="1881188"/>
                <a:ext cx="384175" cy="4762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0" name="Rectangle 128"/>
              <p:cNvSpPr>
                <a:spLocks noChangeArrowheads="1"/>
              </p:cNvSpPr>
              <p:nvPr/>
            </p:nvSpPr>
            <p:spPr bwMode="auto">
              <a:xfrm>
                <a:off x="11199813" y="1892300"/>
                <a:ext cx="122237"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1" name="Rectangle 129"/>
              <p:cNvSpPr>
                <a:spLocks noChangeArrowheads="1"/>
              </p:cNvSpPr>
              <p:nvPr/>
            </p:nvSpPr>
            <p:spPr bwMode="auto">
              <a:xfrm>
                <a:off x="10580688" y="2006600"/>
                <a:ext cx="769937" cy="1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2" name="Rectangle 130"/>
              <p:cNvSpPr>
                <a:spLocks noChangeArrowheads="1"/>
              </p:cNvSpPr>
              <p:nvPr/>
            </p:nvSpPr>
            <p:spPr bwMode="auto">
              <a:xfrm>
                <a:off x="10580688" y="2006600"/>
                <a:ext cx="76993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3" name="Rectangle 131"/>
              <p:cNvSpPr>
                <a:spLocks noChangeArrowheads="1"/>
              </p:cNvSpPr>
              <p:nvPr/>
            </p:nvSpPr>
            <p:spPr bwMode="auto">
              <a:xfrm>
                <a:off x="10580688" y="2076450"/>
                <a:ext cx="769937" cy="31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4" name="Rectangle 132"/>
              <p:cNvSpPr>
                <a:spLocks noChangeArrowheads="1"/>
              </p:cNvSpPr>
              <p:nvPr/>
            </p:nvSpPr>
            <p:spPr bwMode="auto">
              <a:xfrm>
                <a:off x="10580688" y="2076450"/>
                <a:ext cx="769937"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5" name="Rectangle 133"/>
              <p:cNvSpPr>
                <a:spLocks noChangeArrowheads="1"/>
              </p:cNvSpPr>
              <p:nvPr/>
            </p:nvSpPr>
            <p:spPr bwMode="auto">
              <a:xfrm>
                <a:off x="10580688" y="2146300"/>
                <a:ext cx="769937"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6" name="Rectangle 134"/>
              <p:cNvSpPr>
                <a:spLocks noChangeArrowheads="1"/>
              </p:cNvSpPr>
              <p:nvPr/>
            </p:nvSpPr>
            <p:spPr bwMode="auto">
              <a:xfrm>
                <a:off x="10580688" y="2146300"/>
                <a:ext cx="769937"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7" name="Rectangle 135"/>
              <p:cNvSpPr>
                <a:spLocks noChangeArrowheads="1"/>
              </p:cNvSpPr>
              <p:nvPr/>
            </p:nvSpPr>
            <p:spPr bwMode="auto">
              <a:xfrm>
                <a:off x="10580688" y="2217738"/>
                <a:ext cx="769937"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8" name="Rectangle 136"/>
              <p:cNvSpPr>
                <a:spLocks noChangeArrowheads="1"/>
              </p:cNvSpPr>
              <p:nvPr/>
            </p:nvSpPr>
            <p:spPr bwMode="auto">
              <a:xfrm>
                <a:off x="10580688" y="2217738"/>
                <a:ext cx="769937"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9" name="Rectangle 137"/>
              <p:cNvSpPr>
                <a:spLocks noChangeArrowheads="1"/>
              </p:cNvSpPr>
              <p:nvPr/>
            </p:nvSpPr>
            <p:spPr bwMode="auto">
              <a:xfrm>
                <a:off x="10580688" y="2282825"/>
                <a:ext cx="769937" cy="14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50" name="Freeform 138"/>
              <p:cNvSpPr>
                <a:spLocks noEditPoints="1"/>
              </p:cNvSpPr>
              <p:nvPr/>
            </p:nvSpPr>
            <p:spPr bwMode="auto">
              <a:xfrm>
                <a:off x="10820400" y="1993900"/>
                <a:ext cx="149225" cy="82550"/>
              </a:xfrm>
              <a:custGeom>
                <a:avLst/>
                <a:gdLst>
                  <a:gd name="T0" fmla="*/ 72 w 103"/>
                  <a:gd name="T1" fmla="*/ 10 h 56"/>
                  <a:gd name="T2" fmla="*/ 0 w 103"/>
                  <a:gd name="T3" fmla="*/ 10 h 56"/>
                  <a:gd name="T4" fmla="*/ 12 w 103"/>
                  <a:gd name="T5" fmla="*/ 38 h 56"/>
                  <a:gd name="T6" fmla="*/ 7 w 103"/>
                  <a:gd name="T7" fmla="*/ 56 h 56"/>
                  <a:gd name="T8" fmla="*/ 103 w 103"/>
                  <a:gd name="T9" fmla="*/ 56 h 56"/>
                  <a:gd name="T10" fmla="*/ 72 w 103"/>
                  <a:gd name="T11" fmla="*/ 10 h 56"/>
                  <a:gd name="T12" fmla="*/ 36 w 103"/>
                  <a:gd name="T13" fmla="*/ 0 h 56"/>
                  <a:gd name="T14" fmla="*/ 4 w 103"/>
                  <a:gd name="T15" fmla="*/ 8 h 56"/>
                  <a:gd name="T16" fmla="*/ 67 w 103"/>
                  <a:gd name="T17" fmla="*/ 8 h 56"/>
                  <a:gd name="T18" fmla="*/ 36 w 103"/>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56">
                    <a:moveTo>
                      <a:pt x="72" y="10"/>
                    </a:moveTo>
                    <a:cubicBezTo>
                      <a:pt x="0" y="10"/>
                      <a:pt x="0" y="10"/>
                      <a:pt x="0" y="10"/>
                    </a:cubicBezTo>
                    <a:cubicBezTo>
                      <a:pt x="8" y="17"/>
                      <a:pt x="12" y="27"/>
                      <a:pt x="12" y="38"/>
                    </a:cubicBezTo>
                    <a:cubicBezTo>
                      <a:pt x="12" y="44"/>
                      <a:pt x="10" y="51"/>
                      <a:pt x="7" y="56"/>
                    </a:cubicBezTo>
                    <a:cubicBezTo>
                      <a:pt x="103" y="56"/>
                      <a:pt x="103" y="56"/>
                      <a:pt x="103" y="56"/>
                    </a:cubicBezTo>
                    <a:cubicBezTo>
                      <a:pt x="100" y="37"/>
                      <a:pt x="88" y="21"/>
                      <a:pt x="72" y="10"/>
                    </a:cubicBezTo>
                    <a:moveTo>
                      <a:pt x="36" y="0"/>
                    </a:moveTo>
                    <a:cubicBezTo>
                      <a:pt x="24" y="0"/>
                      <a:pt x="13" y="3"/>
                      <a:pt x="4" y="8"/>
                    </a:cubicBezTo>
                    <a:cubicBezTo>
                      <a:pt x="67" y="8"/>
                      <a:pt x="67" y="8"/>
                      <a:pt x="67" y="8"/>
                    </a:cubicBezTo>
                    <a:cubicBezTo>
                      <a:pt x="58" y="3"/>
                      <a:pt x="47" y="0"/>
                      <a:pt x="36"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51" name="Freeform 139"/>
              <p:cNvSpPr>
                <a:spLocks/>
              </p:cNvSpPr>
              <p:nvPr/>
            </p:nvSpPr>
            <p:spPr bwMode="auto">
              <a:xfrm>
                <a:off x="10820400" y="2006600"/>
                <a:ext cx="104775" cy="1588"/>
              </a:xfrm>
              <a:custGeom>
                <a:avLst/>
                <a:gdLst>
                  <a:gd name="T0" fmla="*/ 67 w 72"/>
                  <a:gd name="T1" fmla="*/ 0 h 2"/>
                  <a:gd name="T2" fmla="*/ 4 w 72"/>
                  <a:gd name="T3" fmla="*/ 0 h 2"/>
                  <a:gd name="T4" fmla="*/ 0 w 72"/>
                  <a:gd name="T5" fmla="*/ 2 h 2"/>
                  <a:gd name="T6" fmla="*/ 0 w 72"/>
                  <a:gd name="T7" fmla="*/ 2 h 2"/>
                  <a:gd name="T8" fmla="*/ 72 w 72"/>
                  <a:gd name="T9" fmla="*/ 2 h 2"/>
                  <a:gd name="T10" fmla="*/ 67 w 72"/>
                  <a:gd name="T11" fmla="*/ 0 h 2"/>
                </a:gdLst>
                <a:ahLst/>
                <a:cxnLst>
                  <a:cxn ang="0">
                    <a:pos x="T0" y="T1"/>
                  </a:cxn>
                  <a:cxn ang="0">
                    <a:pos x="T2" y="T3"/>
                  </a:cxn>
                  <a:cxn ang="0">
                    <a:pos x="T4" y="T5"/>
                  </a:cxn>
                  <a:cxn ang="0">
                    <a:pos x="T6" y="T7"/>
                  </a:cxn>
                  <a:cxn ang="0">
                    <a:pos x="T8" y="T9"/>
                  </a:cxn>
                  <a:cxn ang="0">
                    <a:pos x="T10" y="T11"/>
                  </a:cxn>
                </a:cxnLst>
                <a:rect l="0" t="0" r="r" b="b"/>
                <a:pathLst>
                  <a:path w="72" h="2">
                    <a:moveTo>
                      <a:pt x="67" y="0"/>
                    </a:moveTo>
                    <a:cubicBezTo>
                      <a:pt x="4" y="0"/>
                      <a:pt x="4" y="0"/>
                      <a:pt x="4" y="0"/>
                    </a:cubicBezTo>
                    <a:cubicBezTo>
                      <a:pt x="2" y="0"/>
                      <a:pt x="1" y="1"/>
                      <a:pt x="0" y="2"/>
                    </a:cubicBezTo>
                    <a:cubicBezTo>
                      <a:pt x="0" y="2"/>
                      <a:pt x="0" y="2"/>
                      <a:pt x="0" y="2"/>
                    </a:cubicBezTo>
                    <a:cubicBezTo>
                      <a:pt x="72" y="2"/>
                      <a:pt x="72" y="2"/>
                      <a:pt x="72" y="2"/>
                    </a:cubicBezTo>
                    <a:cubicBezTo>
                      <a:pt x="71" y="1"/>
                      <a:pt x="69" y="0"/>
                      <a:pt x="67"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140"/>
              <p:cNvSpPr>
                <a:spLocks noEditPoints="1"/>
              </p:cNvSpPr>
              <p:nvPr/>
            </p:nvSpPr>
            <p:spPr bwMode="auto">
              <a:xfrm>
                <a:off x="10771188" y="2079625"/>
                <a:ext cx="200025" cy="115888"/>
              </a:xfrm>
              <a:custGeom>
                <a:avLst/>
                <a:gdLst>
                  <a:gd name="T0" fmla="*/ 100 w 137"/>
                  <a:gd name="T1" fmla="*/ 48 h 79"/>
                  <a:gd name="T2" fmla="*/ 11 w 137"/>
                  <a:gd name="T3" fmla="*/ 48 h 79"/>
                  <a:gd name="T4" fmla="*/ 69 w 137"/>
                  <a:gd name="T5" fmla="*/ 79 h 79"/>
                  <a:gd name="T6" fmla="*/ 109 w 137"/>
                  <a:gd name="T7" fmla="*/ 66 h 79"/>
                  <a:gd name="T8" fmla="*/ 100 w 137"/>
                  <a:gd name="T9" fmla="*/ 48 h 79"/>
                  <a:gd name="T10" fmla="*/ 137 w 137"/>
                  <a:gd name="T11" fmla="*/ 0 h 79"/>
                  <a:gd name="T12" fmla="*/ 39 w 137"/>
                  <a:gd name="T13" fmla="*/ 0 h 79"/>
                  <a:gd name="T14" fmla="*/ 7 w 137"/>
                  <a:gd name="T15" fmla="*/ 17 h 79"/>
                  <a:gd name="T16" fmla="*/ 0 w 137"/>
                  <a:gd name="T17" fmla="*/ 16 h 79"/>
                  <a:gd name="T18" fmla="*/ 9 w 137"/>
                  <a:gd name="T19" fmla="*/ 45 h 79"/>
                  <a:gd name="T20" fmla="*/ 100 w 137"/>
                  <a:gd name="T21" fmla="*/ 45 h 79"/>
                  <a:gd name="T22" fmla="*/ 99 w 137"/>
                  <a:gd name="T23" fmla="*/ 41 h 79"/>
                  <a:gd name="T24" fmla="*/ 137 w 137"/>
                  <a:gd name="T25" fmla="*/ 3 h 79"/>
                  <a:gd name="T26" fmla="*/ 137 w 137"/>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79">
                    <a:moveTo>
                      <a:pt x="100" y="48"/>
                    </a:moveTo>
                    <a:cubicBezTo>
                      <a:pt x="11" y="48"/>
                      <a:pt x="11" y="48"/>
                      <a:pt x="11" y="48"/>
                    </a:cubicBezTo>
                    <a:cubicBezTo>
                      <a:pt x="24" y="67"/>
                      <a:pt x="45" y="79"/>
                      <a:pt x="69" y="79"/>
                    </a:cubicBezTo>
                    <a:cubicBezTo>
                      <a:pt x="83" y="79"/>
                      <a:pt x="97" y="74"/>
                      <a:pt x="109" y="66"/>
                    </a:cubicBezTo>
                    <a:cubicBezTo>
                      <a:pt x="104" y="61"/>
                      <a:pt x="101" y="55"/>
                      <a:pt x="100" y="48"/>
                    </a:cubicBezTo>
                    <a:moveTo>
                      <a:pt x="137" y="0"/>
                    </a:moveTo>
                    <a:cubicBezTo>
                      <a:pt x="39" y="0"/>
                      <a:pt x="39" y="0"/>
                      <a:pt x="39" y="0"/>
                    </a:cubicBezTo>
                    <a:cubicBezTo>
                      <a:pt x="32" y="10"/>
                      <a:pt x="20" y="17"/>
                      <a:pt x="7" y="17"/>
                    </a:cubicBezTo>
                    <a:cubicBezTo>
                      <a:pt x="5" y="17"/>
                      <a:pt x="2" y="17"/>
                      <a:pt x="0" y="16"/>
                    </a:cubicBezTo>
                    <a:cubicBezTo>
                      <a:pt x="1" y="27"/>
                      <a:pt x="4" y="37"/>
                      <a:pt x="9" y="45"/>
                    </a:cubicBezTo>
                    <a:cubicBezTo>
                      <a:pt x="100" y="45"/>
                      <a:pt x="100" y="45"/>
                      <a:pt x="100" y="45"/>
                    </a:cubicBezTo>
                    <a:cubicBezTo>
                      <a:pt x="99" y="44"/>
                      <a:pt x="99" y="43"/>
                      <a:pt x="99" y="41"/>
                    </a:cubicBezTo>
                    <a:cubicBezTo>
                      <a:pt x="99" y="20"/>
                      <a:pt x="116" y="3"/>
                      <a:pt x="137" y="3"/>
                    </a:cubicBezTo>
                    <a:cubicBezTo>
                      <a:pt x="137" y="2"/>
                      <a:pt x="137" y="1"/>
                      <a:pt x="137"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141"/>
              <p:cNvSpPr>
                <a:spLocks/>
              </p:cNvSpPr>
              <p:nvPr/>
            </p:nvSpPr>
            <p:spPr bwMode="auto">
              <a:xfrm>
                <a:off x="10828338" y="2076450"/>
                <a:ext cx="142875" cy="3175"/>
              </a:xfrm>
              <a:custGeom>
                <a:avLst/>
                <a:gdLst>
                  <a:gd name="T0" fmla="*/ 97 w 98"/>
                  <a:gd name="T1" fmla="*/ 0 h 3"/>
                  <a:gd name="T2" fmla="*/ 1 w 98"/>
                  <a:gd name="T3" fmla="*/ 0 h 3"/>
                  <a:gd name="T4" fmla="*/ 0 w 98"/>
                  <a:gd name="T5" fmla="*/ 3 h 3"/>
                  <a:gd name="T6" fmla="*/ 98 w 98"/>
                  <a:gd name="T7" fmla="*/ 3 h 3"/>
                  <a:gd name="T8" fmla="*/ 97 w 98"/>
                  <a:gd name="T9" fmla="*/ 0 h 3"/>
                </a:gdLst>
                <a:ahLst/>
                <a:cxnLst>
                  <a:cxn ang="0">
                    <a:pos x="T0" y="T1"/>
                  </a:cxn>
                  <a:cxn ang="0">
                    <a:pos x="T2" y="T3"/>
                  </a:cxn>
                  <a:cxn ang="0">
                    <a:pos x="T4" y="T5"/>
                  </a:cxn>
                  <a:cxn ang="0">
                    <a:pos x="T6" y="T7"/>
                  </a:cxn>
                  <a:cxn ang="0">
                    <a:pos x="T8" y="T9"/>
                  </a:cxn>
                </a:cxnLst>
                <a:rect l="0" t="0" r="r" b="b"/>
                <a:pathLst>
                  <a:path w="98" h="3">
                    <a:moveTo>
                      <a:pt x="97" y="0"/>
                    </a:moveTo>
                    <a:cubicBezTo>
                      <a:pt x="1" y="0"/>
                      <a:pt x="1" y="0"/>
                      <a:pt x="1" y="0"/>
                    </a:cubicBezTo>
                    <a:cubicBezTo>
                      <a:pt x="1" y="1"/>
                      <a:pt x="0" y="2"/>
                      <a:pt x="0" y="3"/>
                    </a:cubicBezTo>
                    <a:cubicBezTo>
                      <a:pt x="98" y="3"/>
                      <a:pt x="98" y="3"/>
                      <a:pt x="98" y="3"/>
                    </a:cubicBezTo>
                    <a:cubicBezTo>
                      <a:pt x="98" y="2"/>
                      <a:pt x="97" y="1"/>
                      <a:pt x="97"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142"/>
              <p:cNvSpPr>
                <a:spLocks/>
              </p:cNvSpPr>
              <p:nvPr/>
            </p:nvSpPr>
            <p:spPr bwMode="auto">
              <a:xfrm>
                <a:off x="10785475" y="2146300"/>
                <a:ext cx="131762" cy="4763"/>
              </a:xfrm>
              <a:custGeom>
                <a:avLst/>
                <a:gdLst>
                  <a:gd name="T0" fmla="*/ 91 w 91"/>
                  <a:gd name="T1" fmla="*/ 0 h 3"/>
                  <a:gd name="T2" fmla="*/ 0 w 91"/>
                  <a:gd name="T3" fmla="*/ 0 h 3"/>
                  <a:gd name="T4" fmla="*/ 2 w 91"/>
                  <a:gd name="T5" fmla="*/ 3 h 3"/>
                  <a:gd name="T6" fmla="*/ 91 w 91"/>
                  <a:gd name="T7" fmla="*/ 3 h 3"/>
                  <a:gd name="T8" fmla="*/ 91 w 91"/>
                  <a:gd name="T9" fmla="*/ 0 h 3"/>
                </a:gdLst>
                <a:ahLst/>
                <a:cxnLst>
                  <a:cxn ang="0">
                    <a:pos x="T0" y="T1"/>
                  </a:cxn>
                  <a:cxn ang="0">
                    <a:pos x="T2" y="T3"/>
                  </a:cxn>
                  <a:cxn ang="0">
                    <a:pos x="T4" y="T5"/>
                  </a:cxn>
                  <a:cxn ang="0">
                    <a:pos x="T6" y="T7"/>
                  </a:cxn>
                  <a:cxn ang="0">
                    <a:pos x="T8" y="T9"/>
                  </a:cxn>
                </a:cxnLst>
                <a:rect l="0" t="0" r="r" b="b"/>
                <a:pathLst>
                  <a:path w="91" h="3">
                    <a:moveTo>
                      <a:pt x="91" y="0"/>
                    </a:moveTo>
                    <a:cubicBezTo>
                      <a:pt x="0" y="0"/>
                      <a:pt x="0" y="0"/>
                      <a:pt x="0" y="0"/>
                    </a:cubicBezTo>
                    <a:cubicBezTo>
                      <a:pt x="1" y="1"/>
                      <a:pt x="2" y="2"/>
                      <a:pt x="2" y="3"/>
                    </a:cubicBezTo>
                    <a:cubicBezTo>
                      <a:pt x="91" y="3"/>
                      <a:pt x="91" y="3"/>
                      <a:pt x="91" y="3"/>
                    </a:cubicBezTo>
                    <a:cubicBezTo>
                      <a:pt x="91" y="2"/>
                      <a:pt x="91" y="1"/>
                      <a:pt x="91"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143"/>
              <p:cNvSpPr>
                <a:spLocks noEditPoints="1"/>
              </p:cNvSpPr>
              <p:nvPr/>
            </p:nvSpPr>
            <p:spPr bwMode="auto">
              <a:xfrm>
                <a:off x="10929938" y="2084388"/>
                <a:ext cx="98425" cy="111125"/>
              </a:xfrm>
              <a:custGeom>
                <a:avLst/>
                <a:gdLst>
                  <a:gd name="T0" fmla="*/ 66 w 67"/>
                  <a:gd name="T1" fmla="*/ 45 h 76"/>
                  <a:gd name="T2" fmla="*/ 17 w 67"/>
                  <a:gd name="T3" fmla="*/ 45 h 76"/>
                  <a:gd name="T4" fmla="*/ 0 w 67"/>
                  <a:gd name="T5" fmla="*/ 63 h 76"/>
                  <a:gd name="T6" fmla="*/ 28 w 67"/>
                  <a:gd name="T7" fmla="*/ 76 h 76"/>
                  <a:gd name="T8" fmla="*/ 66 w 67"/>
                  <a:gd name="T9" fmla="*/ 45 h 76"/>
                  <a:gd name="T10" fmla="*/ 28 w 67"/>
                  <a:gd name="T11" fmla="*/ 0 h 76"/>
                  <a:gd name="T12" fmla="*/ 28 w 67"/>
                  <a:gd name="T13" fmla="*/ 0 h 76"/>
                  <a:gd name="T14" fmla="*/ 28 w 67"/>
                  <a:gd name="T15" fmla="*/ 7 h 76"/>
                  <a:gd name="T16" fmla="*/ 19 w 67"/>
                  <a:gd name="T17" fmla="*/ 42 h 76"/>
                  <a:gd name="T18" fmla="*/ 66 w 67"/>
                  <a:gd name="T19" fmla="*/ 42 h 76"/>
                  <a:gd name="T20" fmla="*/ 67 w 67"/>
                  <a:gd name="T21" fmla="*/ 38 h 76"/>
                  <a:gd name="T22" fmla="*/ 28 w 67"/>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6">
                    <a:moveTo>
                      <a:pt x="66" y="45"/>
                    </a:moveTo>
                    <a:cubicBezTo>
                      <a:pt x="17" y="45"/>
                      <a:pt x="17" y="45"/>
                      <a:pt x="17" y="45"/>
                    </a:cubicBezTo>
                    <a:cubicBezTo>
                      <a:pt x="12" y="52"/>
                      <a:pt x="6" y="58"/>
                      <a:pt x="0" y="63"/>
                    </a:cubicBezTo>
                    <a:cubicBezTo>
                      <a:pt x="7" y="71"/>
                      <a:pt x="17" y="76"/>
                      <a:pt x="28" y="76"/>
                    </a:cubicBezTo>
                    <a:cubicBezTo>
                      <a:pt x="47" y="76"/>
                      <a:pt x="62" y="63"/>
                      <a:pt x="66" y="45"/>
                    </a:cubicBezTo>
                    <a:moveTo>
                      <a:pt x="28" y="0"/>
                    </a:moveTo>
                    <a:cubicBezTo>
                      <a:pt x="28" y="0"/>
                      <a:pt x="28" y="0"/>
                      <a:pt x="28" y="0"/>
                    </a:cubicBezTo>
                    <a:cubicBezTo>
                      <a:pt x="28" y="2"/>
                      <a:pt x="28" y="4"/>
                      <a:pt x="28" y="7"/>
                    </a:cubicBezTo>
                    <a:cubicBezTo>
                      <a:pt x="28" y="20"/>
                      <a:pt x="25" y="32"/>
                      <a:pt x="19" y="42"/>
                    </a:cubicBezTo>
                    <a:cubicBezTo>
                      <a:pt x="66" y="42"/>
                      <a:pt x="66" y="42"/>
                      <a:pt x="66" y="42"/>
                    </a:cubicBezTo>
                    <a:cubicBezTo>
                      <a:pt x="67" y="41"/>
                      <a:pt x="67" y="40"/>
                      <a:pt x="67" y="38"/>
                    </a:cubicBezTo>
                    <a:cubicBezTo>
                      <a:pt x="67" y="17"/>
                      <a:pt x="50" y="0"/>
                      <a:pt x="2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144"/>
              <p:cNvSpPr>
                <a:spLocks/>
              </p:cNvSpPr>
              <p:nvPr/>
            </p:nvSpPr>
            <p:spPr bwMode="auto">
              <a:xfrm>
                <a:off x="10955338" y="2146300"/>
                <a:ext cx="71437" cy="4763"/>
              </a:xfrm>
              <a:custGeom>
                <a:avLst/>
                <a:gdLst>
                  <a:gd name="T0" fmla="*/ 49 w 49"/>
                  <a:gd name="T1" fmla="*/ 0 h 3"/>
                  <a:gd name="T2" fmla="*/ 2 w 49"/>
                  <a:gd name="T3" fmla="*/ 0 h 3"/>
                  <a:gd name="T4" fmla="*/ 0 w 49"/>
                  <a:gd name="T5" fmla="*/ 3 h 3"/>
                  <a:gd name="T6" fmla="*/ 49 w 49"/>
                  <a:gd name="T7" fmla="*/ 3 h 3"/>
                  <a:gd name="T8" fmla="*/ 49 w 49"/>
                  <a:gd name="T9" fmla="*/ 0 h 3"/>
                </a:gdLst>
                <a:ahLst/>
                <a:cxnLst>
                  <a:cxn ang="0">
                    <a:pos x="T0" y="T1"/>
                  </a:cxn>
                  <a:cxn ang="0">
                    <a:pos x="T2" y="T3"/>
                  </a:cxn>
                  <a:cxn ang="0">
                    <a:pos x="T4" y="T5"/>
                  </a:cxn>
                  <a:cxn ang="0">
                    <a:pos x="T6" y="T7"/>
                  </a:cxn>
                  <a:cxn ang="0">
                    <a:pos x="T8" y="T9"/>
                  </a:cxn>
                </a:cxnLst>
                <a:rect l="0" t="0" r="r" b="b"/>
                <a:pathLst>
                  <a:path w="49" h="3">
                    <a:moveTo>
                      <a:pt x="49" y="0"/>
                    </a:moveTo>
                    <a:cubicBezTo>
                      <a:pt x="2" y="0"/>
                      <a:pt x="2" y="0"/>
                      <a:pt x="2" y="0"/>
                    </a:cubicBezTo>
                    <a:cubicBezTo>
                      <a:pt x="1" y="1"/>
                      <a:pt x="0" y="2"/>
                      <a:pt x="0" y="3"/>
                    </a:cubicBezTo>
                    <a:cubicBezTo>
                      <a:pt x="49" y="3"/>
                      <a:pt x="49" y="3"/>
                      <a:pt x="49" y="3"/>
                    </a:cubicBezTo>
                    <a:cubicBezTo>
                      <a:pt x="49" y="2"/>
                      <a:pt x="49" y="1"/>
                      <a:pt x="49"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145"/>
              <p:cNvSpPr>
                <a:spLocks noEditPoints="1"/>
              </p:cNvSpPr>
              <p:nvPr/>
            </p:nvSpPr>
            <p:spPr bwMode="auto">
              <a:xfrm>
                <a:off x="10915650" y="2084388"/>
                <a:ext cx="55562" cy="92075"/>
              </a:xfrm>
              <a:custGeom>
                <a:avLst/>
                <a:gdLst>
                  <a:gd name="T0" fmla="*/ 27 w 38"/>
                  <a:gd name="T1" fmla="*/ 45 h 63"/>
                  <a:gd name="T2" fmla="*/ 1 w 38"/>
                  <a:gd name="T3" fmla="*/ 45 h 63"/>
                  <a:gd name="T4" fmla="*/ 10 w 38"/>
                  <a:gd name="T5" fmla="*/ 63 h 63"/>
                  <a:gd name="T6" fmla="*/ 27 w 38"/>
                  <a:gd name="T7" fmla="*/ 45 h 63"/>
                  <a:gd name="T8" fmla="*/ 38 w 38"/>
                  <a:gd name="T9" fmla="*/ 0 h 63"/>
                  <a:gd name="T10" fmla="*/ 0 w 38"/>
                  <a:gd name="T11" fmla="*/ 38 h 63"/>
                  <a:gd name="T12" fmla="*/ 1 w 38"/>
                  <a:gd name="T13" fmla="*/ 42 h 63"/>
                  <a:gd name="T14" fmla="*/ 29 w 38"/>
                  <a:gd name="T15" fmla="*/ 42 h 63"/>
                  <a:gd name="T16" fmla="*/ 38 w 38"/>
                  <a:gd name="T17" fmla="*/ 7 h 63"/>
                  <a:gd name="T18" fmla="*/ 38 w 38"/>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63">
                    <a:moveTo>
                      <a:pt x="27" y="45"/>
                    </a:moveTo>
                    <a:cubicBezTo>
                      <a:pt x="1" y="45"/>
                      <a:pt x="1" y="45"/>
                      <a:pt x="1" y="45"/>
                    </a:cubicBezTo>
                    <a:cubicBezTo>
                      <a:pt x="2" y="52"/>
                      <a:pt x="5" y="58"/>
                      <a:pt x="10" y="63"/>
                    </a:cubicBezTo>
                    <a:cubicBezTo>
                      <a:pt x="16" y="58"/>
                      <a:pt x="22" y="52"/>
                      <a:pt x="27" y="45"/>
                    </a:cubicBezTo>
                    <a:moveTo>
                      <a:pt x="38" y="0"/>
                    </a:moveTo>
                    <a:cubicBezTo>
                      <a:pt x="17" y="0"/>
                      <a:pt x="0" y="17"/>
                      <a:pt x="0" y="38"/>
                    </a:cubicBezTo>
                    <a:cubicBezTo>
                      <a:pt x="0" y="40"/>
                      <a:pt x="0" y="41"/>
                      <a:pt x="1" y="42"/>
                    </a:cubicBezTo>
                    <a:cubicBezTo>
                      <a:pt x="29" y="42"/>
                      <a:pt x="29" y="42"/>
                      <a:pt x="29" y="42"/>
                    </a:cubicBezTo>
                    <a:cubicBezTo>
                      <a:pt x="35" y="32"/>
                      <a:pt x="38" y="20"/>
                      <a:pt x="38" y="7"/>
                    </a:cubicBezTo>
                    <a:cubicBezTo>
                      <a:pt x="38" y="4"/>
                      <a:pt x="38" y="2"/>
                      <a:pt x="38"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146"/>
              <p:cNvSpPr>
                <a:spLocks/>
              </p:cNvSpPr>
              <p:nvPr/>
            </p:nvSpPr>
            <p:spPr bwMode="auto">
              <a:xfrm>
                <a:off x="10917238" y="2146300"/>
                <a:ext cx="41275" cy="4763"/>
              </a:xfrm>
              <a:custGeom>
                <a:avLst/>
                <a:gdLst>
                  <a:gd name="T0" fmla="*/ 28 w 28"/>
                  <a:gd name="T1" fmla="*/ 0 h 3"/>
                  <a:gd name="T2" fmla="*/ 0 w 28"/>
                  <a:gd name="T3" fmla="*/ 0 h 3"/>
                  <a:gd name="T4" fmla="*/ 0 w 28"/>
                  <a:gd name="T5" fmla="*/ 3 h 3"/>
                  <a:gd name="T6" fmla="*/ 26 w 28"/>
                  <a:gd name="T7" fmla="*/ 3 h 3"/>
                  <a:gd name="T8" fmla="*/ 28 w 28"/>
                  <a:gd name="T9" fmla="*/ 0 h 3"/>
                </a:gdLst>
                <a:ahLst/>
                <a:cxnLst>
                  <a:cxn ang="0">
                    <a:pos x="T0" y="T1"/>
                  </a:cxn>
                  <a:cxn ang="0">
                    <a:pos x="T2" y="T3"/>
                  </a:cxn>
                  <a:cxn ang="0">
                    <a:pos x="T4" y="T5"/>
                  </a:cxn>
                  <a:cxn ang="0">
                    <a:pos x="T6" y="T7"/>
                  </a:cxn>
                  <a:cxn ang="0">
                    <a:pos x="T8" y="T9"/>
                  </a:cxn>
                </a:cxnLst>
                <a:rect l="0" t="0" r="r" b="b"/>
                <a:pathLst>
                  <a:path w="28" h="3">
                    <a:moveTo>
                      <a:pt x="28" y="0"/>
                    </a:moveTo>
                    <a:cubicBezTo>
                      <a:pt x="0" y="0"/>
                      <a:pt x="0" y="0"/>
                      <a:pt x="0" y="0"/>
                    </a:cubicBezTo>
                    <a:cubicBezTo>
                      <a:pt x="0" y="1"/>
                      <a:pt x="0" y="2"/>
                      <a:pt x="0" y="3"/>
                    </a:cubicBezTo>
                    <a:cubicBezTo>
                      <a:pt x="26" y="3"/>
                      <a:pt x="26" y="3"/>
                      <a:pt x="26" y="3"/>
                    </a:cubicBezTo>
                    <a:cubicBezTo>
                      <a:pt x="26" y="2"/>
                      <a:pt x="27" y="1"/>
                      <a:pt x="28"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147"/>
              <p:cNvSpPr>
                <a:spLocks noEditPoints="1"/>
              </p:cNvSpPr>
              <p:nvPr/>
            </p:nvSpPr>
            <p:spPr bwMode="auto">
              <a:xfrm>
                <a:off x="11158538" y="2084388"/>
                <a:ext cx="111125" cy="111125"/>
              </a:xfrm>
              <a:custGeom>
                <a:avLst/>
                <a:gdLst>
                  <a:gd name="T0" fmla="*/ 75 w 76"/>
                  <a:gd name="T1" fmla="*/ 45 h 76"/>
                  <a:gd name="T2" fmla="*/ 8 w 76"/>
                  <a:gd name="T3" fmla="*/ 45 h 76"/>
                  <a:gd name="T4" fmla="*/ 23 w 76"/>
                  <a:gd name="T5" fmla="*/ 73 h 76"/>
                  <a:gd name="T6" fmla="*/ 38 w 76"/>
                  <a:gd name="T7" fmla="*/ 76 h 76"/>
                  <a:gd name="T8" fmla="*/ 75 w 76"/>
                  <a:gd name="T9" fmla="*/ 45 h 76"/>
                  <a:gd name="T10" fmla="*/ 38 w 76"/>
                  <a:gd name="T11" fmla="*/ 0 h 76"/>
                  <a:gd name="T12" fmla="*/ 0 w 76"/>
                  <a:gd name="T13" fmla="*/ 38 h 76"/>
                  <a:gd name="T14" fmla="*/ 0 w 76"/>
                  <a:gd name="T15" fmla="*/ 41 h 76"/>
                  <a:gd name="T16" fmla="*/ 4 w 76"/>
                  <a:gd name="T17" fmla="*/ 42 h 76"/>
                  <a:gd name="T18" fmla="*/ 76 w 76"/>
                  <a:gd name="T19" fmla="*/ 42 h 76"/>
                  <a:gd name="T20" fmla="*/ 76 w 76"/>
                  <a:gd name="T21" fmla="*/ 38 h 76"/>
                  <a:gd name="T22" fmla="*/ 38 w 76"/>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76">
                    <a:moveTo>
                      <a:pt x="75" y="45"/>
                    </a:moveTo>
                    <a:cubicBezTo>
                      <a:pt x="8" y="45"/>
                      <a:pt x="8" y="45"/>
                      <a:pt x="8" y="45"/>
                    </a:cubicBezTo>
                    <a:cubicBezTo>
                      <a:pt x="17" y="52"/>
                      <a:pt x="22" y="62"/>
                      <a:pt x="23" y="73"/>
                    </a:cubicBezTo>
                    <a:cubicBezTo>
                      <a:pt x="28" y="75"/>
                      <a:pt x="33" y="76"/>
                      <a:pt x="38" y="76"/>
                    </a:cubicBezTo>
                    <a:cubicBezTo>
                      <a:pt x="57" y="76"/>
                      <a:pt x="72" y="63"/>
                      <a:pt x="75" y="45"/>
                    </a:cubicBezTo>
                    <a:moveTo>
                      <a:pt x="38" y="0"/>
                    </a:moveTo>
                    <a:cubicBezTo>
                      <a:pt x="17" y="0"/>
                      <a:pt x="0" y="17"/>
                      <a:pt x="0" y="38"/>
                    </a:cubicBezTo>
                    <a:cubicBezTo>
                      <a:pt x="0" y="39"/>
                      <a:pt x="0" y="40"/>
                      <a:pt x="0" y="41"/>
                    </a:cubicBezTo>
                    <a:cubicBezTo>
                      <a:pt x="1" y="41"/>
                      <a:pt x="2" y="42"/>
                      <a:pt x="4" y="42"/>
                    </a:cubicBezTo>
                    <a:cubicBezTo>
                      <a:pt x="76" y="42"/>
                      <a:pt x="76" y="42"/>
                      <a:pt x="76" y="42"/>
                    </a:cubicBezTo>
                    <a:cubicBezTo>
                      <a:pt x="76" y="41"/>
                      <a:pt x="76" y="40"/>
                      <a:pt x="76" y="38"/>
                    </a:cubicBezTo>
                    <a:cubicBezTo>
                      <a:pt x="76" y="17"/>
                      <a:pt x="59"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148"/>
              <p:cNvSpPr>
                <a:spLocks/>
              </p:cNvSpPr>
              <p:nvPr/>
            </p:nvSpPr>
            <p:spPr bwMode="auto">
              <a:xfrm>
                <a:off x="11164888" y="2146300"/>
                <a:ext cx="104775" cy="4763"/>
              </a:xfrm>
              <a:custGeom>
                <a:avLst/>
                <a:gdLst>
                  <a:gd name="T0" fmla="*/ 72 w 72"/>
                  <a:gd name="T1" fmla="*/ 0 h 3"/>
                  <a:gd name="T2" fmla="*/ 0 w 72"/>
                  <a:gd name="T3" fmla="*/ 0 h 3"/>
                  <a:gd name="T4" fmla="*/ 4 w 72"/>
                  <a:gd name="T5" fmla="*/ 3 h 3"/>
                  <a:gd name="T6" fmla="*/ 71 w 72"/>
                  <a:gd name="T7" fmla="*/ 3 h 3"/>
                  <a:gd name="T8" fmla="*/ 72 w 72"/>
                  <a:gd name="T9" fmla="*/ 0 h 3"/>
                </a:gdLst>
                <a:ahLst/>
                <a:cxnLst>
                  <a:cxn ang="0">
                    <a:pos x="T0" y="T1"/>
                  </a:cxn>
                  <a:cxn ang="0">
                    <a:pos x="T2" y="T3"/>
                  </a:cxn>
                  <a:cxn ang="0">
                    <a:pos x="T4" y="T5"/>
                  </a:cxn>
                  <a:cxn ang="0">
                    <a:pos x="T6" y="T7"/>
                  </a:cxn>
                  <a:cxn ang="0">
                    <a:pos x="T8" y="T9"/>
                  </a:cxn>
                </a:cxnLst>
                <a:rect l="0" t="0" r="r" b="b"/>
                <a:pathLst>
                  <a:path w="72" h="3">
                    <a:moveTo>
                      <a:pt x="72" y="0"/>
                    </a:moveTo>
                    <a:cubicBezTo>
                      <a:pt x="0" y="0"/>
                      <a:pt x="0" y="0"/>
                      <a:pt x="0" y="0"/>
                    </a:cubicBezTo>
                    <a:cubicBezTo>
                      <a:pt x="1" y="1"/>
                      <a:pt x="3" y="2"/>
                      <a:pt x="4" y="3"/>
                    </a:cubicBezTo>
                    <a:cubicBezTo>
                      <a:pt x="71" y="3"/>
                      <a:pt x="71" y="3"/>
                      <a:pt x="71" y="3"/>
                    </a:cubicBezTo>
                    <a:cubicBezTo>
                      <a:pt x="72" y="2"/>
                      <a:pt x="72" y="1"/>
                      <a:pt x="72"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149"/>
              <p:cNvSpPr>
                <a:spLocks noEditPoints="1"/>
              </p:cNvSpPr>
              <p:nvPr/>
            </p:nvSpPr>
            <p:spPr bwMode="auto">
              <a:xfrm>
                <a:off x="10726738" y="1993900"/>
                <a:ext cx="92075" cy="109538"/>
              </a:xfrm>
              <a:custGeom>
                <a:avLst/>
                <a:gdLst>
                  <a:gd name="T0" fmla="*/ 31 w 63"/>
                  <a:gd name="T1" fmla="*/ 59 h 75"/>
                  <a:gd name="T2" fmla="*/ 6 w 63"/>
                  <a:gd name="T3" fmla="*/ 59 h 75"/>
                  <a:gd name="T4" fmla="*/ 31 w 63"/>
                  <a:gd name="T5" fmla="*/ 75 h 75"/>
                  <a:gd name="T6" fmla="*/ 31 w 63"/>
                  <a:gd name="T7" fmla="*/ 69 h 75"/>
                  <a:gd name="T8" fmla="*/ 31 w 63"/>
                  <a:gd name="T9" fmla="*/ 59 h 75"/>
                  <a:gd name="T10" fmla="*/ 63 w 63"/>
                  <a:gd name="T11" fmla="*/ 10 h 75"/>
                  <a:gd name="T12" fmla="*/ 11 w 63"/>
                  <a:gd name="T13" fmla="*/ 10 h 75"/>
                  <a:gd name="T14" fmla="*/ 0 w 63"/>
                  <a:gd name="T15" fmla="*/ 38 h 75"/>
                  <a:gd name="T16" fmla="*/ 4 w 63"/>
                  <a:gd name="T17" fmla="*/ 56 h 75"/>
                  <a:gd name="T18" fmla="*/ 32 w 63"/>
                  <a:gd name="T19" fmla="*/ 56 h 75"/>
                  <a:gd name="T20" fmla="*/ 63 w 63"/>
                  <a:gd name="T21" fmla="*/ 10 h 75"/>
                  <a:gd name="T22" fmla="*/ 38 w 63"/>
                  <a:gd name="T23" fmla="*/ 0 h 75"/>
                  <a:gd name="T24" fmla="*/ 15 w 63"/>
                  <a:gd name="T25" fmla="*/ 8 h 75"/>
                  <a:gd name="T26" fmla="*/ 61 w 63"/>
                  <a:gd name="T27" fmla="*/ 8 h 75"/>
                  <a:gd name="T28" fmla="*/ 38 w 63"/>
                  <a:gd name="T2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75">
                    <a:moveTo>
                      <a:pt x="31" y="59"/>
                    </a:moveTo>
                    <a:cubicBezTo>
                      <a:pt x="6" y="59"/>
                      <a:pt x="6" y="59"/>
                      <a:pt x="6" y="59"/>
                    </a:cubicBezTo>
                    <a:cubicBezTo>
                      <a:pt x="12" y="67"/>
                      <a:pt x="21" y="73"/>
                      <a:pt x="31" y="75"/>
                    </a:cubicBezTo>
                    <a:cubicBezTo>
                      <a:pt x="31" y="73"/>
                      <a:pt x="31" y="71"/>
                      <a:pt x="31" y="69"/>
                    </a:cubicBezTo>
                    <a:cubicBezTo>
                      <a:pt x="31" y="65"/>
                      <a:pt x="31" y="62"/>
                      <a:pt x="31" y="59"/>
                    </a:cubicBezTo>
                    <a:moveTo>
                      <a:pt x="63" y="10"/>
                    </a:moveTo>
                    <a:cubicBezTo>
                      <a:pt x="11" y="10"/>
                      <a:pt x="11" y="10"/>
                      <a:pt x="11" y="10"/>
                    </a:cubicBezTo>
                    <a:cubicBezTo>
                      <a:pt x="4" y="17"/>
                      <a:pt x="0" y="27"/>
                      <a:pt x="0" y="38"/>
                    </a:cubicBezTo>
                    <a:cubicBezTo>
                      <a:pt x="0" y="44"/>
                      <a:pt x="1" y="51"/>
                      <a:pt x="4" y="56"/>
                    </a:cubicBezTo>
                    <a:cubicBezTo>
                      <a:pt x="32" y="56"/>
                      <a:pt x="32" y="56"/>
                      <a:pt x="32" y="56"/>
                    </a:cubicBezTo>
                    <a:cubicBezTo>
                      <a:pt x="35" y="37"/>
                      <a:pt x="47" y="21"/>
                      <a:pt x="63" y="10"/>
                    </a:cubicBezTo>
                    <a:moveTo>
                      <a:pt x="38" y="0"/>
                    </a:moveTo>
                    <a:cubicBezTo>
                      <a:pt x="29" y="0"/>
                      <a:pt x="21" y="3"/>
                      <a:pt x="15" y="8"/>
                    </a:cubicBezTo>
                    <a:cubicBezTo>
                      <a:pt x="61" y="8"/>
                      <a:pt x="61" y="8"/>
                      <a:pt x="61" y="8"/>
                    </a:cubicBezTo>
                    <a:cubicBezTo>
                      <a:pt x="54" y="3"/>
                      <a:pt x="47"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150"/>
              <p:cNvSpPr>
                <a:spLocks/>
              </p:cNvSpPr>
              <p:nvPr/>
            </p:nvSpPr>
            <p:spPr bwMode="auto">
              <a:xfrm>
                <a:off x="10742613" y="2006600"/>
                <a:ext cx="77787" cy="1588"/>
              </a:xfrm>
              <a:custGeom>
                <a:avLst/>
                <a:gdLst>
                  <a:gd name="T0" fmla="*/ 50 w 53"/>
                  <a:gd name="T1" fmla="*/ 0 h 2"/>
                  <a:gd name="T2" fmla="*/ 4 w 53"/>
                  <a:gd name="T3" fmla="*/ 0 h 2"/>
                  <a:gd name="T4" fmla="*/ 0 w 53"/>
                  <a:gd name="T5" fmla="*/ 2 h 2"/>
                  <a:gd name="T6" fmla="*/ 52 w 53"/>
                  <a:gd name="T7" fmla="*/ 2 h 2"/>
                  <a:gd name="T8" fmla="*/ 53 w 53"/>
                  <a:gd name="T9" fmla="*/ 2 h 2"/>
                  <a:gd name="T10" fmla="*/ 50 w 53"/>
                  <a:gd name="T11" fmla="*/ 0 h 2"/>
                </a:gdLst>
                <a:ahLst/>
                <a:cxnLst>
                  <a:cxn ang="0">
                    <a:pos x="T0" y="T1"/>
                  </a:cxn>
                  <a:cxn ang="0">
                    <a:pos x="T2" y="T3"/>
                  </a:cxn>
                  <a:cxn ang="0">
                    <a:pos x="T4" y="T5"/>
                  </a:cxn>
                  <a:cxn ang="0">
                    <a:pos x="T6" y="T7"/>
                  </a:cxn>
                  <a:cxn ang="0">
                    <a:pos x="T8" y="T9"/>
                  </a:cxn>
                  <a:cxn ang="0">
                    <a:pos x="T10" y="T11"/>
                  </a:cxn>
                </a:cxnLst>
                <a:rect l="0" t="0" r="r" b="b"/>
                <a:pathLst>
                  <a:path w="53" h="2">
                    <a:moveTo>
                      <a:pt x="50" y="0"/>
                    </a:moveTo>
                    <a:cubicBezTo>
                      <a:pt x="4" y="0"/>
                      <a:pt x="4" y="0"/>
                      <a:pt x="4" y="0"/>
                    </a:cubicBezTo>
                    <a:cubicBezTo>
                      <a:pt x="3" y="0"/>
                      <a:pt x="2" y="1"/>
                      <a:pt x="0" y="2"/>
                    </a:cubicBezTo>
                    <a:cubicBezTo>
                      <a:pt x="52" y="2"/>
                      <a:pt x="52" y="2"/>
                      <a:pt x="52" y="2"/>
                    </a:cubicBezTo>
                    <a:cubicBezTo>
                      <a:pt x="52" y="2"/>
                      <a:pt x="52" y="2"/>
                      <a:pt x="53" y="2"/>
                    </a:cubicBezTo>
                    <a:cubicBezTo>
                      <a:pt x="52" y="1"/>
                      <a:pt x="51" y="0"/>
                      <a:pt x="5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151"/>
              <p:cNvSpPr>
                <a:spLocks/>
              </p:cNvSpPr>
              <p:nvPr/>
            </p:nvSpPr>
            <p:spPr bwMode="auto">
              <a:xfrm>
                <a:off x="10731500" y="2076450"/>
                <a:ext cx="41275" cy="3175"/>
              </a:xfrm>
              <a:custGeom>
                <a:avLst/>
                <a:gdLst>
                  <a:gd name="T0" fmla="*/ 28 w 28"/>
                  <a:gd name="T1" fmla="*/ 0 h 3"/>
                  <a:gd name="T2" fmla="*/ 0 w 28"/>
                  <a:gd name="T3" fmla="*/ 0 h 3"/>
                  <a:gd name="T4" fmla="*/ 2 w 28"/>
                  <a:gd name="T5" fmla="*/ 3 h 3"/>
                  <a:gd name="T6" fmla="*/ 27 w 28"/>
                  <a:gd name="T7" fmla="*/ 3 h 3"/>
                  <a:gd name="T8" fmla="*/ 28 w 28"/>
                  <a:gd name="T9" fmla="*/ 0 h 3"/>
                </a:gdLst>
                <a:ahLst/>
                <a:cxnLst>
                  <a:cxn ang="0">
                    <a:pos x="T0" y="T1"/>
                  </a:cxn>
                  <a:cxn ang="0">
                    <a:pos x="T2" y="T3"/>
                  </a:cxn>
                  <a:cxn ang="0">
                    <a:pos x="T4" y="T5"/>
                  </a:cxn>
                  <a:cxn ang="0">
                    <a:pos x="T6" y="T7"/>
                  </a:cxn>
                  <a:cxn ang="0">
                    <a:pos x="T8" y="T9"/>
                  </a:cxn>
                </a:cxnLst>
                <a:rect l="0" t="0" r="r" b="b"/>
                <a:pathLst>
                  <a:path w="28" h="3">
                    <a:moveTo>
                      <a:pt x="28" y="0"/>
                    </a:moveTo>
                    <a:cubicBezTo>
                      <a:pt x="0" y="0"/>
                      <a:pt x="0" y="0"/>
                      <a:pt x="0" y="0"/>
                    </a:cubicBezTo>
                    <a:cubicBezTo>
                      <a:pt x="1" y="1"/>
                      <a:pt x="1" y="2"/>
                      <a:pt x="2" y="3"/>
                    </a:cubicBezTo>
                    <a:cubicBezTo>
                      <a:pt x="27" y="3"/>
                      <a:pt x="27" y="3"/>
                      <a:pt x="27" y="3"/>
                    </a:cubicBezTo>
                    <a:cubicBezTo>
                      <a:pt x="27" y="2"/>
                      <a:pt x="28" y="1"/>
                      <a:pt x="28"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152"/>
              <p:cNvSpPr>
                <a:spLocks/>
              </p:cNvSpPr>
              <p:nvPr/>
            </p:nvSpPr>
            <p:spPr bwMode="auto">
              <a:xfrm>
                <a:off x="10772775" y="2008188"/>
                <a:ext cx="65087" cy="68263"/>
              </a:xfrm>
              <a:custGeom>
                <a:avLst/>
                <a:gdLst>
                  <a:gd name="T0" fmla="*/ 32 w 44"/>
                  <a:gd name="T1" fmla="*/ 0 h 46"/>
                  <a:gd name="T2" fmla="*/ 31 w 44"/>
                  <a:gd name="T3" fmla="*/ 0 h 46"/>
                  <a:gd name="T4" fmla="*/ 0 w 44"/>
                  <a:gd name="T5" fmla="*/ 46 h 46"/>
                  <a:gd name="T6" fmla="*/ 39 w 44"/>
                  <a:gd name="T7" fmla="*/ 46 h 46"/>
                  <a:gd name="T8" fmla="*/ 44 w 44"/>
                  <a:gd name="T9" fmla="*/ 28 h 46"/>
                  <a:gd name="T10" fmla="*/ 32 w 44"/>
                  <a:gd name="T11" fmla="*/ 0 h 46"/>
                </a:gdLst>
                <a:ahLst/>
                <a:cxnLst>
                  <a:cxn ang="0">
                    <a:pos x="T0" y="T1"/>
                  </a:cxn>
                  <a:cxn ang="0">
                    <a:pos x="T2" y="T3"/>
                  </a:cxn>
                  <a:cxn ang="0">
                    <a:pos x="T4" y="T5"/>
                  </a:cxn>
                  <a:cxn ang="0">
                    <a:pos x="T6" y="T7"/>
                  </a:cxn>
                  <a:cxn ang="0">
                    <a:pos x="T8" y="T9"/>
                  </a:cxn>
                  <a:cxn ang="0">
                    <a:pos x="T10" y="T11"/>
                  </a:cxn>
                </a:cxnLst>
                <a:rect l="0" t="0" r="r" b="b"/>
                <a:pathLst>
                  <a:path w="44" h="46">
                    <a:moveTo>
                      <a:pt x="32" y="0"/>
                    </a:moveTo>
                    <a:cubicBezTo>
                      <a:pt x="31" y="0"/>
                      <a:pt x="31" y="0"/>
                      <a:pt x="31" y="0"/>
                    </a:cubicBezTo>
                    <a:cubicBezTo>
                      <a:pt x="15" y="11"/>
                      <a:pt x="3" y="27"/>
                      <a:pt x="0" y="46"/>
                    </a:cubicBezTo>
                    <a:cubicBezTo>
                      <a:pt x="39" y="46"/>
                      <a:pt x="39" y="46"/>
                      <a:pt x="39" y="46"/>
                    </a:cubicBezTo>
                    <a:cubicBezTo>
                      <a:pt x="42" y="41"/>
                      <a:pt x="44" y="34"/>
                      <a:pt x="44" y="28"/>
                    </a:cubicBezTo>
                    <a:cubicBezTo>
                      <a:pt x="44" y="17"/>
                      <a:pt x="40" y="7"/>
                      <a:pt x="32"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153"/>
              <p:cNvSpPr>
                <a:spLocks/>
              </p:cNvSpPr>
              <p:nvPr/>
            </p:nvSpPr>
            <p:spPr bwMode="auto">
              <a:xfrm>
                <a:off x="10818813" y="2008188"/>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154"/>
              <p:cNvSpPr>
                <a:spLocks/>
              </p:cNvSpPr>
              <p:nvPr/>
            </p:nvSpPr>
            <p:spPr bwMode="auto">
              <a:xfrm>
                <a:off x="10771188" y="2079625"/>
                <a:ext cx="57150" cy="25400"/>
              </a:xfrm>
              <a:custGeom>
                <a:avLst/>
                <a:gdLst>
                  <a:gd name="T0" fmla="*/ 39 w 39"/>
                  <a:gd name="T1" fmla="*/ 0 h 17"/>
                  <a:gd name="T2" fmla="*/ 0 w 39"/>
                  <a:gd name="T3" fmla="*/ 0 h 17"/>
                  <a:gd name="T4" fmla="*/ 0 w 39"/>
                  <a:gd name="T5" fmla="*/ 10 h 17"/>
                  <a:gd name="T6" fmla="*/ 0 w 39"/>
                  <a:gd name="T7" fmla="*/ 16 h 17"/>
                  <a:gd name="T8" fmla="*/ 7 w 39"/>
                  <a:gd name="T9" fmla="*/ 17 h 17"/>
                  <a:gd name="T10" fmla="*/ 39 w 39"/>
                  <a:gd name="T11" fmla="*/ 0 h 17"/>
                </a:gdLst>
                <a:ahLst/>
                <a:cxnLst>
                  <a:cxn ang="0">
                    <a:pos x="T0" y="T1"/>
                  </a:cxn>
                  <a:cxn ang="0">
                    <a:pos x="T2" y="T3"/>
                  </a:cxn>
                  <a:cxn ang="0">
                    <a:pos x="T4" y="T5"/>
                  </a:cxn>
                  <a:cxn ang="0">
                    <a:pos x="T6" y="T7"/>
                  </a:cxn>
                  <a:cxn ang="0">
                    <a:pos x="T8" y="T9"/>
                  </a:cxn>
                  <a:cxn ang="0">
                    <a:pos x="T10" y="T11"/>
                  </a:cxn>
                </a:cxnLst>
                <a:rect l="0" t="0" r="r" b="b"/>
                <a:pathLst>
                  <a:path w="39" h="17">
                    <a:moveTo>
                      <a:pt x="39" y="0"/>
                    </a:moveTo>
                    <a:cubicBezTo>
                      <a:pt x="0" y="0"/>
                      <a:pt x="0" y="0"/>
                      <a:pt x="0" y="0"/>
                    </a:cubicBezTo>
                    <a:cubicBezTo>
                      <a:pt x="0" y="3"/>
                      <a:pt x="0" y="6"/>
                      <a:pt x="0" y="10"/>
                    </a:cubicBezTo>
                    <a:cubicBezTo>
                      <a:pt x="0" y="12"/>
                      <a:pt x="0" y="14"/>
                      <a:pt x="0" y="16"/>
                    </a:cubicBezTo>
                    <a:cubicBezTo>
                      <a:pt x="2" y="17"/>
                      <a:pt x="5" y="17"/>
                      <a:pt x="7" y="17"/>
                    </a:cubicBezTo>
                    <a:cubicBezTo>
                      <a:pt x="20" y="17"/>
                      <a:pt x="32" y="10"/>
                      <a:pt x="39"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155"/>
              <p:cNvSpPr>
                <a:spLocks/>
              </p:cNvSpPr>
              <p:nvPr/>
            </p:nvSpPr>
            <p:spPr bwMode="auto">
              <a:xfrm>
                <a:off x="10771188" y="2076450"/>
                <a:ext cx="58737" cy="3175"/>
              </a:xfrm>
              <a:custGeom>
                <a:avLst/>
                <a:gdLst>
                  <a:gd name="T0" fmla="*/ 40 w 40"/>
                  <a:gd name="T1" fmla="*/ 0 h 3"/>
                  <a:gd name="T2" fmla="*/ 1 w 40"/>
                  <a:gd name="T3" fmla="*/ 0 h 3"/>
                  <a:gd name="T4" fmla="*/ 0 w 40"/>
                  <a:gd name="T5" fmla="*/ 3 h 3"/>
                  <a:gd name="T6" fmla="*/ 39 w 40"/>
                  <a:gd name="T7" fmla="*/ 3 h 3"/>
                  <a:gd name="T8" fmla="*/ 40 w 40"/>
                  <a:gd name="T9" fmla="*/ 0 h 3"/>
                </a:gdLst>
                <a:ahLst/>
                <a:cxnLst>
                  <a:cxn ang="0">
                    <a:pos x="T0" y="T1"/>
                  </a:cxn>
                  <a:cxn ang="0">
                    <a:pos x="T2" y="T3"/>
                  </a:cxn>
                  <a:cxn ang="0">
                    <a:pos x="T4" y="T5"/>
                  </a:cxn>
                  <a:cxn ang="0">
                    <a:pos x="T6" y="T7"/>
                  </a:cxn>
                  <a:cxn ang="0">
                    <a:pos x="T8" y="T9"/>
                  </a:cxn>
                </a:cxnLst>
                <a:rect l="0" t="0" r="r" b="b"/>
                <a:pathLst>
                  <a:path w="40" h="3">
                    <a:moveTo>
                      <a:pt x="40" y="0"/>
                    </a:moveTo>
                    <a:cubicBezTo>
                      <a:pt x="1" y="0"/>
                      <a:pt x="1" y="0"/>
                      <a:pt x="1" y="0"/>
                    </a:cubicBezTo>
                    <a:cubicBezTo>
                      <a:pt x="1" y="1"/>
                      <a:pt x="0" y="2"/>
                      <a:pt x="0" y="3"/>
                    </a:cubicBezTo>
                    <a:cubicBezTo>
                      <a:pt x="39" y="3"/>
                      <a:pt x="39" y="3"/>
                      <a:pt x="39" y="3"/>
                    </a:cubicBezTo>
                    <a:cubicBezTo>
                      <a:pt x="39" y="2"/>
                      <a:pt x="40" y="1"/>
                      <a:pt x="40"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156"/>
              <p:cNvSpPr>
                <a:spLocks noEditPoints="1"/>
              </p:cNvSpPr>
              <p:nvPr/>
            </p:nvSpPr>
            <p:spPr bwMode="auto">
              <a:xfrm>
                <a:off x="10672763" y="2139950"/>
                <a:ext cx="112712" cy="111125"/>
              </a:xfrm>
              <a:custGeom>
                <a:avLst/>
                <a:gdLst>
                  <a:gd name="T0" fmla="*/ 72 w 77"/>
                  <a:gd name="T1" fmla="*/ 56 h 76"/>
                  <a:gd name="T2" fmla="*/ 5 w 77"/>
                  <a:gd name="T3" fmla="*/ 56 h 76"/>
                  <a:gd name="T4" fmla="*/ 38 w 77"/>
                  <a:gd name="T5" fmla="*/ 76 h 76"/>
                  <a:gd name="T6" fmla="*/ 72 w 77"/>
                  <a:gd name="T7" fmla="*/ 56 h 76"/>
                  <a:gd name="T8" fmla="*/ 61 w 77"/>
                  <a:gd name="T9" fmla="*/ 7 h 76"/>
                  <a:gd name="T10" fmla="*/ 16 w 77"/>
                  <a:gd name="T11" fmla="*/ 7 h 76"/>
                  <a:gd name="T12" fmla="*/ 0 w 77"/>
                  <a:gd name="T13" fmla="*/ 38 h 76"/>
                  <a:gd name="T14" fmla="*/ 3 w 77"/>
                  <a:gd name="T15" fmla="*/ 53 h 76"/>
                  <a:gd name="T16" fmla="*/ 74 w 77"/>
                  <a:gd name="T17" fmla="*/ 53 h 76"/>
                  <a:gd name="T18" fmla="*/ 77 w 77"/>
                  <a:gd name="T19" fmla="*/ 38 h 76"/>
                  <a:gd name="T20" fmla="*/ 61 w 77"/>
                  <a:gd name="T21" fmla="*/ 7 h 76"/>
                  <a:gd name="T22" fmla="*/ 38 w 77"/>
                  <a:gd name="T23" fmla="*/ 0 h 76"/>
                  <a:gd name="T24" fmla="*/ 21 w 77"/>
                  <a:gd name="T25" fmla="*/ 4 h 76"/>
                  <a:gd name="T26" fmla="*/ 56 w 77"/>
                  <a:gd name="T27" fmla="*/ 4 h 76"/>
                  <a:gd name="T28" fmla="*/ 38 w 77"/>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6">
                    <a:moveTo>
                      <a:pt x="72" y="56"/>
                    </a:moveTo>
                    <a:cubicBezTo>
                      <a:pt x="5" y="56"/>
                      <a:pt x="5" y="56"/>
                      <a:pt x="5" y="56"/>
                    </a:cubicBezTo>
                    <a:cubicBezTo>
                      <a:pt x="11" y="68"/>
                      <a:pt x="24" y="76"/>
                      <a:pt x="38" y="76"/>
                    </a:cubicBezTo>
                    <a:cubicBezTo>
                      <a:pt x="53" y="76"/>
                      <a:pt x="66" y="68"/>
                      <a:pt x="72" y="56"/>
                    </a:cubicBezTo>
                    <a:moveTo>
                      <a:pt x="61" y="7"/>
                    </a:moveTo>
                    <a:cubicBezTo>
                      <a:pt x="16" y="7"/>
                      <a:pt x="16" y="7"/>
                      <a:pt x="16" y="7"/>
                    </a:cubicBezTo>
                    <a:cubicBezTo>
                      <a:pt x="6" y="14"/>
                      <a:pt x="0" y="26"/>
                      <a:pt x="0" y="38"/>
                    </a:cubicBezTo>
                    <a:cubicBezTo>
                      <a:pt x="0" y="43"/>
                      <a:pt x="1" y="48"/>
                      <a:pt x="3" y="53"/>
                    </a:cubicBezTo>
                    <a:cubicBezTo>
                      <a:pt x="74" y="53"/>
                      <a:pt x="74" y="53"/>
                      <a:pt x="74" y="53"/>
                    </a:cubicBezTo>
                    <a:cubicBezTo>
                      <a:pt x="76" y="48"/>
                      <a:pt x="77" y="43"/>
                      <a:pt x="77" y="38"/>
                    </a:cubicBezTo>
                    <a:cubicBezTo>
                      <a:pt x="77" y="26"/>
                      <a:pt x="70" y="14"/>
                      <a:pt x="61" y="7"/>
                    </a:cubicBezTo>
                    <a:moveTo>
                      <a:pt x="38" y="0"/>
                    </a:moveTo>
                    <a:cubicBezTo>
                      <a:pt x="32" y="0"/>
                      <a:pt x="26" y="2"/>
                      <a:pt x="21" y="4"/>
                    </a:cubicBezTo>
                    <a:cubicBezTo>
                      <a:pt x="56" y="4"/>
                      <a:pt x="56" y="4"/>
                      <a:pt x="56" y="4"/>
                    </a:cubicBezTo>
                    <a:cubicBezTo>
                      <a:pt x="51" y="2"/>
                      <a:pt x="45"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157"/>
              <p:cNvSpPr>
                <a:spLocks/>
              </p:cNvSpPr>
              <p:nvPr/>
            </p:nvSpPr>
            <p:spPr bwMode="auto">
              <a:xfrm>
                <a:off x="10694988" y="2146300"/>
                <a:ext cx="66675" cy="4763"/>
              </a:xfrm>
              <a:custGeom>
                <a:avLst/>
                <a:gdLst>
                  <a:gd name="T0" fmla="*/ 40 w 45"/>
                  <a:gd name="T1" fmla="*/ 0 h 3"/>
                  <a:gd name="T2" fmla="*/ 5 w 45"/>
                  <a:gd name="T3" fmla="*/ 0 h 3"/>
                  <a:gd name="T4" fmla="*/ 0 w 45"/>
                  <a:gd name="T5" fmla="*/ 3 h 3"/>
                  <a:gd name="T6" fmla="*/ 45 w 45"/>
                  <a:gd name="T7" fmla="*/ 3 h 3"/>
                  <a:gd name="T8" fmla="*/ 40 w 45"/>
                  <a:gd name="T9" fmla="*/ 0 h 3"/>
                </a:gdLst>
                <a:ahLst/>
                <a:cxnLst>
                  <a:cxn ang="0">
                    <a:pos x="T0" y="T1"/>
                  </a:cxn>
                  <a:cxn ang="0">
                    <a:pos x="T2" y="T3"/>
                  </a:cxn>
                  <a:cxn ang="0">
                    <a:pos x="T4" y="T5"/>
                  </a:cxn>
                  <a:cxn ang="0">
                    <a:pos x="T6" y="T7"/>
                  </a:cxn>
                  <a:cxn ang="0">
                    <a:pos x="T8" y="T9"/>
                  </a:cxn>
                </a:cxnLst>
                <a:rect l="0" t="0" r="r" b="b"/>
                <a:pathLst>
                  <a:path w="45" h="3">
                    <a:moveTo>
                      <a:pt x="40" y="0"/>
                    </a:moveTo>
                    <a:cubicBezTo>
                      <a:pt x="5" y="0"/>
                      <a:pt x="5" y="0"/>
                      <a:pt x="5" y="0"/>
                    </a:cubicBezTo>
                    <a:cubicBezTo>
                      <a:pt x="3" y="1"/>
                      <a:pt x="1" y="2"/>
                      <a:pt x="0" y="3"/>
                    </a:cubicBezTo>
                    <a:cubicBezTo>
                      <a:pt x="45" y="3"/>
                      <a:pt x="45" y="3"/>
                      <a:pt x="45" y="3"/>
                    </a:cubicBezTo>
                    <a:cubicBezTo>
                      <a:pt x="43" y="2"/>
                      <a:pt x="42" y="1"/>
                      <a:pt x="4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158"/>
              <p:cNvSpPr>
                <a:spLocks/>
              </p:cNvSpPr>
              <p:nvPr/>
            </p:nvSpPr>
            <p:spPr bwMode="auto">
              <a:xfrm>
                <a:off x="10677525" y="2217738"/>
                <a:ext cx="103187" cy="4763"/>
              </a:xfrm>
              <a:custGeom>
                <a:avLst/>
                <a:gdLst>
                  <a:gd name="T0" fmla="*/ 71 w 71"/>
                  <a:gd name="T1" fmla="*/ 0 h 3"/>
                  <a:gd name="T2" fmla="*/ 0 w 71"/>
                  <a:gd name="T3" fmla="*/ 0 h 3"/>
                  <a:gd name="T4" fmla="*/ 2 w 71"/>
                  <a:gd name="T5" fmla="*/ 3 h 3"/>
                  <a:gd name="T6" fmla="*/ 69 w 71"/>
                  <a:gd name="T7" fmla="*/ 3 h 3"/>
                  <a:gd name="T8" fmla="*/ 71 w 71"/>
                  <a:gd name="T9" fmla="*/ 0 h 3"/>
                </a:gdLst>
                <a:ahLst/>
                <a:cxnLst>
                  <a:cxn ang="0">
                    <a:pos x="T0" y="T1"/>
                  </a:cxn>
                  <a:cxn ang="0">
                    <a:pos x="T2" y="T3"/>
                  </a:cxn>
                  <a:cxn ang="0">
                    <a:pos x="T4" y="T5"/>
                  </a:cxn>
                  <a:cxn ang="0">
                    <a:pos x="T6" y="T7"/>
                  </a:cxn>
                  <a:cxn ang="0">
                    <a:pos x="T8" y="T9"/>
                  </a:cxn>
                </a:cxnLst>
                <a:rect l="0" t="0" r="r" b="b"/>
                <a:pathLst>
                  <a:path w="71" h="3">
                    <a:moveTo>
                      <a:pt x="71" y="0"/>
                    </a:moveTo>
                    <a:cubicBezTo>
                      <a:pt x="0" y="0"/>
                      <a:pt x="0" y="0"/>
                      <a:pt x="0" y="0"/>
                    </a:cubicBezTo>
                    <a:cubicBezTo>
                      <a:pt x="1" y="1"/>
                      <a:pt x="1" y="2"/>
                      <a:pt x="2" y="3"/>
                    </a:cubicBezTo>
                    <a:cubicBezTo>
                      <a:pt x="69" y="3"/>
                      <a:pt x="69" y="3"/>
                      <a:pt x="69" y="3"/>
                    </a:cubicBezTo>
                    <a:cubicBezTo>
                      <a:pt x="70" y="2"/>
                      <a:pt x="70" y="1"/>
                      <a:pt x="71"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159"/>
              <p:cNvSpPr>
                <a:spLocks noEditPoints="1"/>
              </p:cNvSpPr>
              <p:nvPr/>
            </p:nvSpPr>
            <p:spPr bwMode="auto">
              <a:xfrm>
                <a:off x="11080750" y="2139950"/>
                <a:ext cx="111125" cy="111125"/>
              </a:xfrm>
              <a:custGeom>
                <a:avLst/>
                <a:gdLst>
                  <a:gd name="T0" fmla="*/ 72 w 76"/>
                  <a:gd name="T1" fmla="*/ 56 h 76"/>
                  <a:gd name="T2" fmla="*/ 4 w 76"/>
                  <a:gd name="T3" fmla="*/ 56 h 76"/>
                  <a:gd name="T4" fmla="*/ 38 w 76"/>
                  <a:gd name="T5" fmla="*/ 76 h 76"/>
                  <a:gd name="T6" fmla="*/ 72 w 76"/>
                  <a:gd name="T7" fmla="*/ 56 h 76"/>
                  <a:gd name="T8" fmla="*/ 54 w 76"/>
                  <a:gd name="T9" fmla="*/ 7 h 76"/>
                  <a:gd name="T10" fmla="*/ 15 w 76"/>
                  <a:gd name="T11" fmla="*/ 7 h 76"/>
                  <a:gd name="T12" fmla="*/ 0 w 76"/>
                  <a:gd name="T13" fmla="*/ 38 h 76"/>
                  <a:gd name="T14" fmla="*/ 3 w 76"/>
                  <a:gd name="T15" fmla="*/ 53 h 76"/>
                  <a:gd name="T16" fmla="*/ 73 w 76"/>
                  <a:gd name="T17" fmla="*/ 53 h 76"/>
                  <a:gd name="T18" fmla="*/ 76 w 76"/>
                  <a:gd name="T19" fmla="*/ 38 h 76"/>
                  <a:gd name="T20" fmla="*/ 76 w 76"/>
                  <a:gd name="T21" fmla="*/ 35 h 76"/>
                  <a:gd name="T22" fmla="*/ 54 w 76"/>
                  <a:gd name="T23" fmla="*/ 7 h 76"/>
                  <a:gd name="T24" fmla="*/ 38 w 76"/>
                  <a:gd name="T25" fmla="*/ 0 h 76"/>
                  <a:gd name="T26" fmla="*/ 19 w 76"/>
                  <a:gd name="T27" fmla="*/ 4 h 76"/>
                  <a:gd name="T28" fmla="*/ 53 w 76"/>
                  <a:gd name="T29" fmla="*/ 4 h 76"/>
                  <a:gd name="T30" fmla="*/ 53 w 76"/>
                  <a:gd name="T31" fmla="*/ 3 h 76"/>
                  <a:gd name="T32" fmla="*/ 38 w 76"/>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6">
                    <a:moveTo>
                      <a:pt x="72" y="56"/>
                    </a:moveTo>
                    <a:cubicBezTo>
                      <a:pt x="4" y="56"/>
                      <a:pt x="4" y="56"/>
                      <a:pt x="4" y="56"/>
                    </a:cubicBezTo>
                    <a:cubicBezTo>
                      <a:pt x="11" y="68"/>
                      <a:pt x="23" y="76"/>
                      <a:pt x="38" y="76"/>
                    </a:cubicBezTo>
                    <a:cubicBezTo>
                      <a:pt x="52" y="76"/>
                      <a:pt x="65" y="68"/>
                      <a:pt x="72" y="56"/>
                    </a:cubicBezTo>
                    <a:moveTo>
                      <a:pt x="54" y="7"/>
                    </a:moveTo>
                    <a:cubicBezTo>
                      <a:pt x="15" y="7"/>
                      <a:pt x="15" y="7"/>
                      <a:pt x="15" y="7"/>
                    </a:cubicBezTo>
                    <a:cubicBezTo>
                      <a:pt x="6" y="14"/>
                      <a:pt x="0" y="25"/>
                      <a:pt x="0" y="38"/>
                    </a:cubicBezTo>
                    <a:cubicBezTo>
                      <a:pt x="0" y="43"/>
                      <a:pt x="1" y="48"/>
                      <a:pt x="3" y="53"/>
                    </a:cubicBezTo>
                    <a:cubicBezTo>
                      <a:pt x="73" y="53"/>
                      <a:pt x="73" y="53"/>
                      <a:pt x="73" y="53"/>
                    </a:cubicBezTo>
                    <a:cubicBezTo>
                      <a:pt x="75" y="48"/>
                      <a:pt x="76" y="43"/>
                      <a:pt x="76" y="38"/>
                    </a:cubicBezTo>
                    <a:cubicBezTo>
                      <a:pt x="76" y="37"/>
                      <a:pt x="76" y="36"/>
                      <a:pt x="76" y="35"/>
                    </a:cubicBezTo>
                    <a:cubicBezTo>
                      <a:pt x="65" y="30"/>
                      <a:pt x="56" y="20"/>
                      <a:pt x="54" y="7"/>
                    </a:cubicBezTo>
                    <a:moveTo>
                      <a:pt x="38" y="0"/>
                    </a:moveTo>
                    <a:cubicBezTo>
                      <a:pt x="31" y="0"/>
                      <a:pt x="25" y="1"/>
                      <a:pt x="19" y="4"/>
                    </a:cubicBezTo>
                    <a:cubicBezTo>
                      <a:pt x="53" y="4"/>
                      <a:pt x="53" y="4"/>
                      <a:pt x="53" y="4"/>
                    </a:cubicBezTo>
                    <a:cubicBezTo>
                      <a:pt x="53" y="4"/>
                      <a:pt x="53" y="3"/>
                      <a:pt x="53" y="3"/>
                    </a:cubicBezTo>
                    <a:cubicBezTo>
                      <a:pt x="48" y="1"/>
                      <a:pt x="43"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160"/>
              <p:cNvSpPr>
                <a:spLocks/>
              </p:cNvSpPr>
              <p:nvPr/>
            </p:nvSpPr>
            <p:spPr bwMode="auto">
              <a:xfrm>
                <a:off x="11102975" y="2146300"/>
                <a:ext cx="57150" cy="4763"/>
              </a:xfrm>
              <a:custGeom>
                <a:avLst/>
                <a:gdLst>
                  <a:gd name="T0" fmla="*/ 38 w 39"/>
                  <a:gd name="T1" fmla="*/ 0 h 3"/>
                  <a:gd name="T2" fmla="*/ 4 w 39"/>
                  <a:gd name="T3" fmla="*/ 0 h 3"/>
                  <a:gd name="T4" fmla="*/ 0 w 39"/>
                  <a:gd name="T5" fmla="*/ 3 h 3"/>
                  <a:gd name="T6" fmla="*/ 39 w 39"/>
                  <a:gd name="T7" fmla="*/ 3 h 3"/>
                  <a:gd name="T8" fmla="*/ 38 w 39"/>
                  <a:gd name="T9" fmla="*/ 0 h 3"/>
                </a:gdLst>
                <a:ahLst/>
                <a:cxnLst>
                  <a:cxn ang="0">
                    <a:pos x="T0" y="T1"/>
                  </a:cxn>
                  <a:cxn ang="0">
                    <a:pos x="T2" y="T3"/>
                  </a:cxn>
                  <a:cxn ang="0">
                    <a:pos x="T4" y="T5"/>
                  </a:cxn>
                  <a:cxn ang="0">
                    <a:pos x="T6" y="T7"/>
                  </a:cxn>
                  <a:cxn ang="0">
                    <a:pos x="T8" y="T9"/>
                  </a:cxn>
                </a:cxnLst>
                <a:rect l="0" t="0" r="r" b="b"/>
                <a:pathLst>
                  <a:path w="39" h="3">
                    <a:moveTo>
                      <a:pt x="38" y="0"/>
                    </a:moveTo>
                    <a:cubicBezTo>
                      <a:pt x="4" y="0"/>
                      <a:pt x="4" y="0"/>
                      <a:pt x="4" y="0"/>
                    </a:cubicBezTo>
                    <a:cubicBezTo>
                      <a:pt x="3" y="1"/>
                      <a:pt x="1" y="2"/>
                      <a:pt x="0" y="3"/>
                    </a:cubicBezTo>
                    <a:cubicBezTo>
                      <a:pt x="39" y="3"/>
                      <a:pt x="39" y="3"/>
                      <a:pt x="39" y="3"/>
                    </a:cubicBezTo>
                    <a:cubicBezTo>
                      <a:pt x="38" y="2"/>
                      <a:pt x="38" y="1"/>
                      <a:pt x="38"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161"/>
              <p:cNvSpPr>
                <a:spLocks/>
              </p:cNvSpPr>
              <p:nvPr/>
            </p:nvSpPr>
            <p:spPr bwMode="auto">
              <a:xfrm>
                <a:off x="11085513" y="2217738"/>
                <a:ext cx="101600" cy="4763"/>
              </a:xfrm>
              <a:custGeom>
                <a:avLst/>
                <a:gdLst>
                  <a:gd name="T0" fmla="*/ 70 w 70"/>
                  <a:gd name="T1" fmla="*/ 0 h 3"/>
                  <a:gd name="T2" fmla="*/ 0 w 70"/>
                  <a:gd name="T3" fmla="*/ 0 h 3"/>
                  <a:gd name="T4" fmla="*/ 1 w 70"/>
                  <a:gd name="T5" fmla="*/ 3 h 3"/>
                  <a:gd name="T6" fmla="*/ 69 w 70"/>
                  <a:gd name="T7" fmla="*/ 3 h 3"/>
                  <a:gd name="T8" fmla="*/ 70 w 70"/>
                  <a:gd name="T9" fmla="*/ 0 h 3"/>
                </a:gdLst>
                <a:ahLst/>
                <a:cxnLst>
                  <a:cxn ang="0">
                    <a:pos x="T0" y="T1"/>
                  </a:cxn>
                  <a:cxn ang="0">
                    <a:pos x="T2" y="T3"/>
                  </a:cxn>
                  <a:cxn ang="0">
                    <a:pos x="T4" y="T5"/>
                  </a:cxn>
                  <a:cxn ang="0">
                    <a:pos x="T6" y="T7"/>
                  </a:cxn>
                  <a:cxn ang="0">
                    <a:pos x="T8" y="T9"/>
                  </a:cxn>
                </a:cxnLst>
                <a:rect l="0" t="0" r="r" b="b"/>
                <a:pathLst>
                  <a:path w="70" h="3">
                    <a:moveTo>
                      <a:pt x="70" y="0"/>
                    </a:moveTo>
                    <a:cubicBezTo>
                      <a:pt x="0" y="0"/>
                      <a:pt x="0" y="0"/>
                      <a:pt x="0" y="0"/>
                    </a:cubicBezTo>
                    <a:cubicBezTo>
                      <a:pt x="0" y="1"/>
                      <a:pt x="1" y="2"/>
                      <a:pt x="1" y="3"/>
                    </a:cubicBezTo>
                    <a:cubicBezTo>
                      <a:pt x="69" y="3"/>
                      <a:pt x="69" y="3"/>
                      <a:pt x="69" y="3"/>
                    </a:cubicBezTo>
                    <a:cubicBezTo>
                      <a:pt x="69" y="2"/>
                      <a:pt x="70" y="1"/>
                      <a:pt x="7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52" name="Freeform 162"/>
              <p:cNvSpPr>
                <a:spLocks noEditPoints="1"/>
              </p:cNvSpPr>
              <p:nvPr/>
            </p:nvSpPr>
            <p:spPr bwMode="auto">
              <a:xfrm>
                <a:off x="11158538" y="2144713"/>
                <a:ext cx="33337" cy="46038"/>
              </a:xfrm>
              <a:custGeom>
                <a:avLst/>
                <a:gdLst>
                  <a:gd name="T0" fmla="*/ 8 w 23"/>
                  <a:gd name="T1" fmla="*/ 4 h 32"/>
                  <a:gd name="T2" fmla="*/ 1 w 23"/>
                  <a:gd name="T3" fmla="*/ 4 h 32"/>
                  <a:gd name="T4" fmla="*/ 23 w 23"/>
                  <a:gd name="T5" fmla="*/ 32 h 32"/>
                  <a:gd name="T6" fmla="*/ 8 w 23"/>
                  <a:gd name="T7" fmla="*/ 4 h 32"/>
                  <a:gd name="T8" fmla="*/ 0 w 23"/>
                  <a:gd name="T9" fmla="*/ 0 h 32"/>
                  <a:gd name="T10" fmla="*/ 0 w 23"/>
                  <a:gd name="T11" fmla="*/ 1 h 32"/>
                  <a:gd name="T12" fmla="*/ 4 w 23"/>
                  <a:gd name="T13" fmla="*/ 1 h 32"/>
                  <a:gd name="T14" fmla="*/ 0 w 23"/>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2">
                    <a:moveTo>
                      <a:pt x="8" y="4"/>
                    </a:moveTo>
                    <a:cubicBezTo>
                      <a:pt x="1" y="4"/>
                      <a:pt x="1" y="4"/>
                      <a:pt x="1" y="4"/>
                    </a:cubicBezTo>
                    <a:cubicBezTo>
                      <a:pt x="3" y="17"/>
                      <a:pt x="12" y="27"/>
                      <a:pt x="23" y="32"/>
                    </a:cubicBezTo>
                    <a:cubicBezTo>
                      <a:pt x="22" y="21"/>
                      <a:pt x="17" y="11"/>
                      <a:pt x="8" y="4"/>
                    </a:cubicBezTo>
                    <a:moveTo>
                      <a:pt x="0" y="0"/>
                    </a:moveTo>
                    <a:cubicBezTo>
                      <a:pt x="0" y="0"/>
                      <a:pt x="0" y="1"/>
                      <a:pt x="0" y="1"/>
                    </a:cubicBezTo>
                    <a:cubicBezTo>
                      <a:pt x="4" y="1"/>
                      <a:pt x="4" y="1"/>
                      <a:pt x="4" y="1"/>
                    </a:cubicBezTo>
                    <a:cubicBezTo>
                      <a:pt x="2" y="1"/>
                      <a:pt x="1" y="0"/>
                      <a:pt x="0"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53" name="Freeform 163"/>
              <p:cNvSpPr>
                <a:spLocks/>
              </p:cNvSpPr>
              <p:nvPr/>
            </p:nvSpPr>
            <p:spPr bwMode="auto">
              <a:xfrm>
                <a:off x="11158538" y="2146300"/>
                <a:ext cx="11112" cy="4763"/>
              </a:xfrm>
              <a:custGeom>
                <a:avLst/>
                <a:gdLst>
                  <a:gd name="T0" fmla="*/ 4 w 8"/>
                  <a:gd name="T1" fmla="*/ 0 h 3"/>
                  <a:gd name="T2" fmla="*/ 0 w 8"/>
                  <a:gd name="T3" fmla="*/ 0 h 3"/>
                  <a:gd name="T4" fmla="*/ 1 w 8"/>
                  <a:gd name="T5" fmla="*/ 3 h 3"/>
                  <a:gd name="T6" fmla="*/ 8 w 8"/>
                  <a:gd name="T7" fmla="*/ 3 h 3"/>
                  <a:gd name="T8" fmla="*/ 4 w 8"/>
                  <a:gd name="T9" fmla="*/ 0 h 3"/>
                </a:gdLst>
                <a:ahLst/>
                <a:cxnLst>
                  <a:cxn ang="0">
                    <a:pos x="T0" y="T1"/>
                  </a:cxn>
                  <a:cxn ang="0">
                    <a:pos x="T2" y="T3"/>
                  </a:cxn>
                  <a:cxn ang="0">
                    <a:pos x="T4" y="T5"/>
                  </a:cxn>
                  <a:cxn ang="0">
                    <a:pos x="T6" y="T7"/>
                  </a:cxn>
                  <a:cxn ang="0">
                    <a:pos x="T8" y="T9"/>
                  </a:cxn>
                </a:cxnLst>
                <a:rect l="0" t="0" r="r" b="b"/>
                <a:pathLst>
                  <a:path w="8" h="3">
                    <a:moveTo>
                      <a:pt x="4" y="0"/>
                    </a:moveTo>
                    <a:cubicBezTo>
                      <a:pt x="0" y="0"/>
                      <a:pt x="0" y="0"/>
                      <a:pt x="0" y="0"/>
                    </a:cubicBezTo>
                    <a:cubicBezTo>
                      <a:pt x="0" y="1"/>
                      <a:pt x="0" y="2"/>
                      <a:pt x="1" y="3"/>
                    </a:cubicBezTo>
                    <a:cubicBezTo>
                      <a:pt x="8" y="3"/>
                      <a:pt x="8" y="3"/>
                      <a:pt x="8" y="3"/>
                    </a:cubicBezTo>
                    <a:cubicBezTo>
                      <a:pt x="7" y="2"/>
                      <a:pt x="5" y="1"/>
                      <a:pt x="4"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TextBox 349"/>
            <p:cNvSpPr txBox="1"/>
            <p:nvPr/>
          </p:nvSpPr>
          <p:spPr>
            <a:xfrm>
              <a:off x="10318061" y="2490273"/>
              <a:ext cx="129518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5345" name="Group 5344"/>
          <p:cNvGrpSpPr/>
          <p:nvPr/>
        </p:nvGrpSpPr>
        <p:grpSpPr>
          <a:xfrm>
            <a:off x="7825862" y="1774453"/>
            <a:ext cx="958898" cy="1043197"/>
            <a:chOff x="-1372662" y="2268538"/>
            <a:chExt cx="577850" cy="628650"/>
          </a:xfrm>
        </p:grpSpPr>
        <p:sp>
          <p:nvSpPr>
            <p:cNvPr id="5161" name="Oval 171"/>
            <p:cNvSpPr>
              <a:spLocks noChangeArrowheads="1"/>
            </p:cNvSpPr>
            <p:nvPr/>
          </p:nvSpPr>
          <p:spPr bwMode="auto">
            <a:xfrm>
              <a:off x="-1196449" y="2644776"/>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62" name="Oval 172"/>
            <p:cNvSpPr>
              <a:spLocks noChangeArrowheads="1"/>
            </p:cNvSpPr>
            <p:nvPr/>
          </p:nvSpPr>
          <p:spPr bwMode="auto">
            <a:xfrm>
              <a:off x="-1196449" y="2849563"/>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32" name="Oval 245"/>
            <p:cNvSpPr>
              <a:spLocks noChangeArrowheads="1"/>
            </p:cNvSpPr>
            <p:nvPr/>
          </p:nvSpPr>
          <p:spPr bwMode="auto">
            <a:xfrm>
              <a:off x="-1150412" y="2841626"/>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33" name="Freeform 246"/>
            <p:cNvSpPr>
              <a:spLocks/>
            </p:cNvSpPr>
            <p:nvPr/>
          </p:nvSpPr>
          <p:spPr bwMode="auto">
            <a:xfrm>
              <a:off x="-1372662" y="2268538"/>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34" name="Rectangle 247"/>
            <p:cNvSpPr>
              <a:spLocks noChangeArrowheads="1"/>
            </p:cNvSpPr>
            <p:nvPr/>
          </p:nvSpPr>
          <p:spPr bwMode="auto">
            <a:xfrm>
              <a:off x="-1355199" y="2287588"/>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1" name="Freeform 304"/>
            <p:cNvSpPr>
              <a:spLocks/>
            </p:cNvSpPr>
            <p:nvPr/>
          </p:nvSpPr>
          <p:spPr bwMode="auto">
            <a:xfrm>
              <a:off x="-1328212" y="2393951"/>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2" name="Freeform 305"/>
            <p:cNvSpPr>
              <a:spLocks/>
            </p:cNvSpPr>
            <p:nvPr/>
          </p:nvSpPr>
          <p:spPr bwMode="auto">
            <a:xfrm>
              <a:off x="-1332974" y="2335213"/>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3" name="Freeform 306"/>
            <p:cNvSpPr>
              <a:spLocks/>
            </p:cNvSpPr>
            <p:nvPr/>
          </p:nvSpPr>
          <p:spPr bwMode="auto">
            <a:xfrm>
              <a:off x="-1325037" y="2444751"/>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4" name="Rectangle 307"/>
            <p:cNvSpPr>
              <a:spLocks noChangeArrowheads="1"/>
            </p:cNvSpPr>
            <p:nvPr/>
          </p:nvSpPr>
          <p:spPr bwMode="auto">
            <a:xfrm>
              <a:off x="-1329799" y="2317751"/>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5" name="Rectangle 308"/>
            <p:cNvSpPr>
              <a:spLocks noChangeArrowheads="1"/>
            </p:cNvSpPr>
            <p:nvPr/>
          </p:nvSpPr>
          <p:spPr bwMode="auto">
            <a:xfrm>
              <a:off x="-1329799" y="2357438"/>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6" name="Rectangle 309"/>
            <p:cNvSpPr>
              <a:spLocks noChangeArrowheads="1"/>
            </p:cNvSpPr>
            <p:nvPr/>
          </p:nvSpPr>
          <p:spPr bwMode="auto">
            <a:xfrm>
              <a:off x="-1329799" y="2400301"/>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7" name="Rectangle 310"/>
            <p:cNvSpPr>
              <a:spLocks noChangeArrowheads="1"/>
            </p:cNvSpPr>
            <p:nvPr/>
          </p:nvSpPr>
          <p:spPr bwMode="auto">
            <a:xfrm>
              <a:off x="-1329799" y="2439988"/>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8" name="Rectangle 311"/>
            <p:cNvSpPr>
              <a:spLocks noChangeArrowheads="1"/>
            </p:cNvSpPr>
            <p:nvPr/>
          </p:nvSpPr>
          <p:spPr bwMode="auto">
            <a:xfrm>
              <a:off x="-1329799" y="2482851"/>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9" name="Rectangle 312"/>
            <p:cNvSpPr>
              <a:spLocks noChangeArrowheads="1"/>
            </p:cNvSpPr>
            <p:nvPr/>
          </p:nvSpPr>
          <p:spPr bwMode="auto">
            <a:xfrm>
              <a:off x="-1329799" y="2557463"/>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4" name="Freeform 317"/>
            <p:cNvSpPr>
              <a:spLocks/>
            </p:cNvSpPr>
            <p:nvPr/>
          </p:nvSpPr>
          <p:spPr bwMode="auto">
            <a:xfrm>
              <a:off x="-1347262" y="2724151"/>
              <a:ext cx="44450" cy="69850"/>
            </a:xfrm>
            <a:custGeom>
              <a:avLst/>
              <a:gdLst>
                <a:gd name="T0" fmla="*/ 28 w 28"/>
                <a:gd name="T1" fmla="*/ 44 h 44"/>
                <a:gd name="T2" fmla="*/ 28 w 28"/>
                <a:gd name="T3" fmla="*/ 32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2"/>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5" name="Freeform 318"/>
            <p:cNvSpPr>
              <a:spLocks/>
            </p:cNvSpPr>
            <p:nvPr/>
          </p:nvSpPr>
          <p:spPr bwMode="auto">
            <a:xfrm>
              <a:off x="-866249" y="2724151"/>
              <a:ext cx="47625" cy="69850"/>
            </a:xfrm>
            <a:custGeom>
              <a:avLst/>
              <a:gdLst>
                <a:gd name="T0" fmla="*/ 2 w 30"/>
                <a:gd name="T1" fmla="*/ 44 h 44"/>
                <a:gd name="T2" fmla="*/ 0 w 30"/>
                <a:gd name="T3" fmla="*/ 32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2"/>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6" name="Freeform 319"/>
            <p:cNvSpPr>
              <a:spLocks/>
            </p:cNvSpPr>
            <p:nvPr/>
          </p:nvSpPr>
          <p:spPr bwMode="auto">
            <a:xfrm>
              <a:off x="-1347262" y="2724151"/>
              <a:ext cx="528638" cy="50800"/>
            </a:xfrm>
            <a:custGeom>
              <a:avLst/>
              <a:gdLst>
                <a:gd name="T0" fmla="*/ 303 w 333"/>
                <a:gd name="T1" fmla="*/ 32 h 32"/>
                <a:gd name="T2" fmla="*/ 28 w 333"/>
                <a:gd name="T3" fmla="*/ 32 h 32"/>
                <a:gd name="T4" fmla="*/ 0 w 333"/>
                <a:gd name="T5" fmla="*/ 0 h 32"/>
                <a:gd name="T6" fmla="*/ 333 w 333"/>
                <a:gd name="T7" fmla="*/ 0 h 32"/>
                <a:gd name="T8" fmla="*/ 303 w 333"/>
                <a:gd name="T9" fmla="*/ 32 h 32"/>
              </a:gdLst>
              <a:ahLst/>
              <a:cxnLst>
                <a:cxn ang="0">
                  <a:pos x="T0" y="T1"/>
                </a:cxn>
                <a:cxn ang="0">
                  <a:pos x="T2" y="T3"/>
                </a:cxn>
                <a:cxn ang="0">
                  <a:pos x="T4" y="T5"/>
                </a:cxn>
                <a:cxn ang="0">
                  <a:pos x="T6" y="T7"/>
                </a:cxn>
                <a:cxn ang="0">
                  <a:pos x="T8" y="T9"/>
                </a:cxn>
              </a:cxnLst>
              <a:rect l="0" t="0" r="r" b="b"/>
              <a:pathLst>
                <a:path w="333" h="32">
                  <a:moveTo>
                    <a:pt x="303" y="32"/>
                  </a:moveTo>
                  <a:lnTo>
                    <a:pt x="28" y="32"/>
                  </a:lnTo>
                  <a:lnTo>
                    <a:pt x="0" y="0"/>
                  </a:lnTo>
                  <a:lnTo>
                    <a:pt x="333" y="0"/>
                  </a:lnTo>
                  <a:lnTo>
                    <a:pt x="303"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7" name="Freeform 320"/>
            <p:cNvSpPr>
              <a:spLocks/>
            </p:cNvSpPr>
            <p:nvPr/>
          </p:nvSpPr>
          <p:spPr bwMode="auto">
            <a:xfrm>
              <a:off x="-1302812" y="2774951"/>
              <a:ext cx="439738" cy="19050"/>
            </a:xfrm>
            <a:custGeom>
              <a:avLst/>
              <a:gdLst>
                <a:gd name="T0" fmla="*/ 275 w 277"/>
                <a:gd name="T1" fmla="*/ 0 h 12"/>
                <a:gd name="T2" fmla="*/ 0 w 277"/>
                <a:gd name="T3" fmla="*/ 0 h 12"/>
                <a:gd name="T4" fmla="*/ 0 w 277"/>
                <a:gd name="T5" fmla="*/ 12 h 12"/>
                <a:gd name="T6" fmla="*/ 277 w 277"/>
                <a:gd name="T7" fmla="*/ 12 h 12"/>
                <a:gd name="T8" fmla="*/ 275 w 277"/>
                <a:gd name="T9" fmla="*/ 0 h 12"/>
              </a:gdLst>
              <a:ahLst/>
              <a:cxnLst>
                <a:cxn ang="0">
                  <a:pos x="T0" y="T1"/>
                </a:cxn>
                <a:cxn ang="0">
                  <a:pos x="T2" y="T3"/>
                </a:cxn>
                <a:cxn ang="0">
                  <a:pos x="T4" y="T5"/>
                </a:cxn>
                <a:cxn ang="0">
                  <a:pos x="T6" y="T7"/>
                </a:cxn>
                <a:cxn ang="0">
                  <a:pos x="T8" y="T9"/>
                </a:cxn>
              </a:cxnLst>
              <a:rect l="0" t="0" r="r" b="b"/>
              <a:pathLst>
                <a:path w="277" h="12">
                  <a:moveTo>
                    <a:pt x="275" y="0"/>
                  </a:moveTo>
                  <a:lnTo>
                    <a:pt x="0" y="0"/>
                  </a:lnTo>
                  <a:lnTo>
                    <a:pt x="0" y="12"/>
                  </a:lnTo>
                  <a:lnTo>
                    <a:pt x="277" y="12"/>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8" name="Freeform 321"/>
            <p:cNvSpPr>
              <a:spLocks/>
            </p:cNvSpPr>
            <p:nvPr/>
          </p:nvSpPr>
          <p:spPr bwMode="auto">
            <a:xfrm>
              <a:off x="-1128187" y="2813051"/>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6" name="Group 545"/>
          <p:cNvGrpSpPr/>
          <p:nvPr/>
        </p:nvGrpSpPr>
        <p:grpSpPr>
          <a:xfrm>
            <a:off x="7817633" y="3505535"/>
            <a:ext cx="960485" cy="1044923"/>
            <a:chOff x="-1372662" y="2268538"/>
            <a:chExt cx="577850" cy="628650"/>
          </a:xfrm>
        </p:grpSpPr>
        <p:sp>
          <p:nvSpPr>
            <p:cNvPr id="547" name="Oval 171"/>
            <p:cNvSpPr>
              <a:spLocks noChangeArrowheads="1"/>
            </p:cNvSpPr>
            <p:nvPr/>
          </p:nvSpPr>
          <p:spPr bwMode="auto">
            <a:xfrm>
              <a:off x="-1196449" y="2644776"/>
              <a:ext cx="238125" cy="5080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8" name="Oval 172"/>
            <p:cNvSpPr>
              <a:spLocks noChangeArrowheads="1"/>
            </p:cNvSpPr>
            <p:nvPr/>
          </p:nvSpPr>
          <p:spPr bwMode="auto">
            <a:xfrm>
              <a:off x="-1196449" y="2849563"/>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9" name="Oval 245"/>
            <p:cNvSpPr>
              <a:spLocks noChangeArrowheads="1"/>
            </p:cNvSpPr>
            <p:nvPr/>
          </p:nvSpPr>
          <p:spPr bwMode="auto">
            <a:xfrm>
              <a:off x="-1150412" y="2841626"/>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246"/>
            <p:cNvSpPr>
              <a:spLocks/>
            </p:cNvSpPr>
            <p:nvPr/>
          </p:nvSpPr>
          <p:spPr bwMode="auto">
            <a:xfrm>
              <a:off x="-1372662" y="2268538"/>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Rectangle 247"/>
            <p:cNvSpPr>
              <a:spLocks noChangeArrowheads="1"/>
            </p:cNvSpPr>
            <p:nvPr/>
          </p:nvSpPr>
          <p:spPr bwMode="auto">
            <a:xfrm>
              <a:off x="-1355199" y="2287588"/>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304"/>
            <p:cNvSpPr>
              <a:spLocks/>
            </p:cNvSpPr>
            <p:nvPr/>
          </p:nvSpPr>
          <p:spPr bwMode="auto">
            <a:xfrm>
              <a:off x="-1328212" y="2393951"/>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305"/>
            <p:cNvSpPr>
              <a:spLocks/>
            </p:cNvSpPr>
            <p:nvPr/>
          </p:nvSpPr>
          <p:spPr bwMode="auto">
            <a:xfrm>
              <a:off x="-1332974" y="2335213"/>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306"/>
            <p:cNvSpPr>
              <a:spLocks/>
            </p:cNvSpPr>
            <p:nvPr/>
          </p:nvSpPr>
          <p:spPr bwMode="auto">
            <a:xfrm>
              <a:off x="-1325037" y="2444751"/>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Rectangle 307"/>
            <p:cNvSpPr>
              <a:spLocks noChangeArrowheads="1"/>
            </p:cNvSpPr>
            <p:nvPr/>
          </p:nvSpPr>
          <p:spPr bwMode="auto">
            <a:xfrm>
              <a:off x="-1329799" y="2317751"/>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Rectangle 308"/>
            <p:cNvSpPr>
              <a:spLocks noChangeArrowheads="1"/>
            </p:cNvSpPr>
            <p:nvPr/>
          </p:nvSpPr>
          <p:spPr bwMode="auto">
            <a:xfrm>
              <a:off x="-1329799" y="2357438"/>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Rectangle 309"/>
            <p:cNvSpPr>
              <a:spLocks noChangeArrowheads="1"/>
            </p:cNvSpPr>
            <p:nvPr/>
          </p:nvSpPr>
          <p:spPr bwMode="auto">
            <a:xfrm>
              <a:off x="-1329799" y="2400301"/>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8" name="Rectangle 310"/>
            <p:cNvSpPr>
              <a:spLocks noChangeArrowheads="1"/>
            </p:cNvSpPr>
            <p:nvPr/>
          </p:nvSpPr>
          <p:spPr bwMode="auto">
            <a:xfrm>
              <a:off x="-1329799" y="2439988"/>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9" name="Rectangle 311"/>
            <p:cNvSpPr>
              <a:spLocks noChangeArrowheads="1"/>
            </p:cNvSpPr>
            <p:nvPr/>
          </p:nvSpPr>
          <p:spPr bwMode="auto">
            <a:xfrm>
              <a:off x="-1329799" y="2482851"/>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0" name="Rectangle 312"/>
            <p:cNvSpPr>
              <a:spLocks noChangeArrowheads="1"/>
            </p:cNvSpPr>
            <p:nvPr/>
          </p:nvSpPr>
          <p:spPr bwMode="auto">
            <a:xfrm>
              <a:off x="-1329799" y="2557463"/>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1" name="Freeform 317"/>
            <p:cNvSpPr>
              <a:spLocks/>
            </p:cNvSpPr>
            <p:nvPr/>
          </p:nvSpPr>
          <p:spPr bwMode="auto">
            <a:xfrm>
              <a:off x="-1347262" y="2724151"/>
              <a:ext cx="44450" cy="69850"/>
            </a:xfrm>
            <a:custGeom>
              <a:avLst/>
              <a:gdLst>
                <a:gd name="T0" fmla="*/ 28 w 28"/>
                <a:gd name="T1" fmla="*/ 44 h 44"/>
                <a:gd name="T2" fmla="*/ 28 w 28"/>
                <a:gd name="T3" fmla="*/ 32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2"/>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2" name="Freeform 318"/>
            <p:cNvSpPr>
              <a:spLocks/>
            </p:cNvSpPr>
            <p:nvPr/>
          </p:nvSpPr>
          <p:spPr bwMode="auto">
            <a:xfrm>
              <a:off x="-866249" y="2724151"/>
              <a:ext cx="47625" cy="69850"/>
            </a:xfrm>
            <a:custGeom>
              <a:avLst/>
              <a:gdLst>
                <a:gd name="T0" fmla="*/ 2 w 30"/>
                <a:gd name="T1" fmla="*/ 44 h 44"/>
                <a:gd name="T2" fmla="*/ 0 w 30"/>
                <a:gd name="T3" fmla="*/ 32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2"/>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3" name="Freeform 319"/>
            <p:cNvSpPr>
              <a:spLocks/>
            </p:cNvSpPr>
            <p:nvPr/>
          </p:nvSpPr>
          <p:spPr bwMode="auto">
            <a:xfrm>
              <a:off x="-1347262" y="2724151"/>
              <a:ext cx="528638" cy="50800"/>
            </a:xfrm>
            <a:custGeom>
              <a:avLst/>
              <a:gdLst>
                <a:gd name="T0" fmla="*/ 303 w 333"/>
                <a:gd name="T1" fmla="*/ 32 h 32"/>
                <a:gd name="T2" fmla="*/ 28 w 333"/>
                <a:gd name="T3" fmla="*/ 32 h 32"/>
                <a:gd name="T4" fmla="*/ 0 w 333"/>
                <a:gd name="T5" fmla="*/ 0 h 32"/>
                <a:gd name="T6" fmla="*/ 333 w 333"/>
                <a:gd name="T7" fmla="*/ 0 h 32"/>
                <a:gd name="T8" fmla="*/ 303 w 333"/>
                <a:gd name="T9" fmla="*/ 32 h 32"/>
              </a:gdLst>
              <a:ahLst/>
              <a:cxnLst>
                <a:cxn ang="0">
                  <a:pos x="T0" y="T1"/>
                </a:cxn>
                <a:cxn ang="0">
                  <a:pos x="T2" y="T3"/>
                </a:cxn>
                <a:cxn ang="0">
                  <a:pos x="T4" y="T5"/>
                </a:cxn>
                <a:cxn ang="0">
                  <a:pos x="T6" y="T7"/>
                </a:cxn>
                <a:cxn ang="0">
                  <a:pos x="T8" y="T9"/>
                </a:cxn>
              </a:cxnLst>
              <a:rect l="0" t="0" r="r" b="b"/>
              <a:pathLst>
                <a:path w="333" h="32">
                  <a:moveTo>
                    <a:pt x="303" y="32"/>
                  </a:moveTo>
                  <a:lnTo>
                    <a:pt x="28" y="32"/>
                  </a:lnTo>
                  <a:lnTo>
                    <a:pt x="0" y="0"/>
                  </a:lnTo>
                  <a:lnTo>
                    <a:pt x="333" y="0"/>
                  </a:lnTo>
                  <a:lnTo>
                    <a:pt x="303"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4" name="Freeform 320"/>
            <p:cNvSpPr>
              <a:spLocks/>
            </p:cNvSpPr>
            <p:nvPr/>
          </p:nvSpPr>
          <p:spPr bwMode="auto">
            <a:xfrm>
              <a:off x="-1302812" y="2774951"/>
              <a:ext cx="439738" cy="19050"/>
            </a:xfrm>
            <a:custGeom>
              <a:avLst/>
              <a:gdLst>
                <a:gd name="T0" fmla="*/ 275 w 277"/>
                <a:gd name="T1" fmla="*/ 0 h 12"/>
                <a:gd name="T2" fmla="*/ 0 w 277"/>
                <a:gd name="T3" fmla="*/ 0 h 12"/>
                <a:gd name="T4" fmla="*/ 0 w 277"/>
                <a:gd name="T5" fmla="*/ 12 h 12"/>
                <a:gd name="T6" fmla="*/ 277 w 277"/>
                <a:gd name="T7" fmla="*/ 12 h 12"/>
                <a:gd name="T8" fmla="*/ 275 w 277"/>
                <a:gd name="T9" fmla="*/ 0 h 12"/>
              </a:gdLst>
              <a:ahLst/>
              <a:cxnLst>
                <a:cxn ang="0">
                  <a:pos x="T0" y="T1"/>
                </a:cxn>
                <a:cxn ang="0">
                  <a:pos x="T2" y="T3"/>
                </a:cxn>
                <a:cxn ang="0">
                  <a:pos x="T4" y="T5"/>
                </a:cxn>
                <a:cxn ang="0">
                  <a:pos x="T6" y="T7"/>
                </a:cxn>
                <a:cxn ang="0">
                  <a:pos x="T8" y="T9"/>
                </a:cxn>
              </a:cxnLst>
              <a:rect l="0" t="0" r="r" b="b"/>
              <a:pathLst>
                <a:path w="277" h="12">
                  <a:moveTo>
                    <a:pt x="275" y="0"/>
                  </a:moveTo>
                  <a:lnTo>
                    <a:pt x="0" y="0"/>
                  </a:lnTo>
                  <a:lnTo>
                    <a:pt x="0" y="12"/>
                  </a:lnTo>
                  <a:lnTo>
                    <a:pt x="277" y="12"/>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5" name="Freeform 321"/>
            <p:cNvSpPr>
              <a:spLocks/>
            </p:cNvSpPr>
            <p:nvPr/>
          </p:nvSpPr>
          <p:spPr bwMode="auto">
            <a:xfrm>
              <a:off x="-1128187" y="2813051"/>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7" name="Rectangle 126"/>
          <p:cNvSpPr/>
          <p:nvPr/>
        </p:nvSpPr>
        <p:spPr bwMode="auto">
          <a:xfrm>
            <a:off x="8788681" y="4006914"/>
            <a:ext cx="978902"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 </a:t>
            </a:r>
            <a:r>
              <a:rPr kumimoji="0" lang="en-US" sz="12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U-SQL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analytic app</a:t>
            </a:r>
          </a:p>
        </p:txBody>
      </p:sp>
      <p:grpSp>
        <p:nvGrpSpPr>
          <p:cNvPr id="566" name="Group 565"/>
          <p:cNvGrpSpPr/>
          <p:nvPr/>
        </p:nvGrpSpPr>
        <p:grpSpPr>
          <a:xfrm>
            <a:off x="7823424" y="5033110"/>
            <a:ext cx="965248" cy="1050105"/>
            <a:chOff x="-1372662" y="2268538"/>
            <a:chExt cx="577850" cy="628650"/>
          </a:xfrm>
        </p:grpSpPr>
        <p:sp>
          <p:nvSpPr>
            <p:cNvPr id="567" name="Oval 171"/>
            <p:cNvSpPr>
              <a:spLocks noChangeArrowheads="1"/>
            </p:cNvSpPr>
            <p:nvPr/>
          </p:nvSpPr>
          <p:spPr bwMode="auto">
            <a:xfrm>
              <a:off x="-1196449" y="2644776"/>
              <a:ext cx="238125" cy="5080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8" name="Oval 172"/>
            <p:cNvSpPr>
              <a:spLocks noChangeArrowheads="1"/>
            </p:cNvSpPr>
            <p:nvPr/>
          </p:nvSpPr>
          <p:spPr bwMode="auto">
            <a:xfrm>
              <a:off x="-1196449" y="2849563"/>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9" name="Oval 245"/>
            <p:cNvSpPr>
              <a:spLocks noChangeArrowheads="1"/>
            </p:cNvSpPr>
            <p:nvPr/>
          </p:nvSpPr>
          <p:spPr bwMode="auto">
            <a:xfrm>
              <a:off x="-1150412" y="2841626"/>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0" name="Freeform 246"/>
            <p:cNvSpPr>
              <a:spLocks/>
            </p:cNvSpPr>
            <p:nvPr/>
          </p:nvSpPr>
          <p:spPr bwMode="auto">
            <a:xfrm>
              <a:off x="-1372662" y="2268538"/>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1" name="Rectangle 247"/>
            <p:cNvSpPr>
              <a:spLocks noChangeArrowheads="1"/>
            </p:cNvSpPr>
            <p:nvPr/>
          </p:nvSpPr>
          <p:spPr bwMode="auto">
            <a:xfrm>
              <a:off x="-1355199" y="2287588"/>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2" name="Freeform 304"/>
            <p:cNvSpPr>
              <a:spLocks/>
            </p:cNvSpPr>
            <p:nvPr/>
          </p:nvSpPr>
          <p:spPr bwMode="auto">
            <a:xfrm>
              <a:off x="-1328212" y="2393951"/>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3" name="Freeform 305"/>
            <p:cNvSpPr>
              <a:spLocks/>
            </p:cNvSpPr>
            <p:nvPr/>
          </p:nvSpPr>
          <p:spPr bwMode="auto">
            <a:xfrm>
              <a:off x="-1332974" y="2335213"/>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4" name="Freeform 306"/>
            <p:cNvSpPr>
              <a:spLocks/>
            </p:cNvSpPr>
            <p:nvPr/>
          </p:nvSpPr>
          <p:spPr bwMode="auto">
            <a:xfrm>
              <a:off x="-1325037" y="2444751"/>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5" name="Rectangle 307"/>
            <p:cNvSpPr>
              <a:spLocks noChangeArrowheads="1"/>
            </p:cNvSpPr>
            <p:nvPr/>
          </p:nvSpPr>
          <p:spPr bwMode="auto">
            <a:xfrm>
              <a:off x="-1329799" y="2317751"/>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6" name="Rectangle 308"/>
            <p:cNvSpPr>
              <a:spLocks noChangeArrowheads="1"/>
            </p:cNvSpPr>
            <p:nvPr/>
          </p:nvSpPr>
          <p:spPr bwMode="auto">
            <a:xfrm>
              <a:off x="-1329799" y="2357438"/>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7" name="Rectangle 309"/>
            <p:cNvSpPr>
              <a:spLocks noChangeArrowheads="1"/>
            </p:cNvSpPr>
            <p:nvPr/>
          </p:nvSpPr>
          <p:spPr bwMode="auto">
            <a:xfrm>
              <a:off x="-1329799" y="2400301"/>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8" name="Rectangle 310"/>
            <p:cNvSpPr>
              <a:spLocks noChangeArrowheads="1"/>
            </p:cNvSpPr>
            <p:nvPr/>
          </p:nvSpPr>
          <p:spPr bwMode="auto">
            <a:xfrm>
              <a:off x="-1329799" y="2439988"/>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9" name="Rectangle 311"/>
            <p:cNvSpPr>
              <a:spLocks noChangeArrowheads="1"/>
            </p:cNvSpPr>
            <p:nvPr/>
          </p:nvSpPr>
          <p:spPr bwMode="auto">
            <a:xfrm>
              <a:off x="-1329799" y="2482851"/>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0" name="Rectangle 312"/>
            <p:cNvSpPr>
              <a:spLocks noChangeArrowheads="1"/>
            </p:cNvSpPr>
            <p:nvPr/>
          </p:nvSpPr>
          <p:spPr bwMode="auto">
            <a:xfrm>
              <a:off x="-1329799" y="2557463"/>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317"/>
            <p:cNvSpPr>
              <a:spLocks/>
            </p:cNvSpPr>
            <p:nvPr/>
          </p:nvSpPr>
          <p:spPr bwMode="auto">
            <a:xfrm>
              <a:off x="-1347262" y="2724151"/>
              <a:ext cx="44450" cy="69850"/>
            </a:xfrm>
            <a:custGeom>
              <a:avLst/>
              <a:gdLst>
                <a:gd name="T0" fmla="*/ 28 w 28"/>
                <a:gd name="T1" fmla="*/ 44 h 44"/>
                <a:gd name="T2" fmla="*/ 28 w 28"/>
                <a:gd name="T3" fmla="*/ 32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2"/>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318"/>
            <p:cNvSpPr>
              <a:spLocks/>
            </p:cNvSpPr>
            <p:nvPr/>
          </p:nvSpPr>
          <p:spPr bwMode="auto">
            <a:xfrm>
              <a:off x="-866249" y="2724151"/>
              <a:ext cx="47625" cy="69850"/>
            </a:xfrm>
            <a:custGeom>
              <a:avLst/>
              <a:gdLst>
                <a:gd name="T0" fmla="*/ 2 w 30"/>
                <a:gd name="T1" fmla="*/ 44 h 44"/>
                <a:gd name="T2" fmla="*/ 0 w 30"/>
                <a:gd name="T3" fmla="*/ 32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2"/>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319"/>
            <p:cNvSpPr>
              <a:spLocks/>
            </p:cNvSpPr>
            <p:nvPr/>
          </p:nvSpPr>
          <p:spPr bwMode="auto">
            <a:xfrm>
              <a:off x="-1347262" y="2724151"/>
              <a:ext cx="528638" cy="50800"/>
            </a:xfrm>
            <a:custGeom>
              <a:avLst/>
              <a:gdLst>
                <a:gd name="T0" fmla="*/ 303 w 333"/>
                <a:gd name="T1" fmla="*/ 32 h 32"/>
                <a:gd name="T2" fmla="*/ 28 w 333"/>
                <a:gd name="T3" fmla="*/ 32 h 32"/>
                <a:gd name="T4" fmla="*/ 0 w 333"/>
                <a:gd name="T5" fmla="*/ 0 h 32"/>
                <a:gd name="T6" fmla="*/ 333 w 333"/>
                <a:gd name="T7" fmla="*/ 0 h 32"/>
                <a:gd name="T8" fmla="*/ 303 w 333"/>
                <a:gd name="T9" fmla="*/ 32 h 32"/>
              </a:gdLst>
              <a:ahLst/>
              <a:cxnLst>
                <a:cxn ang="0">
                  <a:pos x="T0" y="T1"/>
                </a:cxn>
                <a:cxn ang="0">
                  <a:pos x="T2" y="T3"/>
                </a:cxn>
                <a:cxn ang="0">
                  <a:pos x="T4" y="T5"/>
                </a:cxn>
                <a:cxn ang="0">
                  <a:pos x="T6" y="T7"/>
                </a:cxn>
                <a:cxn ang="0">
                  <a:pos x="T8" y="T9"/>
                </a:cxn>
              </a:cxnLst>
              <a:rect l="0" t="0" r="r" b="b"/>
              <a:pathLst>
                <a:path w="333" h="32">
                  <a:moveTo>
                    <a:pt x="303" y="32"/>
                  </a:moveTo>
                  <a:lnTo>
                    <a:pt x="28" y="32"/>
                  </a:lnTo>
                  <a:lnTo>
                    <a:pt x="0" y="0"/>
                  </a:lnTo>
                  <a:lnTo>
                    <a:pt x="333" y="0"/>
                  </a:lnTo>
                  <a:lnTo>
                    <a:pt x="303" y="3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320"/>
            <p:cNvSpPr>
              <a:spLocks/>
            </p:cNvSpPr>
            <p:nvPr/>
          </p:nvSpPr>
          <p:spPr bwMode="auto">
            <a:xfrm>
              <a:off x="-1302812" y="2774951"/>
              <a:ext cx="439738" cy="19050"/>
            </a:xfrm>
            <a:custGeom>
              <a:avLst/>
              <a:gdLst>
                <a:gd name="T0" fmla="*/ 275 w 277"/>
                <a:gd name="T1" fmla="*/ 0 h 12"/>
                <a:gd name="T2" fmla="*/ 0 w 277"/>
                <a:gd name="T3" fmla="*/ 0 h 12"/>
                <a:gd name="T4" fmla="*/ 0 w 277"/>
                <a:gd name="T5" fmla="*/ 12 h 12"/>
                <a:gd name="T6" fmla="*/ 277 w 277"/>
                <a:gd name="T7" fmla="*/ 12 h 12"/>
                <a:gd name="T8" fmla="*/ 275 w 277"/>
                <a:gd name="T9" fmla="*/ 0 h 12"/>
              </a:gdLst>
              <a:ahLst/>
              <a:cxnLst>
                <a:cxn ang="0">
                  <a:pos x="T0" y="T1"/>
                </a:cxn>
                <a:cxn ang="0">
                  <a:pos x="T2" y="T3"/>
                </a:cxn>
                <a:cxn ang="0">
                  <a:pos x="T4" y="T5"/>
                </a:cxn>
                <a:cxn ang="0">
                  <a:pos x="T6" y="T7"/>
                </a:cxn>
                <a:cxn ang="0">
                  <a:pos x="T8" y="T9"/>
                </a:cxn>
              </a:cxnLst>
              <a:rect l="0" t="0" r="r" b="b"/>
              <a:pathLst>
                <a:path w="277" h="12">
                  <a:moveTo>
                    <a:pt x="275" y="0"/>
                  </a:moveTo>
                  <a:lnTo>
                    <a:pt x="0" y="0"/>
                  </a:lnTo>
                  <a:lnTo>
                    <a:pt x="0" y="12"/>
                  </a:lnTo>
                  <a:lnTo>
                    <a:pt x="277" y="12"/>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5" name="Freeform 321"/>
            <p:cNvSpPr>
              <a:spLocks/>
            </p:cNvSpPr>
            <p:nvPr/>
          </p:nvSpPr>
          <p:spPr bwMode="auto">
            <a:xfrm>
              <a:off x="-1128187" y="2813051"/>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57" name="Group 356"/>
          <p:cNvGrpSpPr/>
          <p:nvPr/>
        </p:nvGrpSpPr>
        <p:grpSpPr>
          <a:xfrm>
            <a:off x="-178355" y="2611076"/>
            <a:ext cx="2418517" cy="2418517"/>
            <a:chOff x="553295" y="2833763"/>
            <a:chExt cx="2316968" cy="2316968"/>
          </a:xfrm>
        </p:grpSpPr>
        <p:pic>
          <p:nvPicPr>
            <p:cNvPr id="358" name="Picture 357"/>
            <p:cNvPicPr>
              <a:picLocks noChangeAspect="1"/>
            </p:cNvPicPr>
            <p:nvPr/>
          </p:nvPicPr>
          <p:blipFill>
            <a:blip r:embed="rId8"/>
            <a:stretch>
              <a:fillRect/>
            </a:stretch>
          </p:blipFill>
          <p:spPr>
            <a:xfrm>
              <a:off x="553295" y="2833763"/>
              <a:ext cx="2316968" cy="2316968"/>
            </a:xfrm>
            <a:prstGeom prst="rect">
              <a:avLst/>
            </a:prstGeom>
          </p:spPr>
        </p:pic>
        <p:sp>
          <p:nvSpPr>
            <p:cNvPr id="359" name="TextBox 358"/>
            <p:cNvSpPr txBox="1"/>
            <p:nvPr/>
          </p:nvSpPr>
          <p:spPr>
            <a:xfrm>
              <a:off x="1000298" y="4683144"/>
              <a:ext cx="169671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Users</a:t>
              </a:r>
            </a:p>
          </p:txBody>
        </p:sp>
      </p:grpSp>
      <p:sp>
        <p:nvSpPr>
          <p:cNvPr id="360" name="Freeform 359"/>
          <p:cNvSpPr/>
          <p:nvPr/>
        </p:nvSpPr>
        <p:spPr bwMode="auto">
          <a:xfrm>
            <a:off x="1022520" y="2450069"/>
            <a:ext cx="1079656" cy="613379"/>
          </a:xfrm>
          <a:custGeom>
            <a:avLst/>
            <a:gdLst>
              <a:gd name="connsiteX0" fmla="*/ 0 w 1480008"/>
              <a:gd name="connsiteY0" fmla="*/ 1027522 h 1027522"/>
              <a:gd name="connsiteX1" fmla="*/ 1480008 w 1480008"/>
              <a:gd name="connsiteY1" fmla="*/ 0 h 1027522"/>
              <a:gd name="connsiteX0" fmla="*/ 0 w 1480008"/>
              <a:gd name="connsiteY0" fmla="*/ 1027522 h 1027522"/>
              <a:gd name="connsiteX1" fmla="*/ 1480008 w 1480008"/>
              <a:gd name="connsiteY1" fmla="*/ 0 h 1027522"/>
              <a:gd name="connsiteX0" fmla="*/ 44 w 1480052"/>
              <a:gd name="connsiteY0" fmla="*/ 1027522 h 1027522"/>
              <a:gd name="connsiteX1" fmla="*/ 1480052 w 1480052"/>
              <a:gd name="connsiteY1" fmla="*/ 0 h 1027522"/>
              <a:gd name="connsiteX0" fmla="*/ 361 w 1480369"/>
              <a:gd name="connsiteY0" fmla="*/ 1028970 h 1028970"/>
              <a:gd name="connsiteX1" fmla="*/ 1480369 w 1480369"/>
              <a:gd name="connsiteY1" fmla="*/ 1448 h 1028970"/>
              <a:gd name="connsiteX0" fmla="*/ 4586 w 1484594"/>
              <a:gd name="connsiteY0" fmla="*/ 1060353 h 1060353"/>
              <a:gd name="connsiteX1" fmla="*/ 1484594 w 1484594"/>
              <a:gd name="connsiteY1" fmla="*/ 32831 h 1060353"/>
              <a:gd name="connsiteX0" fmla="*/ 4586 w 1484594"/>
              <a:gd name="connsiteY0" fmla="*/ 1044451 h 1044451"/>
              <a:gd name="connsiteX1" fmla="*/ 1484594 w 1484594"/>
              <a:gd name="connsiteY1" fmla="*/ 16929 h 1044451"/>
              <a:gd name="connsiteX0" fmla="*/ 1 w 1480009"/>
              <a:gd name="connsiteY0" fmla="*/ 1027522 h 1027522"/>
              <a:gd name="connsiteX1" fmla="*/ 1480009 w 1480009"/>
              <a:gd name="connsiteY1" fmla="*/ 0 h 1027522"/>
            </a:gdLst>
            <a:ahLst/>
            <a:cxnLst>
              <a:cxn ang="0">
                <a:pos x="connsiteX0" y="connsiteY0"/>
              </a:cxn>
              <a:cxn ang="0">
                <a:pos x="connsiteX1" y="connsiteY1"/>
              </a:cxn>
            </a:cxnLst>
            <a:rect l="l" t="t" r="r" b="b"/>
            <a:pathLst>
              <a:path w="1480009" h="1027522">
                <a:moveTo>
                  <a:pt x="1" y="1027522"/>
                </a:moveTo>
                <a:cubicBezTo>
                  <a:pt x="21609" y="-115629"/>
                  <a:pt x="53420" y="20319"/>
                  <a:pt x="1480009" y="0"/>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1" name="Freeform 360"/>
          <p:cNvSpPr/>
          <p:nvPr/>
        </p:nvSpPr>
        <p:spPr bwMode="auto">
          <a:xfrm flipV="1">
            <a:off x="1019175" y="4808298"/>
            <a:ext cx="1198198" cy="567171"/>
          </a:xfrm>
          <a:custGeom>
            <a:avLst/>
            <a:gdLst>
              <a:gd name="connsiteX0" fmla="*/ 0 w 1480008"/>
              <a:gd name="connsiteY0" fmla="*/ 1027522 h 1027522"/>
              <a:gd name="connsiteX1" fmla="*/ 1480008 w 1480008"/>
              <a:gd name="connsiteY1" fmla="*/ 0 h 1027522"/>
              <a:gd name="connsiteX0" fmla="*/ 0 w 1480008"/>
              <a:gd name="connsiteY0" fmla="*/ 1027522 h 1027522"/>
              <a:gd name="connsiteX1" fmla="*/ 1480008 w 1480008"/>
              <a:gd name="connsiteY1" fmla="*/ 0 h 1027522"/>
              <a:gd name="connsiteX0" fmla="*/ 44 w 1480052"/>
              <a:gd name="connsiteY0" fmla="*/ 1027522 h 1027522"/>
              <a:gd name="connsiteX1" fmla="*/ 1480052 w 1480052"/>
              <a:gd name="connsiteY1" fmla="*/ 0 h 1027522"/>
              <a:gd name="connsiteX0" fmla="*/ 361 w 1480369"/>
              <a:gd name="connsiteY0" fmla="*/ 1028970 h 1028970"/>
              <a:gd name="connsiteX1" fmla="*/ 1480369 w 1480369"/>
              <a:gd name="connsiteY1" fmla="*/ 1448 h 1028970"/>
              <a:gd name="connsiteX0" fmla="*/ 0 w 1480008"/>
              <a:gd name="connsiteY0" fmla="*/ 1047131 h 1047131"/>
              <a:gd name="connsiteX1" fmla="*/ 1480008 w 1480008"/>
              <a:gd name="connsiteY1" fmla="*/ 19609 h 1047131"/>
            </a:gdLst>
            <a:ahLst/>
            <a:cxnLst>
              <a:cxn ang="0">
                <a:pos x="connsiteX0" y="connsiteY0"/>
              </a:cxn>
              <a:cxn ang="0">
                <a:pos x="connsiteX1" y="connsiteY1"/>
              </a:cxn>
            </a:cxnLst>
            <a:rect l="l" t="t" r="r" b="b"/>
            <a:pathLst>
              <a:path w="1480008" h="1047131">
                <a:moveTo>
                  <a:pt x="0" y="1047131"/>
                </a:moveTo>
                <a:cubicBezTo>
                  <a:pt x="214" y="-186626"/>
                  <a:pt x="53418" y="3897"/>
                  <a:pt x="1480008" y="19609"/>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62" name="Group 361"/>
          <p:cNvGrpSpPr/>
          <p:nvPr/>
        </p:nvGrpSpPr>
        <p:grpSpPr>
          <a:xfrm>
            <a:off x="2159960" y="1163762"/>
            <a:ext cx="1659270" cy="2003549"/>
            <a:chOff x="2159960" y="1259012"/>
            <a:chExt cx="1659270" cy="2003549"/>
          </a:xfrm>
        </p:grpSpPr>
        <p:grpSp>
          <p:nvGrpSpPr>
            <p:cNvPr id="363" name="Group 362"/>
            <p:cNvGrpSpPr/>
            <p:nvPr/>
          </p:nvGrpSpPr>
          <p:grpSpPr>
            <a:xfrm>
              <a:off x="2159960" y="1259012"/>
              <a:ext cx="1659270" cy="1748531"/>
              <a:chOff x="2159960" y="1259012"/>
              <a:chExt cx="1659270" cy="1748531"/>
            </a:xfrm>
          </p:grpSpPr>
          <p:pic>
            <p:nvPicPr>
              <p:cNvPr id="365" name="Picture 364"/>
              <p:cNvPicPr>
                <a:picLocks noChangeAspect="1"/>
              </p:cNvPicPr>
              <p:nvPr/>
            </p:nvPicPr>
            <p:blipFill>
              <a:blip r:embed="rId9"/>
              <a:stretch>
                <a:fillRect/>
              </a:stretch>
            </p:blipFill>
            <p:spPr>
              <a:xfrm flipH="1">
                <a:off x="2714379" y="2171625"/>
                <a:ext cx="439089" cy="826521"/>
              </a:xfrm>
              <a:prstGeom prst="rect">
                <a:avLst/>
              </a:prstGeom>
            </p:spPr>
          </p:pic>
          <p:pic>
            <p:nvPicPr>
              <p:cNvPr id="366" name="Picture 365"/>
              <p:cNvPicPr>
                <a:picLocks noChangeAspect="1"/>
              </p:cNvPicPr>
              <p:nvPr/>
            </p:nvPicPr>
            <p:blipFill>
              <a:blip r:embed="rId10"/>
              <a:stretch>
                <a:fillRect/>
              </a:stretch>
            </p:blipFill>
            <p:spPr>
              <a:xfrm flipH="1">
                <a:off x="3225168" y="1259012"/>
                <a:ext cx="594062" cy="1739135"/>
              </a:xfrm>
              <a:prstGeom prst="rect">
                <a:avLst/>
              </a:prstGeom>
            </p:spPr>
          </p:pic>
          <p:pic>
            <p:nvPicPr>
              <p:cNvPr id="367" name="Picture 366"/>
              <p:cNvPicPr>
                <a:picLocks noChangeAspect="1"/>
              </p:cNvPicPr>
              <p:nvPr/>
            </p:nvPicPr>
            <p:blipFill>
              <a:blip r:embed="rId9"/>
              <a:stretch>
                <a:fillRect/>
              </a:stretch>
            </p:blipFill>
            <p:spPr>
              <a:xfrm flipH="1">
                <a:off x="2159960" y="1803890"/>
                <a:ext cx="480831" cy="1203653"/>
              </a:xfrm>
              <a:prstGeom prst="rect">
                <a:avLst/>
              </a:prstGeom>
            </p:spPr>
          </p:pic>
        </p:grpSp>
        <p:sp>
          <p:nvSpPr>
            <p:cNvPr id="364" name="TextBox 363"/>
            <p:cNvSpPr txBox="1"/>
            <p:nvPr/>
          </p:nvSpPr>
          <p:spPr>
            <a:xfrm>
              <a:off x="2169748" y="3047117"/>
              <a:ext cx="157922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Web server farm</a:t>
              </a:r>
            </a:p>
          </p:txBody>
        </p:sp>
      </p:grpSp>
      <p:grpSp>
        <p:nvGrpSpPr>
          <p:cNvPr id="368" name="Group 367"/>
          <p:cNvGrpSpPr/>
          <p:nvPr/>
        </p:nvGrpSpPr>
        <p:grpSpPr>
          <a:xfrm>
            <a:off x="2290355" y="4716670"/>
            <a:ext cx="1605572" cy="1505885"/>
            <a:chOff x="2602402" y="4716670"/>
            <a:chExt cx="1605572" cy="1505885"/>
          </a:xfrm>
        </p:grpSpPr>
        <p:sp>
          <p:nvSpPr>
            <p:cNvPr id="369" name="TextBox 368"/>
            <p:cNvSpPr txBox="1"/>
            <p:nvPr/>
          </p:nvSpPr>
          <p:spPr>
            <a:xfrm>
              <a:off x="2624925" y="5791668"/>
              <a:ext cx="1583049"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Transactional database servers</a:t>
              </a:r>
            </a:p>
          </p:txBody>
        </p:sp>
        <p:pic>
          <p:nvPicPr>
            <p:cNvPr id="370" name="Picture 369"/>
            <p:cNvPicPr>
              <a:picLocks noChangeAspect="1"/>
            </p:cNvPicPr>
            <p:nvPr/>
          </p:nvPicPr>
          <p:blipFill>
            <a:blip r:embed="rId9"/>
            <a:stretch>
              <a:fillRect/>
            </a:stretch>
          </p:blipFill>
          <p:spPr>
            <a:xfrm flipH="1">
              <a:off x="2602402" y="4716670"/>
              <a:ext cx="529938" cy="997531"/>
            </a:xfrm>
            <a:prstGeom prst="rect">
              <a:avLst/>
            </a:prstGeom>
          </p:spPr>
        </p:pic>
      </p:grpSp>
      <p:pic>
        <p:nvPicPr>
          <p:cNvPr id="371" name="Picture 370"/>
          <p:cNvPicPr>
            <a:picLocks noChangeAspect="1"/>
          </p:cNvPicPr>
          <p:nvPr/>
        </p:nvPicPr>
        <p:blipFill>
          <a:blip r:embed="rId9"/>
          <a:stretch>
            <a:fillRect/>
          </a:stretch>
        </p:blipFill>
        <p:spPr>
          <a:xfrm flipH="1">
            <a:off x="2895354" y="4436989"/>
            <a:ext cx="654062" cy="1277437"/>
          </a:xfrm>
          <a:prstGeom prst="rect">
            <a:avLst/>
          </a:prstGeom>
        </p:spPr>
      </p:pic>
      <p:sp>
        <p:nvSpPr>
          <p:cNvPr id="7" name="Rectangle 6"/>
          <p:cNvSpPr/>
          <p:nvPr/>
        </p:nvSpPr>
        <p:spPr>
          <a:xfrm>
            <a:off x="5080826" y="1320770"/>
            <a:ext cx="202972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Data Lake</a:t>
            </a:r>
            <a:endParaRPr kumimoji="0" lang="en-US" sz="1800" b="0" i="0" u="none" strike="noStrike" kern="1200" cap="none" spc="0" normalizeH="0" baseline="0" noProof="0" dirty="0">
              <a:ln>
                <a:no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76" name="Group 375"/>
          <p:cNvGrpSpPr/>
          <p:nvPr/>
        </p:nvGrpSpPr>
        <p:grpSpPr>
          <a:xfrm>
            <a:off x="4881106" y="1489144"/>
            <a:ext cx="1629967" cy="1893105"/>
            <a:chOff x="4278805" y="1143922"/>
            <a:chExt cx="1629967" cy="1893105"/>
          </a:xfrm>
        </p:grpSpPr>
        <p:grpSp>
          <p:nvGrpSpPr>
            <p:cNvPr id="377" name="Group 376"/>
            <p:cNvGrpSpPr/>
            <p:nvPr/>
          </p:nvGrpSpPr>
          <p:grpSpPr>
            <a:xfrm>
              <a:off x="4278805" y="1143922"/>
              <a:ext cx="1629967" cy="1893105"/>
              <a:chOff x="3935905" y="1029622"/>
              <a:chExt cx="1629967" cy="1893105"/>
            </a:xfrm>
          </p:grpSpPr>
          <p:sp>
            <p:nvSpPr>
              <p:cNvPr id="396" name="TextBox 395"/>
              <p:cNvSpPr txBox="1"/>
              <p:nvPr/>
            </p:nvSpPr>
            <p:spPr>
              <a:xfrm>
                <a:off x="4252369" y="2491840"/>
                <a:ext cx="1313503"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 file </a:t>
                </a:r>
                <a:b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format</a:t>
                </a:r>
              </a:p>
            </p:txBody>
          </p:sp>
          <p:sp>
            <p:nvSpPr>
              <p:cNvPr id="397" name="TextBox 396"/>
              <p:cNvSpPr txBox="1"/>
              <p:nvPr/>
            </p:nvSpPr>
            <p:spPr>
              <a:xfrm>
                <a:off x="3935905" y="1029622"/>
                <a:ext cx="1482245" cy="51090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Server logs</a:t>
                </a:r>
              </a:p>
            </p:txBody>
          </p:sp>
        </p:grpSp>
        <p:grpSp>
          <p:nvGrpSpPr>
            <p:cNvPr id="378" name="Group 377"/>
            <p:cNvGrpSpPr/>
            <p:nvPr/>
          </p:nvGrpSpPr>
          <p:grpSpPr>
            <a:xfrm>
              <a:off x="4595270" y="1610140"/>
              <a:ext cx="715963" cy="944694"/>
              <a:chOff x="4267200" y="3713163"/>
              <a:chExt cx="725488" cy="957262"/>
            </a:xfrm>
          </p:grpSpPr>
          <p:sp>
            <p:nvSpPr>
              <p:cNvPr id="379" name="Freeform 25"/>
              <p:cNvSpPr>
                <a:spLocks/>
              </p:cNvSpPr>
              <p:nvPr/>
            </p:nvSpPr>
            <p:spPr bwMode="auto">
              <a:xfrm>
                <a:off x="4267200" y="3713163"/>
                <a:ext cx="725488" cy="957262"/>
              </a:xfrm>
              <a:custGeom>
                <a:avLst/>
                <a:gdLst>
                  <a:gd name="T0" fmla="*/ 457 w 457"/>
                  <a:gd name="T1" fmla="*/ 603 h 603"/>
                  <a:gd name="T2" fmla="*/ 0 w 457"/>
                  <a:gd name="T3" fmla="*/ 603 h 603"/>
                  <a:gd name="T4" fmla="*/ 0 w 457"/>
                  <a:gd name="T5" fmla="*/ 136 h 603"/>
                  <a:gd name="T6" fmla="*/ 144 w 457"/>
                  <a:gd name="T7" fmla="*/ 0 h 603"/>
                  <a:gd name="T8" fmla="*/ 457 w 457"/>
                  <a:gd name="T9" fmla="*/ 0 h 603"/>
                  <a:gd name="T10" fmla="*/ 457 w 457"/>
                  <a:gd name="T11" fmla="*/ 603 h 603"/>
                </a:gdLst>
                <a:ahLst/>
                <a:cxnLst>
                  <a:cxn ang="0">
                    <a:pos x="T0" y="T1"/>
                  </a:cxn>
                  <a:cxn ang="0">
                    <a:pos x="T2" y="T3"/>
                  </a:cxn>
                  <a:cxn ang="0">
                    <a:pos x="T4" y="T5"/>
                  </a:cxn>
                  <a:cxn ang="0">
                    <a:pos x="T6" y="T7"/>
                  </a:cxn>
                  <a:cxn ang="0">
                    <a:pos x="T8" y="T9"/>
                  </a:cxn>
                  <a:cxn ang="0">
                    <a:pos x="T10" y="T11"/>
                  </a:cxn>
                </a:cxnLst>
                <a:rect l="0" t="0" r="r" b="b"/>
                <a:pathLst>
                  <a:path w="457" h="603">
                    <a:moveTo>
                      <a:pt x="457" y="603"/>
                    </a:moveTo>
                    <a:lnTo>
                      <a:pt x="0" y="603"/>
                    </a:lnTo>
                    <a:lnTo>
                      <a:pt x="0" y="136"/>
                    </a:lnTo>
                    <a:lnTo>
                      <a:pt x="144" y="0"/>
                    </a:lnTo>
                    <a:lnTo>
                      <a:pt x="457" y="0"/>
                    </a:lnTo>
                    <a:lnTo>
                      <a:pt x="457" y="603"/>
                    </a:lnTo>
                    <a:close/>
                  </a:path>
                </a:pathLst>
              </a:custGeom>
              <a:solidFill>
                <a:srgbClr val="F5F5F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26"/>
              <p:cNvSpPr>
                <a:spLocks/>
              </p:cNvSpPr>
              <p:nvPr/>
            </p:nvSpPr>
            <p:spPr bwMode="auto">
              <a:xfrm>
                <a:off x="4267200" y="3713163"/>
                <a:ext cx="228600" cy="215900"/>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27"/>
              <p:cNvSpPr>
                <a:spLocks/>
              </p:cNvSpPr>
              <p:nvPr/>
            </p:nvSpPr>
            <p:spPr bwMode="auto">
              <a:xfrm>
                <a:off x="4343400" y="3975100"/>
                <a:ext cx="244475" cy="19050"/>
              </a:xfrm>
              <a:custGeom>
                <a:avLst/>
                <a:gdLst>
                  <a:gd name="T0" fmla="*/ 62 w 64"/>
                  <a:gd name="T1" fmla="*/ 5 h 5"/>
                  <a:gd name="T2" fmla="*/ 2 w 64"/>
                  <a:gd name="T3" fmla="*/ 5 h 5"/>
                  <a:gd name="T4" fmla="*/ 0 w 64"/>
                  <a:gd name="T5" fmla="*/ 3 h 5"/>
                  <a:gd name="T6" fmla="*/ 2 w 64"/>
                  <a:gd name="T7" fmla="*/ 0 h 5"/>
                  <a:gd name="T8" fmla="*/ 62 w 64"/>
                  <a:gd name="T9" fmla="*/ 0 h 5"/>
                  <a:gd name="T10" fmla="*/ 64 w 64"/>
                  <a:gd name="T11" fmla="*/ 3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3"/>
                    </a:cubicBezTo>
                    <a:cubicBezTo>
                      <a:pt x="0" y="1"/>
                      <a:pt x="1" y="0"/>
                      <a:pt x="2" y="0"/>
                    </a:cubicBezTo>
                    <a:cubicBezTo>
                      <a:pt x="62" y="0"/>
                      <a:pt x="62" y="0"/>
                      <a:pt x="62" y="0"/>
                    </a:cubicBezTo>
                    <a:cubicBezTo>
                      <a:pt x="63" y="0"/>
                      <a:pt x="64" y="1"/>
                      <a:pt x="64" y="3"/>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28"/>
              <p:cNvSpPr>
                <a:spLocks/>
              </p:cNvSpPr>
              <p:nvPr/>
            </p:nvSpPr>
            <p:spPr bwMode="auto">
              <a:xfrm>
                <a:off x="4343400" y="4054475"/>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3" name="Freeform 29"/>
              <p:cNvSpPr>
                <a:spLocks/>
              </p:cNvSpPr>
              <p:nvPr/>
            </p:nvSpPr>
            <p:spPr bwMode="auto">
              <a:xfrm>
                <a:off x="4343400" y="4130675"/>
                <a:ext cx="244475" cy="19050"/>
              </a:xfrm>
              <a:custGeom>
                <a:avLst/>
                <a:gdLst>
                  <a:gd name="T0" fmla="*/ 62 w 64"/>
                  <a:gd name="T1" fmla="*/ 5 h 5"/>
                  <a:gd name="T2" fmla="*/ 2 w 64"/>
                  <a:gd name="T3" fmla="*/ 5 h 5"/>
                  <a:gd name="T4" fmla="*/ 0 w 64"/>
                  <a:gd name="T5" fmla="*/ 2 h 5"/>
                  <a:gd name="T6" fmla="*/ 2 w 64"/>
                  <a:gd name="T7" fmla="*/ 0 h 5"/>
                  <a:gd name="T8" fmla="*/ 62 w 64"/>
                  <a:gd name="T9" fmla="*/ 0 h 5"/>
                  <a:gd name="T10" fmla="*/ 64 w 64"/>
                  <a:gd name="T11" fmla="*/ 2 h 5"/>
                  <a:gd name="T12" fmla="*/ 62 w 6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4" h="5">
                    <a:moveTo>
                      <a:pt x="62" y="5"/>
                    </a:moveTo>
                    <a:cubicBezTo>
                      <a:pt x="2" y="5"/>
                      <a:pt x="2" y="5"/>
                      <a:pt x="2" y="5"/>
                    </a:cubicBezTo>
                    <a:cubicBezTo>
                      <a:pt x="1" y="5"/>
                      <a:pt x="0" y="4"/>
                      <a:pt x="0" y="2"/>
                    </a:cubicBezTo>
                    <a:cubicBezTo>
                      <a:pt x="0" y="1"/>
                      <a:pt x="1" y="0"/>
                      <a:pt x="2" y="0"/>
                    </a:cubicBezTo>
                    <a:cubicBezTo>
                      <a:pt x="62" y="0"/>
                      <a:pt x="62" y="0"/>
                      <a:pt x="62" y="0"/>
                    </a:cubicBezTo>
                    <a:cubicBezTo>
                      <a:pt x="63" y="0"/>
                      <a:pt x="64" y="1"/>
                      <a:pt x="64" y="2"/>
                    </a:cubicBezTo>
                    <a:cubicBezTo>
                      <a:pt x="64" y="4"/>
                      <a:pt x="63" y="5"/>
                      <a:pt x="62" y="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30"/>
              <p:cNvSpPr>
                <a:spLocks/>
              </p:cNvSpPr>
              <p:nvPr/>
            </p:nvSpPr>
            <p:spPr bwMode="auto">
              <a:xfrm>
                <a:off x="4343400" y="421163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5" name="Freeform 31"/>
              <p:cNvSpPr>
                <a:spLocks/>
              </p:cNvSpPr>
              <p:nvPr/>
            </p:nvSpPr>
            <p:spPr bwMode="auto">
              <a:xfrm>
                <a:off x="4343400" y="4443413"/>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32"/>
              <p:cNvSpPr>
                <a:spLocks/>
              </p:cNvSpPr>
              <p:nvPr/>
            </p:nvSpPr>
            <p:spPr bwMode="auto">
              <a:xfrm>
                <a:off x="4343400" y="452278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33"/>
              <p:cNvSpPr>
                <a:spLocks/>
              </p:cNvSpPr>
              <p:nvPr/>
            </p:nvSpPr>
            <p:spPr bwMode="auto">
              <a:xfrm>
                <a:off x="4679950" y="389890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8" name="Freeform 34"/>
              <p:cNvSpPr>
                <a:spLocks/>
              </p:cNvSpPr>
              <p:nvPr/>
            </p:nvSpPr>
            <p:spPr bwMode="auto">
              <a:xfrm>
                <a:off x="4679950" y="382270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0"/>
                      <a:pt x="1" y="0"/>
                      <a:pt x="2" y="0"/>
                    </a:cubicBezTo>
                    <a:cubicBezTo>
                      <a:pt x="62" y="0"/>
                      <a:pt x="62" y="0"/>
                      <a:pt x="62" y="0"/>
                    </a:cubicBezTo>
                    <a:cubicBezTo>
                      <a:pt x="63" y="0"/>
                      <a:pt x="64" y="0"/>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9" name="Freeform 35"/>
              <p:cNvSpPr>
                <a:spLocks/>
              </p:cNvSpPr>
              <p:nvPr/>
            </p:nvSpPr>
            <p:spPr bwMode="auto">
              <a:xfrm>
                <a:off x="4679950" y="421163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0" name="Freeform 36"/>
              <p:cNvSpPr>
                <a:spLocks/>
              </p:cNvSpPr>
              <p:nvPr/>
            </p:nvSpPr>
            <p:spPr bwMode="auto">
              <a:xfrm>
                <a:off x="4679950" y="4286250"/>
                <a:ext cx="244475" cy="15875"/>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1" name="Freeform 37"/>
              <p:cNvSpPr>
                <a:spLocks/>
              </p:cNvSpPr>
              <p:nvPr/>
            </p:nvSpPr>
            <p:spPr bwMode="auto">
              <a:xfrm>
                <a:off x="4679950" y="4367213"/>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2" name="Freeform 38"/>
              <p:cNvSpPr>
                <a:spLocks/>
              </p:cNvSpPr>
              <p:nvPr/>
            </p:nvSpPr>
            <p:spPr bwMode="auto">
              <a:xfrm>
                <a:off x="4679950" y="4443413"/>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4"/>
                      <a:pt x="0" y="2"/>
                    </a:cubicBezTo>
                    <a:cubicBezTo>
                      <a:pt x="0" y="1"/>
                      <a:pt x="1" y="0"/>
                      <a:pt x="2" y="0"/>
                    </a:cubicBezTo>
                    <a:cubicBezTo>
                      <a:pt x="62" y="0"/>
                      <a:pt x="62" y="0"/>
                      <a:pt x="62" y="0"/>
                    </a:cubicBezTo>
                    <a:cubicBezTo>
                      <a:pt x="63" y="0"/>
                      <a:pt x="64" y="1"/>
                      <a:pt x="64" y="2"/>
                    </a:cubicBezTo>
                    <a:cubicBezTo>
                      <a:pt x="64" y="4"/>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39"/>
              <p:cNvSpPr>
                <a:spLocks/>
              </p:cNvSpPr>
              <p:nvPr/>
            </p:nvSpPr>
            <p:spPr bwMode="auto">
              <a:xfrm>
                <a:off x="4679950" y="4522788"/>
                <a:ext cx="244475" cy="14287"/>
              </a:xfrm>
              <a:custGeom>
                <a:avLst/>
                <a:gdLst>
                  <a:gd name="T0" fmla="*/ 62 w 64"/>
                  <a:gd name="T1" fmla="*/ 4 h 4"/>
                  <a:gd name="T2" fmla="*/ 2 w 64"/>
                  <a:gd name="T3" fmla="*/ 4 h 4"/>
                  <a:gd name="T4" fmla="*/ 0 w 64"/>
                  <a:gd name="T5" fmla="*/ 2 h 4"/>
                  <a:gd name="T6" fmla="*/ 2 w 64"/>
                  <a:gd name="T7" fmla="*/ 0 h 4"/>
                  <a:gd name="T8" fmla="*/ 62 w 64"/>
                  <a:gd name="T9" fmla="*/ 0 h 4"/>
                  <a:gd name="T10" fmla="*/ 64 w 64"/>
                  <a:gd name="T11" fmla="*/ 2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2" y="4"/>
                      <a:pt x="2" y="4"/>
                      <a:pt x="2" y="4"/>
                    </a:cubicBezTo>
                    <a:cubicBezTo>
                      <a:pt x="1" y="4"/>
                      <a:pt x="0" y="3"/>
                      <a:pt x="0" y="2"/>
                    </a:cubicBezTo>
                    <a:cubicBezTo>
                      <a:pt x="0" y="1"/>
                      <a:pt x="1" y="0"/>
                      <a:pt x="2" y="0"/>
                    </a:cubicBezTo>
                    <a:cubicBezTo>
                      <a:pt x="62" y="0"/>
                      <a:pt x="62" y="0"/>
                      <a:pt x="62" y="0"/>
                    </a:cubicBezTo>
                    <a:cubicBezTo>
                      <a:pt x="63" y="0"/>
                      <a:pt x="64" y="1"/>
                      <a:pt x="64" y="2"/>
                    </a:cubicBezTo>
                    <a:cubicBezTo>
                      <a:pt x="64" y="3"/>
                      <a:pt x="63" y="4"/>
                      <a:pt x="62" y="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4" name="Rectangle 40"/>
              <p:cNvSpPr>
                <a:spLocks noChangeArrowheads="1"/>
              </p:cNvSpPr>
              <p:nvPr/>
            </p:nvSpPr>
            <p:spPr bwMode="auto">
              <a:xfrm>
                <a:off x="4686300" y="3944938"/>
                <a:ext cx="230188" cy="2349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5" name="Rectangle 41"/>
              <p:cNvSpPr>
                <a:spLocks noChangeArrowheads="1"/>
              </p:cNvSpPr>
              <p:nvPr/>
            </p:nvSpPr>
            <p:spPr bwMode="auto">
              <a:xfrm>
                <a:off x="4343400" y="4256088"/>
                <a:ext cx="236538" cy="15557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7" name="Rectangle 66"/>
          <p:cNvSpPr/>
          <p:nvPr/>
        </p:nvSpPr>
        <p:spPr>
          <a:xfrm>
            <a:off x="5050838" y="4718973"/>
            <a:ext cx="1744388" cy="369332"/>
          </a:xfrm>
          <a:prstGeom prst="rect">
            <a:avLst/>
          </a:prstGeom>
        </p:spPr>
        <p:txBody>
          <a:bodyPr wrap="non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GB" sz="1800" b="0" i="0" u="none" strike="noStrike" kern="1200" cap="none" spc="0" normalizeH="0" baseline="0" noProof="0" dirty="0">
                <a:ln>
                  <a:no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SQL DB</a:t>
            </a:r>
            <a:endParaRPr kumimoji="0" lang="en-US" sz="1800" b="0" i="0" u="none" strike="noStrike" kern="1200" cap="none" spc="0" normalizeH="0" baseline="0" noProof="0" dirty="0">
              <a:ln>
                <a:no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Rectangle 108"/>
          <p:cNvSpPr/>
          <p:nvPr/>
        </p:nvSpPr>
        <p:spPr>
          <a:xfrm>
            <a:off x="7707598" y="6132174"/>
            <a:ext cx="313739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D163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Data Lake Analytics</a:t>
            </a:r>
          </a:p>
        </p:txBody>
      </p:sp>
      <p:sp>
        <p:nvSpPr>
          <p:cNvPr id="402" name="Rectangle 401"/>
          <p:cNvSpPr/>
          <p:nvPr/>
        </p:nvSpPr>
        <p:spPr bwMode="auto">
          <a:xfrm>
            <a:off x="8789136" y="2261332"/>
            <a:ext cx="978902"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 </a:t>
            </a:r>
            <a:r>
              <a:rPr kumimoji="0" lang="en-US" sz="12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U-SQL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analytic app</a:t>
            </a:r>
          </a:p>
        </p:txBody>
      </p:sp>
      <p:sp>
        <p:nvSpPr>
          <p:cNvPr id="403" name="Rectangle 402"/>
          <p:cNvSpPr/>
          <p:nvPr/>
        </p:nvSpPr>
        <p:spPr bwMode="auto">
          <a:xfrm>
            <a:off x="8798206" y="5530509"/>
            <a:ext cx="978902"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 </a:t>
            </a:r>
            <a:r>
              <a:rPr kumimoji="0" lang="en-US" sz="12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U-SQL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analytic app</a:t>
            </a:r>
          </a:p>
        </p:txBody>
      </p:sp>
      <p:sp>
        <p:nvSpPr>
          <p:cNvPr id="117" name="Freeform 116"/>
          <p:cNvSpPr/>
          <p:nvPr/>
        </p:nvSpPr>
        <p:spPr bwMode="auto">
          <a:xfrm>
            <a:off x="5913211" y="2456851"/>
            <a:ext cx="1906814" cy="1391250"/>
          </a:xfrm>
          <a:custGeom>
            <a:avLst/>
            <a:gdLst>
              <a:gd name="connsiteX0" fmla="*/ 2200275 w 2200275"/>
              <a:gd name="connsiteY0" fmla="*/ 1495425 h 1495425"/>
              <a:gd name="connsiteX1" fmla="*/ 1400175 w 2200275"/>
              <a:gd name="connsiteY1" fmla="*/ 1457325 h 1495425"/>
              <a:gd name="connsiteX2" fmla="*/ 1257300 w 2200275"/>
              <a:gd name="connsiteY2" fmla="*/ 0 h 1495425"/>
              <a:gd name="connsiteX3" fmla="*/ 0 w 2200275"/>
              <a:gd name="connsiteY3" fmla="*/ 66675 h 1495425"/>
              <a:gd name="connsiteX0" fmla="*/ 2200275 w 2200275"/>
              <a:gd name="connsiteY0" fmla="*/ 1428750 h 1428750"/>
              <a:gd name="connsiteX1" fmla="*/ 1400175 w 2200275"/>
              <a:gd name="connsiteY1" fmla="*/ 1390650 h 1428750"/>
              <a:gd name="connsiteX2" fmla="*/ 1190625 w 2200275"/>
              <a:gd name="connsiteY2" fmla="*/ 9525 h 1428750"/>
              <a:gd name="connsiteX3" fmla="*/ 0 w 2200275"/>
              <a:gd name="connsiteY3" fmla="*/ 0 h 1428750"/>
              <a:gd name="connsiteX0" fmla="*/ 2200275 w 2200275"/>
              <a:gd name="connsiteY0" fmla="*/ 1428750 h 1447800"/>
              <a:gd name="connsiteX1" fmla="*/ 1247775 w 2200275"/>
              <a:gd name="connsiteY1" fmla="*/ 1447800 h 1447800"/>
              <a:gd name="connsiteX2" fmla="*/ 1190625 w 2200275"/>
              <a:gd name="connsiteY2" fmla="*/ 9525 h 1447800"/>
              <a:gd name="connsiteX3" fmla="*/ 0 w 2200275"/>
              <a:gd name="connsiteY3" fmla="*/ 0 h 144780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63173"/>
              <a:gd name="connsiteX1" fmla="*/ 1219200 w 2200275"/>
              <a:gd name="connsiteY1" fmla="*/ 1019175 h 1463173"/>
              <a:gd name="connsiteX2" fmla="*/ 1200150 w 2200275"/>
              <a:gd name="connsiteY2" fmla="*/ 361950 h 1463173"/>
              <a:gd name="connsiteX3" fmla="*/ 0 w 2200275"/>
              <a:gd name="connsiteY3" fmla="*/ 0 h 1463173"/>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Lst>
            <a:ahLst/>
            <a:cxnLst>
              <a:cxn ang="0">
                <a:pos x="connsiteX0" y="connsiteY0"/>
              </a:cxn>
              <a:cxn ang="0">
                <a:pos x="connsiteX1" y="connsiteY1"/>
              </a:cxn>
              <a:cxn ang="0">
                <a:pos x="connsiteX2" y="connsiteY2"/>
              </a:cxn>
              <a:cxn ang="0">
                <a:pos x="connsiteX3" y="connsiteY3"/>
              </a:cxn>
            </a:cxnLst>
            <a:rect l="l" t="t" r="r" b="b"/>
            <a:pathLst>
              <a:path w="2200275" h="1428750">
                <a:moveTo>
                  <a:pt x="2200275" y="1428750"/>
                </a:moveTo>
                <a:cubicBezTo>
                  <a:pt x="1549400" y="1406525"/>
                  <a:pt x="1222375" y="1450975"/>
                  <a:pt x="1219200" y="1019175"/>
                </a:cubicBezTo>
                <a:lnTo>
                  <a:pt x="1200150" y="361950"/>
                </a:lnTo>
                <a:cubicBezTo>
                  <a:pt x="1190625" y="-53975"/>
                  <a:pt x="752475" y="6350"/>
                  <a:pt x="0" y="0"/>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Freeform 414"/>
          <p:cNvSpPr/>
          <p:nvPr/>
        </p:nvSpPr>
        <p:spPr bwMode="auto">
          <a:xfrm flipV="1">
            <a:off x="5936525" y="3837620"/>
            <a:ext cx="1883500" cy="1534100"/>
          </a:xfrm>
          <a:custGeom>
            <a:avLst/>
            <a:gdLst>
              <a:gd name="connsiteX0" fmla="*/ 2200275 w 2200275"/>
              <a:gd name="connsiteY0" fmla="*/ 1495425 h 1495425"/>
              <a:gd name="connsiteX1" fmla="*/ 1400175 w 2200275"/>
              <a:gd name="connsiteY1" fmla="*/ 1457325 h 1495425"/>
              <a:gd name="connsiteX2" fmla="*/ 1257300 w 2200275"/>
              <a:gd name="connsiteY2" fmla="*/ 0 h 1495425"/>
              <a:gd name="connsiteX3" fmla="*/ 0 w 2200275"/>
              <a:gd name="connsiteY3" fmla="*/ 66675 h 1495425"/>
              <a:gd name="connsiteX0" fmla="*/ 2200275 w 2200275"/>
              <a:gd name="connsiteY0" fmla="*/ 1428750 h 1428750"/>
              <a:gd name="connsiteX1" fmla="*/ 1400175 w 2200275"/>
              <a:gd name="connsiteY1" fmla="*/ 1390650 h 1428750"/>
              <a:gd name="connsiteX2" fmla="*/ 1190625 w 2200275"/>
              <a:gd name="connsiteY2" fmla="*/ 9525 h 1428750"/>
              <a:gd name="connsiteX3" fmla="*/ 0 w 2200275"/>
              <a:gd name="connsiteY3" fmla="*/ 0 h 1428750"/>
              <a:gd name="connsiteX0" fmla="*/ 2200275 w 2200275"/>
              <a:gd name="connsiteY0" fmla="*/ 1428750 h 1447800"/>
              <a:gd name="connsiteX1" fmla="*/ 1247775 w 2200275"/>
              <a:gd name="connsiteY1" fmla="*/ 1447800 h 1447800"/>
              <a:gd name="connsiteX2" fmla="*/ 1190625 w 2200275"/>
              <a:gd name="connsiteY2" fmla="*/ 9525 h 1447800"/>
              <a:gd name="connsiteX3" fmla="*/ 0 w 2200275"/>
              <a:gd name="connsiteY3" fmla="*/ 0 h 144780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63173"/>
              <a:gd name="connsiteX1" fmla="*/ 1219200 w 2200275"/>
              <a:gd name="connsiteY1" fmla="*/ 1019175 h 1463173"/>
              <a:gd name="connsiteX2" fmla="*/ 1200150 w 2200275"/>
              <a:gd name="connsiteY2" fmla="*/ 361950 h 1463173"/>
              <a:gd name="connsiteX3" fmla="*/ 0 w 2200275"/>
              <a:gd name="connsiteY3" fmla="*/ 0 h 1463173"/>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Lst>
            <a:ahLst/>
            <a:cxnLst>
              <a:cxn ang="0">
                <a:pos x="connsiteX0" y="connsiteY0"/>
              </a:cxn>
              <a:cxn ang="0">
                <a:pos x="connsiteX1" y="connsiteY1"/>
              </a:cxn>
              <a:cxn ang="0">
                <a:pos x="connsiteX2" y="connsiteY2"/>
              </a:cxn>
              <a:cxn ang="0">
                <a:pos x="connsiteX3" y="connsiteY3"/>
              </a:cxn>
            </a:cxnLst>
            <a:rect l="l" t="t" r="r" b="b"/>
            <a:pathLst>
              <a:path w="2200275" h="1428750">
                <a:moveTo>
                  <a:pt x="2200275" y="1428750"/>
                </a:moveTo>
                <a:cubicBezTo>
                  <a:pt x="1549400" y="1406525"/>
                  <a:pt x="1222375" y="1450975"/>
                  <a:pt x="1219200" y="1019175"/>
                </a:cubicBezTo>
                <a:lnTo>
                  <a:pt x="1200150" y="361950"/>
                </a:lnTo>
                <a:cubicBezTo>
                  <a:pt x="1190625" y="-53975"/>
                  <a:pt x="752475" y="6350"/>
                  <a:pt x="0" y="0"/>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5" name="TextBox 424"/>
          <p:cNvSpPr txBox="1"/>
          <p:nvPr/>
        </p:nvSpPr>
        <p:spPr>
          <a:xfrm>
            <a:off x="10483955" y="1375861"/>
            <a:ext cx="1295189"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Reports</a:t>
            </a:r>
          </a:p>
        </p:txBody>
      </p:sp>
      <p:sp>
        <p:nvSpPr>
          <p:cNvPr id="426" name="TextBox 425"/>
          <p:cNvSpPr txBox="1"/>
          <p:nvPr/>
        </p:nvSpPr>
        <p:spPr>
          <a:xfrm>
            <a:off x="7841995" y="1381355"/>
            <a:ext cx="2368805"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 aggregations</a:t>
            </a:r>
          </a:p>
        </p:txBody>
      </p:sp>
    </p:spTree>
    <p:extLst>
      <p:ext uri="{BB962C8B-B14F-4D97-AF65-F5344CB8AC3E}">
        <p14:creationId xmlns:p14="http://schemas.microsoft.com/office/powerpoint/2010/main" val="5946052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500"/>
                                        <p:tgtEl>
                                          <p:spTgt spid="357"/>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61"/>
                                        </p:tgtEl>
                                        <p:attrNameLst>
                                          <p:attrName>style.visibility</p:attrName>
                                        </p:attrNameLst>
                                      </p:cBhvr>
                                      <p:to>
                                        <p:strVal val="visible"/>
                                      </p:to>
                                    </p:set>
                                    <p:animEffect transition="in" filter="wipe(left)">
                                      <p:cBhvr>
                                        <p:cTn id="11" dur="500"/>
                                        <p:tgtEl>
                                          <p:spTgt spid="36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60"/>
                                        </p:tgtEl>
                                        <p:attrNameLst>
                                          <p:attrName>style.visibility</p:attrName>
                                        </p:attrNameLst>
                                      </p:cBhvr>
                                      <p:to>
                                        <p:strVal val="visible"/>
                                      </p:to>
                                    </p:set>
                                    <p:animEffect transition="in" filter="wipe(left)">
                                      <p:cBhvr>
                                        <p:cTn id="14" dur="500"/>
                                        <p:tgtEl>
                                          <p:spTgt spid="360"/>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62"/>
                                        </p:tgtEl>
                                        <p:attrNameLst>
                                          <p:attrName>style.visibility</p:attrName>
                                        </p:attrNameLst>
                                      </p:cBhvr>
                                      <p:to>
                                        <p:strVal val="visible"/>
                                      </p:to>
                                    </p:set>
                                    <p:animEffect transition="in" filter="fade">
                                      <p:cBhvr>
                                        <p:cTn id="18" dur="500"/>
                                        <p:tgtEl>
                                          <p:spTgt spid="362"/>
                                        </p:tgtEl>
                                      </p:cBhvr>
                                    </p:animEffect>
                                  </p:childTnLst>
                                </p:cTn>
                              </p:par>
                              <p:par>
                                <p:cTn id="19" presetID="10" presetClass="entr" presetSubtype="0" fill="hold" nodeType="withEffect">
                                  <p:stCondLst>
                                    <p:cond delay="0"/>
                                  </p:stCondLst>
                                  <p:childTnLst>
                                    <p:set>
                                      <p:cBhvr>
                                        <p:cTn id="20" dur="1" fill="hold">
                                          <p:stCondLst>
                                            <p:cond delay="0"/>
                                          </p:stCondLst>
                                        </p:cTn>
                                        <p:tgtEl>
                                          <p:spTgt spid="368"/>
                                        </p:tgtEl>
                                        <p:attrNameLst>
                                          <p:attrName>style.visibility</p:attrName>
                                        </p:attrNameLst>
                                      </p:cBhvr>
                                      <p:to>
                                        <p:strVal val="visible"/>
                                      </p:to>
                                    </p:set>
                                    <p:animEffect transition="in" filter="fade">
                                      <p:cBhvr>
                                        <p:cTn id="21" dur="500"/>
                                        <p:tgtEl>
                                          <p:spTgt spid="368"/>
                                        </p:tgtEl>
                                      </p:cBhvr>
                                    </p:animEffect>
                                  </p:childTnLst>
                                </p:cTn>
                              </p:par>
                              <p:par>
                                <p:cTn id="22" presetID="10" presetClass="entr" presetSubtype="0" fill="hold" nodeType="withEffect">
                                  <p:stCondLst>
                                    <p:cond delay="0"/>
                                  </p:stCondLst>
                                  <p:childTnLst>
                                    <p:set>
                                      <p:cBhvr>
                                        <p:cTn id="23" dur="1" fill="hold">
                                          <p:stCondLst>
                                            <p:cond delay="0"/>
                                          </p:stCondLst>
                                        </p:cTn>
                                        <p:tgtEl>
                                          <p:spTgt spid="371"/>
                                        </p:tgtEl>
                                        <p:attrNameLst>
                                          <p:attrName>style.visibility</p:attrName>
                                        </p:attrNameLst>
                                      </p:cBhvr>
                                      <p:to>
                                        <p:strVal val="visible"/>
                                      </p:to>
                                    </p:set>
                                    <p:animEffect transition="in" filter="fade">
                                      <p:cBhvr>
                                        <p:cTn id="24" dur="500"/>
                                        <p:tgtEl>
                                          <p:spTgt spid="371"/>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373"/>
                                        </p:tgtEl>
                                        <p:attrNameLst>
                                          <p:attrName>style.visibility</p:attrName>
                                        </p:attrNameLst>
                                      </p:cBhvr>
                                      <p:to>
                                        <p:strVal val="visible"/>
                                      </p:to>
                                    </p:set>
                                    <p:animEffect transition="in" filter="wipe(left)">
                                      <p:cBhvr>
                                        <p:cTn id="28" dur="500"/>
                                        <p:tgtEl>
                                          <p:spTgt spid="373"/>
                                        </p:tgtEl>
                                      </p:cBhvr>
                                    </p:animEffect>
                                  </p:childTnLst>
                                </p:cTn>
                              </p:par>
                              <p:par>
                                <p:cTn id="29" presetID="22" presetClass="entr" presetSubtype="8" fill="hold" nodeType="withEffect">
                                  <p:stCondLst>
                                    <p:cond delay="0"/>
                                  </p:stCondLst>
                                  <p:childTnLst>
                                    <p:set>
                                      <p:cBhvr>
                                        <p:cTn id="30" dur="1" fill="hold">
                                          <p:stCondLst>
                                            <p:cond delay="0"/>
                                          </p:stCondLst>
                                        </p:cTn>
                                        <p:tgtEl>
                                          <p:spTgt spid="422"/>
                                        </p:tgtEl>
                                        <p:attrNameLst>
                                          <p:attrName>style.visibility</p:attrName>
                                        </p:attrNameLst>
                                      </p:cBhvr>
                                      <p:to>
                                        <p:strVal val="visible"/>
                                      </p:to>
                                    </p:set>
                                    <p:animEffect transition="in" filter="wipe(left)">
                                      <p:cBhvr>
                                        <p:cTn id="31" dur="500"/>
                                        <p:tgtEl>
                                          <p:spTgt spid="422"/>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376"/>
                                        </p:tgtEl>
                                        <p:attrNameLst>
                                          <p:attrName>style.visibility</p:attrName>
                                        </p:attrNameLst>
                                      </p:cBhvr>
                                      <p:to>
                                        <p:strVal val="visible"/>
                                      </p:to>
                                    </p:set>
                                    <p:animEffect transition="in" filter="fade">
                                      <p:cBhvr>
                                        <p:cTn id="35" dur="500"/>
                                        <p:tgtEl>
                                          <p:spTgt spid="376"/>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5345"/>
                                        </p:tgtEl>
                                        <p:attrNameLst>
                                          <p:attrName>style.visibility</p:attrName>
                                        </p:attrNameLst>
                                      </p:cBhvr>
                                      <p:to>
                                        <p:strVal val="visible"/>
                                      </p:to>
                                    </p:set>
                                    <p:animEffect transition="in" filter="fade">
                                      <p:cBhvr>
                                        <p:cTn id="42" dur="500"/>
                                        <p:tgtEl>
                                          <p:spTgt spid="5345"/>
                                        </p:tgtEl>
                                      </p:cBhvr>
                                    </p:animEffect>
                                  </p:childTnLst>
                                </p:cTn>
                              </p:par>
                              <p:par>
                                <p:cTn id="43" presetID="10" presetClass="entr" presetSubtype="0" fill="hold" nodeType="withEffect">
                                  <p:stCondLst>
                                    <p:cond delay="0"/>
                                  </p:stCondLst>
                                  <p:childTnLst>
                                    <p:set>
                                      <p:cBhvr>
                                        <p:cTn id="44" dur="1" fill="hold">
                                          <p:stCondLst>
                                            <p:cond delay="0"/>
                                          </p:stCondLst>
                                        </p:cTn>
                                        <p:tgtEl>
                                          <p:spTgt spid="546"/>
                                        </p:tgtEl>
                                        <p:attrNameLst>
                                          <p:attrName>style.visibility</p:attrName>
                                        </p:attrNameLst>
                                      </p:cBhvr>
                                      <p:to>
                                        <p:strVal val="visible"/>
                                      </p:to>
                                    </p:set>
                                    <p:animEffect transition="in" filter="fade">
                                      <p:cBhvr>
                                        <p:cTn id="45" dur="500"/>
                                        <p:tgtEl>
                                          <p:spTgt spid="546"/>
                                        </p:tgtEl>
                                      </p:cBhvr>
                                    </p:animEffect>
                                  </p:childTnLst>
                                </p:cTn>
                              </p:par>
                              <p:par>
                                <p:cTn id="46" presetID="10" presetClass="entr" presetSubtype="0" fill="hold" nodeType="withEffect">
                                  <p:stCondLst>
                                    <p:cond delay="0"/>
                                  </p:stCondLst>
                                  <p:childTnLst>
                                    <p:set>
                                      <p:cBhvr>
                                        <p:cTn id="47" dur="1" fill="hold">
                                          <p:stCondLst>
                                            <p:cond delay="0"/>
                                          </p:stCondLst>
                                        </p:cTn>
                                        <p:tgtEl>
                                          <p:spTgt spid="566"/>
                                        </p:tgtEl>
                                        <p:attrNameLst>
                                          <p:attrName>style.visibility</p:attrName>
                                        </p:attrNameLst>
                                      </p:cBhvr>
                                      <p:to>
                                        <p:strVal val="visible"/>
                                      </p:to>
                                    </p:set>
                                    <p:animEffect transition="in" filter="fade">
                                      <p:cBhvr>
                                        <p:cTn id="48" dur="500"/>
                                        <p:tgtEl>
                                          <p:spTgt spid="56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3"/>
                                        </p:tgtEl>
                                        <p:attrNameLst>
                                          <p:attrName>style.visibility</p:attrName>
                                        </p:attrNameLst>
                                      </p:cBhvr>
                                      <p:to>
                                        <p:strVal val="visible"/>
                                      </p:to>
                                    </p:set>
                                    <p:animEffect transition="in" filter="fade">
                                      <p:cBhvr>
                                        <p:cTn id="51" dur="500"/>
                                        <p:tgtEl>
                                          <p:spTgt spid="40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7"/>
                                        </p:tgtEl>
                                        <p:attrNameLst>
                                          <p:attrName>style.visibility</p:attrName>
                                        </p:attrNameLst>
                                      </p:cBhvr>
                                      <p:to>
                                        <p:strVal val="visible"/>
                                      </p:to>
                                    </p:set>
                                    <p:animEffect transition="in" filter="fade">
                                      <p:cBhvr>
                                        <p:cTn id="54" dur="500"/>
                                        <p:tgtEl>
                                          <p:spTgt spid="1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2"/>
                                        </p:tgtEl>
                                        <p:attrNameLst>
                                          <p:attrName>style.visibility</p:attrName>
                                        </p:attrNameLst>
                                      </p:cBhvr>
                                      <p:to>
                                        <p:strVal val="visible"/>
                                      </p:to>
                                    </p:set>
                                    <p:animEffect transition="in" filter="fade">
                                      <p:cBhvr>
                                        <p:cTn id="57" dur="500"/>
                                        <p:tgtEl>
                                          <p:spTgt spid="402"/>
                                        </p:tgtEl>
                                      </p:cBhvr>
                                    </p:animEffect>
                                  </p:childTnLst>
                                </p:cTn>
                              </p:par>
                            </p:childTnLst>
                          </p:cTn>
                        </p:par>
                        <p:par>
                          <p:cTn id="58" fill="hold">
                            <p:stCondLst>
                              <p:cond delay="3500"/>
                            </p:stCondLst>
                            <p:childTnLst>
                              <p:par>
                                <p:cTn id="59" presetID="22" presetClass="entr" presetSubtype="4" fill="hold" grpId="0" nodeType="afterEffect">
                                  <p:stCondLst>
                                    <p:cond delay="0"/>
                                  </p:stCondLst>
                                  <p:childTnLst>
                                    <p:set>
                                      <p:cBhvr>
                                        <p:cTn id="60" dur="1" fill="hold">
                                          <p:stCondLst>
                                            <p:cond delay="0"/>
                                          </p:stCondLst>
                                        </p:cTn>
                                        <p:tgtEl>
                                          <p:spTgt spid="117"/>
                                        </p:tgtEl>
                                        <p:attrNameLst>
                                          <p:attrName>style.visibility</p:attrName>
                                        </p:attrNameLst>
                                      </p:cBhvr>
                                      <p:to>
                                        <p:strVal val="visible"/>
                                      </p:to>
                                    </p:set>
                                    <p:animEffect transition="in" filter="wipe(down)">
                                      <p:cBhvr>
                                        <p:cTn id="61" dur="500"/>
                                        <p:tgtEl>
                                          <p:spTgt spid="117"/>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15"/>
                                        </p:tgtEl>
                                        <p:attrNameLst>
                                          <p:attrName>style.visibility</p:attrName>
                                        </p:attrNameLst>
                                      </p:cBhvr>
                                      <p:to>
                                        <p:strVal val="visible"/>
                                      </p:to>
                                    </p:set>
                                    <p:animEffect transition="in" filter="wipe(up)">
                                      <p:cBhvr>
                                        <p:cTn id="64" dur="500"/>
                                        <p:tgtEl>
                                          <p:spTgt spid="415"/>
                                        </p:tgtEl>
                                      </p:cBhvr>
                                    </p:animEffect>
                                  </p:childTnLst>
                                </p:cTn>
                              </p:par>
                              <p:par>
                                <p:cTn id="65" presetID="22" presetClass="entr" presetSubtype="8" fill="hold" nodeType="withEffect">
                                  <p:stCondLst>
                                    <p:cond delay="0"/>
                                  </p:stCondLst>
                                  <p:childTnLst>
                                    <p:set>
                                      <p:cBhvr>
                                        <p:cTn id="66" dur="1" fill="hold">
                                          <p:stCondLst>
                                            <p:cond delay="0"/>
                                          </p:stCondLst>
                                        </p:cTn>
                                        <p:tgtEl>
                                          <p:spTgt spid="404"/>
                                        </p:tgtEl>
                                        <p:attrNameLst>
                                          <p:attrName>style.visibility</p:attrName>
                                        </p:attrNameLst>
                                      </p:cBhvr>
                                      <p:to>
                                        <p:strVal val="visible"/>
                                      </p:to>
                                    </p:set>
                                    <p:animEffect transition="in" filter="wipe(left)">
                                      <p:cBhvr>
                                        <p:cTn id="67" dur="500"/>
                                        <p:tgtEl>
                                          <p:spTgt spid="404"/>
                                        </p:tgtEl>
                                      </p:cBhvr>
                                    </p:animEffect>
                                  </p:childTnLst>
                                </p:cTn>
                              </p:par>
                              <p:par>
                                <p:cTn id="68" presetID="22" presetClass="entr" presetSubtype="8" fill="hold" nodeType="withEffect">
                                  <p:stCondLst>
                                    <p:cond delay="0"/>
                                  </p:stCondLst>
                                  <p:childTnLst>
                                    <p:set>
                                      <p:cBhvr>
                                        <p:cTn id="69" dur="1" fill="hold">
                                          <p:stCondLst>
                                            <p:cond delay="0"/>
                                          </p:stCondLst>
                                        </p:cTn>
                                        <p:tgtEl>
                                          <p:spTgt spid="406"/>
                                        </p:tgtEl>
                                        <p:attrNameLst>
                                          <p:attrName>style.visibility</p:attrName>
                                        </p:attrNameLst>
                                      </p:cBhvr>
                                      <p:to>
                                        <p:strVal val="visible"/>
                                      </p:to>
                                    </p:set>
                                    <p:animEffect transition="in" filter="wipe(left)">
                                      <p:cBhvr>
                                        <p:cTn id="70" dur="500"/>
                                        <p:tgtEl>
                                          <p:spTgt spid="406"/>
                                        </p:tgtEl>
                                      </p:cBhvr>
                                    </p:animEffect>
                                  </p:childTnLst>
                                </p:cTn>
                              </p:par>
                              <p:par>
                                <p:cTn id="71" presetID="22" presetClass="entr" presetSubtype="8" fill="hold" nodeType="withEffect">
                                  <p:stCondLst>
                                    <p:cond delay="0"/>
                                  </p:stCondLst>
                                  <p:childTnLst>
                                    <p:set>
                                      <p:cBhvr>
                                        <p:cTn id="72" dur="1" fill="hold">
                                          <p:stCondLst>
                                            <p:cond delay="0"/>
                                          </p:stCondLst>
                                        </p:cTn>
                                        <p:tgtEl>
                                          <p:spTgt spid="407"/>
                                        </p:tgtEl>
                                        <p:attrNameLst>
                                          <p:attrName>style.visibility</p:attrName>
                                        </p:attrNameLst>
                                      </p:cBhvr>
                                      <p:to>
                                        <p:strVal val="visible"/>
                                      </p:to>
                                    </p:set>
                                    <p:animEffect transition="in" filter="wipe(left)">
                                      <p:cBhvr>
                                        <p:cTn id="73" dur="500"/>
                                        <p:tgtEl>
                                          <p:spTgt spid="407"/>
                                        </p:tgtEl>
                                      </p:cBhvr>
                                    </p:animEffect>
                                  </p:childTnLst>
                                </p:cTn>
                              </p:par>
                              <p:par>
                                <p:cTn id="74" presetID="22" presetClass="entr" presetSubtype="2" fill="hold" nodeType="withEffect">
                                  <p:stCondLst>
                                    <p:cond delay="0"/>
                                  </p:stCondLst>
                                  <p:childTnLst>
                                    <p:set>
                                      <p:cBhvr>
                                        <p:cTn id="75" dur="1" fill="hold">
                                          <p:stCondLst>
                                            <p:cond delay="0"/>
                                          </p:stCondLst>
                                        </p:cTn>
                                        <p:tgtEl>
                                          <p:spTgt spid="416"/>
                                        </p:tgtEl>
                                        <p:attrNameLst>
                                          <p:attrName>style.visibility</p:attrName>
                                        </p:attrNameLst>
                                      </p:cBhvr>
                                      <p:to>
                                        <p:strVal val="visible"/>
                                      </p:to>
                                    </p:set>
                                    <p:animEffect transition="in" filter="wipe(right)">
                                      <p:cBhvr>
                                        <p:cTn id="76" dur="500"/>
                                        <p:tgtEl>
                                          <p:spTgt spid="416"/>
                                        </p:tgtEl>
                                      </p:cBhvr>
                                    </p:animEffect>
                                  </p:childTnLst>
                                </p:cTn>
                              </p:par>
                              <p:par>
                                <p:cTn id="77" presetID="10" presetClass="entr" presetSubtype="0" fill="hold" nodeType="withEffect">
                                  <p:stCondLst>
                                    <p:cond delay="0"/>
                                  </p:stCondLst>
                                  <p:childTnLst>
                                    <p:set>
                                      <p:cBhvr>
                                        <p:cTn id="78" dur="1" fill="hold">
                                          <p:stCondLst>
                                            <p:cond delay="0"/>
                                          </p:stCondLst>
                                        </p:cTn>
                                        <p:tgtEl>
                                          <p:spTgt spid="5353"/>
                                        </p:tgtEl>
                                        <p:attrNameLst>
                                          <p:attrName>style.visibility</p:attrName>
                                        </p:attrNameLst>
                                      </p:cBhvr>
                                      <p:to>
                                        <p:strVal val="visible"/>
                                      </p:to>
                                    </p:set>
                                    <p:animEffect transition="in" filter="fade">
                                      <p:cBhvr>
                                        <p:cTn id="79" dur="500"/>
                                        <p:tgtEl>
                                          <p:spTgt spid="5353"/>
                                        </p:tgtEl>
                                      </p:cBhvr>
                                    </p:animEffect>
                                  </p:childTnLst>
                                </p:cTn>
                              </p:par>
                              <p:par>
                                <p:cTn id="80" presetID="10" presetClass="entr" presetSubtype="0" fill="hold" nodeType="withEffect">
                                  <p:stCondLst>
                                    <p:cond delay="0"/>
                                  </p:stCondLst>
                                  <p:childTnLst>
                                    <p:set>
                                      <p:cBhvr>
                                        <p:cTn id="81" dur="1" fill="hold">
                                          <p:stCondLst>
                                            <p:cond delay="0"/>
                                          </p:stCondLst>
                                        </p:cTn>
                                        <p:tgtEl>
                                          <p:spTgt spid="5354"/>
                                        </p:tgtEl>
                                        <p:attrNameLst>
                                          <p:attrName>style.visibility</p:attrName>
                                        </p:attrNameLst>
                                      </p:cBhvr>
                                      <p:to>
                                        <p:strVal val="visible"/>
                                      </p:to>
                                    </p:set>
                                    <p:animEffect transition="in" filter="fade">
                                      <p:cBhvr>
                                        <p:cTn id="82" dur="500"/>
                                        <p:tgtEl>
                                          <p:spTgt spid="5354"/>
                                        </p:tgtEl>
                                      </p:cBhvr>
                                    </p:animEffect>
                                  </p:childTnLst>
                                </p:cTn>
                              </p:par>
                              <p:par>
                                <p:cTn id="83" presetID="10" presetClass="entr" presetSubtype="0" fill="hold" nodeType="withEffect">
                                  <p:stCondLst>
                                    <p:cond delay="0"/>
                                  </p:stCondLst>
                                  <p:childTnLst>
                                    <p:set>
                                      <p:cBhvr>
                                        <p:cTn id="84" dur="1" fill="hold">
                                          <p:stCondLst>
                                            <p:cond delay="0"/>
                                          </p:stCondLst>
                                        </p:cTn>
                                        <p:tgtEl>
                                          <p:spTgt spid="5355"/>
                                        </p:tgtEl>
                                        <p:attrNameLst>
                                          <p:attrName>style.visibility</p:attrName>
                                        </p:attrNameLst>
                                      </p:cBhvr>
                                      <p:to>
                                        <p:strVal val="visible"/>
                                      </p:to>
                                    </p:set>
                                    <p:animEffect transition="in" filter="fade">
                                      <p:cBhvr>
                                        <p:cTn id="85" dur="500"/>
                                        <p:tgtEl>
                                          <p:spTgt spid="535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26"/>
                                        </p:tgtEl>
                                        <p:attrNameLst>
                                          <p:attrName>style.visibility</p:attrName>
                                        </p:attrNameLst>
                                      </p:cBhvr>
                                      <p:to>
                                        <p:strVal val="visible"/>
                                      </p:to>
                                    </p:set>
                                    <p:animEffect transition="in" filter="fade">
                                      <p:cBhvr>
                                        <p:cTn id="88" dur="500"/>
                                        <p:tgtEl>
                                          <p:spTgt spid="4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25"/>
                                        </p:tgtEl>
                                        <p:attrNameLst>
                                          <p:attrName>style.visibility</p:attrName>
                                        </p:attrNameLst>
                                      </p:cBhvr>
                                      <p:to>
                                        <p:strVal val="visible"/>
                                      </p:to>
                                    </p:set>
                                    <p:animEffect transition="in" filter="fade">
                                      <p:cBhvr>
                                        <p:cTn id="91" dur="500"/>
                                        <p:tgtEl>
                                          <p:spTgt spid="425"/>
                                        </p:tgtEl>
                                      </p:cBhvr>
                                    </p:animEffect>
                                  </p:childTnLst>
                                </p:cTn>
                              </p:par>
                            </p:childTnLst>
                          </p:cTn>
                        </p:par>
                        <p:par>
                          <p:cTn id="92" fill="hold">
                            <p:stCondLst>
                              <p:cond delay="4000"/>
                            </p:stCondLst>
                            <p:childTnLst>
                              <p:par>
                                <p:cTn id="93" presetID="10" presetClass="entr" presetSubtype="0" fill="hold" grpId="0" nodeType="after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fade">
                                      <p:cBhvr>
                                        <p:cTn id="95" dur="500"/>
                                        <p:tgtEl>
                                          <p:spTgt spid="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500"/>
                                        <p:tgtEl>
                                          <p:spTgt spid="6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9"/>
                                        </p:tgtEl>
                                        <p:attrNameLst>
                                          <p:attrName>style.visibility</p:attrName>
                                        </p:attrNameLst>
                                      </p:cBhvr>
                                      <p:to>
                                        <p:strVal val="visible"/>
                                      </p:to>
                                    </p:set>
                                    <p:animEffect transition="in" filter="fade">
                                      <p:cBhvr>
                                        <p:cTn id="10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360" grpId="0" animBg="1"/>
      <p:bldP spid="361" grpId="0" animBg="1"/>
      <p:bldP spid="7" grpId="0"/>
      <p:bldP spid="67" grpId="0"/>
      <p:bldP spid="109" grpId="0"/>
      <p:bldP spid="402" grpId="0"/>
      <p:bldP spid="403" grpId="0"/>
      <p:bldP spid="117" grpId="0" animBg="1"/>
      <p:bldP spid="415" grpId="0" animBg="1"/>
      <p:bldP spid="425" grpId="0"/>
      <p:bldP spid="4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a:spLocks noGrp="1"/>
          </p:cNvSpPr>
          <p:nvPr>
            <p:ph type="title"/>
          </p:nvPr>
        </p:nvSpPr>
        <p:spPr/>
        <p:txBody>
          <a:bodyPr/>
          <a:lstStyle/>
          <a:p>
            <a:r>
              <a:rPr lang="en-US" dirty="0"/>
              <a:t>Why would you use it?</a:t>
            </a:r>
          </a:p>
        </p:txBody>
      </p:sp>
      <p:sp>
        <p:nvSpPr>
          <p:cNvPr id="2" name="Slide Number Placeholder 1"/>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 name="Group 13"/>
          <p:cNvGrpSpPr/>
          <p:nvPr/>
        </p:nvGrpSpPr>
        <p:grpSpPr>
          <a:xfrm>
            <a:off x="9543859" y="1786598"/>
            <a:ext cx="2229147" cy="3754178"/>
            <a:chOff x="9543859" y="1786598"/>
            <a:chExt cx="2229147" cy="3754178"/>
          </a:xfrm>
        </p:grpSpPr>
        <p:sp>
          <p:nvSpPr>
            <p:cNvPr id="188" name="Rectangle 187"/>
            <p:cNvSpPr/>
            <p:nvPr/>
          </p:nvSpPr>
          <p:spPr bwMode="auto">
            <a:xfrm>
              <a:off x="9543859" y="17865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Store unlimited data</a:t>
              </a:r>
            </a:p>
          </p:txBody>
        </p:sp>
        <p:sp>
          <p:nvSpPr>
            <p:cNvPr id="719" name="Rectangle 718"/>
            <p:cNvSpPr/>
            <p:nvPr/>
          </p:nvSpPr>
          <p:spPr>
            <a:xfrm>
              <a:off x="9697626" y="4708605"/>
              <a:ext cx="2075380" cy="73866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A5ACAF"/>
                  </a:solidFill>
                  <a:effectLst/>
                  <a:uLnTx/>
                  <a:uFillTx/>
                  <a:latin typeface="Segoe UI"/>
                  <a:ea typeface="+mn-ea"/>
                  <a:cs typeface="+mn-cs"/>
                </a:rPr>
                <a:t>Store virtually unlimited data in </a:t>
              </a:r>
              <a:br>
                <a:rPr kumimoji="0" lang="en-US" sz="1600" b="0" i="0" u="none" strike="noStrike" kern="1200" cap="none" spc="0" normalizeH="0" baseline="0" noProof="0" dirty="0">
                  <a:ln>
                    <a:noFill/>
                  </a:ln>
                  <a:solidFill>
                    <a:srgbClr val="A5ACAF"/>
                  </a:solidFill>
                  <a:effectLst/>
                  <a:uLnTx/>
                  <a:uFillTx/>
                  <a:latin typeface="Segoe UI"/>
                  <a:ea typeface="+mn-ea"/>
                  <a:cs typeface="+mn-cs"/>
                </a:rPr>
              </a:br>
              <a:r>
                <a:rPr kumimoji="0" lang="en-US" sz="1600" b="0" i="0" u="none" strike="noStrike" kern="1200" cap="none" spc="0" normalizeH="0" baseline="0" noProof="0" dirty="0">
                  <a:ln>
                    <a:noFill/>
                  </a:ln>
                  <a:solidFill>
                    <a:srgbClr val="A5ACAF"/>
                  </a:solidFill>
                  <a:effectLst/>
                  <a:uLnTx/>
                  <a:uFillTx/>
                  <a:latin typeface="Segoe UI"/>
                  <a:ea typeface="+mn-ea"/>
                  <a:cs typeface="+mn-cs"/>
                </a:rPr>
                <a:t>Azure Data Lake</a:t>
              </a:r>
            </a:p>
          </p:txBody>
        </p:sp>
        <p:grpSp>
          <p:nvGrpSpPr>
            <p:cNvPr id="725" name="Group 258"/>
            <p:cNvGrpSpPr>
              <a:grpSpLocks noChangeAspect="1"/>
            </p:cNvGrpSpPr>
            <p:nvPr/>
          </p:nvGrpSpPr>
          <p:grpSpPr bwMode="auto">
            <a:xfrm>
              <a:off x="10936504" y="2404656"/>
              <a:ext cx="672139" cy="2319537"/>
              <a:chOff x="1593" y="1801"/>
              <a:chExt cx="612" cy="2112"/>
            </a:xfrm>
          </p:grpSpPr>
          <p:sp>
            <p:nvSpPr>
              <p:cNvPr id="726" name="AutoShape 257"/>
              <p:cNvSpPr>
                <a:spLocks noChangeAspect="1" noChangeArrowheads="1" noTextEdit="1"/>
              </p:cNvSpPr>
              <p:nvPr/>
            </p:nvSpPr>
            <p:spPr bwMode="auto">
              <a:xfrm>
                <a:off x="1595" y="1801"/>
                <a:ext cx="61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7" name="Rectangle 260"/>
              <p:cNvSpPr>
                <a:spLocks noChangeArrowheads="1"/>
              </p:cNvSpPr>
              <p:nvPr/>
            </p:nvSpPr>
            <p:spPr bwMode="auto">
              <a:xfrm>
                <a:off x="1691" y="2452"/>
                <a:ext cx="203"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8" name="Rectangle 261"/>
              <p:cNvSpPr>
                <a:spLocks noChangeArrowheads="1"/>
              </p:cNvSpPr>
              <p:nvPr/>
            </p:nvSpPr>
            <p:spPr bwMode="auto">
              <a:xfrm>
                <a:off x="1593" y="3100"/>
                <a:ext cx="204" cy="20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9" name="Rectangle 262"/>
              <p:cNvSpPr>
                <a:spLocks noChangeArrowheads="1"/>
              </p:cNvSpPr>
              <p:nvPr/>
            </p:nvSpPr>
            <p:spPr bwMode="auto">
              <a:xfrm>
                <a:off x="1868" y="3342"/>
                <a:ext cx="204" cy="2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0" name="Rectangle 263"/>
              <p:cNvSpPr>
                <a:spLocks noChangeArrowheads="1"/>
              </p:cNvSpPr>
              <p:nvPr/>
            </p:nvSpPr>
            <p:spPr bwMode="auto">
              <a:xfrm>
                <a:off x="1653" y="2819"/>
                <a:ext cx="354" cy="35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1" name="Freeform 264"/>
              <p:cNvSpPr>
                <a:spLocks/>
              </p:cNvSpPr>
              <p:nvPr/>
            </p:nvSpPr>
            <p:spPr bwMode="auto">
              <a:xfrm>
                <a:off x="17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2" name="Freeform 265"/>
              <p:cNvSpPr>
                <a:spLocks noEditPoints="1"/>
              </p:cNvSpPr>
              <p:nvPr/>
            </p:nvSpPr>
            <p:spPr bwMode="auto">
              <a:xfrm>
                <a:off x="1761"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3" name="Freeform 266"/>
              <p:cNvSpPr>
                <a:spLocks/>
              </p:cNvSpPr>
              <p:nvPr/>
            </p:nvSpPr>
            <p:spPr bwMode="auto">
              <a:xfrm>
                <a:off x="1814"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4" name="Freeform 267"/>
              <p:cNvSpPr>
                <a:spLocks noEditPoints="1"/>
              </p:cNvSpPr>
              <p:nvPr/>
            </p:nvSpPr>
            <p:spPr bwMode="auto">
              <a:xfrm>
                <a:off x="1709" y="2966"/>
                <a:ext cx="41" cy="6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5" name="Freeform 268"/>
              <p:cNvSpPr>
                <a:spLocks/>
              </p:cNvSpPr>
              <p:nvPr/>
            </p:nvSpPr>
            <p:spPr bwMode="auto">
              <a:xfrm>
                <a:off x="1766" y="2965"/>
                <a:ext cx="25"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6" name="Freeform 269"/>
              <p:cNvSpPr>
                <a:spLocks noEditPoints="1"/>
              </p:cNvSpPr>
              <p:nvPr/>
            </p:nvSpPr>
            <p:spPr bwMode="auto">
              <a:xfrm>
                <a:off x="1809" y="2966"/>
                <a:ext cx="41" cy="6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7" name="Freeform 270"/>
              <p:cNvSpPr>
                <a:spLocks noEditPoints="1"/>
              </p:cNvSpPr>
              <p:nvPr/>
            </p:nvSpPr>
            <p:spPr bwMode="auto">
              <a:xfrm>
                <a:off x="1709" y="3048"/>
                <a:ext cx="41" cy="62"/>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8" name="Freeform 271"/>
              <p:cNvSpPr>
                <a:spLocks noEditPoints="1"/>
              </p:cNvSpPr>
              <p:nvPr/>
            </p:nvSpPr>
            <p:spPr bwMode="auto">
              <a:xfrm>
                <a:off x="1761"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9" name="Freeform 272"/>
              <p:cNvSpPr>
                <a:spLocks/>
              </p:cNvSpPr>
              <p:nvPr/>
            </p:nvSpPr>
            <p:spPr bwMode="auto">
              <a:xfrm>
                <a:off x="1814" y="3048"/>
                <a:ext cx="25" cy="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0" name="Freeform 273"/>
              <p:cNvSpPr>
                <a:spLocks/>
              </p:cNvSpPr>
              <p:nvPr/>
            </p:nvSpPr>
            <p:spPr bwMode="auto">
              <a:xfrm>
                <a:off x="1915" y="2883"/>
                <a:ext cx="25" cy="59"/>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1" name="Freeform 274"/>
              <p:cNvSpPr>
                <a:spLocks noEditPoints="1"/>
              </p:cNvSpPr>
              <p:nvPr/>
            </p:nvSpPr>
            <p:spPr bwMode="auto">
              <a:xfrm>
                <a:off x="1909" y="2966"/>
                <a:ext cx="43" cy="6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2" name="Freeform 275"/>
              <p:cNvSpPr>
                <a:spLocks noEditPoints="1"/>
              </p:cNvSpPr>
              <p:nvPr/>
            </p:nvSpPr>
            <p:spPr bwMode="auto">
              <a:xfrm>
                <a:off x="1909" y="3048"/>
                <a:ext cx="43" cy="6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276"/>
              <p:cNvSpPr>
                <a:spLocks noEditPoints="1"/>
              </p:cNvSpPr>
              <p:nvPr/>
            </p:nvSpPr>
            <p:spPr bwMode="auto">
              <a:xfrm>
                <a:off x="1858" y="2883"/>
                <a:ext cx="41" cy="59"/>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4" name="Freeform 277"/>
              <p:cNvSpPr>
                <a:spLocks/>
              </p:cNvSpPr>
              <p:nvPr/>
            </p:nvSpPr>
            <p:spPr bwMode="auto">
              <a:xfrm>
                <a:off x="1863" y="2965"/>
                <a:ext cx="26" cy="59"/>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5" name="Freeform 278"/>
              <p:cNvSpPr>
                <a:spLocks noEditPoints="1"/>
              </p:cNvSpPr>
              <p:nvPr/>
            </p:nvSpPr>
            <p:spPr bwMode="auto">
              <a:xfrm>
                <a:off x="1858" y="3048"/>
                <a:ext cx="41" cy="6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6" name="Rectangle 279"/>
              <p:cNvSpPr>
                <a:spLocks noChangeArrowheads="1"/>
              </p:cNvSpPr>
              <p:nvPr/>
            </p:nvSpPr>
            <p:spPr bwMode="auto">
              <a:xfrm>
                <a:off x="1617" y="2091"/>
                <a:ext cx="492" cy="493"/>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7" name="Freeform 280"/>
              <p:cNvSpPr>
                <a:spLocks/>
              </p:cNvSpPr>
              <p:nvPr/>
            </p:nvSpPr>
            <p:spPr bwMode="auto">
              <a:xfrm>
                <a:off x="1703" y="2179"/>
                <a:ext cx="36" cy="8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8" name="Freeform 281"/>
              <p:cNvSpPr>
                <a:spLocks noEditPoints="1"/>
              </p:cNvSpPr>
              <p:nvPr/>
            </p:nvSpPr>
            <p:spPr bwMode="auto">
              <a:xfrm>
                <a:off x="1768" y="2179"/>
                <a:ext cx="58" cy="8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282"/>
              <p:cNvSpPr>
                <a:spLocks/>
              </p:cNvSpPr>
              <p:nvPr/>
            </p:nvSpPr>
            <p:spPr bwMode="auto">
              <a:xfrm>
                <a:off x="184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0" name="Freeform 283"/>
              <p:cNvSpPr>
                <a:spLocks noEditPoints="1"/>
              </p:cNvSpPr>
              <p:nvPr/>
            </p:nvSpPr>
            <p:spPr bwMode="auto">
              <a:xfrm>
                <a:off x="1696" y="2295"/>
                <a:ext cx="58" cy="84"/>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1" name="Freeform 284"/>
              <p:cNvSpPr>
                <a:spLocks/>
              </p:cNvSpPr>
              <p:nvPr/>
            </p:nvSpPr>
            <p:spPr bwMode="auto">
              <a:xfrm>
                <a:off x="1774" y="2295"/>
                <a:ext cx="36" cy="82"/>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2" name="Freeform 285"/>
              <p:cNvSpPr>
                <a:spLocks noEditPoints="1"/>
              </p:cNvSpPr>
              <p:nvPr/>
            </p:nvSpPr>
            <p:spPr bwMode="auto">
              <a:xfrm>
                <a:off x="1834" y="2295"/>
                <a:ext cx="58" cy="84"/>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3" name="Freeform 286"/>
              <p:cNvSpPr>
                <a:spLocks noEditPoints="1"/>
              </p:cNvSpPr>
              <p:nvPr/>
            </p:nvSpPr>
            <p:spPr bwMode="auto">
              <a:xfrm>
                <a:off x="1696"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4" name="Freeform 287"/>
              <p:cNvSpPr>
                <a:spLocks noEditPoints="1"/>
              </p:cNvSpPr>
              <p:nvPr/>
            </p:nvSpPr>
            <p:spPr bwMode="auto">
              <a:xfrm>
                <a:off x="1768"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5" name="Freeform 288"/>
              <p:cNvSpPr>
                <a:spLocks/>
              </p:cNvSpPr>
              <p:nvPr/>
            </p:nvSpPr>
            <p:spPr bwMode="auto">
              <a:xfrm>
                <a:off x="1841" y="2411"/>
                <a:ext cx="36" cy="82"/>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6" name="Freeform 289"/>
              <p:cNvSpPr>
                <a:spLocks/>
              </p:cNvSpPr>
              <p:nvPr/>
            </p:nvSpPr>
            <p:spPr bwMode="auto">
              <a:xfrm>
                <a:off x="1981" y="2179"/>
                <a:ext cx="36" cy="8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7" name="Freeform 290"/>
              <p:cNvSpPr>
                <a:spLocks noEditPoints="1"/>
              </p:cNvSpPr>
              <p:nvPr/>
            </p:nvSpPr>
            <p:spPr bwMode="auto">
              <a:xfrm>
                <a:off x="1974" y="2295"/>
                <a:ext cx="58" cy="84"/>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8" name="Freeform 291"/>
              <p:cNvSpPr>
                <a:spLocks noEditPoints="1"/>
              </p:cNvSpPr>
              <p:nvPr/>
            </p:nvSpPr>
            <p:spPr bwMode="auto">
              <a:xfrm>
                <a:off x="1974" y="2411"/>
                <a:ext cx="58" cy="84"/>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9" name="Freeform 292"/>
              <p:cNvSpPr>
                <a:spLocks noEditPoints="1"/>
              </p:cNvSpPr>
              <p:nvPr/>
            </p:nvSpPr>
            <p:spPr bwMode="auto">
              <a:xfrm>
                <a:off x="1903" y="2179"/>
                <a:ext cx="58" cy="8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0" name="Freeform 293"/>
              <p:cNvSpPr>
                <a:spLocks/>
              </p:cNvSpPr>
              <p:nvPr/>
            </p:nvSpPr>
            <p:spPr bwMode="auto">
              <a:xfrm>
                <a:off x="1909" y="2295"/>
                <a:ext cx="36" cy="82"/>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1" name="Freeform 294"/>
              <p:cNvSpPr>
                <a:spLocks noEditPoints="1"/>
              </p:cNvSpPr>
              <p:nvPr/>
            </p:nvSpPr>
            <p:spPr bwMode="auto">
              <a:xfrm>
                <a:off x="1903" y="2411"/>
                <a:ext cx="58" cy="84"/>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2" name="Rectangle 295"/>
              <p:cNvSpPr>
                <a:spLocks noChangeArrowheads="1"/>
              </p:cNvSpPr>
              <p:nvPr/>
            </p:nvSpPr>
            <p:spPr bwMode="auto">
              <a:xfrm>
                <a:off x="1932" y="3226"/>
                <a:ext cx="218" cy="21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3" name="Freeform 296"/>
              <p:cNvSpPr>
                <a:spLocks/>
              </p:cNvSpPr>
              <p:nvPr/>
            </p:nvSpPr>
            <p:spPr bwMode="auto">
              <a:xfrm>
                <a:off x="1971" y="3265"/>
                <a:ext cx="15"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4" name="Freeform 297"/>
              <p:cNvSpPr>
                <a:spLocks noEditPoints="1"/>
              </p:cNvSpPr>
              <p:nvPr/>
            </p:nvSpPr>
            <p:spPr bwMode="auto">
              <a:xfrm>
                <a:off x="1998" y="3265"/>
                <a:ext cx="26" cy="38"/>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5" name="Freeform 298"/>
              <p:cNvSpPr>
                <a:spLocks/>
              </p:cNvSpPr>
              <p:nvPr/>
            </p:nvSpPr>
            <p:spPr bwMode="auto">
              <a:xfrm>
                <a:off x="2032" y="3265"/>
                <a:ext cx="16" cy="36"/>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6" name="Freeform 299"/>
              <p:cNvSpPr>
                <a:spLocks noEditPoints="1"/>
              </p:cNvSpPr>
              <p:nvPr/>
            </p:nvSpPr>
            <p:spPr bwMode="auto">
              <a:xfrm>
                <a:off x="1968"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7" name="Freeform 300"/>
              <p:cNvSpPr>
                <a:spLocks/>
              </p:cNvSpPr>
              <p:nvPr/>
            </p:nvSpPr>
            <p:spPr bwMode="auto">
              <a:xfrm>
                <a:off x="2002" y="3317"/>
                <a:ext cx="15" cy="37"/>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8" name="Freeform 301"/>
              <p:cNvSpPr>
                <a:spLocks noEditPoints="1"/>
              </p:cNvSpPr>
              <p:nvPr/>
            </p:nvSpPr>
            <p:spPr bwMode="auto">
              <a:xfrm>
                <a:off x="2029" y="3317"/>
                <a:ext cx="26" cy="37"/>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9" name="Freeform 302"/>
              <p:cNvSpPr>
                <a:spLocks noEditPoints="1"/>
              </p:cNvSpPr>
              <p:nvPr/>
            </p:nvSpPr>
            <p:spPr bwMode="auto">
              <a:xfrm>
                <a:off x="1968"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0" name="Freeform 303"/>
              <p:cNvSpPr>
                <a:spLocks noEditPoints="1"/>
              </p:cNvSpPr>
              <p:nvPr/>
            </p:nvSpPr>
            <p:spPr bwMode="auto">
              <a:xfrm>
                <a:off x="1998" y="3368"/>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1" name="Freeform 304"/>
              <p:cNvSpPr>
                <a:spLocks/>
              </p:cNvSpPr>
              <p:nvPr/>
            </p:nvSpPr>
            <p:spPr bwMode="auto">
              <a:xfrm>
                <a:off x="2032" y="3368"/>
                <a:ext cx="16" cy="37"/>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2" name="Freeform 305"/>
              <p:cNvSpPr>
                <a:spLocks/>
              </p:cNvSpPr>
              <p:nvPr/>
            </p:nvSpPr>
            <p:spPr bwMode="auto">
              <a:xfrm>
                <a:off x="2094" y="3265"/>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3" name="Freeform 306"/>
              <p:cNvSpPr>
                <a:spLocks noEditPoints="1"/>
              </p:cNvSpPr>
              <p:nvPr/>
            </p:nvSpPr>
            <p:spPr bwMode="auto">
              <a:xfrm>
                <a:off x="2091" y="3317"/>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4" name="Freeform 307"/>
              <p:cNvSpPr>
                <a:spLocks noEditPoints="1"/>
              </p:cNvSpPr>
              <p:nvPr/>
            </p:nvSpPr>
            <p:spPr bwMode="auto">
              <a:xfrm>
                <a:off x="2091" y="3368"/>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5" name="Freeform 308"/>
              <p:cNvSpPr>
                <a:spLocks noEditPoints="1"/>
              </p:cNvSpPr>
              <p:nvPr/>
            </p:nvSpPr>
            <p:spPr bwMode="auto">
              <a:xfrm>
                <a:off x="2058" y="3265"/>
                <a:ext cx="27" cy="38"/>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6" name="Freeform 309"/>
              <p:cNvSpPr>
                <a:spLocks/>
              </p:cNvSpPr>
              <p:nvPr/>
            </p:nvSpPr>
            <p:spPr bwMode="auto">
              <a:xfrm>
                <a:off x="2062" y="3317"/>
                <a:ext cx="17" cy="37"/>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7" name="Freeform 310"/>
              <p:cNvSpPr>
                <a:spLocks noEditPoints="1"/>
              </p:cNvSpPr>
              <p:nvPr/>
            </p:nvSpPr>
            <p:spPr bwMode="auto">
              <a:xfrm>
                <a:off x="2058" y="3368"/>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8" name="Rectangle 311"/>
              <p:cNvSpPr>
                <a:spLocks noChangeArrowheads="1"/>
              </p:cNvSpPr>
              <p:nvPr/>
            </p:nvSpPr>
            <p:spPr bwMode="auto">
              <a:xfrm>
                <a:off x="1848" y="2613"/>
                <a:ext cx="319" cy="3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9" name="Freeform 312"/>
              <p:cNvSpPr>
                <a:spLocks/>
              </p:cNvSpPr>
              <p:nvPr/>
            </p:nvSpPr>
            <p:spPr bwMode="auto">
              <a:xfrm>
                <a:off x="1904" y="2671"/>
                <a:ext cx="23" cy="53"/>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0" name="Freeform 313"/>
              <p:cNvSpPr>
                <a:spLocks noEditPoints="1"/>
              </p:cNvSpPr>
              <p:nvPr/>
            </p:nvSpPr>
            <p:spPr bwMode="auto">
              <a:xfrm>
                <a:off x="1945" y="2671"/>
                <a:ext cx="38" cy="54"/>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1" name="Freeform 314"/>
              <p:cNvSpPr>
                <a:spLocks/>
              </p:cNvSpPr>
              <p:nvPr/>
            </p:nvSpPr>
            <p:spPr bwMode="auto">
              <a:xfrm>
                <a:off x="1993" y="2671"/>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2" name="Freeform 315"/>
              <p:cNvSpPr>
                <a:spLocks noEditPoints="1"/>
              </p:cNvSpPr>
              <p:nvPr/>
            </p:nvSpPr>
            <p:spPr bwMode="auto">
              <a:xfrm>
                <a:off x="1899" y="2746"/>
                <a:ext cx="38" cy="53"/>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3" name="Freeform 316"/>
              <p:cNvSpPr>
                <a:spLocks/>
              </p:cNvSpPr>
              <p:nvPr/>
            </p:nvSpPr>
            <p:spPr bwMode="auto">
              <a:xfrm>
                <a:off x="1950" y="2744"/>
                <a:ext cx="23" cy="55"/>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4" name="Freeform 317"/>
              <p:cNvSpPr>
                <a:spLocks noEditPoints="1"/>
              </p:cNvSpPr>
              <p:nvPr/>
            </p:nvSpPr>
            <p:spPr bwMode="auto">
              <a:xfrm>
                <a:off x="1988" y="2746"/>
                <a:ext cx="38"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5" name="Freeform 318"/>
              <p:cNvSpPr>
                <a:spLocks noEditPoints="1"/>
              </p:cNvSpPr>
              <p:nvPr/>
            </p:nvSpPr>
            <p:spPr bwMode="auto">
              <a:xfrm>
                <a:off x="1899"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6" name="Freeform 319"/>
              <p:cNvSpPr>
                <a:spLocks noEditPoints="1"/>
              </p:cNvSpPr>
              <p:nvPr/>
            </p:nvSpPr>
            <p:spPr bwMode="auto">
              <a:xfrm>
                <a:off x="1945" y="2819"/>
                <a:ext cx="38" cy="55"/>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7" name="Freeform 320"/>
              <p:cNvSpPr>
                <a:spLocks/>
              </p:cNvSpPr>
              <p:nvPr/>
            </p:nvSpPr>
            <p:spPr bwMode="auto">
              <a:xfrm>
                <a:off x="1993" y="2819"/>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8" name="Freeform 321"/>
              <p:cNvSpPr>
                <a:spLocks/>
              </p:cNvSpPr>
              <p:nvPr/>
            </p:nvSpPr>
            <p:spPr bwMode="auto">
              <a:xfrm>
                <a:off x="2084" y="2671"/>
                <a:ext cx="24" cy="53"/>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9" name="Freeform 322"/>
              <p:cNvSpPr>
                <a:spLocks noEditPoints="1"/>
              </p:cNvSpPr>
              <p:nvPr/>
            </p:nvSpPr>
            <p:spPr bwMode="auto">
              <a:xfrm>
                <a:off x="2079" y="2746"/>
                <a:ext cx="37" cy="53"/>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0" name="Freeform 323"/>
              <p:cNvSpPr>
                <a:spLocks noEditPoints="1"/>
              </p:cNvSpPr>
              <p:nvPr/>
            </p:nvSpPr>
            <p:spPr bwMode="auto">
              <a:xfrm>
                <a:off x="2079" y="2819"/>
                <a:ext cx="37"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1" name="Freeform 324"/>
              <p:cNvSpPr>
                <a:spLocks noEditPoints="1"/>
              </p:cNvSpPr>
              <p:nvPr/>
            </p:nvSpPr>
            <p:spPr bwMode="auto">
              <a:xfrm>
                <a:off x="2032" y="2671"/>
                <a:ext cx="38" cy="54"/>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2" name="Freeform 325"/>
              <p:cNvSpPr>
                <a:spLocks/>
              </p:cNvSpPr>
              <p:nvPr/>
            </p:nvSpPr>
            <p:spPr bwMode="auto">
              <a:xfrm>
                <a:off x="2038" y="2744"/>
                <a:ext cx="22" cy="55"/>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3" name="Freeform 326"/>
              <p:cNvSpPr>
                <a:spLocks noEditPoints="1"/>
              </p:cNvSpPr>
              <p:nvPr/>
            </p:nvSpPr>
            <p:spPr bwMode="auto">
              <a:xfrm>
                <a:off x="2032" y="2819"/>
                <a:ext cx="38" cy="55"/>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4" name="Rectangle 327"/>
              <p:cNvSpPr>
                <a:spLocks noChangeArrowheads="1"/>
              </p:cNvSpPr>
              <p:nvPr/>
            </p:nvSpPr>
            <p:spPr bwMode="auto">
              <a:xfrm>
                <a:off x="1848" y="3595"/>
                <a:ext cx="319" cy="31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5" name="Freeform 328"/>
              <p:cNvSpPr>
                <a:spLocks/>
              </p:cNvSpPr>
              <p:nvPr/>
            </p:nvSpPr>
            <p:spPr bwMode="auto">
              <a:xfrm>
                <a:off x="1904" y="3652"/>
                <a:ext cx="23" cy="54"/>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6" name="Freeform 329"/>
              <p:cNvSpPr>
                <a:spLocks noEditPoints="1"/>
              </p:cNvSpPr>
              <p:nvPr/>
            </p:nvSpPr>
            <p:spPr bwMode="auto">
              <a:xfrm>
                <a:off x="1945" y="3652"/>
                <a:ext cx="38" cy="54"/>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7" name="Freeform 330"/>
              <p:cNvSpPr>
                <a:spLocks/>
              </p:cNvSpPr>
              <p:nvPr/>
            </p:nvSpPr>
            <p:spPr bwMode="auto">
              <a:xfrm>
                <a:off x="1993" y="3652"/>
                <a:ext cx="22" cy="54"/>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8" name="Freeform 331"/>
              <p:cNvSpPr>
                <a:spLocks noEditPoints="1"/>
              </p:cNvSpPr>
              <p:nvPr/>
            </p:nvSpPr>
            <p:spPr bwMode="auto">
              <a:xfrm>
                <a:off x="1899" y="3727"/>
                <a:ext cx="38" cy="54"/>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9" name="Freeform 332"/>
              <p:cNvSpPr>
                <a:spLocks/>
              </p:cNvSpPr>
              <p:nvPr/>
            </p:nvSpPr>
            <p:spPr bwMode="auto">
              <a:xfrm>
                <a:off x="1950" y="3727"/>
                <a:ext cx="23" cy="53"/>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0" name="Freeform 333"/>
              <p:cNvSpPr>
                <a:spLocks noEditPoints="1"/>
              </p:cNvSpPr>
              <p:nvPr/>
            </p:nvSpPr>
            <p:spPr bwMode="auto">
              <a:xfrm>
                <a:off x="1988" y="3727"/>
                <a:ext cx="38"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1" name="Freeform 334"/>
              <p:cNvSpPr>
                <a:spLocks noEditPoints="1"/>
              </p:cNvSpPr>
              <p:nvPr/>
            </p:nvSpPr>
            <p:spPr bwMode="auto">
              <a:xfrm>
                <a:off x="1899"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2" name="Freeform 335"/>
              <p:cNvSpPr>
                <a:spLocks noEditPoints="1"/>
              </p:cNvSpPr>
              <p:nvPr/>
            </p:nvSpPr>
            <p:spPr bwMode="auto">
              <a:xfrm>
                <a:off x="1945" y="3802"/>
                <a:ext cx="38" cy="55"/>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3" name="Freeform 336"/>
              <p:cNvSpPr>
                <a:spLocks/>
              </p:cNvSpPr>
              <p:nvPr/>
            </p:nvSpPr>
            <p:spPr bwMode="auto">
              <a:xfrm>
                <a:off x="1993" y="3802"/>
                <a:ext cx="22" cy="53"/>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4" name="Freeform 337"/>
              <p:cNvSpPr>
                <a:spLocks/>
              </p:cNvSpPr>
              <p:nvPr/>
            </p:nvSpPr>
            <p:spPr bwMode="auto">
              <a:xfrm>
                <a:off x="2084" y="3652"/>
                <a:ext cx="24" cy="54"/>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5" name="Freeform 338"/>
              <p:cNvSpPr>
                <a:spLocks noEditPoints="1"/>
              </p:cNvSpPr>
              <p:nvPr/>
            </p:nvSpPr>
            <p:spPr bwMode="auto">
              <a:xfrm>
                <a:off x="2079" y="3727"/>
                <a:ext cx="37" cy="54"/>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6" name="Freeform 339"/>
              <p:cNvSpPr>
                <a:spLocks noEditPoints="1"/>
              </p:cNvSpPr>
              <p:nvPr/>
            </p:nvSpPr>
            <p:spPr bwMode="auto">
              <a:xfrm>
                <a:off x="2079" y="3802"/>
                <a:ext cx="37"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7" name="Freeform 340"/>
              <p:cNvSpPr>
                <a:spLocks noEditPoints="1"/>
              </p:cNvSpPr>
              <p:nvPr/>
            </p:nvSpPr>
            <p:spPr bwMode="auto">
              <a:xfrm>
                <a:off x="2032" y="3652"/>
                <a:ext cx="38" cy="54"/>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8" name="Freeform 341"/>
              <p:cNvSpPr>
                <a:spLocks/>
              </p:cNvSpPr>
              <p:nvPr/>
            </p:nvSpPr>
            <p:spPr bwMode="auto">
              <a:xfrm>
                <a:off x="2038" y="3727"/>
                <a:ext cx="22" cy="53"/>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9" name="Freeform 342"/>
              <p:cNvSpPr>
                <a:spLocks noEditPoints="1"/>
              </p:cNvSpPr>
              <p:nvPr/>
            </p:nvSpPr>
            <p:spPr bwMode="auto">
              <a:xfrm>
                <a:off x="2032" y="3802"/>
                <a:ext cx="38" cy="55"/>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0" name="Rectangle 343"/>
              <p:cNvSpPr>
                <a:spLocks noChangeArrowheads="1"/>
              </p:cNvSpPr>
              <p:nvPr/>
            </p:nvSpPr>
            <p:spPr bwMode="auto">
              <a:xfrm>
                <a:off x="1985" y="1982"/>
                <a:ext cx="218" cy="21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1" name="Freeform 344"/>
              <p:cNvSpPr>
                <a:spLocks/>
              </p:cNvSpPr>
              <p:nvPr/>
            </p:nvSpPr>
            <p:spPr bwMode="auto">
              <a:xfrm>
                <a:off x="2022" y="2021"/>
                <a:ext cx="17" cy="36"/>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2" name="Freeform 345"/>
              <p:cNvSpPr>
                <a:spLocks noEditPoints="1"/>
              </p:cNvSpPr>
              <p:nvPr/>
            </p:nvSpPr>
            <p:spPr bwMode="auto">
              <a:xfrm>
                <a:off x="2051" y="2021"/>
                <a:ext cx="26" cy="36"/>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3" name="Freeform 346"/>
              <p:cNvSpPr>
                <a:spLocks/>
              </p:cNvSpPr>
              <p:nvPr/>
            </p:nvSpPr>
            <p:spPr bwMode="auto">
              <a:xfrm>
                <a:off x="2084" y="2021"/>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4" name="Freeform 347"/>
              <p:cNvSpPr>
                <a:spLocks noEditPoints="1"/>
              </p:cNvSpPr>
              <p:nvPr/>
            </p:nvSpPr>
            <p:spPr bwMode="auto">
              <a:xfrm>
                <a:off x="2019" y="2073"/>
                <a:ext cx="27" cy="37"/>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5" name="Freeform 348"/>
              <p:cNvSpPr>
                <a:spLocks/>
              </p:cNvSpPr>
              <p:nvPr/>
            </p:nvSpPr>
            <p:spPr bwMode="auto">
              <a:xfrm>
                <a:off x="2055" y="2073"/>
                <a:ext cx="15" cy="36"/>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6" name="Freeform 349"/>
              <p:cNvSpPr>
                <a:spLocks noEditPoints="1"/>
              </p:cNvSpPr>
              <p:nvPr/>
            </p:nvSpPr>
            <p:spPr bwMode="auto">
              <a:xfrm>
                <a:off x="2080" y="2073"/>
                <a:ext cx="26" cy="37"/>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7" name="Freeform 350"/>
              <p:cNvSpPr>
                <a:spLocks noEditPoints="1"/>
              </p:cNvSpPr>
              <p:nvPr/>
            </p:nvSpPr>
            <p:spPr bwMode="auto">
              <a:xfrm>
                <a:off x="2019" y="2124"/>
                <a:ext cx="27" cy="37"/>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8" name="Freeform 351"/>
              <p:cNvSpPr>
                <a:spLocks noEditPoints="1"/>
              </p:cNvSpPr>
              <p:nvPr/>
            </p:nvSpPr>
            <p:spPr bwMode="auto">
              <a:xfrm>
                <a:off x="2051" y="2124"/>
                <a:ext cx="26"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9" name="Freeform 352"/>
              <p:cNvSpPr>
                <a:spLocks/>
              </p:cNvSpPr>
              <p:nvPr/>
            </p:nvSpPr>
            <p:spPr bwMode="auto">
              <a:xfrm>
                <a:off x="2084" y="2124"/>
                <a:ext cx="15" cy="36"/>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0" name="Freeform 353"/>
              <p:cNvSpPr>
                <a:spLocks/>
              </p:cNvSpPr>
              <p:nvPr/>
            </p:nvSpPr>
            <p:spPr bwMode="auto">
              <a:xfrm>
                <a:off x="2147" y="2021"/>
                <a:ext cx="15" cy="36"/>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1" name="Freeform 354"/>
              <p:cNvSpPr>
                <a:spLocks noEditPoints="1"/>
              </p:cNvSpPr>
              <p:nvPr/>
            </p:nvSpPr>
            <p:spPr bwMode="auto">
              <a:xfrm>
                <a:off x="2144" y="2073"/>
                <a:ext cx="25" cy="37"/>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2" name="Freeform 355"/>
              <p:cNvSpPr>
                <a:spLocks noEditPoints="1"/>
              </p:cNvSpPr>
              <p:nvPr/>
            </p:nvSpPr>
            <p:spPr bwMode="auto">
              <a:xfrm>
                <a:off x="2144" y="2124"/>
                <a:ext cx="25" cy="37"/>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3" name="Freeform 356"/>
              <p:cNvSpPr>
                <a:spLocks noEditPoints="1"/>
              </p:cNvSpPr>
              <p:nvPr/>
            </p:nvSpPr>
            <p:spPr bwMode="auto">
              <a:xfrm>
                <a:off x="2111" y="2021"/>
                <a:ext cx="26" cy="36"/>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4" name="Freeform 357"/>
              <p:cNvSpPr>
                <a:spLocks/>
              </p:cNvSpPr>
              <p:nvPr/>
            </p:nvSpPr>
            <p:spPr bwMode="auto">
              <a:xfrm>
                <a:off x="2115" y="2073"/>
                <a:ext cx="15" cy="36"/>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5" name="Freeform 358"/>
              <p:cNvSpPr>
                <a:spLocks noEditPoints="1"/>
              </p:cNvSpPr>
              <p:nvPr/>
            </p:nvSpPr>
            <p:spPr bwMode="auto">
              <a:xfrm>
                <a:off x="2111" y="2124"/>
                <a:ext cx="26" cy="37"/>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p:cNvGrpSpPr/>
          <p:nvPr/>
        </p:nvGrpSpPr>
        <p:grpSpPr>
          <a:xfrm>
            <a:off x="7265391" y="1786598"/>
            <a:ext cx="2272898" cy="3754178"/>
            <a:chOff x="7265391" y="1786598"/>
            <a:chExt cx="2272898" cy="3754178"/>
          </a:xfrm>
        </p:grpSpPr>
        <p:sp>
          <p:nvSpPr>
            <p:cNvPr id="520" name="Rectangle 519"/>
            <p:cNvSpPr/>
            <p:nvPr/>
          </p:nvSpPr>
          <p:spPr bwMode="auto">
            <a:xfrm>
              <a:off x="7265391" y="17865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Scale-out automatically</a:t>
              </a:r>
            </a:p>
          </p:txBody>
        </p:sp>
        <p:sp>
          <p:nvSpPr>
            <p:cNvPr id="718" name="Rectangle 717"/>
            <p:cNvSpPr/>
            <p:nvPr/>
          </p:nvSpPr>
          <p:spPr>
            <a:xfrm>
              <a:off x="7462909" y="4712001"/>
              <a:ext cx="2075380" cy="73866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A5ACAF"/>
                  </a:solidFill>
                  <a:effectLst/>
                  <a:uLnTx/>
                  <a:uFillTx/>
                  <a:latin typeface="Segoe UI"/>
                  <a:ea typeface="+mn-ea"/>
                  <a:cs typeface="+mn-cs"/>
                </a:rPr>
                <a:t>Scale-out and </a:t>
              </a:r>
              <a:br>
                <a:rPr kumimoji="0" lang="en-US" sz="1600" b="0" i="0" u="none" strike="noStrike" kern="1200" cap="none" spc="0" normalizeH="0" baseline="0" noProof="0" dirty="0">
                  <a:ln>
                    <a:noFill/>
                  </a:ln>
                  <a:solidFill>
                    <a:srgbClr val="A5ACAF"/>
                  </a:solidFill>
                  <a:effectLst/>
                  <a:uLnTx/>
                  <a:uFillTx/>
                  <a:latin typeface="Segoe UI"/>
                  <a:ea typeface="+mn-ea"/>
                  <a:cs typeface="+mn-cs"/>
                </a:rPr>
              </a:br>
              <a:r>
                <a:rPr kumimoji="0" lang="en-US" sz="1600" b="0" i="0" u="none" strike="noStrike" kern="1200" cap="none" spc="0" normalizeH="0" baseline="0" noProof="0" dirty="0">
                  <a:ln>
                    <a:noFill/>
                  </a:ln>
                  <a:solidFill>
                    <a:srgbClr val="A5ACAF"/>
                  </a:solidFill>
                  <a:effectLst/>
                  <a:uLnTx/>
                  <a:uFillTx/>
                  <a:latin typeface="Segoe UI"/>
                  <a:ea typeface="+mn-ea"/>
                  <a:cs typeface="+mn-cs"/>
                </a:rPr>
                <a:t>parallelize U-SQL scripts automatically </a:t>
              </a:r>
            </a:p>
          </p:txBody>
        </p:sp>
        <p:sp>
          <p:nvSpPr>
            <p:cNvPr id="827" name="Rectangle 153"/>
            <p:cNvSpPr/>
            <p:nvPr/>
          </p:nvSpPr>
          <p:spPr>
            <a:xfrm>
              <a:off x="8197652" y="3207089"/>
              <a:ext cx="753979" cy="891114"/>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 name="connsiteX0" fmla="*/ 0 w 300129"/>
                <a:gd name="connsiteY0" fmla="*/ 0 h 384583"/>
                <a:gd name="connsiteX1" fmla="*/ 300129 w 300129"/>
                <a:gd name="connsiteY1" fmla="*/ 0 h 384583"/>
                <a:gd name="connsiteX2" fmla="*/ 0 w 300129"/>
                <a:gd name="connsiteY2" fmla="*/ 384583 h 384583"/>
                <a:gd name="connsiteX3" fmla="*/ 0 w 300129"/>
                <a:gd name="connsiteY3" fmla="*/ 0 h 384583"/>
                <a:gd name="connsiteX0" fmla="*/ 0 w 302713"/>
                <a:gd name="connsiteY0" fmla="*/ 0 h 384583"/>
                <a:gd name="connsiteX1" fmla="*/ 300129 w 302713"/>
                <a:gd name="connsiteY1" fmla="*/ 0 h 384583"/>
                <a:gd name="connsiteX2" fmla="*/ 0 w 302713"/>
                <a:gd name="connsiteY2" fmla="*/ 384583 h 384583"/>
                <a:gd name="connsiteX3" fmla="*/ 0 w 302713"/>
                <a:gd name="connsiteY3" fmla="*/ 0 h 384583"/>
                <a:gd name="connsiteX0" fmla="*/ 0 w 302915"/>
                <a:gd name="connsiteY0" fmla="*/ 0 h 384688"/>
                <a:gd name="connsiteX1" fmla="*/ 300129 w 302915"/>
                <a:gd name="connsiteY1" fmla="*/ 0 h 384688"/>
                <a:gd name="connsiteX2" fmla="*/ 0 w 302915"/>
                <a:gd name="connsiteY2" fmla="*/ 384583 h 384688"/>
                <a:gd name="connsiteX3" fmla="*/ 0 w 302915"/>
                <a:gd name="connsiteY3" fmla="*/ 0 h 384688"/>
                <a:gd name="connsiteX0" fmla="*/ 0 w 303865"/>
                <a:gd name="connsiteY0" fmla="*/ 0 h 384688"/>
                <a:gd name="connsiteX1" fmla="*/ 300129 w 303865"/>
                <a:gd name="connsiteY1" fmla="*/ 0 h 384688"/>
                <a:gd name="connsiteX2" fmla="*/ 0 w 303865"/>
                <a:gd name="connsiteY2" fmla="*/ 384583 h 384688"/>
                <a:gd name="connsiteX3" fmla="*/ 0 w 303865"/>
                <a:gd name="connsiteY3" fmla="*/ 0 h 384688"/>
                <a:gd name="connsiteX0" fmla="*/ 0 w 303865"/>
                <a:gd name="connsiteY0" fmla="*/ 0 h 384700"/>
                <a:gd name="connsiteX1" fmla="*/ 300129 w 303865"/>
                <a:gd name="connsiteY1" fmla="*/ 0 h 384700"/>
                <a:gd name="connsiteX2" fmla="*/ 0 w 303865"/>
                <a:gd name="connsiteY2" fmla="*/ 384583 h 384700"/>
                <a:gd name="connsiteX3" fmla="*/ 0 w 303865"/>
                <a:gd name="connsiteY3" fmla="*/ 0 h 384700"/>
                <a:gd name="connsiteX0" fmla="*/ 0 w 304322"/>
                <a:gd name="connsiteY0" fmla="*/ 0 h 384583"/>
                <a:gd name="connsiteX1" fmla="*/ 300129 w 304322"/>
                <a:gd name="connsiteY1" fmla="*/ 0 h 384583"/>
                <a:gd name="connsiteX2" fmla="*/ 0 w 304322"/>
                <a:gd name="connsiteY2" fmla="*/ 384583 h 384583"/>
                <a:gd name="connsiteX3" fmla="*/ 0 w 304322"/>
                <a:gd name="connsiteY3" fmla="*/ 0 h 384583"/>
                <a:gd name="connsiteX0" fmla="*/ 0 w 301605"/>
                <a:gd name="connsiteY0" fmla="*/ 0 h 384583"/>
                <a:gd name="connsiteX1" fmla="*/ 300129 w 301605"/>
                <a:gd name="connsiteY1" fmla="*/ 0 h 384583"/>
                <a:gd name="connsiteX2" fmla="*/ 0 w 301605"/>
                <a:gd name="connsiteY2" fmla="*/ 384583 h 384583"/>
                <a:gd name="connsiteX3" fmla="*/ 0 w 301605"/>
                <a:gd name="connsiteY3" fmla="*/ 0 h 384583"/>
                <a:gd name="connsiteX0" fmla="*/ 0 w 301447"/>
                <a:gd name="connsiteY0" fmla="*/ 0 h 402570"/>
                <a:gd name="connsiteX1" fmla="*/ 300129 w 301447"/>
                <a:gd name="connsiteY1" fmla="*/ 0 h 402570"/>
                <a:gd name="connsiteX2" fmla="*/ 0 w 301447"/>
                <a:gd name="connsiteY2" fmla="*/ 384583 h 402570"/>
                <a:gd name="connsiteX3" fmla="*/ 0 w 301447"/>
                <a:gd name="connsiteY3" fmla="*/ 0 h 402570"/>
                <a:gd name="connsiteX0" fmla="*/ 2234 w 303665"/>
                <a:gd name="connsiteY0" fmla="*/ 0 h 410060"/>
                <a:gd name="connsiteX1" fmla="*/ 302363 w 303665"/>
                <a:gd name="connsiteY1" fmla="*/ 0 h 410060"/>
                <a:gd name="connsiteX2" fmla="*/ 0 w 303665"/>
                <a:gd name="connsiteY2" fmla="*/ 392382 h 410060"/>
                <a:gd name="connsiteX3" fmla="*/ 2234 w 303665"/>
                <a:gd name="connsiteY3" fmla="*/ 0 h 410060"/>
                <a:gd name="connsiteX0" fmla="*/ 2234 w 303680"/>
                <a:gd name="connsiteY0" fmla="*/ 0 h 403956"/>
                <a:gd name="connsiteX1" fmla="*/ 302363 w 303680"/>
                <a:gd name="connsiteY1" fmla="*/ 0 h 403956"/>
                <a:gd name="connsiteX2" fmla="*/ 0 w 303680"/>
                <a:gd name="connsiteY2" fmla="*/ 392382 h 403956"/>
                <a:gd name="connsiteX3" fmla="*/ 2234 w 303680"/>
                <a:gd name="connsiteY3" fmla="*/ 0 h 403956"/>
                <a:gd name="connsiteX0" fmla="*/ 2234 w 303782"/>
                <a:gd name="connsiteY0" fmla="*/ 0 h 392382"/>
                <a:gd name="connsiteX1" fmla="*/ 302363 w 303782"/>
                <a:gd name="connsiteY1" fmla="*/ 0 h 392382"/>
                <a:gd name="connsiteX2" fmla="*/ 0 w 303782"/>
                <a:gd name="connsiteY2" fmla="*/ 392382 h 392382"/>
                <a:gd name="connsiteX3" fmla="*/ 2234 w 303782"/>
                <a:gd name="connsiteY3" fmla="*/ 0 h 392382"/>
                <a:gd name="connsiteX0" fmla="*/ 2234 w 302363"/>
                <a:gd name="connsiteY0" fmla="*/ 0 h 392382"/>
                <a:gd name="connsiteX1" fmla="*/ 302363 w 302363"/>
                <a:gd name="connsiteY1" fmla="*/ 0 h 392382"/>
                <a:gd name="connsiteX2" fmla="*/ 0 w 302363"/>
                <a:gd name="connsiteY2" fmla="*/ 392382 h 392382"/>
                <a:gd name="connsiteX3" fmla="*/ 2234 w 302363"/>
                <a:gd name="connsiteY3" fmla="*/ 0 h 392382"/>
                <a:gd name="connsiteX0" fmla="*/ 2234 w 302363"/>
                <a:gd name="connsiteY0" fmla="*/ 0 h 392382"/>
                <a:gd name="connsiteX1" fmla="*/ 302363 w 302363"/>
                <a:gd name="connsiteY1" fmla="*/ 0 h 392382"/>
                <a:gd name="connsiteX2" fmla="*/ 0 w 302363"/>
                <a:gd name="connsiteY2" fmla="*/ 392382 h 392382"/>
                <a:gd name="connsiteX3" fmla="*/ 2234 w 302363"/>
                <a:gd name="connsiteY3" fmla="*/ 0 h 392382"/>
                <a:gd name="connsiteX0" fmla="*/ 2234 w 318339"/>
                <a:gd name="connsiteY0" fmla="*/ 0 h 392382"/>
                <a:gd name="connsiteX1" fmla="*/ 318339 w 318339"/>
                <a:gd name="connsiteY1" fmla="*/ 2889 h 392382"/>
                <a:gd name="connsiteX2" fmla="*/ 0 w 318339"/>
                <a:gd name="connsiteY2" fmla="*/ 392382 h 392382"/>
                <a:gd name="connsiteX3" fmla="*/ 2234 w 318339"/>
                <a:gd name="connsiteY3" fmla="*/ 0 h 392382"/>
                <a:gd name="connsiteX0" fmla="*/ 54 w 316159"/>
                <a:gd name="connsiteY0" fmla="*/ 0 h 405381"/>
                <a:gd name="connsiteX1" fmla="*/ 316159 w 316159"/>
                <a:gd name="connsiteY1" fmla="*/ 2889 h 405381"/>
                <a:gd name="connsiteX2" fmla="*/ 5808 w 316159"/>
                <a:gd name="connsiteY2" fmla="*/ 405381 h 405381"/>
                <a:gd name="connsiteX3" fmla="*/ 54 w 316159"/>
                <a:gd name="connsiteY3" fmla="*/ 0 h 405381"/>
                <a:gd name="connsiteX0" fmla="*/ 54 w 316159"/>
                <a:gd name="connsiteY0" fmla="*/ 0 h 405381"/>
                <a:gd name="connsiteX1" fmla="*/ 316159 w 316159"/>
                <a:gd name="connsiteY1" fmla="*/ 2889 h 405381"/>
                <a:gd name="connsiteX2" fmla="*/ 5808 w 316159"/>
                <a:gd name="connsiteY2" fmla="*/ 405381 h 405381"/>
                <a:gd name="connsiteX3" fmla="*/ 54 w 316159"/>
                <a:gd name="connsiteY3" fmla="*/ 0 h 405381"/>
              </a:gdLst>
              <a:ahLst/>
              <a:cxnLst>
                <a:cxn ang="0">
                  <a:pos x="connsiteX0" y="connsiteY0"/>
                </a:cxn>
                <a:cxn ang="0">
                  <a:pos x="connsiteX1" y="connsiteY1"/>
                </a:cxn>
                <a:cxn ang="0">
                  <a:pos x="connsiteX2" y="connsiteY2"/>
                </a:cxn>
                <a:cxn ang="0">
                  <a:pos x="connsiteX3" y="connsiteY3"/>
                </a:cxn>
              </a:cxnLst>
              <a:rect l="l" t="t" r="r" b="b"/>
              <a:pathLst>
                <a:path w="316159" h="405381">
                  <a:moveTo>
                    <a:pt x="54" y="0"/>
                  </a:moveTo>
                  <a:lnTo>
                    <a:pt x="316159" y="2889"/>
                  </a:lnTo>
                  <a:cubicBezTo>
                    <a:pt x="306468" y="280728"/>
                    <a:pt x="211576" y="401081"/>
                    <a:pt x="5808" y="405381"/>
                  </a:cubicBezTo>
                  <a:cubicBezTo>
                    <a:pt x="6553" y="274587"/>
                    <a:pt x="-691" y="130794"/>
                    <a:pt x="54" y="0"/>
                  </a:cubicBezTo>
                  <a:close/>
                </a:path>
              </a:pathLst>
            </a:custGeom>
            <a:solidFill>
              <a:sysClr val="window" lastClr="FFFFFF"/>
            </a:solidFill>
            <a:ln w="12700" cap="flat" cmpd="sng" algn="ctr">
              <a:noFill/>
              <a:prstDash val="solid"/>
              <a:miter lim="800000"/>
            </a:ln>
            <a:effectLst/>
          </p:spPr>
          <p:txBody>
            <a:bodyPr lIns="18277" tIns="18277" rIns="18277" bIns="18277" rtlCol="0" anchor="t"/>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endParaRPr>
            </a:p>
          </p:txBody>
        </p:sp>
        <p:sp>
          <p:nvSpPr>
            <p:cNvPr id="828" name="Freeform 827"/>
            <p:cNvSpPr/>
            <p:nvPr>
              <p:custDataLst>
                <p:tags r:id="rId1"/>
              </p:custDataLst>
            </p:nvPr>
          </p:nvSpPr>
          <p:spPr bwMode="auto">
            <a:xfrm rot="10800000">
              <a:off x="8171904" y="3187245"/>
              <a:ext cx="826881" cy="944349"/>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29" name="Rectangle 153"/>
            <p:cNvSpPr>
              <a:spLocks noChangeAspect="1"/>
            </p:cNvSpPr>
            <p:nvPr/>
          </p:nvSpPr>
          <p:spPr>
            <a:xfrm>
              <a:off x="8358282" y="3339910"/>
              <a:ext cx="922937" cy="1037447"/>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 name="connsiteX0" fmla="*/ 0 w 318844"/>
                <a:gd name="connsiteY0" fmla="*/ 0 h 386044"/>
                <a:gd name="connsiteX1" fmla="*/ 300129 w 318844"/>
                <a:gd name="connsiteY1" fmla="*/ 0 h 386044"/>
                <a:gd name="connsiteX2" fmla="*/ 260211 w 318844"/>
                <a:gd name="connsiteY2" fmla="*/ 354698 h 386044"/>
                <a:gd name="connsiteX3" fmla="*/ 0 w 318844"/>
                <a:gd name="connsiteY3" fmla="*/ 384583 h 386044"/>
                <a:gd name="connsiteX4" fmla="*/ 0 w 318844"/>
                <a:gd name="connsiteY4" fmla="*/ 0 h 386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44" h="386044">
                  <a:moveTo>
                    <a:pt x="0" y="0"/>
                  </a:moveTo>
                  <a:lnTo>
                    <a:pt x="300129" y="0"/>
                  </a:lnTo>
                  <a:cubicBezTo>
                    <a:pt x="319973" y="53582"/>
                    <a:pt x="342760" y="291592"/>
                    <a:pt x="260211" y="354698"/>
                  </a:cubicBezTo>
                  <a:cubicBezTo>
                    <a:pt x="197474" y="412641"/>
                    <a:pt x="88931" y="369502"/>
                    <a:pt x="0" y="384583"/>
                  </a:cubicBezTo>
                  <a:lnTo>
                    <a:pt x="0" y="0"/>
                  </a:lnTo>
                  <a:close/>
                </a:path>
              </a:pathLst>
            </a:custGeom>
            <a:solidFill>
              <a:sysClr val="window" lastClr="FFFFFF"/>
            </a:solidFill>
            <a:ln w="12700" cap="flat" cmpd="sng" algn="ctr">
              <a:noFill/>
              <a:prstDash val="solid"/>
              <a:miter lim="800000"/>
            </a:ln>
            <a:effectLst/>
          </p:spPr>
          <p:txBody>
            <a:bodyPr lIns="18277" tIns="18277" rIns="18277" bIns="18277" rtlCol="0" anchor="t"/>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010010</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100100</a:t>
              </a:r>
            </a:p>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010101</a:t>
              </a:r>
            </a:p>
          </p:txBody>
        </p:sp>
        <p:sp>
          <p:nvSpPr>
            <p:cNvPr id="830" name="Freeform 829"/>
            <p:cNvSpPr/>
            <p:nvPr>
              <p:custDataLst>
                <p:tags r:id="rId2"/>
              </p:custDataLst>
            </p:nvPr>
          </p:nvSpPr>
          <p:spPr bwMode="auto">
            <a:xfrm rot="10800000">
              <a:off x="8324293" y="3297199"/>
              <a:ext cx="983439" cy="1121629"/>
            </a:xfrm>
            <a:custGeom>
              <a:avLst/>
              <a:gdLst>
                <a:gd name="connsiteX0" fmla="*/ 304539 w 847199"/>
                <a:gd name="connsiteY0" fmla="*/ 57538 h 966241"/>
                <a:gd name="connsiteX1" fmla="*/ 302555 w 847199"/>
                <a:gd name="connsiteY1" fmla="*/ 230813 h 966241"/>
                <a:gd name="connsiteX2" fmla="*/ 239727 w 847199"/>
                <a:gd name="connsiteY2" fmla="*/ 276447 h 966241"/>
                <a:gd name="connsiteX3" fmla="*/ 62813 w 847199"/>
                <a:gd name="connsiteY3" fmla="*/ 276116 h 966241"/>
                <a:gd name="connsiteX4" fmla="*/ 60499 w 847199"/>
                <a:gd name="connsiteY4" fmla="*/ 849181 h 966241"/>
                <a:gd name="connsiteX5" fmla="*/ 110100 w 847199"/>
                <a:gd name="connsiteY5" fmla="*/ 908703 h 966241"/>
                <a:gd name="connsiteX6" fmla="*/ 786669 w 847199"/>
                <a:gd name="connsiteY6" fmla="*/ 904735 h 966241"/>
                <a:gd name="connsiteX7" fmla="*/ 786669 w 847199"/>
                <a:gd name="connsiteY7" fmla="*/ 126980 h 966241"/>
                <a:gd name="connsiteX8" fmla="*/ 727147 w 847199"/>
                <a:gd name="connsiteY8" fmla="*/ 59522 h 966241"/>
                <a:gd name="connsiteX9" fmla="*/ 279755 w 847199"/>
                <a:gd name="connsiteY9" fmla="*/ 0 h 966241"/>
                <a:gd name="connsiteX10" fmla="*/ 763472 w 847199"/>
                <a:gd name="connsiteY10" fmla="*/ 794 h 966241"/>
                <a:gd name="connsiteX11" fmla="*/ 847199 w 847199"/>
                <a:gd name="connsiteY11" fmla="*/ 95235 h 966241"/>
                <a:gd name="connsiteX12" fmla="*/ 845215 w 847199"/>
                <a:gd name="connsiteY12" fmla="*/ 966241 h 966241"/>
                <a:gd name="connsiteX13" fmla="*/ 75395 w 847199"/>
                <a:gd name="connsiteY13" fmla="*/ 966241 h 966241"/>
                <a:gd name="connsiteX14" fmla="*/ 1984 w 847199"/>
                <a:gd name="connsiteY14" fmla="*/ 892830 h 966241"/>
                <a:gd name="connsiteX15" fmla="*/ 0 w 847199"/>
                <a:gd name="connsiteY15" fmla="*/ 248008 h 9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199" h="966241">
                  <a:moveTo>
                    <a:pt x="304539" y="57538"/>
                  </a:moveTo>
                  <a:cubicBezTo>
                    <a:pt x="303878" y="115738"/>
                    <a:pt x="305862" y="171291"/>
                    <a:pt x="302555" y="230813"/>
                  </a:cubicBezTo>
                  <a:cubicBezTo>
                    <a:pt x="295942" y="265865"/>
                    <a:pt x="283376" y="273140"/>
                    <a:pt x="239727" y="276447"/>
                  </a:cubicBezTo>
                  <a:lnTo>
                    <a:pt x="62813" y="276116"/>
                  </a:lnTo>
                  <a:cubicBezTo>
                    <a:pt x="62373" y="466807"/>
                    <a:pt x="60940" y="658490"/>
                    <a:pt x="60499" y="849181"/>
                  </a:cubicBezTo>
                  <a:cubicBezTo>
                    <a:pt x="67112" y="872990"/>
                    <a:pt x="67773" y="898783"/>
                    <a:pt x="110100" y="908703"/>
                  </a:cubicBezTo>
                  <a:lnTo>
                    <a:pt x="786669" y="904735"/>
                  </a:lnTo>
                  <a:lnTo>
                    <a:pt x="786669" y="126980"/>
                  </a:lnTo>
                  <a:cubicBezTo>
                    <a:pt x="787330" y="100526"/>
                    <a:pt x="778072" y="58199"/>
                    <a:pt x="727147" y="59522"/>
                  </a:cubicBezTo>
                  <a:close/>
                  <a:moveTo>
                    <a:pt x="279755" y="0"/>
                  </a:moveTo>
                  <a:lnTo>
                    <a:pt x="763472" y="794"/>
                  </a:lnTo>
                  <a:cubicBezTo>
                    <a:pt x="833575" y="9391"/>
                    <a:pt x="845215" y="58199"/>
                    <a:pt x="847199" y="95235"/>
                  </a:cubicBezTo>
                  <a:lnTo>
                    <a:pt x="845215" y="966241"/>
                  </a:lnTo>
                  <a:lnTo>
                    <a:pt x="75395" y="966241"/>
                  </a:lnTo>
                  <a:cubicBezTo>
                    <a:pt x="29100" y="963596"/>
                    <a:pt x="8598" y="929205"/>
                    <a:pt x="1984" y="892830"/>
                  </a:cubicBezTo>
                  <a:lnTo>
                    <a:pt x="0" y="248008"/>
                  </a:lnTo>
                  <a:close/>
                </a:path>
              </a:pathLst>
            </a:custGeom>
            <a:solidFill>
              <a:srgbClr val="737373"/>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31" name="Freeform 830"/>
            <p:cNvSpPr/>
            <p:nvPr>
              <p:custDataLst>
                <p:tags r:id="rId3"/>
              </p:custDataLst>
            </p:nvPr>
          </p:nvSpPr>
          <p:spPr bwMode="auto">
            <a:xfrm rot="10800000">
              <a:off x="8046881" y="3088618"/>
              <a:ext cx="694222" cy="792844"/>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32" name="Freeform 831"/>
            <p:cNvSpPr/>
            <p:nvPr>
              <p:custDataLst>
                <p:tags r:id="rId4"/>
              </p:custDataLst>
            </p:nvPr>
          </p:nvSpPr>
          <p:spPr bwMode="auto">
            <a:xfrm rot="10800000">
              <a:off x="7948514" y="3010162"/>
              <a:ext cx="525449" cy="600096"/>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33" name="Freeform 832"/>
            <p:cNvSpPr/>
            <p:nvPr>
              <p:custDataLst>
                <p:tags r:id="rId5"/>
              </p:custDataLst>
            </p:nvPr>
          </p:nvSpPr>
          <p:spPr bwMode="auto">
            <a:xfrm rot="10800000">
              <a:off x="7862062" y="2947245"/>
              <a:ext cx="444154" cy="507251"/>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D2D2D2"/>
            </a:solidFill>
            <a:ln w="12700" cap="flat" cmpd="sng" algn="ctr">
              <a:noFill/>
              <a:prstDash val="solid"/>
              <a:miter lim="800000"/>
            </a:ln>
            <a:effectLst/>
            <a:extLst/>
          </p:spPr>
          <p:txBody>
            <a:bodyPr rot="0" spcFirstLastPara="0" vertOverflow="overflow" horzOverflow="overflow" vert="horz" wrap="square" lIns="91388" tIns="45694" rIns="91388" bIns="45694" numCol="1" spcCol="0" rtlCol="0" fromWordArt="0" anchor="t"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708453" y="1786598"/>
            <a:ext cx="2238197" cy="3754178"/>
            <a:chOff x="2708453" y="1786598"/>
            <a:chExt cx="2238197" cy="3754178"/>
          </a:xfrm>
        </p:grpSpPr>
        <p:sp>
          <p:nvSpPr>
            <p:cNvPr id="530" name="Rectangle 529"/>
            <p:cNvSpPr/>
            <p:nvPr/>
          </p:nvSpPr>
          <p:spPr bwMode="auto">
            <a:xfrm>
              <a:off x="2708453" y="17865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Reuse </a:t>
              </a:r>
              <a:br>
                <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br>
              <a:r>
                <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code</a:t>
              </a:r>
            </a:p>
          </p:txBody>
        </p:sp>
        <p:sp>
          <p:nvSpPr>
            <p:cNvPr id="716" name="Rectangle 715"/>
            <p:cNvSpPr/>
            <p:nvPr/>
          </p:nvSpPr>
          <p:spPr>
            <a:xfrm>
              <a:off x="2873126" y="4724193"/>
              <a:ext cx="2053567"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A5ACAF"/>
                  </a:solidFill>
                  <a:effectLst/>
                  <a:uLnTx/>
                  <a:uFillTx/>
                  <a:latin typeface="Segoe UI"/>
                  <a:ea typeface="+mn-ea"/>
                  <a:cs typeface="+mn-cs"/>
                </a:rPr>
                <a:t>Easily reuse existing </a:t>
              </a:r>
              <a:br>
                <a:rPr kumimoji="0" lang="en-US" sz="1600" b="0" i="0" u="none" strike="noStrike" kern="1200" cap="none" spc="0" normalizeH="0" baseline="0" noProof="0" dirty="0">
                  <a:ln>
                    <a:noFill/>
                  </a:ln>
                  <a:solidFill>
                    <a:srgbClr val="A5ACAF"/>
                  </a:solidFill>
                  <a:effectLst/>
                  <a:uLnTx/>
                  <a:uFillTx/>
                  <a:latin typeface="Segoe UI"/>
                  <a:ea typeface="+mn-ea"/>
                  <a:cs typeface="+mn-cs"/>
                </a:rPr>
              </a:br>
              <a:r>
                <a:rPr kumimoji="0" lang="en-US" sz="1600" b="0" i="0" u="none" strike="noStrike" kern="1200" cap="none" spc="0" normalizeH="0" baseline="0" noProof="0" dirty="0">
                  <a:ln>
                    <a:noFill/>
                  </a:ln>
                  <a:solidFill>
                    <a:srgbClr val="A5ACAF"/>
                  </a:solidFill>
                  <a:effectLst/>
                  <a:uLnTx/>
                  <a:uFillTx/>
                  <a:latin typeface="Segoe UI"/>
                  <a:ea typeface="+mn-ea"/>
                  <a:cs typeface="+mn-cs"/>
                </a:rPr>
                <a:t>.NET code</a:t>
              </a:r>
            </a:p>
          </p:txBody>
        </p:sp>
        <p:pic>
          <p:nvPicPr>
            <p:cNvPr id="834" name="Picture 2" descr="http://cdn.macrumors.com/article-new/2014/11/Microsoft-dotNET-logo.png"/>
            <p:cNvPicPr>
              <a:picLocks noChangeAspect="1" noChangeArrowheads="1"/>
            </p:cNvPicPr>
            <p:nvPr/>
          </p:nvPicPr>
          <p:blipFill rotWithShape="1">
            <a:blip r:embed="rId8" cstate="print">
              <a:lum bright="70000" contrast="-70000"/>
              <a:extLst>
                <a:ext uri="{28A0092B-C50C-407E-A947-70E740481C1C}">
                  <a14:useLocalDpi xmlns:a14="http://schemas.microsoft.com/office/drawing/2010/main" val="0"/>
                </a:ext>
              </a:extLst>
            </a:blip>
            <a:srcRect r="-12626"/>
            <a:stretch/>
          </p:blipFill>
          <p:spPr bwMode="auto">
            <a:xfrm>
              <a:off x="3844131" y="3337719"/>
              <a:ext cx="1102519" cy="514350"/>
            </a:xfrm>
            <a:prstGeom prst="flowChartInputOutput">
              <a:avLst/>
            </a:prstGeom>
            <a:noFill/>
            <a:extLst>
              <a:ext uri="{909E8E84-426E-40DD-AFC4-6F175D3DCCD1}">
                <a14:hiddenFill xmlns:a14="http://schemas.microsoft.com/office/drawing/2010/main">
                  <a:solidFill>
                    <a:srgbClr val="FFFFFF"/>
                  </a:solidFill>
                </a14:hiddenFill>
              </a:ext>
            </a:extLst>
          </p:spPr>
        </p:pic>
        <p:pic>
          <p:nvPicPr>
            <p:cNvPr id="722" name="Picture 2" descr="http://cdn.macrumors.com/article-new/2014/11/Microsoft-dotNET-logo.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511" r="36700"/>
            <a:stretch/>
          </p:blipFill>
          <p:spPr bwMode="auto">
            <a:xfrm>
              <a:off x="2734469" y="3294937"/>
              <a:ext cx="1333500" cy="620690"/>
            </a:xfrm>
            <a:prstGeom prst="flowChartInputOutpu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4986922" y="1786598"/>
            <a:ext cx="2279783" cy="3754178"/>
            <a:chOff x="4986922" y="1786598"/>
            <a:chExt cx="2279783" cy="3754178"/>
          </a:xfrm>
        </p:grpSpPr>
        <p:sp>
          <p:nvSpPr>
            <p:cNvPr id="565" name="Rectangle 564"/>
            <p:cNvSpPr/>
            <p:nvPr/>
          </p:nvSpPr>
          <p:spPr bwMode="auto">
            <a:xfrm>
              <a:off x="4986922" y="17865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Visual Studio integration</a:t>
              </a:r>
            </a:p>
          </p:txBody>
        </p:sp>
        <p:sp>
          <p:nvSpPr>
            <p:cNvPr id="717" name="Rectangle 716"/>
            <p:cNvSpPr/>
            <p:nvPr/>
          </p:nvSpPr>
          <p:spPr>
            <a:xfrm>
              <a:off x="5188819" y="4717580"/>
              <a:ext cx="2077886" cy="73866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A5ACAF"/>
                  </a:solidFill>
                  <a:effectLst/>
                  <a:uLnTx/>
                  <a:uFillTx/>
                  <a:latin typeface="Segoe UI"/>
                  <a:ea typeface="+mn-ea"/>
                  <a:cs typeface="+mn-cs"/>
                </a:rPr>
                <a:t>Develop, debug, </a:t>
              </a:r>
              <a:br>
                <a:rPr kumimoji="0" lang="en-US" sz="1600" b="0" i="0" u="none" strike="noStrike" kern="1200" cap="none" spc="0" normalizeH="0" baseline="0" noProof="0" dirty="0">
                  <a:ln>
                    <a:noFill/>
                  </a:ln>
                  <a:solidFill>
                    <a:srgbClr val="A5ACAF"/>
                  </a:solidFill>
                  <a:effectLst/>
                  <a:uLnTx/>
                  <a:uFillTx/>
                  <a:latin typeface="Segoe UI"/>
                  <a:ea typeface="+mn-ea"/>
                  <a:cs typeface="+mn-cs"/>
                </a:rPr>
              </a:br>
              <a:r>
                <a:rPr kumimoji="0" lang="en-US" sz="1600" b="0" i="0" u="none" strike="noStrike" kern="1200" cap="none" spc="0" normalizeH="0" baseline="0" noProof="0" dirty="0">
                  <a:ln>
                    <a:noFill/>
                  </a:ln>
                  <a:solidFill>
                    <a:srgbClr val="A5ACAF"/>
                  </a:solidFill>
                  <a:effectLst/>
                  <a:uLnTx/>
                  <a:uFillTx/>
                  <a:latin typeface="Segoe UI"/>
                  <a:ea typeface="+mn-ea"/>
                  <a:cs typeface="+mn-cs"/>
                </a:rPr>
                <a:t>submit jobs, fine-tune performance</a:t>
              </a:r>
            </a:p>
          </p:txBody>
        </p:sp>
        <p:pic>
          <p:nvPicPr>
            <p:cNvPr id="836" name="Picture 835"/>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5242223" y="2798934"/>
              <a:ext cx="1529959" cy="1733016"/>
            </a:xfrm>
            <a:prstGeom prst="rect">
              <a:avLst/>
            </a:prstGeom>
            <a:noFill/>
            <a:ln>
              <a:noFill/>
            </a:ln>
          </p:spPr>
        </p:pic>
      </p:grpSp>
      <p:grpSp>
        <p:nvGrpSpPr>
          <p:cNvPr id="22" name="Group 21"/>
          <p:cNvGrpSpPr/>
          <p:nvPr/>
        </p:nvGrpSpPr>
        <p:grpSpPr>
          <a:xfrm>
            <a:off x="429984" y="1786598"/>
            <a:ext cx="2278469" cy="3754178"/>
            <a:chOff x="429984" y="1786598"/>
            <a:chExt cx="2278469" cy="3754178"/>
          </a:xfrm>
        </p:grpSpPr>
        <p:sp>
          <p:nvSpPr>
            <p:cNvPr id="668" name="Rectangle 667"/>
            <p:cNvSpPr/>
            <p:nvPr/>
          </p:nvSpPr>
          <p:spPr bwMode="auto">
            <a:xfrm>
              <a:off x="429984" y="1786598"/>
              <a:ext cx="2225327" cy="375417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0" algn="l" defTabSz="93243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Segoe UI" pitchFamily="34" charset="0"/>
                  <a:cs typeface="Segoe UI Semibold" panose="020B0702040204020203" pitchFamily="34" charset="0"/>
                </a:rPr>
                <a:t>Reduce learning curve</a:t>
              </a:r>
            </a:p>
          </p:txBody>
        </p:sp>
        <p:pic>
          <p:nvPicPr>
            <p:cNvPr id="720" name="Picture 2" descr="https://a.disquscdn.com/get?url=http%3A%2F%2Fi.embed.ly%2F1%2Fimage%2Fresize%3Furl%3Dhttp%253A%252F%252Fgeeklad.com%252Fwp-content%252Fuploads%252F2012%252F02%252Fsql.png%26key%3Dcce3ae02c46e4df1bf4f0f1924eac17d%26width%3D320&amp;key=M81tKbWCcb-Ly6sGJpLUcw"/>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colorTemperature colorTemp="7200"/>
                      </a14:imgEffect>
                      <a14:imgEffect>
                        <a14:brightnessContrast bright="-76000"/>
                      </a14:imgEffect>
                    </a14:imgLayer>
                  </a14:imgProps>
                </a:ext>
                <a:ext uri="{28A0092B-C50C-407E-A947-70E740481C1C}">
                  <a14:useLocalDpi xmlns:a14="http://schemas.microsoft.com/office/drawing/2010/main" val="0"/>
                </a:ext>
              </a:extLst>
            </a:blip>
            <a:stretch>
              <a:fillRect/>
            </a:stretch>
          </p:blipFill>
          <p:spPr bwMode="auto">
            <a:xfrm>
              <a:off x="970115" y="3114029"/>
              <a:ext cx="1083616" cy="6014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21" name="Picture 720"/>
            <p:cNvPicPr>
              <a:picLocks noChangeAspect="1"/>
            </p:cNvPicPr>
            <p:nvPr/>
          </p:nvPicPr>
          <p:blipFill>
            <a:blip r:embed="rId13">
              <a:lum bright="70000" contrast="-70000"/>
            </a:blip>
            <a:stretch>
              <a:fillRect/>
            </a:stretch>
          </p:blipFill>
          <p:spPr>
            <a:xfrm>
              <a:off x="1126294" y="3768671"/>
              <a:ext cx="658425" cy="451143"/>
            </a:xfrm>
            <a:prstGeom prst="rect">
              <a:avLst/>
            </a:prstGeom>
          </p:spPr>
        </p:pic>
        <p:sp>
          <p:nvSpPr>
            <p:cNvPr id="715" name="Rectangle 714"/>
            <p:cNvSpPr/>
            <p:nvPr/>
          </p:nvSpPr>
          <p:spPr>
            <a:xfrm>
              <a:off x="587402" y="4724193"/>
              <a:ext cx="2121051"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A5ACAF"/>
                  </a:solidFill>
                  <a:effectLst/>
                  <a:uLnTx/>
                  <a:uFillTx/>
                  <a:latin typeface="Segoe UI"/>
                  <a:ea typeface="+mn-ea"/>
                  <a:cs typeface="+mn-cs"/>
                </a:rPr>
                <a:t>U-SQL is based on </a:t>
              </a:r>
              <a:br>
                <a:rPr kumimoji="0" lang="en-US" sz="1600" b="0" i="0" u="none" strike="noStrike" kern="1200" cap="none" spc="0" normalizeH="0" baseline="0" noProof="0" dirty="0">
                  <a:ln>
                    <a:noFill/>
                  </a:ln>
                  <a:solidFill>
                    <a:srgbClr val="A5ACAF"/>
                  </a:solidFill>
                  <a:effectLst/>
                  <a:uLnTx/>
                  <a:uFillTx/>
                  <a:latin typeface="Segoe UI"/>
                  <a:ea typeface="+mn-ea"/>
                  <a:cs typeface="+mn-cs"/>
                </a:rPr>
              </a:br>
              <a:r>
                <a:rPr kumimoji="0" lang="en-US" sz="1600" b="0" i="0" u="none" strike="noStrike" kern="1200" cap="none" spc="0" normalizeH="0" baseline="0" noProof="0" dirty="0">
                  <a:ln>
                    <a:noFill/>
                  </a:ln>
                  <a:solidFill>
                    <a:srgbClr val="A5ACAF"/>
                  </a:solidFill>
                  <a:effectLst/>
                  <a:uLnTx/>
                  <a:uFillTx/>
                  <a:latin typeface="Segoe UI"/>
                  <a:ea typeface="+mn-ea"/>
                  <a:cs typeface="+mn-cs"/>
                </a:rPr>
                <a:t>SQL and C#</a:t>
              </a:r>
            </a:p>
          </p:txBody>
        </p:sp>
      </p:grpSp>
    </p:spTree>
    <p:extLst>
      <p:ext uri="{BB962C8B-B14F-4D97-AF65-F5344CB8AC3E}">
        <p14:creationId xmlns:p14="http://schemas.microsoft.com/office/powerpoint/2010/main" val="1799558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10637152" y="2877944"/>
            <a:ext cx="1458675" cy="54187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itle 26"/>
          <p:cNvSpPr>
            <a:spLocks noGrp="1"/>
          </p:cNvSpPr>
          <p:nvPr>
            <p:ph type="title"/>
          </p:nvPr>
        </p:nvSpPr>
        <p:spPr>
          <a:xfrm>
            <a:off x="230708" y="118892"/>
            <a:ext cx="11655840" cy="899665"/>
          </a:xfrm>
        </p:spPr>
        <p:txBody>
          <a:bodyPr/>
          <a:lstStyle/>
          <a:p>
            <a:r>
              <a:rPr lang="en-US" sz="4000" dirty="0">
                <a:solidFill>
                  <a:schemeClr val="bg1">
                    <a:lumMod val="75000"/>
                  </a:schemeClr>
                </a:solidFill>
              </a:rPr>
              <a:t>Data at Speed </a:t>
            </a:r>
          </a:p>
        </p:txBody>
      </p:sp>
      <p:sp>
        <p:nvSpPr>
          <p:cNvPr id="134" name="Rectangle 133"/>
          <p:cNvSpPr/>
          <p:nvPr/>
        </p:nvSpPr>
        <p:spPr bwMode="auto">
          <a:xfrm>
            <a:off x="8513333" y="1189495"/>
            <a:ext cx="1701999" cy="2870523"/>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04395"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53474" y="1189495"/>
            <a:ext cx="1627735"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365801" y="1189495"/>
            <a:ext cx="1674553"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43439" y="1189495"/>
            <a:ext cx="1722875" cy="4262412"/>
          </a:xfrm>
          <a:prstGeom prst="rect">
            <a:avLst/>
          </a:prstGeom>
          <a:solidFill>
            <a:schemeClr val="bg2"/>
          </a:solidFill>
          <a:ln w="31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45" name="Rectangle 144"/>
          <p:cNvSpPr/>
          <p:nvPr/>
        </p:nvSpPr>
        <p:spPr>
          <a:xfrm>
            <a:off x="4819042" y="2689338"/>
            <a:ext cx="119081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SQL 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Warehouse</a:t>
            </a:r>
          </a:p>
        </p:txBody>
      </p:sp>
      <p:sp>
        <p:nvSpPr>
          <p:cNvPr id="149" name="Rectangle 148"/>
          <p:cNvSpPr/>
          <p:nvPr/>
        </p:nvSpPr>
        <p:spPr>
          <a:xfrm>
            <a:off x="7073120" y="1926406"/>
            <a:ext cx="1188805"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Machine Learning</a:t>
            </a:r>
          </a:p>
        </p:txBody>
      </p:sp>
      <p:sp>
        <p:nvSpPr>
          <p:cNvPr id="147" name="Rectangle 146"/>
          <p:cNvSpPr/>
          <p:nvPr/>
        </p:nvSpPr>
        <p:spPr>
          <a:xfrm>
            <a:off x="4806097" y="1918021"/>
            <a:ext cx="1018508"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Store</a:t>
            </a:r>
          </a:p>
        </p:txBody>
      </p:sp>
      <p:grpSp>
        <p:nvGrpSpPr>
          <p:cNvPr id="239" name="Group 238"/>
          <p:cNvGrpSpPr/>
          <p:nvPr/>
        </p:nvGrpSpPr>
        <p:grpSpPr>
          <a:xfrm>
            <a:off x="4517031"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3" name="Rectangle 262"/>
          <p:cNvSpPr/>
          <p:nvPr/>
        </p:nvSpPr>
        <p:spPr>
          <a:xfrm>
            <a:off x="9039657" y="4919562"/>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Power BI</a:t>
            </a:r>
          </a:p>
        </p:txBody>
      </p:sp>
      <p:grpSp>
        <p:nvGrpSpPr>
          <p:cNvPr id="30" name="Group 29"/>
          <p:cNvGrpSpPr/>
          <p:nvPr/>
        </p:nvGrpSpPr>
        <p:grpSpPr>
          <a:xfrm>
            <a:off x="8704467"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303" name="Freeform 302"/>
          <p:cNvSpPr/>
          <p:nvPr/>
        </p:nvSpPr>
        <p:spPr bwMode="auto">
          <a:xfrm flipH="1">
            <a:off x="6707734" y="1999703"/>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1" name="Group 350"/>
          <p:cNvGrpSpPr/>
          <p:nvPr/>
        </p:nvGrpSpPr>
        <p:grpSpPr>
          <a:xfrm>
            <a:off x="4580267"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7" name="Rectangle 126"/>
          <p:cNvSpPr/>
          <p:nvPr/>
        </p:nvSpPr>
        <p:spPr bwMode="auto">
          <a:xfrm>
            <a:off x="4445702" y="1904038"/>
            <a:ext cx="1465855" cy="453255"/>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p:nvSpPr>
        <p:spPr bwMode="auto">
          <a:xfrm>
            <a:off x="6573203" y="1914756"/>
            <a:ext cx="145551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ectangle 151"/>
          <p:cNvSpPr/>
          <p:nvPr/>
        </p:nvSpPr>
        <p:spPr bwMode="auto">
          <a:xfrm>
            <a:off x="4462559" y="2661455"/>
            <a:ext cx="1465855" cy="493117"/>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p:cNvSpPr/>
          <p:nvPr/>
        </p:nvSpPr>
        <p:spPr bwMode="auto">
          <a:xfrm>
            <a:off x="8625179" y="4833997"/>
            <a:ext cx="146585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p:cNvSpPr/>
          <p:nvPr/>
        </p:nvSpPr>
        <p:spPr bwMode="auto">
          <a:xfrm>
            <a:off x="2234414" y="3414121"/>
            <a:ext cx="1465855" cy="452848"/>
          </a:xfrm>
          <a:prstGeom prst="rect">
            <a:avLst/>
          </a:prstGeom>
          <a:solidFill>
            <a:schemeClr val="accent6">
              <a:lumMod val="60000"/>
              <a:lumOff val="4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Bent-Up Arrow 11"/>
          <p:cNvSpPr/>
          <p:nvPr/>
        </p:nvSpPr>
        <p:spPr bwMode="auto">
          <a:xfrm rot="5400000">
            <a:off x="4299363" y="2487542"/>
            <a:ext cx="872540" cy="3631399"/>
          </a:xfrm>
          <a:prstGeom prst="bentUpArrow">
            <a:avLst>
              <a:gd name="adj1" fmla="val 7004"/>
              <a:gd name="adj2" fmla="val 7099"/>
              <a:gd name="adj3" fmla="val 20442"/>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p:cNvSpPr/>
          <p:nvPr/>
        </p:nvSpPr>
        <p:spPr>
          <a:xfrm>
            <a:off x="2613162" y="3531597"/>
            <a:ext cx="984972"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505050">
                  <a:lumMod val="75000"/>
                </a:srgbClr>
              </a:solidFill>
              <a:effectLst/>
              <a:uLnTx/>
              <a:uFillTx/>
              <a:latin typeface="Segoe UI"/>
              <a:ea typeface="+mn-ea"/>
              <a:cs typeface="+mn-cs"/>
            </a:endParaRPr>
          </a:p>
        </p:txBody>
      </p:sp>
      <p:sp>
        <p:nvSpPr>
          <p:cNvPr id="87" name="Rectangle 86"/>
          <p:cNvSpPr/>
          <p:nvPr/>
        </p:nvSpPr>
        <p:spPr>
          <a:xfrm>
            <a:off x="7083785" y="4308624"/>
            <a:ext cx="849799"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Stream Analytics</a:t>
            </a:r>
          </a:p>
        </p:txBody>
      </p:sp>
      <p:grpSp>
        <p:nvGrpSpPr>
          <p:cNvPr id="88" name="Group 87"/>
          <p:cNvGrpSpPr/>
          <p:nvPr/>
        </p:nvGrpSpPr>
        <p:grpSpPr>
          <a:xfrm>
            <a:off x="6676644" y="4310797"/>
            <a:ext cx="330403" cy="253812"/>
            <a:chOff x="1260022" y="5196402"/>
            <a:chExt cx="3273425" cy="2514600"/>
          </a:xfrm>
          <a:solidFill>
            <a:schemeClr val="tx1"/>
          </a:solidFill>
        </p:grpSpPr>
        <p:sp>
          <p:nvSpPr>
            <p:cNvPr id="89" name="Freeform 8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8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9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9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93" name="Freeform 92"/>
          <p:cNvSpPr/>
          <p:nvPr/>
        </p:nvSpPr>
        <p:spPr bwMode="auto">
          <a:xfrm>
            <a:off x="2291833"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lumMod val="75000"/>
                </a:srgbClr>
              </a:solidFill>
              <a:effectLst/>
              <a:uLnTx/>
              <a:uFillTx/>
              <a:latin typeface="Segoe UI"/>
              <a:ea typeface="Segoe UI" pitchFamily="34" charset="0"/>
              <a:cs typeface="Segoe UI" pitchFamily="34" charset="0"/>
            </a:endParaRPr>
          </a:p>
        </p:txBody>
      </p:sp>
      <p:sp>
        <p:nvSpPr>
          <p:cNvPr id="95" name="Rectangle 94"/>
          <p:cNvSpPr/>
          <p:nvPr/>
        </p:nvSpPr>
        <p:spPr bwMode="auto">
          <a:xfrm>
            <a:off x="6568959" y="4240221"/>
            <a:ext cx="1465855" cy="55240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 name="Elbow Connector 2"/>
          <p:cNvCxnSpPr>
            <a:stCxn id="95" idx="1"/>
            <a:endCxn id="152" idx="1"/>
          </p:cNvCxnSpPr>
          <p:nvPr/>
        </p:nvCxnSpPr>
        <p:spPr>
          <a:xfrm rot="10800000">
            <a:off x="4462559" y="2908014"/>
            <a:ext cx="2106400" cy="1608412"/>
          </a:xfrm>
          <a:prstGeom prst="bentConnector3">
            <a:avLst>
              <a:gd name="adj1" fmla="val 110853"/>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95" idx="1"/>
            <a:endCxn id="127" idx="1"/>
          </p:cNvCxnSpPr>
          <p:nvPr/>
        </p:nvCxnSpPr>
        <p:spPr>
          <a:xfrm rot="10800000">
            <a:off x="4445701" y="2130665"/>
            <a:ext cx="2123259" cy="2385760"/>
          </a:xfrm>
          <a:prstGeom prst="bentConnector3">
            <a:avLst>
              <a:gd name="adj1" fmla="val 110766"/>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95" idx="0"/>
            <a:endCxn id="130" idx="2"/>
          </p:cNvCxnSpPr>
          <p:nvPr/>
        </p:nvCxnSpPr>
        <p:spPr>
          <a:xfrm rot="16200000" flipV="1">
            <a:off x="6365117" y="3303450"/>
            <a:ext cx="1872617" cy="927"/>
          </a:xfrm>
          <a:prstGeom prst="bentConnector3">
            <a:avLst>
              <a:gd name="adj1" fmla="val 50000"/>
            </a:avLst>
          </a:prstGeom>
          <a:ln w="57150">
            <a:solidFill>
              <a:schemeClr val="accent6">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95" idx="2"/>
            <a:endCxn id="154" idx="1"/>
          </p:cNvCxnSpPr>
          <p:nvPr/>
        </p:nvCxnSpPr>
        <p:spPr>
          <a:xfrm rot="16200000" flipH="1">
            <a:off x="7829636" y="4264879"/>
            <a:ext cx="267792" cy="1323293"/>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61725" y="2670641"/>
            <a:ext cx="1481091" cy="834267"/>
            <a:chOff x="261725" y="3400622"/>
            <a:chExt cx="1481091" cy="834266"/>
          </a:xfrm>
        </p:grpSpPr>
        <p:sp>
          <p:nvSpPr>
            <p:cNvPr id="98" name="Rectangle 97"/>
            <p:cNvSpPr/>
            <p:nvPr/>
          </p:nvSpPr>
          <p:spPr bwMode="auto">
            <a:xfrm>
              <a:off x="294636" y="3451123"/>
              <a:ext cx="1448180"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p:cNvSpPr txBox="1"/>
            <p:nvPr/>
          </p:nvSpPr>
          <p:spPr>
            <a:xfrm>
              <a:off x="1102068" y="3693883"/>
              <a:ext cx="485720" cy="158377"/>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Apps</a:t>
              </a:r>
            </a:p>
          </p:txBody>
        </p:sp>
        <p:pic>
          <p:nvPicPr>
            <p:cNvPr id="94" name="Picture 9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61725" y="3400622"/>
              <a:ext cx="713008" cy="834266"/>
            </a:xfrm>
            <a:prstGeom prst="rect">
              <a:avLst/>
            </a:prstGeom>
          </p:spPr>
        </p:pic>
      </p:grpSp>
      <p:grpSp>
        <p:nvGrpSpPr>
          <p:cNvPr id="5" name="Group 4"/>
          <p:cNvGrpSpPr/>
          <p:nvPr/>
        </p:nvGrpSpPr>
        <p:grpSpPr>
          <a:xfrm>
            <a:off x="292078" y="4729573"/>
            <a:ext cx="1448180" cy="809329"/>
            <a:chOff x="292077" y="4729573"/>
            <a:chExt cx="1448180" cy="809329"/>
          </a:xfrm>
        </p:grpSpPr>
        <p:sp>
          <p:nvSpPr>
            <p:cNvPr id="102" name="Rectangle 101"/>
            <p:cNvSpPr/>
            <p:nvPr/>
          </p:nvSpPr>
          <p:spPr bwMode="auto">
            <a:xfrm>
              <a:off x="292077" y="4787309"/>
              <a:ext cx="1448180" cy="67331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TextBox 84"/>
            <p:cNvSpPr txBox="1"/>
            <p:nvPr/>
          </p:nvSpPr>
          <p:spPr>
            <a:xfrm>
              <a:off x="1039960" y="4901830"/>
              <a:ext cx="574679" cy="475130"/>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Sensors </a:t>
              </a:r>
              <a:b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b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and devices</a:t>
              </a:r>
            </a:p>
          </p:txBody>
        </p:sp>
        <p:pic>
          <p:nvPicPr>
            <p:cNvPr id="96" name="Picture 9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38352" y="4729573"/>
              <a:ext cx="691694" cy="809329"/>
            </a:xfrm>
            <a:prstGeom prst="rect">
              <a:avLst/>
            </a:prstGeom>
          </p:spPr>
        </p:pic>
      </p:grpSp>
      <p:grpSp>
        <p:nvGrpSpPr>
          <p:cNvPr id="6" name="Group 5"/>
          <p:cNvGrpSpPr/>
          <p:nvPr/>
        </p:nvGrpSpPr>
        <p:grpSpPr>
          <a:xfrm>
            <a:off x="10637153" y="5730623"/>
            <a:ext cx="1423273" cy="502638"/>
            <a:chOff x="10402441" y="4704102"/>
            <a:chExt cx="1615387" cy="692528"/>
          </a:xfrm>
        </p:grpSpPr>
        <p:sp>
          <p:nvSpPr>
            <p:cNvPr id="114" name="Rectangle 113"/>
            <p:cNvSpPr/>
            <p:nvPr/>
          </p:nvSpPr>
          <p:spPr bwMode="auto">
            <a:xfrm>
              <a:off x="10402441" y="4704102"/>
              <a:ext cx="1615387"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extBox 103"/>
            <p:cNvSpPr txBox="1"/>
            <p:nvPr/>
          </p:nvSpPr>
          <p:spPr>
            <a:xfrm>
              <a:off x="11059582" y="4767669"/>
              <a:ext cx="958246" cy="457975"/>
            </a:xfrm>
            <a:prstGeom prst="rect">
              <a:avLst/>
            </a:prstGeom>
            <a:noFill/>
          </p:spPr>
          <p:txBody>
            <a:bodyPr wrap="square" lIns="0" tIns="0" rIns="0" bIns="0"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Automated </a:t>
              </a:r>
              <a:b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106" name="Group 105"/>
            <p:cNvGrpSpPr/>
            <p:nvPr/>
          </p:nvGrpSpPr>
          <p:grpSpPr>
            <a:xfrm>
              <a:off x="10553411" y="4826505"/>
              <a:ext cx="361410" cy="451762"/>
              <a:chOff x="2954338" y="6831013"/>
              <a:chExt cx="1041400" cy="1301750"/>
            </a:xfrm>
            <a:solidFill>
              <a:schemeClr val="tx1">
                <a:lumMod val="95000"/>
              </a:schemeClr>
            </a:solidFill>
          </p:grpSpPr>
          <p:sp>
            <p:nvSpPr>
              <p:cNvPr id="10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cxnSp>
        <p:nvCxnSpPr>
          <p:cNvPr id="115" name="Elbow Connector 114"/>
          <p:cNvCxnSpPr>
            <a:stCxn id="95" idx="2"/>
            <a:endCxn id="114" idx="1"/>
          </p:cNvCxnSpPr>
          <p:nvPr/>
        </p:nvCxnSpPr>
        <p:spPr>
          <a:xfrm rot="16200000" flipH="1">
            <a:off x="8374865" y="3719652"/>
            <a:ext cx="1189308" cy="3335265"/>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1130678" y="2955808"/>
            <a:ext cx="887151"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Apps</a:t>
            </a:r>
          </a:p>
        </p:txBody>
      </p:sp>
      <p:sp>
        <p:nvSpPr>
          <p:cNvPr id="117" name="Freeform 116"/>
          <p:cNvSpPr>
            <a:spLocks/>
          </p:cNvSpPr>
          <p:nvPr/>
        </p:nvSpPr>
        <p:spPr bwMode="auto">
          <a:xfrm>
            <a:off x="10750761" y="2985351"/>
            <a:ext cx="433219" cy="33510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lumMod val="95000"/>
            </a:schemeClr>
          </a:solidFill>
          <a:ln>
            <a:noFill/>
          </a:ln>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cxnSp>
        <p:nvCxnSpPr>
          <p:cNvPr id="119" name="Elbow Connector 118"/>
          <p:cNvCxnSpPr>
            <a:stCxn id="98" idx="3"/>
            <a:endCxn id="155" idx="1"/>
          </p:cNvCxnSpPr>
          <p:nvPr/>
        </p:nvCxnSpPr>
        <p:spPr>
          <a:xfrm>
            <a:off x="1742817" y="3067407"/>
            <a:ext cx="491599" cy="573139"/>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102" idx="3"/>
            <a:endCxn id="155" idx="1"/>
          </p:cNvCxnSpPr>
          <p:nvPr/>
        </p:nvCxnSpPr>
        <p:spPr>
          <a:xfrm flipV="1">
            <a:off x="1740258" y="3640546"/>
            <a:ext cx="494157" cy="1483423"/>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95" idx="3"/>
            <a:endCxn id="118" idx="1"/>
          </p:cNvCxnSpPr>
          <p:nvPr/>
        </p:nvCxnSpPr>
        <p:spPr>
          <a:xfrm flipV="1">
            <a:off x="8034813" y="3148883"/>
            <a:ext cx="2602339" cy="1367543"/>
          </a:xfrm>
          <a:prstGeom prst="bentConnector3">
            <a:avLst>
              <a:gd name="adj1" fmla="val 13428"/>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10637152" y="4009342"/>
            <a:ext cx="1458675" cy="519936"/>
            <a:chOff x="10596632" y="1367358"/>
            <a:chExt cx="1448180" cy="519936"/>
          </a:xfrm>
        </p:grpSpPr>
        <p:grpSp>
          <p:nvGrpSpPr>
            <p:cNvPr id="153" name="Group 152"/>
            <p:cNvGrpSpPr/>
            <p:nvPr/>
          </p:nvGrpSpPr>
          <p:grpSpPr>
            <a:xfrm>
              <a:off x="10596632" y="1367358"/>
              <a:ext cx="1448180" cy="519936"/>
              <a:chOff x="10546298" y="1367358"/>
              <a:chExt cx="1448180" cy="519936"/>
            </a:xfrm>
          </p:grpSpPr>
          <p:sp>
            <p:nvSpPr>
              <p:cNvPr id="157" name="Rectangle 156"/>
              <p:cNvSpPr/>
              <p:nvPr/>
            </p:nvSpPr>
            <p:spPr bwMode="auto">
              <a:xfrm>
                <a:off x="10546298" y="1367358"/>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p:cNvGrpSpPr/>
              <p:nvPr/>
            </p:nvGrpSpPr>
            <p:grpSpPr>
              <a:xfrm>
                <a:off x="10696381" y="1469615"/>
                <a:ext cx="353425" cy="361026"/>
                <a:chOff x="6112510" y="6954657"/>
                <a:chExt cx="1181100" cy="1206500"/>
              </a:xfrm>
              <a:solidFill>
                <a:schemeClr val="tx1">
                  <a:lumMod val="95000"/>
                </a:schemeClr>
              </a:solidFill>
            </p:grpSpPr>
            <p:sp>
              <p:nvSpPr>
                <p:cNvPr id="160"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156" name="TextBox 155"/>
            <p:cNvSpPr txBox="1"/>
            <p:nvPr/>
          </p:nvSpPr>
          <p:spPr>
            <a:xfrm>
              <a:off x="11124861" y="1398169"/>
              <a:ext cx="812673"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FFFFFF">
                      <a:lumMod val="95000"/>
                    </a:srgbClr>
                  </a:solidFill>
                  <a:effectLst/>
                  <a:uLnTx/>
                  <a:uFillTx/>
                  <a:latin typeface="Segoe UI Semilight" panose="020B0402040204020203" pitchFamily="34" charset="0"/>
                  <a:ea typeface="+mn-ea"/>
                  <a:cs typeface="Segoe UI Semilight" panose="020B0402040204020203" pitchFamily="34" charset="0"/>
                </a:rPr>
                <a:t>People</a:t>
              </a:r>
            </a:p>
          </p:txBody>
        </p:sp>
      </p:grpSp>
      <p:cxnSp>
        <p:nvCxnSpPr>
          <p:cNvPr id="164" name="Elbow Connector 163"/>
          <p:cNvCxnSpPr/>
          <p:nvPr/>
        </p:nvCxnSpPr>
        <p:spPr>
          <a:xfrm rot="16200000" flipH="1">
            <a:off x="7829637" y="4264880"/>
            <a:ext cx="267792" cy="1323293"/>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Elbow Connector 173"/>
          <p:cNvCxnSpPr>
            <a:stCxn id="154" idx="3"/>
            <a:endCxn id="157" idx="1"/>
          </p:cNvCxnSpPr>
          <p:nvPr/>
        </p:nvCxnSpPr>
        <p:spPr>
          <a:xfrm flipV="1">
            <a:off x="10091034" y="4269309"/>
            <a:ext cx="546119" cy="791112"/>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74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4" name="think-cell Slide" r:id="rId5" imgW="378" imgH="377" progId="TCLayout.ActiveDocument.1">
                  <p:embed/>
                </p:oleObj>
              </mc:Choice>
              <mc:Fallback>
                <p:oleObj name="think-cell Slide" r:id="rId5" imgW="378" imgH="377" progId="TCLayout.ActiveDocument.1">
                  <p:embed/>
                  <p:pic>
                    <p:nvPicPr>
                      <p:cNvPr id="18" name="Object 17"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Anatomy of a U-SQL query</a:t>
            </a:r>
          </a:p>
        </p:txBody>
      </p:sp>
      <p:grpSp>
        <p:nvGrpSpPr>
          <p:cNvPr id="54" name="Group 53"/>
          <p:cNvGrpSpPr/>
          <p:nvPr/>
        </p:nvGrpSpPr>
        <p:grpSpPr>
          <a:xfrm>
            <a:off x="3341987" y="1948240"/>
            <a:ext cx="5171407" cy="4405907"/>
            <a:chOff x="3460749" y="1618287"/>
            <a:chExt cx="5171407" cy="4405907"/>
          </a:xfrm>
        </p:grpSpPr>
        <p:pic>
          <p:nvPicPr>
            <p:cNvPr id="34" name="Picture 33"/>
            <p:cNvPicPr>
              <a:picLocks noChangeAspect="1"/>
            </p:cNvPicPr>
            <p:nvPr/>
          </p:nvPicPr>
          <p:blipFill rotWithShape="1">
            <a:blip r:embed="rId7"/>
            <a:srcRect b="15576"/>
            <a:stretch/>
          </p:blipFill>
          <p:spPr>
            <a:xfrm>
              <a:off x="3460749" y="1618287"/>
              <a:ext cx="5171407" cy="4237966"/>
            </a:xfrm>
            <a:prstGeom prst="rect">
              <a:avLst/>
            </a:prstGeom>
            <a:noFill/>
            <a:ln>
              <a:noFill/>
            </a:ln>
          </p:spPr>
        </p:pic>
        <p:sp>
          <p:nvSpPr>
            <p:cNvPr id="55" name="Rectangle 54"/>
            <p:cNvSpPr/>
            <p:nvPr/>
          </p:nvSpPr>
          <p:spPr>
            <a:xfrm>
              <a:off x="3695663" y="2304617"/>
              <a:ext cx="4935950" cy="3719577"/>
            </a:xfrm>
            <a:prstGeom prst="rect">
              <a:avLst/>
            </a:prstGeom>
            <a:solidFill>
              <a:schemeClr val="bg1"/>
            </a:solidFill>
            <a:ln w="3175">
              <a:noFill/>
            </a:ln>
          </p:spPr>
          <p:txBody>
            <a:bodyPr wrap="square">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REFERENCE ASSEMBLY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WebLogExtASM</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err="1">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rs</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EXTRACT</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00">
                      <a:lumMod val="85000"/>
                      <a:lumOff val="15000"/>
                    </a:srgbClr>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Start</a:t>
              </a:r>
              <a:r>
                <a:rPr kumimoji="0" lang="en-US" sz="1200" b="0" i="0" u="none" strike="noStrike" kern="1200" cap="none" spc="0" normalizeH="0" baseline="0" noProof="0" dirty="0">
                  <a:ln>
                    <a:noFill/>
                  </a:ln>
                  <a:solidFill>
                    <a:srgbClr val="000000">
                      <a:lumMod val="85000"/>
                      <a:lumOff val="15000"/>
                    </a:srgbClr>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DateTime</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End	</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DatetTime</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Region</a:t>
              </a:r>
              <a:r>
                <a:rPr kumimoji="0" lang="en-US" sz="1200" b="0" i="0" u="none" strike="noStrike" kern="1200" cap="none" spc="0" normalizeH="0" baseline="0" noProof="0" dirty="0">
                  <a:ln>
                    <a:noFill/>
                  </a:ln>
                  <a:solidFill>
                    <a:srgbClr val="000000">
                      <a:lumMod val="85000"/>
                      <a:lumOff val="15000"/>
                    </a:srgbClr>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SitesVisited</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PagesVisited</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endPar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swebhdfs</a:t>
              </a:r>
              <a:r>
                <a:rPr kumimoji="0" lang="en-US" sz="12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://Logs/WebLogRecords.txt"</a:t>
              </a:r>
              <a:endPar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WebLogExtractor</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@result</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a:ln>
                    <a:noFill/>
                  </a:ln>
                  <a:solidFill>
                    <a:srgbClr val="000000">
                      <a:lumMod val="85000"/>
                      <a:lumOff val="15000"/>
                    </a:srgbClr>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End.Subtract</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(Start)).</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TotalSeconds</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Duration</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          FROM</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err="1">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rs</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ORDER</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BY</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Duration DESC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FETCH</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10;</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OUTPUT</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@result</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TO</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swebhdfs</a:t>
              </a:r>
              <a:r>
                <a:rPr kumimoji="0" lang="en-US" sz="12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://Logs/Results/top10.txt"</a:t>
              </a:r>
              <a:endPar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Outputter.Tsv</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endPar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endParaRPr>
            </a:p>
          </p:txBody>
        </p:sp>
      </p:grpSp>
      <p:grpSp>
        <p:nvGrpSpPr>
          <p:cNvPr id="76" name="Group 75"/>
          <p:cNvGrpSpPr/>
          <p:nvPr/>
        </p:nvGrpSpPr>
        <p:grpSpPr>
          <a:xfrm>
            <a:off x="8573609" y="2649949"/>
            <a:ext cx="2909437" cy="1736130"/>
            <a:chOff x="8573609" y="2649949"/>
            <a:chExt cx="2909437" cy="1736130"/>
          </a:xfrm>
        </p:grpSpPr>
        <p:sp>
          <p:nvSpPr>
            <p:cNvPr id="8" name="Right Brace 7"/>
            <p:cNvSpPr/>
            <p:nvPr/>
          </p:nvSpPr>
          <p:spPr>
            <a:xfrm>
              <a:off x="8573609" y="3328218"/>
              <a:ext cx="209527" cy="1057861"/>
            </a:xfrm>
            <a:prstGeom prst="rightBrace">
              <a:avLst>
                <a:gd name="adj1" fmla="val 28643"/>
                <a:gd name="adj2" fmla="val 39706"/>
              </a:avLst>
            </a:prstGeom>
            <a:ln w="28575">
              <a:solidFill>
                <a:srgbClr val="50B347"/>
              </a:solidFill>
              <a:headEnd type="none"/>
              <a:tailEnd type="none" w="med" len="sm"/>
            </a:ln>
          </p:spPr>
          <p:style>
            <a:lnRef idx="1">
              <a:schemeClr val="accent1"/>
            </a:lnRef>
            <a:fillRef idx="0">
              <a:schemeClr val="accent1"/>
            </a:fillRef>
            <a:effectRef idx="0">
              <a:schemeClr val="accent1"/>
            </a:effectRef>
            <a:fontRef idx="minor">
              <a:schemeClr val="tx1"/>
            </a:fontRef>
          </p:style>
          <p:txBody>
            <a:bodyPr wrap="square"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TextBox 9"/>
            <p:cNvSpPr txBox="1"/>
            <p:nvPr/>
          </p:nvSpPr>
          <p:spPr>
            <a:xfrm>
              <a:off x="8876729" y="2649949"/>
              <a:ext cx="2606317" cy="1634410"/>
            </a:xfrm>
            <a:prstGeom prst="rect">
              <a:avLst/>
            </a:prstGeom>
            <a:noFill/>
          </p:spPr>
          <p:txBody>
            <a:bodyPr wrap="square" lIns="0" tIns="0" rIns="0" bIns="0" rtlCol="0" anchor="ctr">
              <a:noAutofit/>
            </a:bodyPr>
            <a:lstStyle/>
            <a:p>
              <a:pPr marL="177800" marR="0" lvl="0" indent="-1778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U-SQL types are the same as C# types</a:t>
              </a:r>
            </a:p>
            <a:p>
              <a:pPr marL="177800" marR="0" lvl="0" indent="-1778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The structure (schema) is first imposed when the data is first extracted/read from the file (schema-on-read)</a:t>
              </a:r>
            </a:p>
          </p:txBody>
        </p:sp>
      </p:grpSp>
      <p:grpSp>
        <p:nvGrpSpPr>
          <p:cNvPr id="7" name="Group 6"/>
          <p:cNvGrpSpPr/>
          <p:nvPr/>
        </p:nvGrpSpPr>
        <p:grpSpPr>
          <a:xfrm>
            <a:off x="0" y="1028878"/>
            <a:ext cx="12192000" cy="804223"/>
            <a:chOff x="0" y="1028878"/>
            <a:chExt cx="12192000" cy="804223"/>
          </a:xfrm>
        </p:grpSpPr>
        <p:sp>
          <p:nvSpPr>
            <p:cNvPr id="3" name="Rectangle 2"/>
            <p:cNvSpPr/>
            <p:nvPr/>
          </p:nvSpPr>
          <p:spPr bwMode="auto">
            <a:xfrm>
              <a:off x="0" y="1202024"/>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10 log records by Duration (End time minus Start time). Sort rows in descending order of Duration.</a:t>
              </a:r>
            </a:p>
          </p:txBody>
        </p:sp>
        <p:sp>
          <p:nvSpPr>
            <p:cNvPr id="6" name="Rounded Rectangle 5"/>
            <p:cNvSpPr/>
            <p:nvPr/>
          </p:nvSpPr>
          <p:spPr bwMode="auto">
            <a:xfrm>
              <a:off x="145823" y="1028878"/>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1</a:t>
              </a:r>
            </a:p>
          </p:txBody>
        </p:sp>
      </p:grpSp>
      <p:sp>
        <p:nvSpPr>
          <p:cNvPr id="9" name="Slide Number Placeholder 8"/>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77" name="Group 76"/>
          <p:cNvGrpSpPr/>
          <p:nvPr/>
        </p:nvGrpSpPr>
        <p:grpSpPr>
          <a:xfrm>
            <a:off x="7564582" y="4474576"/>
            <a:ext cx="4173741" cy="215444"/>
            <a:chOff x="7564582" y="4474576"/>
            <a:chExt cx="4173741" cy="215444"/>
          </a:xfrm>
        </p:grpSpPr>
        <p:sp>
          <p:nvSpPr>
            <p:cNvPr id="27" name="TextBox 26"/>
            <p:cNvSpPr txBox="1"/>
            <p:nvPr/>
          </p:nvSpPr>
          <p:spPr>
            <a:xfrm>
              <a:off x="8876729" y="4474576"/>
              <a:ext cx="2861594"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505050"/>
                  </a:solidFill>
                  <a:effectLst/>
                  <a:uLnTx/>
                  <a:uFillTx/>
                  <a:latin typeface="Segoe UI"/>
                  <a:ea typeface="+mn-ea"/>
                  <a:cs typeface="+mn-cs"/>
                </a:rPr>
                <a:t> </a:t>
              </a:r>
              <a:r>
                <a:rPr kumimoji="0" lang="en-US" sz="1400" b="0" i="0" u="none" strike="noStrike" kern="1200" cap="none" spc="0" normalizeH="0" baseline="0" noProof="0" dirty="0">
                  <a:ln>
                    <a:noFill/>
                  </a:ln>
                  <a:solidFill>
                    <a:srgbClr val="505050"/>
                  </a:solidFill>
                  <a:effectLst/>
                  <a:uLnTx/>
                  <a:uFillTx/>
                  <a:latin typeface="Segoe UI"/>
                  <a:ea typeface="+mn-ea"/>
                  <a:cs typeface="+mn-cs"/>
                </a:rPr>
                <a:t>Input is read from this file in ADL</a:t>
              </a:r>
            </a:p>
          </p:txBody>
        </p:sp>
        <p:cxnSp>
          <p:nvCxnSpPr>
            <p:cNvPr id="35" name="Straight Arrow Connector 34"/>
            <p:cNvCxnSpPr/>
            <p:nvPr/>
          </p:nvCxnSpPr>
          <p:spPr>
            <a:xfrm flipH="1">
              <a:off x="7564582" y="4581317"/>
              <a:ext cx="1218554"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6275994" y="4684679"/>
            <a:ext cx="5049971" cy="430887"/>
            <a:chOff x="6275994" y="4684679"/>
            <a:chExt cx="5049971" cy="430887"/>
          </a:xfrm>
        </p:grpSpPr>
        <p:sp>
          <p:nvSpPr>
            <p:cNvPr id="28" name="TextBox 27"/>
            <p:cNvSpPr txBox="1"/>
            <p:nvPr/>
          </p:nvSpPr>
          <p:spPr>
            <a:xfrm>
              <a:off x="8910107" y="4684679"/>
              <a:ext cx="2415858"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Custom function to read from input file</a:t>
              </a:r>
            </a:p>
          </p:txBody>
        </p:sp>
        <p:cxnSp>
          <p:nvCxnSpPr>
            <p:cNvPr id="39" name="Straight Arrow Connector 38"/>
            <p:cNvCxnSpPr/>
            <p:nvPr/>
          </p:nvCxnSpPr>
          <p:spPr>
            <a:xfrm flipH="1">
              <a:off x="6275994" y="4765161"/>
              <a:ext cx="2507142"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8335311" y="5221518"/>
            <a:ext cx="1844576" cy="215444"/>
            <a:chOff x="8335311" y="5221518"/>
            <a:chExt cx="1844576" cy="215444"/>
          </a:xfrm>
        </p:grpSpPr>
        <p:sp>
          <p:nvSpPr>
            <p:cNvPr id="53" name="TextBox 52"/>
            <p:cNvSpPr txBox="1"/>
            <p:nvPr/>
          </p:nvSpPr>
          <p:spPr>
            <a:xfrm>
              <a:off x="8910107" y="5221518"/>
              <a:ext cx="126978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C# Expression</a:t>
              </a:r>
            </a:p>
          </p:txBody>
        </p:sp>
        <p:cxnSp>
          <p:nvCxnSpPr>
            <p:cNvPr id="45" name="Straight Arrow Connector 44"/>
            <p:cNvCxnSpPr/>
            <p:nvPr/>
          </p:nvCxnSpPr>
          <p:spPr>
            <a:xfrm flipH="1">
              <a:off x="8335311" y="5329240"/>
              <a:ext cx="447825"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8203966" y="5545481"/>
            <a:ext cx="2964592" cy="166199"/>
            <a:chOff x="8203966" y="5545481"/>
            <a:chExt cx="2964592" cy="166199"/>
          </a:xfrm>
        </p:grpSpPr>
        <p:sp>
          <p:nvSpPr>
            <p:cNvPr id="11" name="TextBox 10"/>
            <p:cNvSpPr txBox="1"/>
            <p:nvPr/>
          </p:nvSpPr>
          <p:spPr>
            <a:xfrm>
              <a:off x="8910107" y="5545481"/>
              <a:ext cx="2258451" cy="166199"/>
            </a:xfrm>
            <a:prstGeom prst="rect">
              <a:avLst/>
            </a:prstGeom>
            <a:noFill/>
          </p:spPr>
          <p:txBody>
            <a:bodyPr wrap="none" lIns="0" tIns="0" rIns="0" bIns="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Output is stored in this file in ADL</a:t>
              </a:r>
            </a:p>
          </p:txBody>
        </p:sp>
        <p:cxnSp>
          <p:nvCxnSpPr>
            <p:cNvPr id="46" name="Straight Arrow Connector 45"/>
            <p:cNvCxnSpPr/>
            <p:nvPr/>
          </p:nvCxnSpPr>
          <p:spPr>
            <a:xfrm flipH="1">
              <a:off x="8203966" y="5635939"/>
              <a:ext cx="579170"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5627716" y="5824166"/>
            <a:ext cx="6411883" cy="532872"/>
            <a:chOff x="5627716" y="5824166"/>
            <a:chExt cx="6411883" cy="532872"/>
          </a:xfrm>
        </p:grpSpPr>
        <p:sp>
          <p:nvSpPr>
            <p:cNvPr id="14" name="TextBox 13"/>
            <p:cNvSpPr txBox="1"/>
            <p:nvPr/>
          </p:nvSpPr>
          <p:spPr>
            <a:xfrm>
              <a:off x="8910108" y="5926151"/>
              <a:ext cx="3129491"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Built-in function that writes the output in TSV format</a:t>
              </a:r>
            </a:p>
          </p:txBody>
        </p:sp>
        <p:cxnSp>
          <p:nvCxnSpPr>
            <p:cNvPr id="50" name="Elbow Connector 49"/>
            <p:cNvCxnSpPr/>
            <p:nvPr/>
          </p:nvCxnSpPr>
          <p:spPr>
            <a:xfrm rot="10800000">
              <a:off x="5627716" y="5824166"/>
              <a:ext cx="3155420" cy="317429"/>
            </a:xfrm>
            <a:prstGeom prst="bentConnector3">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268927" y="3117273"/>
            <a:ext cx="3388674" cy="1923793"/>
            <a:chOff x="268927" y="3117273"/>
            <a:chExt cx="3388674" cy="1923793"/>
          </a:xfrm>
        </p:grpSpPr>
        <p:sp>
          <p:nvSpPr>
            <p:cNvPr id="31" name="TextBox 30"/>
            <p:cNvSpPr txBox="1"/>
            <p:nvPr/>
          </p:nvSpPr>
          <p:spPr>
            <a:xfrm>
              <a:off x="268927" y="3636336"/>
              <a:ext cx="2309953" cy="86177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Rowset</a:t>
              </a: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r>
                <a:rPr kumimoji="0" lang="en-US" sz="14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400" b="0" i="0" u="none" strike="noStrike" kern="1200" cap="none" spc="0" normalizeH="0" baseline="0" noProof="0" dirty="0">
                  <a:ln>
                    <a:noFill/>
                  </a:ln>
                  <a:solidFill>
                    <a:srgbClr val="505050"/>
                  </a:solidFill>
                  <a:effectLst/>
                  <a:uLnTx/>
                  <a:uFillTx/>
                  <a:latin typeface="Segoe UI"/>
                  <a:ea typeface="+mn-ea"/>
                  <a:cs typeface="+mn-cs"/>
                </a:rPr>
                <a:t>Conceptually is like an intermediate table…</a:t>
              </a:r>
              <a:br>
                <a:rPr kumimoji="0" lang="en-US" sz="1400" b="0" i="0" u="none" strike="noStrike" kern="1200" cap="none" spc="0" normalizeH="0" baseline="0" noProof="0" dirty="0">
                  <a:ln>
                    <a:noFill/>
                  </a:ln>
                  <a:solidFill>
                    <a:srgbClr val="505050"/>
                  </a:solidFill>
                  <a:effectLst/>
                  <a:uLnTx/>
                  <a:uFillTx/>
                  <a:latin typeface="Segoe UI"/>
                  <a:ea typeface="+mn-ea"/>
                  <a:cs typeface="+mn-cs"/>
                </a:rPr>
              </a:br>
              <a:r>
                <a:rPr kumimoji="0" lang="en-US" sz="1400" b="0" i="0" u="none" strike="noStrike" kern="1200" cap="none" spc="0" normalizeH="0" baseline="0" noProof="0" dirty="0">
                  <a:ln>
                    <a:noFill/>
                  </a:ln>
                  <a:solidFill>
                    <a:srgbClr val="505050"/>
                  </a:solidFill>
                  <a:effectLst/>
                  <a:uLnTx/>
                  <a:uFillTx/>
                  <a:latin typeface="Segoe UI"/>
                  <a:ea typeface="+mn-ea"/>
                  <a:cs typeface="+mn-cs"/>
                </a:rPr>
                <a:t>is how U-SQL passes data between statements</a:t>
              </a:r>
            </a:p>
          </p:txBody>
        </p:sp>
        <p:grpSp>
          <p:nvGrpSpPr>
            <p:cNvPr id="74" name="Group 73"/>
            <p:cNvGrpSpPr/>
            <p:nvPr/>
          </p:nvGrpSpPr>
          <p:grpSpPr>
            <a:xfrm>
              <a:off x="2554383" y="3117273"/>
              <a:ext cx="1103218" cy="1923793"/>
              <a:chOff x="2529444" y="3156046"/>
              <a:chExt cx="621496" cy="1885020"/>
            </a:xfrm>
          </p:grpSpPr>
          <p:cxnSp>
            <p:nvCxnSpPr>
              <p:cNvPr id="64" name="Straight Arrow Connector 63"/>
              <p:cNvCxnSpPr/>
              <p:nvPr/>
            </p:nvCxnSpPr>
            <p:spPr>
              <a:xfrm>
                <a:off x="2837087" y="5041066"/>
                <a:ext cx="313853"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837087" y="3156046"/>
                <a:ext cx="313853" cy="0"/>
              </a:xfrm>
              <a:prstGeom prst="straightConnector1">
                <a:avLst/>
              </a:prstGeom>
              <a:ln w="28575">
                <a:solidFill>
                  <a:srgbClr val="50B34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37087" y="3158836"/>
                <a:ext cx="0" cy="1882230"/>
              </a:xfrm>
              <a:prstGeom prst="line">
                <a:avLst/>
              </a:prstGeom>
              <a:ln w="28575">
                <a:solidFill>
                  <a:srgbClr val="50B34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529444" y="4055145"/>
                <a:ext cx="307643" cy="0"/>
              </a:xfrm>
              <a:prstGeom prst="line">
                <a:avLst/>
              </a:prstGeom>
              <a:ln w="28575">
                <a:solidFill>
                  <a:srgbClr val="50B34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035314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left)">
                                      <p:cBhvr>
                                        <p:cTn id="11" dur="500"/>
                                        <p:tgtEl>
                                          <p:spTgt spid="7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right)">
                                      <p:cBhvr>
                                        <p:cTn id="15" dur="500"/>
                                        <p:tgtEl>
                                          <p:spTgt spid="76"/>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wipe(right)">
                                      <p:cBhvr>
                                        <p:cTn id="19" dur="500"/>
                                        <p:tgtEl>
                                          <p:spTgt spid="77"/>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right)">
                                      <p:cBhvr>
                                        <p:cTn id="23" dur="500"/>
                                        <p:tgtEl>
                                          <p:spTgt spid="78"/>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wipe(right)">
                                      <p:cBhvr>
                                        <p:cTn id="31" dur="500"/>
                                        <p:tgtEl>
                                          <p:spTgt spid="80"/>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right)">
                                      <p:cBhvr>
                                        <p:cTn id="3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38"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8" name="Table 7"/>
          <p:cNvGraphicFramePr>
            <a:graphicFrameLocks noGrp="1"/>
          </p:cNvGraphicFramePr>
          <p:nvPr>
            <p:extLst/>
          </p:nvPr>
        </p:nvGraphicFramePr>
        <p:xfrm>
          <a:off x="434975" y="2059702"/>
          <a:ext cx="11322050" cy="4099560"/>
        </p:xfrm>
        <a:graphic>
          <a:graphicData uri="http://schemas.openxmlformats.org/drawingml/2006/table">
            <a:tbl>
              <a:tblPr firstRow="1" bandRow="1"/>
              <a:tblGrid>
                <a:gridCol w="1678462">
                  <a:extLst>
                    <a:ext uri="{9D8B030D-6E8A-4147-A177-3AD203B41FA5}">
                      <a16:colId xmlns:a16="http://schemas.microsoft.com/office/drawing/2014/main" val="20000"/>
                    </a:ext>
                  </a:extLst>
                </a:gridCol>
                <a:gridCol w="4821794">
                  <a:extLst>
                    <a:ext uri="{9D8B030D-6E8A-4147-A177-3AD203B41FA5}">
                      <a16:colId xmlns:a16="http://schemas.microsoft.com/office/drawing/2014/main" val="20001"/>
                    </a:ext>
                  </a:extLst>
                </a:gridCol>
                <a:gridCol w="4821794">
                  <a:extLst>
                    <a:ext uri="{9D8B030D-6E8A-4147-A177-3AD203B41FA5}">
                      <a16:colId xmlns:a16="http://schemas.microsoft.com/office/drawing/2014/main" val="20002"/>
                    </a:ext>
                  </a:extLst>
                </a:gridCol>
              </a:tblGrid>
              <a:tr h="1681480">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Segoe UI Semibold" panose="020B0702040204020203" pitchFamily="34" charset="0"/>
                          <a:cs typeface="Segoe UI Semibold" panose="020B0702040204020203" pitchFamily="34" charset="0"/>
                        </a:rPr>
                        <a:t>Numeric</a:t>
                      </a:r>
                      <a:endParaRPr lang="en-US" sz="1600" kern="1200" dirty="0">
                        <a:solidFill>
                          <a:schemeClr val="bg1"/>
                        </a:solidFill>
                        <a:latin typeface="Segoe UI Semibold" panose="020B0702040204020203" pitchFamily="34" charset="0"/>
                        <a:ea typeface="+mn-ea"/>
                        <a:cs typeface="Segoe UI Semibold" panose="020B0702040204020203" pitchFamily="34" charset="0"/>
                      </a:endParaRPr>
                    </a:p>
                  </a:txBody>
                  <a:tcPr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l">
                        <a:lnSpc>
                          <a:spcPct val="100000"/>
                        </a:lnSpc>
                        <a:spcAft>
                          <a:spcPts val="200"/>
                        </a:spcAft>
                      </a:pPr>
                      <a:r>
                        <a:rPr lang="en-US" sz="1600" dirty="0">
                          <a:solidFill>
                            <a:schemeClr val="tx2"/>
                          </a:solidFill>
                        </a:rPr>
                        <a:t>byte,</a:t>
                      </a:r>
                      <a:r>
                        <a:rPr lang="en-US" sz="1600" baseline="0" dirty="0">
                          <a:solidFill>
                            <a:schemeClr val="tx2"/>
                          </a:solidFill>
                        </a:rPr>
                        <a:t> byte?</a:t>
                      </a:r>
                    </a:p>
                    <a:p>
                      <a:pPr algn="l">
                        <a:lnSpc>
                          <a:spcPct val="100000"/>
                        </a:lnSpc>
                        <a:spcAft>
                          <a:spcPts val="200"/>
                        </a:spcAft>
                      </a:pPr>
                      <a:r>
                        <a:rPr lang="en-US" sz="1600" baseline="0" dirty="0" err="1">
                          <a:solidFill>
                            <a:schemeClr val="tx2"/>
                          </a:solidFill>
                        </a:rPr>
                        <a:t>sbyte</a:t>
                      </a:r>
                      <a:r>
                        <a:rPr lang="en-US" sz="1600" baseline="0" dirty="0">
                          <a:solidFill>
                            <a:schemeClr val="tx2"/>
                          </a:solidFill>
                        </a:rPr>
                        <a:t>, </a:t>
                      </a:r>
                      <a:r>
                        <a:rPr lang="en-US" sz="1600" baseline="0" dirty="0" err="1">
                          <a:solidFill>
                            <a:schemeClr val="tx2"/>
                          </a:solidFill>
                        </a:rPr>
                        <a:t>sbyte</a:t>
                      </a:r>
                      <a:r>
                        <a:rPr lang="en-US" sz="1600" baseline="0" dirty="0">
                          <a:solidFill>
                            <a:schemeClr val="tx2"/>
                          </a:solidFill>
                        </a:rPr>
                        <a:t>?</a:t>
                      </a:r>
                    </a:p>
                    <a:p>
                      <a:pPr algn="l">
                        <a:lnSpc>
                          <a:spcPct val="100000"/>
                        </a:lnSpc>
                        <a:spcAft>
                          <a:spcPts val="200"/>
                        </a:spcAft>
                      </a:pPr>
                      <a:r>
                        <a:rPr lang="en-US" sz="1600" dirty="0" err="1">
                          <a:solidFill>
                            <a:schemeClr val="tx2"/>
                          </a:solidFill>
                        </a:rPr>
                        <a:t>int</a:t>
                      </a:r>
                      <a:r>
                        <a:rPr lang="en-US" sz="1600" dirty="0">
                          <a:solidFill>
                            <a:schemeClr val="tx2"/>
                          </a:solidFill>
                        </a:rPr>
                        <a:t>,</a:t>
                      </a:r>
                      <a:r>
                        <a:rPr lang="en-US" sz="1600" baseline="0" dirty="0">
                          <a:solidFill>
                            <a:schemeClr val="tx2"/>
                          </a:solidFill>
                        </a:rPr>
                        <a:t> </a:t>
                      </a:r>
                      <a:r>
                        <a:rPr lang="en-US" sz="1600" baseline="0" dirty="0" err="1">
                          <a:solidFill>
                            <a:schemeClr val="tx2"/>
                          </a:solidFill>
                        </a:rPr>
                        <a:t>int</a:t>
                      </a:r>
                      <a:r>
                        <a:rPr lang="en-US" sz="1600" baseline="0" dirty="0">
                          <a:solidFill>
                            <a:schemeClr val="tx2"/>
                          </a:solidFill>
                        </a:rPr>
                        <a:t>?</a:t>
                      </a:r>
                    </a:p>
                    <a:p>
                      <a:pPr algn="l">
                        <a:lnSpc>
                          <a:spcPct val="100000"/>
                        </a:lnSpc>
                        <a:spcAft>
                          <a:spcPts val="200"/>
                        </a:spcAft>
                      </a:pPr>
                      <a:r>
                        <a:rPr lang="en-US" sz="1600" baseline="0" dirty="0" err="1">
                          <a:solidFill>
                            <a:schemeClr val="tx2"/>
                          </a:solidFill>
                        </a:rPr>
                        <a:t>uint</a:t>
                      </a:r>
                      <a:r>
                        <a:rPr lang="en-US" sz="1600" baseline="0" dirty="0">
                          <a:solidFill>
                            <a:schemeClr val="tx2"/>
                          </a:solidFill>
                        </a:rPr>
                        <a:t>, </a:t>
                      </a:r>
                      <a:r>
                        <a:rPr lang="en-US" sz="1600" baseline="0" dirty="0" err="1">
                          <a:solidFill>
                            <a:schemeClr val="tx2"/>
                          </a:solidFill>
                        </a:rPr>
                        <a:t>unint</a:t>
                      </a:r>
                      <a:r>
                        <a:rPr lang="en-US" sz="1600" baseline="0" dirty="0">
                          <a:solidFill>
                            <a:schemeClr val="tx2"/>
                          </a:solidFill>
                        </a:rPr>
                        <a:t>?</a:t>
                      </a:r>
                    </a:p>
                    <a:p>
                      <a:pPr algn="l">
                        <a:lnSpc>
                          <a:spcPct val="100000"/>
                        </a:lnSpc>
                        <a:spcAft>
                          <a:spcPts val="200"/>
                        </a:spcAft>
                      </a:pPr>
                      <a:r>
                        <a:rPr lang="en-US" sz="1600" baseline="0" dirty="0">
                          <a:solidFill>
                            <a:schemeClr val="tx2"/>
                          </a:solidFill>
                        </a:rPr>
                        <a:t>long, long?</a:t>
                      </a:r>
                    </a:p>
                    <a:p>
                      <a:pPr marL="0" marR="0" indent="0" algn="l" defTabSz="914367" rtl="0" eaLnBrk="1" fontAlgn="auto" latinLnBrk="0" hangingPunct="1">
                        <a:lnSpc>
                          <a:spcPct val="100000"/>
                        </a:lnSpc>
                        <a:spcBef>
                          <a:spcPts val="0"/>
                        </a:spcBef>
                        <a:spcAft>
                          <a:spcPts val="200"/>
                        </a:spcAft>
                        <a:buClrTx/>
                        <a:buSzTx/>
                        <a:buFontTx/>
                        <a:buNone/>
                        <a:tabLst/>
                        <a:defRPr/>
                      </a:pPr>
                      <a:r>
                        <a:rPr lang="en-US" sz="1600" baseline="0" dirty="0">
                          <a:solidFill>
                            <a:schemeClr val="tx2"/>
                          </a:solidFill>
                        </a:rPr>
                        <a:t>decimal, decimal?</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lnSpc>
                          <a:spcPct val="100000"/>
                        </a:lnSpc>
                        <a:spcAft>
                          <a:spcPts val="200"/>
                        </a:spcAft>
                      </a:pPr>
                      <a:r>
                        <a:rPr lang="en-US" sz="1600" baseline="0" dirty="0">
                          <a:solidFill>
                            <a:schemeClr val="tx2"/>
                          </a:solidFill>
                        </a:rPr>
                        <a:t>short, short?</a:t>
                      </a:r>
                    </a:p>
                    <a:p>
                      <a:pPr algn="l">
                        <a:lnSpc>
                          <a:spcPct val="100000"/>
                        </a:lnSpc>
                        <a:spcAft>
                          <a:spcPts val="200"/>
                        </a:spcAft>
                      </a:pPr>
                      <a:r>
                        <a:rPr lang="en-US" sz="1600" baseline="0" dirty="0" err="1">
                          <a:solidFill>
                            <a:schemeClr val="tx2"/>
                          </a:solidFill>
                        </a:rPr>
                        <a:t>ushort</a:t>
                      </a:r>
                      <a:r>
                        <a:rPr lang="en-US" sz="1600" baseline="0" dirty="0">
                          <a:solidFill>
                            <a:schemeClr val="tx2"/>
                          </a:solidFill>
                        </a:rPr>
                        <a:t>, </a:t>
                      </a:r>
                      <a:r>
                        <a:rPr lang="en-US" sz="1600" baseline="0" dirty="0" err="1">
                          <a:solidFill>
                            <a:schemeClr val="tx2"/>
                          </a:solidFill>
                        </a:rPr>
                        <a:t>ushort</a:t>
                      </a:r>
                      <a:r>
                        <a:rPr lang="en-US" sz="1600" baseline="0" dirty="0">
                          <a:solidFill>
                            <a:schemeClr val="tx2"/>
                          </a:solidFill>
                        </a:rPr>
                        <a:t>? </a:t>
                      </a:r>
                    </a:p>
                    <a:p>
                      <a:pPr algn="l">
                        <a:lnSpc>
                          <a:spcPct val="100000"/>
                        </a:lnSpc>
                        <a:spcAft>
                          <a:spcPts val="200"/>
                        </a:spcAft>
                      </a:pPr>
                      <a:r>
                        <a:rPr lang="en-US" sz="1600" baseline="0" dirty="0" err="1">
                          <a:solidFill>
                            <a:schemeClr val="tx2"/>
                          </a:solidFill>
                        </a:rPr>
                        <a:t>ulong</a:t>
                      </a:r>
                      <a:r>
                        <a:rPr lang="en-US" sz="1600" baseline="0" dirty="0">
                          <a:solidFill>
                            <a:schemeClr val="tx2"/>
                          </a:solidFill>
                        </a:rPr>
                        <a:t>, </a:t>
                      </a:r>
                      <a:r>
                        <a:rPr lang="en-US" sz="1600" baseline="0" dirty="0" err="1">
                          <a:solidFill>
                            <a:schemeClr val="tx2"/>
                          </a:solidFill>
                        </a:rPr>
                        <a:t>unlong</a:t>
                      </a:r>
                      <a:r>
                        <a:rPr lang="en-US" sz="1600" baseline="0" dirty="0">
                          <a:solidFill>
                            <a:schemeClr val="tx2"/>
                          </a:solidFill>
                        </a:rPr>
                        <a:t>?</a:t>
                      </a:r>
                    </a:p>
                    <a:p>
                      <a:pPr algn="l">
                        <a:lnSpc>
                          <a:spcPct val="100000"/>
                        </a:lnSpc>
                        <a:spcAft>
                          <a:spcPts val="200"/>
                        </a:spcAft>
                      </a:pPr>
                      <a:r>
                        <a:rPr lang="en-US" sz="1600" baseline="0" dirty="0">
                          <a:solidFill>
                            <a:schemeClr val="tx2"/>
                          </a:solidFill>
                        </a:rPr>
                        <a:t>float, float?</a:t>
                      </a:r>
                    </a:p>
                    <a:p>
                      <a:pPr algn="l">
                        <a:lnSpc>
                          <a:spcPct val="100000"/>
                        </a:lnSpc>
                        <a:spcAft>
                          <a:spcPts val="200"/>
                        </a:spcAft>
                      </a:pPr>
                      <a:r>
                        <a:rPr lang="en-US" sz="1600" baseline="0" dirty="0">
                          <a:solidFill>
                            <a:schemeClr val="tx2"/>
                          </a:solidFill>
                        </a:rPr>
                        <a:t>double, double?</a:t>
                      </a:r>
                      <a:endParaRPr lang="en-US" sz="1600" baseline="0" dirty="0">
                        <a:solidFill>
                          <a:schemeClr val="tx2"/>
                        </a:solidFill>
                        <a:latin typeface="+mn-lt"/>
                      </a:endParaRPr>
                    </a:p>
                  </a:txBody>
                  <a:tcP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604520">
                <a:tc>
                  <a:txBody>
                    <a:bodyPr/>
                    <a:lstStyle/>
                    <a:p>
                      <a:pPr algn="ctr">
                        <a:lnSpc>
                          <a:spcPct val="100000"/>
                        </a:lnSpc>
                      </a:pPr>
                      <a:r>
                        <a:rPr lang="en-US" sz="1600" dirty="0">
                          <a:solidFill>
                            <a:schemeClr val="bg1"/>
                          </a:solidFill>
                          <a:latin typeface="Segoe UI Semibold" panose="020B0702040204020203" pitchFamily="34" charset="0"/>
                          <a:cs typeface="Segoe UI Semibold" panose="020B0702040204020203" pitchFamily="34" charset="0"/>
                        </a:rPr>
                        <a:t>Text</a:t>
                      </a:r>
                    </a:p>
                  </a:txBody>
                  <a:tcPr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algn="l">
                        <a:lnSpc>
                          <a:spcPct val="100000"/>
                        </a:lnSpc>
                        <a:spcAft>
                          <a:spcPts val="200"/>
                        </a:spcAft>
                      </a:pPr>
                      <a:r>
                        <a:rPr lang="en-US" sz="1600" dirty="0">
                          <a:solidFill>
                            <a:schemeClr val="tx2"/>
                          </a:solidFill>
                        </a:rPr>
                        <a:t>char, char?</a:t>
                      </a:r>
                    </a:p>
                    <a:p>
                      <a:pPr algn="l">
                        <a:lnSpc>
                          <a:spcPct val="100000"/>
                        </a:lnSpc>
                        <a:spcAft>
                          <a:spcPts val="200"/>
                        </a:spcAft>
                      </a:pPr>
                      <a:r>
                        <a:rPr lang="en-US" sz="1600" dirty="0">
                          <a:solidFill>
                            <a:schemeClr val="tx2"/>
                          </a:solidFill>
                        </a:rPr>
                        <a:t>string</a:t>
                      </a:r>
                      <a:endParaRPr lang="en-US" sz="1600" dirty="0">
                        <a:solidFill>
                          <a:schemeClr val="tx2"/>
                        </a:solidFill>
                        <a:latin typeface="+mn-lt"/>
                      </a:endParaRPr>
                    </a:p>
                  </a:txBody>
                  <a:tcP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1"/>
                  </a:ext>
                </a:extLst>
              </a:tr>
              <a:tr h="604520">
                <a:tc>
                  <a:txBody>
                    <a:bodyPr/>
                    <a:lstStyle/>
                    <a:p>
                      <a:pPr algn="ctr">
                        <a:lnSpc>
                          <a:spcPct val="100000"/>
                        </a:lnSpc>
                      </a:pPr>
                      <a:r>
                        <a:rPr lang="en-US" sz="1600" dirty="0">
                          <a:solidFill>
                            <a:schemeClr val="bg1"/>
                          </a:solidFill>
                          <a:latin typeface="Segoe UI Semibold" panose="020B0702040204020203" pitchFamily="34" charset="0"/>
                          <a:cs typeface="Segoe UI Semibold" panose="020B0702040204020203" pitchFamily="34" charset="0"/>
                        </a:rPr>
                        <a:t>Complex</a:t>
                      </a:r>
                    </a:p>
                  </a:txBody>
                  <a:tcPr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algn="l">
                        <a:lnSpc>
                          <a:spcPct val="100000"/>
                        </a:lnSpc>
                        <a:spcAft>
                          <a:spcPts val="200"/>
                        </a:spcAft>
                      </a:pPr>
                      <a:r>
                        <a:rPr lang="en-US" sz="1600" dirty="0">
                          <a:solidFill>
                            <a:schemeClr val="tx2"/>
                          </a:solidFill>
                        </a:rPr>
                        <a:t>MAP&lt;K&gt;</a:t>
                      </a:r>
                    </a:p>
                    <a:p>
                      <a:pPr algn="l">
                        <a:lnSpc>
                          <a:spcPct val="100000"/>
                        </a:lnSpc>
                        <a:spcAft>
                          <a:spcPts val="200"/>
                        </a:spcAft>
                      </a:pPr>
                      <a:r>
                        <a:rPr lang="en-US" sz="1600" dirty="0">
                          <a:solidFill>
                            <a:schemeClr val="tx2"/>
                          </a:solidFill>
                        </a:rPr>
                        <a:t>ARRAY&lt;K,T&gt;</a:t>
                      </a:r>
                      <a:endParaRPr lang="en-US" sz="1600" dirty="0">
                        <a:solidFill>
                          <a:schemeClr val="tx2"/>
                        </a:solidFill>
                        <a:latin typeface="+mn-lt"/>
                      </a:endParaRPr>
                    </a:p>
                  </a:txBody>
                  <a:tcP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2"/>
                  </a:ext>
                </a:extLst>
              </a:tr>
              <a:tr h="335280">
                <a:tc>
                  <a:txBody>
                    <a:bodyPr/>
                    <a:lstStyle/>
                    <a:p>
                      <a:pPr algn="ctr">
                        <a:lnSpc>
                          <a:spcPct val="100000"/>
                        </a:lnSpc>
                      </a:pPr>
                      <a:r>
                        <a:rPr lang="en-US" sz="1600" dirty="0">
                          <a:solidFill>
                            <a:schemeClr val="bg1"/>
                          </a:solidFill>
                          <a:latin typeface="Segoe UI Semibold" panose="020B0702040204020203" pitchFamily="34" charset="0"/>
                          <a:cs typeface="Segoe UI Semibold" panose="020B0702040204020203" pitchFamily="34" charset="0"/>
                        </a:rPr>
                        <a:t>Temporal</a:t>
                      </a:r>
                    </a:p>
                  </a:txBody>
                  <a:tcPr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algn="l">
                        <a:lnSpc>
                          <a:spcPct val="100000"/>
                        </a:lnSpc>
                        <a:spcAft>
                          <a:spcPts val="200"/>
                        </a:spcAft>
                      </a:pPr>
                      <a:r>
                        <a:rPr lang="en-US" sz="1600" dirty="0" err="1">
                          <a:solidFill>
                            <a:schemeClr val="tx2"/>
                          </a:solidFill>
                        </a:rPr>
                        <a:t>DateTime</a:t>
                      </a:r>
                      <a:r>
                        <a:rPr lang="en-US" sz="1600" dirty="0">
                          <a:solidFill>
                            <a:schemeClr val="tx2"/>
                          </a:solidFill>
                        </a:rPr>
                        <a:t>, </a:t>
                      </a:r>
                      <a:r>
                        <a:rPr lang="en-US" sz="1600" dirty="0" err="1">
                          <a:solidFill>
                            <a:schemeClr val="tx2"/>
                          </a:solidFill>
                        </a:rPr>
                        <a:t>DateTime</a:t>
                      </a:r>
                      <a:r>
                        <a:rPr lang="en-US" sz="1600" dirty="0">
                          <a:solidFill>
                            <a:schemeClr val="tx2"/>
                          </a:solidFill>
                        </a:rPr>
                        <a:t>?</a:t>
                      </a:r>
                      <a:endParaRPr lang="en-US" sz="1600" dirty="0">
                        <a:solidFill>
                          <a:schemeClr val="tx2"/>
                        </a:solidFill>
                        <a:latin typeface="+mn-lt"/>
                      </a:endParaRPr>
                    </a:p>
                  </a:txBody>
                  <a:tcP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3"/>
                  </a:ext>
                </a:extLst>
              </a:tr>
              <a:tr h="873760">
                <a:tc>
                  <a:txBody>
                    <a:bodyPr/>
                    <a:lstStyle/>
                    <a:p>
                      <a:pPr algn="ctr">
                        <a:lnSpc>
                          <a:spcPct val="100000"/>
                        </a:lnSpc>
                      </a:pPr>
                      <a:r>
                        <a:rPr lang="en-US" sz="1600" dirty="0">
                          <a:solidFill>
                            <a:schemeClr val="bg1"/>
                          </a:solidFill>
                          <a:latin typeface="Segoe UI Semibold" panose="020B0702040204020203" pitchFamily="34" charset="0"/>
                          <a:cs typeface="Segoe UI Semibold" panose="020B0702040204020203" pitchFamily="34" charset="0"/>
                        </a:rPr>
                        <a:t>Other</a:t>
                      </a:r>
                    </a:p>
                  </a:txBody>
                  <a:tcPr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algn="l">
                        <a:lnSpc>
                          <a:spcPct val="100000"/>
                        </a:lnSpc>
                        <a:spcAft>
                          <a:spcPts val="200"/>
                        </a:spcAft>
                      </a:pPr>
                      <a:r>
                        <a:rPr lang="en-US" sz="1600" dirty="0">
                          <a:solidFill>
                            <a:schemeClr val="tx2"/>
                          </a:solidFill>
                        </a:rPr>
                        <a:t>bool,</a:t>
                      </a:r>
                      <a:r>
                        <a:rPr lang="en-US" sz="1600" baseline="0" dirty="0">
                          <a:solidFill>
                            <a:schemeClr val="tx2"/>
                          </a:solidFill>
                        </a:rPr>
                        <a:t> bool?</a:t>
                      </a:r>
                    </a:p>
                    <a:p>
                      <a:pPr algn="l">
                        <a:lnSpc>
                          <a:spcPct val="100000"/>
                        </a:lnSpc>
                        <a:spcAft>
                          <a:spcPts val="200"/>
                        </a:spcAft>
                      </a:pPr>
                      <a:r>
                        <a:rPr lang="en-US" sz="1600" baseline="0" dirty="0" err="1">
                          <a:solidFill>
                            <a:schemeClr val="tx2"/>
                          </a:solidFill>
                        </a:rPr>
                        <a:t>Guid</a:t>
                      </a:r>
                      <a:r>
                        <a:rPr lang="en-US" sz="1600" baseline="0" dirty="0">
                          <a:solidFill>
                            <a:schemeClr val="tx2"/>
                          </a:solidFill>
                        </a:rPr>
                        <a:t>, </a:t>
                      </a:r>
                      <a:r>
                        <a:rPr lang="en-US" sz="1600" baseline="0" dirty="0" err="1">
                          <a:solidFill>
                            <a:schemeClr val="tx2"/>
                          </a:solidFill>
                        </a:rPr>
                        <a:t>Guid</a:t>
                      </a:r>
                      <a:r>
                        <a:rPr lang="en-US" sz="1600" baseline="0" dirty="0">
                          <a:solidFill>
                            <a:schemeClr val="tx2"/>
                          </a:solidFill>
                        </a:rPr>
                        <a:t>?</a:t>
                      </a:r>
                    </a:p>
                    <a:p>
                      <a:pPr algn="l">
                        <a:lnSpc>
                          <a:spcPct val="100000"/>
                        </a:lnSpc>
                        <a:spcAft>
                          <a:spcPts val="200"/>
                        </a:spcAft>
                      </a:pPr>
                      <a:r>
                        <a:rPr lang="en-US" sz="1600" baseline="0" dirty="0">
                          <a:solidFill>
                            <a:schemeClr val="tx2"/>
                          </a:solidFill>
                        </a:rPr>
                        <a:t>Byte[]</a:t>
                      </a:r>
                      <a:endParaRPr lang="en-US" sz="1600" dirty="0">
                        <a:solidFill>
                          <a:schemeClr val="tx2"/>
                        </a:solidFill>
                        <a:latin typeface="+mn-lt"/>
                      </a:endParaRPr>
                    </a:p>
                  </a:txBody>
                  <a:tcP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a:t>U-SQL data types</a:t>
            </a:r>
          </a:p>
        </p:txBody>
      </p:sp>
      <p:sp>
        <p:nvSpPr>
          <p:cNvPr id="10" name="TextBox 9"/>
          <p:cNvSpPr txBox="1"/>
          <p:nvPr/>
        </p:nvSpPr>
        <p:spPr>
          <a:xfrm>
            <a:off x="434975" y="6240410"/>
            <a:ext cx="7438425" cy="153888"/>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Note: </a:t>
            </a:r>
            <a:r>
              <a:rPr kumimoji="0" lang="en-US" sz="1000" b="0" i="0" u="none" strike="noStrike" kern="1200" cap="none" spc="0" normalizeH="0" baseline="0" noProof="0" dirty="0" err="1">
                <a:ln>
                  <a:noFill/>
                </a:ln>
                <a:solidFill>
                  <a:srgbClr val="505050"/>
                </a:solidFill>
                <a:effectLst/>
                <a:uLnTx/>
                <a:uFillTx/>
                <a:latin typeface="Segoe UI"/>
                <a:ea typeface="+mn-ea"/>
                <a:cs typeface="+mn-cs"/>
              </a:rPr>
              <a:t>Nullable</a:t>
            </a:r>
            <a:r>
              <a:rPr kumimoji="0" lang="en-US" sz="1000" b="0" i="0" u="none" strike="noStrike" kern="1200" cap="none" spc="0" normalizeH="0" baseline="0" noProof="0" dirty="0">
                <a:ln>
                  <a:noFill/>
                </a:ln>
                <a:solidFill>
                  <a:srgbClr val="505050"/>
                </a:solidFill>
                <a:effectLst/>
                <a:uLnTx/>
                <a:uFillTx/>
                <a:latin typeface="Segoe UI"/>
                <a:ea typeface="+mn-ea"/>
                <a:cs typeface="+mn-cs"/>
              </a:rPr>
              <a:t> types have to be declared with a question mark ‘?’</a:t>
            </a:r>
          </a:p>
        </p:txBody>
      </p:sp>
      <p:sp>
        <p:nvSpPr>
          <p:cNvPr id="13" name="Rectangle 12"/>
          <p:cNvSpPr/>
          <p:nvPr/>
        </p:nvSpPr>
        <p:spPr>
          <a:xfrm>
            <a:off x="643506" y="1162299"/>
            <a:ext cx="1248227" cy="400110"/>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Category</a:t>
            </a:r>
          </a:p>
        </p:txBody>
      </p:sp>
      <p:sp>
        <p:nvSpPr>
          <p:cNvPr id="14" name="Rectangle 13"/>
          <p:cNvSpPr/>
          <p:nvPr/>
        </p:nvSpPr>
        <p:spPr>
          <a:xfrm>
            <a:off x="6517707" y="1162299"/>
            <a:ext cx="843308" cy="400110"/>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Types</a:t>
            </a:r>
          </a:p>
        </p:txBody>
      </p:sp>
      <p:sp>
        <p:nvSpPr>
          <p:cNvPr id="12" name="Slide Number Placeholder 11"/>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 name="Group 23"/>
          <p:cNvGrpSpPr/>
          <p:nvPr/>
        </p:nvGrpSpPr>
        <p:grpSpPr>
          <a:xfrm>
            <a:off x="434975" y="1665814"/>
            <a:ext cx="11322052" cy="392112"/>
            <a:chOff x="434975" y="1665814"/>
            <a:chExt cx="11322052" cy="392112"/>
          </a:xfrm>
        </p:grpSpPr>
        <p:sp>
          <p:nvSpPr>
            <p:cNvPr id="5" name="Right Bracket 4"/>
            <p:cNvSpPr/>
            <p:nvPr/>
          </p:nvSpPr>
          <p:spPr>
            <a:xfrm rot="16200000">
              <a:off x="1220096" y="1062929"/>
              <a:ext cx="95049" cy="1665291"/>
            </a:xfrm>
            <a:prstGeom prst="rightBracket">
              <a:avLst>
                <a:gd name="adj" fmla="val 89396"/>
              </a:avLst>
            </a:prstGeom>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ight Bracket 8"/>
            <p:cNvSpPr/>
            <p:nvPr/>
          </p:nvSpPr>
          <p:spPr>
            <a:xfrm rot="16200000">
              <a:off x="6891837" y="-2922090"/>
              <a:ext cx="95049" cy="9635330"/>
            </a:xfrm>
            <a:prstGeom prst="rightBracket">
              <a:avLst>
                <a:gd name="adj" fmla="val 63608"/>
              </a:avLst>
            </a:prstGeom>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0" name="Group 19"/>
            <p:cNvGrpSpPr/>
            <p:nvPr/>
          </p:nvGrpSpPr>
          <p:grpSpPr>
            <a:xfrm>
              <a:off x="6742459" y="1665814"/>
              <a:ext cx="393803" cy="392112"/>
              <a:chOff x="5982508" y="573688"/>
              <a:chExt cx="393803" cy="392112"/>
            </a:xfrm>
          </p:grpSpPr>
          <p:sp>
            <p:nvSpPr>
              <p:cNvPr id="16" name="Oval 15"/>
              <p:cNvSpPr/>
              <p:nvPr/>
            </p:nvSpPr>
            <p:spPr bwMode="auto">
              <a:xfrm>
                <a:off x="5993799" y="584134"/>
                <a:ext cx="371220" cy="371220"/>
              </a:xfrm>
              <a:prstGeom prst="ellipse">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Freeform 8"/>
              <p:cNvSpPr>
                <a:spLocks noEditPoints="1"/>
              </p:cNvSpPr>
              <p:nvPr/>
            </p:nvSpPr>
            <p:spPr bwMode="black">
              <a:xfrm>
                <a:off x="5982508" y="573688"/>
                <a:ext cx="393803" cy="392112"/>
              </a:xfrm>
              <a:custGeom>
                <a:avLst/>
                <a:gdLst>
                  <a:gd name="T0" fmla="*/ 68 w 150"/>
                  <a:gd name="T1" fmla="*/ 61 h 149"/>
                  <a:gd name="T2" fmla="*/ 46 w 150"/>
                  <a:gd name="T3" fmla="*/ 84 h 149"/>
                  <a:gd name="T4" fmla="*/ 46 w 150"/>
                  <a:gd name="T5" fmla="*/ 65 h 149"/>
                  <a:gd name="T6" fmla="*/ 75 w 150"/>
                  <a:gd name="T7" fmla="*/ 34 h 149"/>
                  <a:gd name="T8" fmla="*/ 104 w 150"/>
                  <a:gd name="T9" fmla="*/ 65 h 149"/>
                  <a:gd name="T10" fmla="*/ 104 w 150"/>
                  <a:gd name="T11" fmla="*/ 84 h 149"/>
                  <a:gd name="T12" fmla="*/ 82 w 150"/>
                  <a:gd name="T13" fmla="*/ 61 h 149"/>
                  <a:gd name="T14" fmla="*/ 82 w 150"/>
                  <a:gd name="T15" fmla="*/ 113 h 149"/>
                  <a:gd name="T16" fmla="*/ 68 w 150"/>
                  <a:gd name="T17" fmla="*/ 113 h 149"/>
                  <a:gd name="T18" fmla="*/ 68 w 150"/>
                  <a:gd name="T19" fmla="*/ 61 h 149"/>
                  <a:gd name="T20" fmla="*/ 10 w 150"/>
                  <a:gd name="T21" fmla="*/ 75 h 149"/>
                  <a:gd name="T22" fmla="*/ 75 w 150"/>
                  <a:gd name="T23" fmla="*/ 9 h 149"/>
                  <a:gd name="T24" fmla="*/ 140 w 150"/>
                  <a:gd name="T25" fmla="*/ 75 h 149"/>
                  <a:gd name="T26" fmla="*/ 75 w 150"/>
                  <a:gd name="T27" fmla="*/ 140 h 149"/>
                  <a:gd name="T28" fmla="*/ 10 w 150"/>
                  <a:gd name="T29" fmla="*/ 75 h 149"/>
                  <a:gd name="T30" fmla="*/ 0 w 150"/>
                  <a:gd name="T31" fmla="*/ 75 h 149"/>
                  <a:gd name="T32" fmla="*/ 75 w 150"/>
                  <a:gd name="T33" fmla="*/ 149 h 149"/>
                  <a:gd name="T34" fmla="*/ 150 w 150"/>
                  <a:gd name="T35" fmla="*/ 75 h 149"/>
                  <a:gd name="T36" fmla="*/ 75 w 150"/>
                  <a:gd name="T37" fmla="*/ 0 h 149"/>
                  <a:gd name="T38" fmla="*/ 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8" y="61"/>
                    </a:moveTo>
                    <a:cubicBezTo>
                      <a:pt x="46" y="84"/>
                      <a:pt x="46" y="84"/>
                      <a:pt x="46" y="84"/>
                    </a:cubicBezTo>
                    <a:cubicBezTo>
                      <a:pt x="46" y="65"/>
                      <a:pt x="46" y="65"/>
                      <a:pt x="46" y="65"/>
                    </a:cubicBezTo>
                    <a:cubicBezTo>
                      <a:pt x="75" y="34"/>
                      <a:pt x="75" y="34"/>
                      <a:pt x="75" y="34"/>
                    </a:cubicBezTo>
                    <a:cubicBezTo>
                      <a:pt x="104" y="65"/>
                      <a:pt x="104" y="65"/>
                      <a:pt x="104" y="65"/>
                    </a:cubicBezTo>
                    <a:cubicBezTo>
                      <a:pt x="104" y="84"/>
                      <a:pt x="104" y="84"/>
                      <a:pt x="104" y="84"/>
                    </a:cubicBezTo>
                    <a:cubicBezTo>
                      <a:pt x="82" y="61"/>
                      <a:pt x="82" y="61"/>
                      <a:pt x="82" y="61"/>
                    </a:cubicBezTo>
                    <a:cubicBezTo>
                      <a:pt x="82" y="113"/>
                      <a:pt x="82" y="113"/>
                      <a:pt x="82" y="113"/>
                    </a:cubicBezTo>
                    <a:cubicBezTo>
                      <a:pt x="68" y="113"/>
                      <a:pt x="68" y="113"/>
                      <a:pt x="68" y="113"/>
                    </a:cubicBezTo>
                    <a:lnTo>
                      <a:pt x="68" y="61"/>
                    </a:lnTo>
                    <a:close/>
                    <a:moveTo>
                      <a:pt x="10" y="75"/>
                    </a:moveTo>
                    <a:cubicBezTo>
                      <a:pt x="10" y="39"/>
                      <a:pt x="39" y="9"/>
                      <a:pt x="75" y="9"/>
                    </a:cubicBezTo>
                    <a:cubicBezTo>
                      <a:pt x="111" y="9"/>
                      <a:pt x="140" y="39"/>
                      <a:pt x="140" y="75"/>
                    </a:cubicBezTo>
                    <a:cubicBezTo>
                      <a:pt x="140" y="111"/>
                      <a:pt x="111" y="140"/>
                      <a:pt x="75" y="140"/>
                    </a:cubicBezTo>
                    <a:cubicBezTo>
                      <a:pt x="39" y="140"/>
                      <a:pt x="10" y="111"/>
                      <a:pt x="10" y="75"/>
                    </a:cubicBezTo>
                    <a:moveTo>
                      <a:pt x="0" y="75"/>
                    </a:moveTo>
                    <a:cubicBezTo>
                      <a:pt x="0" y="116"/>
                      <a:pt x="34" y="149"/>
                      <a:pt x="75" y="149"/>
                    </a:cubicBezTo>
                    <a:cubicBezTo>
                      <a:pt x="116" y="149"/>
                      <a:pt x="150" y="116"/>
                      <a:pt x="150" y="75"/>
                    </a:cubicBezTo>
                    <a:cubicBezTo>
                      <a:pt x="150" y="33"/>
                      <a:pt x="116" y="0"/>
                      <a:pt x="75" y="0"/>
                    </a:cubicBezTo>
                    <a:cubicBezTo>
                      <a:pt x="34" y="0"/>
                      <a:pt x="0" y="33"/>
                      <a:pt x="0"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1" name="Group 20"/>
            <p:cNvGrpSpPr/>
            <p:nvPr/>
          </p:nvGrpSpPr>
          <p:grpSpPr>
            <a:xfrm>
              <a:off x="1070717" y="1665814"/>
              <a:ext cx="393803" cy="392112"/>
              <a:chOff x="5982508" y="573688"/>
              <a:chExt cx="393803" cy="392112"/>
            </a:xfrm>
          </p:grpSpPr>
          <p:sp>
            <p:nvSpPr>
              <p:cNvPr id="22" name="Oval 21"/>
              <p:cNvSpPr/>
              <p:nvPr/>
            </p:nvSpPr>
            <p:spPr bwMode="auto">
              <a:xfrm>
                <a:off x="5993799" y="584134"/>
                <a:ext cx="371220" cy="371220"/>
              </a:xfrm>
              <a:prstGeom prst="ellipse">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Freeform 8"/>
              <p:cNvSpPr>
                <a:spLocks noEditPoints="1"/>
              </p:cNvSpPr>
              <p:nvPr/>
            </p:nvSpPr>
            <p:spPr bwMode="black">
              <a:xfrm>
                <a:off x="5982508" y="573688"/>
                <a:ext cx="393803" cy="392112"/>
              </a:xfrm>
              <a:custGeom>
                <a:avLst/>
                <a:gdLst>
                  <a:gd name="T0" fmla="*/ 68 w 150"/>
                  <a:gd name="T1" fmla="*/ 61 h 149"/>
                  <a:gd name="T2" fmla="*/ 46 w 150"/>
                  <a:gd name="T3" fmla="*/ 84 h 149"/>
                  <a:gd name="T4" fmla="*/ 46 w 150"/>
                  <a:gd name="T5" fmla="*/ 65 h 149"/>
                  <a:gd name="T6" fmla="*/ 75 w 150"/>
                  <a:gd name="T7" fmla="*/ 34 h 149"/>
                  <a:gd name="T8" fmla="*/ 104 w 150"/>
                  <a:gd name="T9" fmla="*/ 65 h 149"/>
                  <a:gd name="T10" fmla="*/ 104 w 150"/>
                  <a:gd name="T11" fmla="*/ 84 h 149"/>
                  <a:gd name="T12" fmla="*/ 82 w 150"/>
                  <a:gd name="T13" fmla="*/ 61 h 149"/>
                  <a:gd name="T14" fmla="*/ 82 w 150"/>
                  <a:gd name="T15" fmla="*/ 113 h 149"/>
                  <a:gd name="T16" fmla="*/ 68 w 150"/>
                  <a:gd name="T17" fmla="*/ 113 h 149"/>
                  <a:gd name="T18" fmla="*/ 68 w 150"/>
                  <a:gd name="T19" fmla="*/ 61 h 149"/>
                  <a:gd name="T20" fmla="*/ 10 w 150"/>
                  <a:gd name="T21" fmla="*/ 75 h 149"/>
                  <a:gd name="T22" fmla="*/ 75 w 150"/>
                  <a:gd name="T23" fmla="*/ 9 h 149"/>
                  <a:gd name="T24" fmla="*/ 140 w 150"/>
                  <a:gd name="T25" fmla="*/ 75 h 149"/>
                  <a:gd name="T26" fmla="*/ 75 w 150"/>
                  <a:gd name="T27" fmla="*/ 140 h 149"/>
                  <a:gd name="T28" fmla="*/ 10 w 150"/>
                  <a:gd name="T29" fmla="*/ 75 h 149"/>
                  <a:gd name="T30" fmla="*/ 0 w 150"/>
                  <a:gd name="T31" fmla="*/ 75 h 149"/>
                  <a:gd name="T32" fmla="*/ 75 w 150"/>
                  <a:gd name="T33" fmla="*/ 149 h 149"/>
                  <a:gd name="T34" fmla="*/ 150 w 150"/>
                  <a:gd name="T35" fmla="*/ 75 h 149"/>
                  <a:gd name="T36" fmla="*/ 75 w 150"/>
                  <a:gd name="T37" fmla="*/ 0 h 149"/>
                  <a:gd name="T38" fmla="*/ 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8" y="61"/>
                    </a:moveTo>
                    <a:cubicBezTo>
                      <a:pt x="46" y="84"/>
                      <a:pt x="46" y="84"/>
                      <a:pt x="46" y="84"/>
                    </a:cubicBezTo>
                    <a:cubicBezTo>
                      <a:pt x="46" y="65"/>
                      <a:pt x="46" y="65"/>
                      <a:pt x="46" y="65"/>
                    </a:cubicBezTo>
                    <a:cubicBezTo>
                      <a:pt x="75" y="34"/>
                      <a:pt x="75" y="34"/>
                      <a:pt x="75" y="34"/>
                    </a:cubicBezTo>
                    <a:cubicBezTo>
                      <a:pt x="104" y="65"/>
                      <a:pt x="104" y="65"/>
                      <a:pt x="104" y="65"/>
                    </a:cubicBezTo>
                    <a:cubicBezTo>
                      <a:pt x="104" y="84"/>
                      <a:pt x="104" y="84"/>
                      <a:pt x="104" y="84"/>
                    </a:cubicBezTo>
                    <a:cubicBezTo>
                      <a:pt x="82" y="61"/>
                      <a:pt x="82" y="61"/>
                      <a:pt x="82" y="61"/>
                    </a:cubicBezTo>
                    <a:cubicBezTo>
                      <a:pt x="82" y="113"/>
                      <a:pt x="82" y="113"/>
                      <a:pt x="82" y="113"/>
                    </a:cubicBezTo>
                    <a:cubicBezTo>
                      <a:pt x="68" y="113"/>
                      <a:pt x="68" y="113"/>
                      <a:pt x="68" y="113"/>
                    </a:cubicBezTo>
                    <a:lnTo>
                      <a:pt x="68" y="61"/>
                    </a:lnTo>
                    <a:close/>
                    <a:moveTo>
                      <a:pt x="10" y="75"/>
                    </a:moveTo>
                    <a:cubicBezTo>
                      <a:pt x="10" y="39"/>
                      <a:pt x="39" y="9"/>
                      <a:pt x="75" y="9"/>
                    </a:cubicBezTo>
                    <a:cubicBezTo>
                      <a:pt x="111" y="9"/>
                      <a:pt x="140" y="39"/>
                      <a:pt x="140" y="75"/>
                    </a:cubicBezTo>
                    <a:cubicBezTo>
                      <a:pt x="140" y="111"/>
                      <a:pt x="111" y="140"/>
                      <a:pt x="75" y="140"/>
                    </a:cubicBezTo>
                    <a:cubicBezTo>
                      <a:pt x="39" y="140"/>
                      <a:pt x="10" y="111"/>
                      <a:pt x="10" y="75"/>
                    </a:cubicBezTo>
                    <a:moveTo>
                      <a:pt x="0" y="75"/>
                    </a:moveTo>
                    <a:cubicBezTo>
                      <a:pt x="0" y="116"/>
                      <a:pt x="34" y="149"/>
                      <a:pt x="75" y="149"/>
                    </a:cubicBezTo>
                    <a:cubicBezTo>
                      <a:pt x="116" y="149"/>
                      <a:pt x="150" y="116"/>
                      <a:pt x="150" y="75"/>
                    </a:cubicBezTo>
                    <a:cubicBezTo>
                      <a:pt x="150" y="33"/>
                      <a:pt x="116" y="0"/>
                      <a:pt x="75" y="0"/>
                    </a:cubicBezTo>
                    <a:cubicBezTo>
                      <a:pt x="34" y="0"/>
                      <a:pt x="0" y="33"/>
                      <a:pt x="0" y="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grpSp>
      </p:grpSp>
    </p:spTree>
    <p:extLst>
      <p:ext uri="{BB962C8B-B14F-4D97-AF65-F5344CB8AC3E}">
        <p14:creationId xmlns:p14="http://schemas.microsoft.com/office/powerpoint/2010/main" val="1480438984"/>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62" name="think-cell Slide" r:id="rId5" imgW="378" imgH="377" progId="TCLayout.ActiveDocument.1">
                  <p:embed/>
                </p:oleObj>
              </mc:Choice>
              <mc:Fallback>
                <p:oleObj name="think-cell Slide" r:id="rId5" imgW="378" imgH="377"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U-SQL Complex Type: Array</a:t>
            </a:r>
          </a:p>
        </p:txBody>
      </p:sp>
      <p:graphicFrame>
        <p:nvGraphicFramePr>
          <p:cNvPr id="7" name="Table 6"/>
          <p:cNvGraphicFramePr>
            <a:graphicFrameLocks noGrp="1"/>
          </p:cNvGraphicFramePr>
          <p:nvPr>
            <p:extLst/>
          </p:nvPr>
        </p:nvGraphicFramePr>
        <p:xfrm>
          <a:off x="503324" y="2032208"/>
          <a:ext cx="2500963" cy="4200648"/>
        </p:xfrm>
        <a:graphic>
          <a:graphicData uri="http://schemas.openxmlformats.org/drawingml/2006/table">
            <a:tbl>
              <a:tblPr firstRow="1" bandRow="1">
                <a:tableStyleId>{5940675A-B579-460E-94D1-54222C63F5DA}</a:tableStyleId>
              </a:tblPr>
              <a:tblGrid>
                <a:gridCol w="1415158">
                  <a:extLst>
                    <a:ext uri="{9D8B030D-6E8A-4147-A177-3AD203B41FA5}">
                      <a16:colId xmlns:a16="http://schemas.microsoft.com/office/drawing/2014/main" val="20000"/>
                    </a:ext>
                  </a:extLst>
                </a:gridCol>
                <a:gridCol w="1085805">
                  <a:extLst>
                    <a:ext uri="{9D8B030D-6E8A-4147-A177-3AD203B41FA5}">
                      <a16:colId xmlns:a16="http://schemas.microsoft.com/office/drawing/2014/main" val="20001"/>
                    </a:ext>
                  </a:extLst>
                </a:gridCol>
              </a:tblGrid>
              <a:tr h="579400">
                <a:tc gridSpan="2">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600" dirty="0">
                          <a:solidFill>
                            <a:schemeClr val="accent2"/>
                          </a:solidFill>
                          <a:latin typeface="Segoe UI Semibold" panose="020B0702040204020203" pitchFamily="34" charset="0"/>
                          <a:cs typeface="Segoe UI Semibold" panose="020B0702040204020203" pitchFamily="34" charset="0"/>
                        </a:rPr>
                        <a:t>Desired Output</a:t>
                      </a:r>
                    </a:p>
                  </a:txBody>
                  <a:tcPr marT="73152" marB="7315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400" dirty="0"/>
                    </a:p>
                  </a:txBody>
                  <a:tcPr/>
                </a:tc>
                <a:extLst>
                  <a:ext uri="{0D108BD9-81ED-4DB2-BD59-A6C34878D82A}">
                    <a16:rowId xmlns:a16="http://schemas.microsoft.com/office/drawing/2014/main" val="10008"/>
                  </a:ext>
                </a:extLst>
              </a:tr>
              <a:tr h="452656">
                <a:tc>
                  <a:txBody>
                    <a:bodyPr/>
                    <a:lstStyle/>
                    <a:p>
                      <a:pPr marL="0" marR="0" algn="just">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A$A892</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400" dirty="0">
                          <a:solidFill>
                            <a:schemeClr val="tx2"/>
                          </a:solidFill>
                        </a:rPr>
                        <a:t> 12</a:t>
                      </a:r>
                    </a:p>
                  </a:txBody>
                  <a:tcP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52656">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HG54#A</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400" dirty="0">
                          <a:solidFill>
                            <a:schemeClr val="tx2"/>
                          </a:solidFill>
                        </a:rPr>
                        <a:t>29</a:t>
                      </a:r>
                    </a:p>
                  </a:txBody>
                  <a:tcP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52656">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YSD78@</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400" dirty="0">
                          <a:solidFill>
                            <a:schemeClr val="tx2"/>
                          </a:solidFill>
                        </a:rPr>
                        <a:t>14</a:t>
                      </a:r>
                    </a:p>
                  </a:txBody>
                  <a:tcP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52656">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JADI899</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400" dirty="0">
                          <a:solidFill>
                            <a:schemeClr val="tx2"/>
                          </a:solidFill>
                        </a:rPr>
                        <a:t>45</a:t>
                      </a:r>
                    </a:p>
                  </a:txBody>
                  <a:tcP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52656">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YCPB(%U</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400" dirty="0">
                          <a:solidFill>
                            <a:schemeClr val="tx2"/>
                          </a:solidFill>
                        </a:rPr>
                        <a:t>30</a:t>
                      </a:r>
                    </a:p>
                  </a:txBody>
                  <a:tcP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452656">
                <a:tc>
                  <a:txBody>
                    <a:bodyPr/>
                    <a:lstStyle/>
                    <a:p>
                      <a:pPr marL="0" marR="0" algn="just">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HADS46$</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400" dirty="0">
                          <a:solidFill>
                            <a:schemeClr val="tx2"/>
                          </a:solidFill>
                        </a:rPr>
                        <a:t>18</a:t>
                      </a:r>
                    </a:p>
                  </a:txBody>
                  <a:tcP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452656">
                <a:tc>
                  <a:txBody>
                    <a:bodyPr/>
                    <a:lstStyle/>
                    <a:p>
                      <a:pPr marL="0" marR="0" algn="just">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MVDRY79%</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400" dirty="0">
                          <a:solidFill>
                            <a:schemeClr val="tx2"/>
                          </a:solidFill>
                        </a:rPr>
                        <a:t>12</a:t>
                      </a:r>
                    </a:p>
                  </a:txBody>
                  <a:tcP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452656">
                <a:tc>
                  <a:txBody>
                    <a:bodyPr/>
                    <a:lstStyle/>
                    <a:p>
                      <a:pPr marL="0" marR="0" algn="just">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TYUSPS67</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400" dirty="0">
                          <a:solidFill>
                            <a:schemeClr val="tx2"/>
                          </a:solidFill>
                        </a:rPr>
                        <a:t>14</a:t>
                      </a:r>
                    </a:p>
                  </a:txBody>
                  <a:tcP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pSp>
        <p:nvGrpSpPr>
          <p:cNvPr id="19" name="Group 18"/>
          <p:cNvGrpSpPr/>
          <p:nvPr/>
        </p:nvGrpSpPr>
        <p:grpSpPr>
          <a:xfrm>
            <a:off x="3460749" y="2032210"/>
            <a:ext cx="5171407" cy="4200647"/>
            <a:chOff x="3460749" y="1618286"/>
            <a:chExt cx="5171407" cy="4200647"/>
          </a:xfrm>
        </p:grpSpPr>
        <p:pic>
          <p:nvPicPr>
            <p:cNvPr id="20" name="Picture 19"/>
            <p:cNvPicPr>
              <a:picLocks noChangeAspect="1"/>
            </p:cNvPicPr>
            <p:nvPr/>
          </p:nvPicPr>
          <p:blipFill rotWithShape="1">
            <a:blip r:embed="rId7"/>
            <a:srcRect b="20179"/>
            <a:stretch/>
          </p:blipFill>
          <p:spPr>
            <a:xfrm>
              <a:off x="3460749" y="1618286"/>
              <a:ext cx="5171407" cy="4200647"/>
            </a:xfrm>
            <a:prstGeom prst="rect">
              <a:avLst/>
            </a:prstGeom>
            <a:noFill/>
            <a:ln>
              <a:noFill/>
            </a:ln>
          </p:spPr>
        </p:pic>
        <p:sp>
          <p:nvSpPr>
            <p:cNvPr id="21" name="Rectangle 20"/>
            <p:cNvSpPr/>
            <p:nvPr/>
          </p:nvSpPr>
          <p:spPr>
            <a:xfrm>
              <a:off x="3687350" y="2294991"/>
              <a:ext cx="4935950" cy="3523942"/>
            </a:xfrm>
            <a:prstGeom prst="rect">
              <a:avLst/>
            </a:prstGeom>
            <a:solidFill>
              <a:schemeClr val="bg1"/>
            </a:solidFill>
            <a:ln w="3175">
              <a:solidFill>
                <a:schemeClr val="bg1">
                  <a:lumMod val="75000"/>
                </a:schemeClr>
              </a:solidFill>
            </a:ln>
          </p:spPr>
          <p:txBody>
            <a:bodyPr wrap="square">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Use ARRAY type to hold the list of pages visited</a:t>
              </a:r>
              <a:endPar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@rs1</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new</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ARRAY</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&lt;</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&gt;(</a:t>
              </a:r>
              <a:r>
                <a:rPr kumimoji="0" lang="en-US" sz="14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PagesVisited.Split</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new</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 ';' } ))</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VisitedPagesArray</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rs</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@rs2</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VisitedPagesArray.Count</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VisitedPages</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       FROM</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@rs1</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WHERE</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VisitedPagesArray.Count</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&gt;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OUTPUT</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@rs2</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TO</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results.tsv</a:t>
              </a:r>
              <a:r>
                <a:rPr kumimoji="0" lang="en-US" sz="14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Outputters.Tsv</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endPar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p:txBody>
        </p:sp>
      </p:grpSp>
      <p:grpSp>
        <p:nvGrpSpPr>
          <p:cNvPr id="14" name="Group 13"/>
          <p:cNvGrpSpPr/>
          <p:nvPr/>
        </p:nvGrpSpPr>
        <p:grpSpPr>
          <a:xfrm>
            <a:off x="0" y="1028878"/>
            <a:ext cx="12192000" cy="804223"/>
            <a:chOff x="0" y="1028878"/>
            <a:chExt cx="12192000" cy="804223"/>
          </a:xfrm>
        </p:grpSpPr>
        <p:sp>
          <p:nvSpPr>
            <p:cNvPr id="15" name="Rectangle 14"/>
            <p:cNvSpPr/>
            <p:nvPr/>
          </p:nvSpPr>
          <p:spPr bwMode="auto">
            <a:xfrm>
              <a:off x="0" y="1202024"/>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Select the list of users who have visited more than 10 pages </a:t>
              </a:r>
            </a:p>
          </p:txBody>
        </p:sp>
        <p:sp>
          <p:nvSpPr>
            <p:cNvPr id="16" name="Rounded Rectangle 15"/>
            <p:cNvSpPr/>
            <p:nvPr/>
          </p:nvSpPr>
          <p:spPr bwMode="auto">
            <a:xfrm>
              <a:off x="145823" y="1028878"/>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2</a:t>
              </a: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6930644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86" name="think-cell Slide" r:id="rId5" imgW="378" imgH="377" progId="TCLayout.ActiveDocument.1">
                  <p:embed/>
                </p:oleObj>
              </mc:Choice>
              <mc:Fallback>
                <p:oleObj name="think-cell Slide" r:id="rId5" imgW="378" imgH="377" progId="TCLayout.ActiveDocument.1">
                  <p:embed/>
                  <p:pic>
                    <p:nvPicPr>
                      <p:cNvPr id="12" name="Object 1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Reading files with custom formats</a:t>
            </a:r>
            <a:endParaRPr lang="en-US" dirty="0"/>
          </a:p>
        </p:txBody>
      </p:sp>
      <p:sp>
        <p:nvSpPr>
          <p:cNvPr id="26" name="TextBox 25"/>
          <p:cNvSpPr txBox="1"/>
          <p:nvPr/>
        </p:nvSpPr>
        <p:spPr>
          <a:xfrm>
            <a:off x="434976" y="1188921"/>
            <a:ext cx="11322050" cy="751760"/>
          </a:xfrm>
          <a:prstGeom prst="rect">
            <a:avLst/>
          </a:prstGeom>
          <a:noFill/>
          <a:ln w="3175">
            <a:noFill/>
          </a:ln>
        </p:spPr>
        <p:txBody>
          <a:bodyPr wrap="square" lIns="0" tIns="45720" rIns="0" bIns="45720"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B347"/>
                </a:solidFill>
                <a:effectLst/>
                <a:uLnTx/>
                <a:uFillTx/>
                <a:latin typeface="Segoe UI Light"/>
                <a:ea typeface="+mn-ea"/>
                <a:cs typeface="+mn-cs"/>
              </a:rPr>
              <a:t>Use built-in extractors to read CSV and TSV files, </a:t>
            </a:r>
            <a:br>
              <a:rPr kumimoji="0" lang="en-US" sz="2800" b="0" i="0" u="none" strike="noStrike" kern="1200" cap="none" spc="0" normalizeH="0" baseline="0" noProof="0" dirty="0">
                <a:ln>
                  <a:noFill/>
                </a:ln>
                <a:solidFill>
                  <a:srgbClr val="50B347"/>
                </a:solidFill>
                <a:effectLst/>
                <a:uLnTx/>
                <a:uFillTx/>
                <a:latin typeface="Segoe UI Light"/>
                <a:ea typeface="+mn-ea"/>
                <a:cs typeface="+mn-cs"/>
              </a:rPr>
            </a:br>
            <a:r>
              <a:rPr kumimoji="0" lang="en-US" sz="2800" b="0" i="0" u="none" strike="noStrike" kern="1200" cap="none" spc="0" normalizeH="0" baseline="0" noProof="0" dirty="0">
                <a:ln>
                  <a:noFill/>
                </a:ln>
                <a:solidFill>
                  <a:srgbClr val="50B347"/>
                </a:solidFill>
                <a:effectLst/>
                <a:uLnTx/>
                <a:uFillTx/>
                <a:latin typeface="Segoe UI Light"/>
                <a:ea typeface="+mn-ea"/>
                <a:cs typeface="+mn-cs"/>
              </a:rPr>
              <a:t>or create c</a:t>
            </a:r>
            <a:r>
              <a:rPr kumimoji="0" lang="en-US" sz="2800" b="0" i="0" u="none" strike="noStrike" kern="1200" cap="none" spc="0" normalizeH="0" baseline="0" noProof="0" dirty="0">
                <a:ln>
                  <a:noFill/>
                </a:ln>
                <a:solidFill>
                  <a:srgbClr val="50B347"/>
                </a:solidFill>
                <a:effectLst/>
                <a:uLnTx/>
                <a:uFillTx/>
                <a:latin typeface="Segoe UI Light"/>
                <a:ea typeface="+mn-ea"/>
                <a:cs typeface="Segoe UI Semibold" panose="020B0702040204020203" pitchFamily="34" charset="0"/>
              </a:rPr>
              <a:t>ustom extractors for different formats</a:t>
            </a:r>
          </a:p>
        </p:txBody>
      </p:sp>
      <p:grpSp>
        <p:nvGrpSpPr>
          <p:cNvPr id="23" name="Group 22"/>
          <p:cNvGrpSpPr/>
          <p:nvPr/>
        </p:nvGrpSpPr>
        <p:grpSpPr>
          <a:xfrm>
            <a:off x="4351718" y="2280134"/>
            <a:ext cx="3488565" cy="3757130"/>
            <a:chOff x="4351718" y="2280134"/>
            <a:chExt cx="3488565" cy="3757130"/>
          </a:xfrm>
        </p:grpSpPr>
        <p:grpSp>
          <p:nvGrpSpPr>
            <p:cNvPr id="18" name="Group 17"/>
            <p:cNvGrpSpPr/>
            <p:nvPr/>
          </p:nvGrpSpPr>
          <p:grpSpPr>
            <a:xfrm>
              <a:off x="4351718" y="2280134"/>
              <a:ext cx="3488565" cy="3757130"/>
              <a:chOff x="4351718" y="2280134"/>
              <a:chExt cx="3488565" cy="3757130"/>
            </a:xfrm>
          </p:grpSpPr>
          <p:pic>
            <p:nvPicPr>
              <p:cNvPr id="37" name="Picture 36"/>
              <p:cNvPicPr>
                <a:picLocks noChangeAspect="1"/>
              </p:cNvPicPr>
              <p:nvPr/>
            </p:nvPicPr>
            <p:blipFill rotWithShape="1">
              <a:blip r:embed="rId7"/>
              <a:srcRect t="490" b="32833"/>
              <a:stretch/>
            </p:blipFill>
            <p:spPr>
              <a:xfrm>
                <a:off x="4351719" y="3092809"/>
                <a:ext cx="3488564" cy="2944455"/>
              </a:xfrm>
              <a:prstGeom prst="rect">
                <a:avLst/>
              </a:prstGeom>
              <a:noFill/>
              <a:ln>
                <a:noFill/>
              </a:ln>
            </p:spPr>
          </p:pic>
          <p:sp>
            <p:nvSpPr>
              <p:cNvPr id="28" name="Rectangle 27"/>
              <p:cNvSpPr/>
              <p:nvPr/>
            </p:nvSpPr>
            <p:spPr bwMode="auto">
              <a:xfrm>
                <a:off x="4351718" y="2551843"/>
                <a:ext cx="3488565" cy="5409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Upload and Register Assembly</a:t>
                </a:r>
              </a:p>
            </p:txBody>
          </p:sp>
          <p:sp>
            <p:nvSpPr>
              <p:cNvPr id="30" name="Oval 29"/>
              <p:cNvSpPr/>
              <p:nvPr/>
            </p:nvSpPr>
            <p:spPr bwMode="auto">
              <a:xfrm>
                <a:off x="5883262" y="2280134"/>
                <a:ext cx="425477" cy="425477"/>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pitchFamily="34" charset="0"/>
                  </a:rPr>
                  <a:t>2</a:t>
                </a:r>
              </a:p>
            </p:txBody>
          </p:sp>
        </p:grpSp>
        <p:sp>
          <p:nvSpPr>
            <p:cNvPr id="20" name="Rectangle 19"/>
            <p:cNvSpPr/>
            <p:nvPr/>
          </p:nvSpPr>
          <p:spPr>
            <a:xfrm>
              <a:off x="4495747" y="3599594"/>
              <a:ext cx="3344536" cy="243392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37160" rIns="137160" bIns="13716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CREATE ASSEMBLY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WebLogExtAsm</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FROM @”/WebLogExtAsm.dll"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WITH PERMISSION_SET = RESTRICTED;</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CREATE EXTRACTOR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WebLogExtractor</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 EXTERNAL NAME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WebLogExtractor</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a:t>
              </a:r>
            </a:p>
          </p:txBody>
        </p:sp>
      </p:grpSp>
      <p:grpSp>
        <p:nvGrpSpPr>
          <p:cNvPr id="21" name="Group 20"/>
          <p:cNvGrpSpPr/>
          <p:nvPr/>
        </p:nvGrpSpPr>
        <p:grpSpPr>
          <a:xfrm>
            <a:off x="434976" y="2281435"/>
            <a:ext cx="3488564" cy="3757130"/>
            <a:chOff x="434976" y="2281435"/>
            <a:chExt cx="3488564" cy="3757130"/>
          </a:xfrm>
        </p:grpSpPr>
        <p:grpSp>
          <p:nvGrpSpPr>
            <p:cNvPr id="17" name="Group 16"/>
            <p:cNvGrpSpPr/>
            <p:nvPr/>
          </p:nvGrpSpPr>
          <p:grpSpPr>
            <a:xfrm>
              <a:off x="434976" y="2553144"/>
              <a:ext cx="3488564" cy="3485421"/>
              <a:chOff x="434976" y="2553144"/>
              <a:chExt cx="3488564" cy="3485421"/>
            </a:xfrm>
          </p:grpSpPr>
          <p:pic>
            <p:nvPicPr>
              <p:cNvPr id="27" name="Picture 26"/>
              <p:cNvPicPr>
                <a:picLocks noChangeAspect="1"/>
              </p:cNvPicPr>
              <p:nvPr/>
            </p:nvPicPr>
            <p:blipFill rotWithShape="1">
              <a:blip r:embed="rId7"/>
              <a:srcRect t="490" b="32833"/>
              <a:stretch/>
            </p:blipFill>
            <p:spPr>
              <a:xfrm>
                <a:off x="434976" y="3094110"/>
                <a:ext cx="3488563" cy="2944455"/>
              </a:xfrm>
              <a:prstGeom prst="rect">
                <a:avLst/>
              </a:prstGeom>
              <a:noFill/>
              <a:ln>
                <a:noFill/>
              </a:ln>
            </p:spPr>
          </p:pic>
          <p:sp>
            <p:nvSpPr>
              <p:cNvPr id="14" name="Rectangle 13"/>
              <p:cNvSpPr/>
              <p:nvPr/>
            </p:nvSpPr>
            <p:spPr bwMode="auto">
              <a:xfrm>
                <a:off x="434976" y="2553144"/>
                <a:ext cx="3488564" cy="5409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Implement </a:t>
                </a:r>
                <a:r>
                  <a:rPr kumimoji="0" lang="en-US" sz="1600" b="0" i="0" u="none" strike="noStrike" kern="1200" cap="none" spc="0" normalizeH="0" baseline="0" noProof="0" dirty="0" err="1">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IExtractor</a:t>
                </a: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Interface</a:t>
                </a:r>
              </a:p>
            </p:txBody>
          </p:sp>
          <p:sp>
            <p:nvSpPr>
              <p:cNvPr id="7" name="Flowchart: Process 6"/>
              <p:cNvSpPr/>
              <p:nvPr/>
            </p:nvSpPr>
            <p:spPr bwMode="auto">
              <a:xfrm>
                <a:off x="577990" y="3600917"/>
                <a:ext cx="3345550" cy="2431298"/>
              </a:xfrm>
              <a:prstGeom prst="flowChartProcess">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37160" rIns="137160" bIns="13716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using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Microsoft.SCOPE.Interfaces</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public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WebLogExtractor:IExtractor</a:t>
                </a:r>
                <a:endPar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a:t>
                </a:r>
              </a:p>
              <a:p>
                <a:pPr marL="0" marR="0" lvl="1"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  </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public override </a:t>
                </a:r>
              </a:p>
              <a:p>
                <a:pPr marL="0" marR="0" lvl="1"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IEnumerable</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&lt;</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IRow</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&gt; Extract(…)</a:t>
                </a:r>
              </a:p>
              <a:p>
                <a:pPr marL="0" marR="0" lvl="1"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1"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1"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1"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  </a:t>
                </a:r>
              </a:p>
            </p:txBody>
          </p:sp>
        </p:grpSp>
        <p:sp>
          <p:nvSpPr>
            <p:cNvPr id="16" name="Oval 15"/>
            <p:cNvSpPr/>
            <p:nvPr/>
          </p:nvSpPr>
          <p:spPr bwMode="auto">
            <a:xfrm>
              <a:off x="1966520" y="2281435"/>
              <a:ext cx="425477" cy="425477"/>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pitchFamily="34" charset="0"/>
                </a:rPr>
                <a:t>1</a:t>
              </a:r>
            </a:p>
          </p:txBody>
        </p:sp>
      </p:grpSp>
      <p:sp>
        <p:nvSpPr>
          <p:cNvPr id="44" name="Right Arrow 43"/>
          <p:cNvSpPr/>
          <p:nvPr/>
        </p:nvSpPr>
        <p:spPr bwMode="auto">
          <a:xfrm>
            <a:off x="3976884" y="4209436"/>
            <a:ext cx="321490" cy="35560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4" name="Group 23"/>
          <p:cNvGrpSpPr/>
          <p:nvPr/>
        </p:nvGrpSpPr>
        <p:grpSpPr>
          <a:xfrm>
            <a:off x="8268461" y="2280134"/>
            <a:ext cx="3488564" cy="3757130"/>
            <a:chOff x="8268461" y="2280134"/>
            <a:chExt cx="3488564" cy="3757130"/>
          </a:xfrm>
        </p:grpSpPr>
        <p:pic>
          <p:nvPicPr>
            <p:cNvPr id="38" name="Picture 37"/>
            <p:cNvPicPr>
              <a:picLocks noChangeAspect="1"/>
            </p:cNvPicPr>
            <p:nvPr/>
          </p:nvPicPr>
          <p:blipFill rotWithShape="1">
            <a:blip r:embed="rId7"/>
            <a:srcRect t="490" b="32833"/>
            <a:stretch/>
          </p:blipFill>
          <p:spPr>
            <a:xfrm>
              <a:off x="8268462" y="3092809"/>
              <a:ext cx="3488563" cy="2944455"/>
            </a:xfrm>
            <a:prstGeom prst="rect">
              <a:avLst/>
            </a:prstGeom>
            <a:noFill/>
            <a:ln>
              <a:noFill/>
            </a:ln>
          </p:spPr>
        </p:pic>
        <p:sp>
          <p:nvSpPr>
            <p:cNvPr id="22" name="Rectangle 21"/>
            <p:cNvSpPr/>
            <p:nvPr/>
          </p:nvSpPr>
          <p:spPr>
            <a:xfrm>
              <a:off x="8412490" y="3599594"/>
              <a:ext cx="3344535" cy="2433922"/>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37160" rIns="137160" bIns="13716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REFERENCE ASSEMBLY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WebLogExtAsm</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//now just use it like a built-in extractor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SELECT * FROM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swebhdfs</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://Logs/WebRecords.txt”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USING </a:t>
              </a:r>
              <a:r>
                <a:rPr kumimoji="0" lang="en-US" sz="1200" b="0" i="0" u="none" strike="noStrike" kern="1200" cap="none" spc="0" normalizeH="0" baseline="0" noProof="0" dirty="0" err="1">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WebLogExtractor</a:t>
              </a:r>
              <a:r>
                <a:rPr kumimoji="0" lang="en-US" sz="1200" b="0" i="0" u="none" strike="noStrike" kern="1200" cap="none" spc="0" normalizeH="0" baseline="0" noProof="0" dirty="0">
                  <a:ln>
                    <a:noFill/>
                  </a:ln>
                  <a:solidFill>
                    <a:srgbClr val="505050"/>
                  </a:solidFill>
                  <a:effectLst/>
                  <a:uLnTx/>
                  <a:uFillTx/>
                  <a:latin typeface="Consolas" panose="020B0609020204030204" pitchFamily="49" charset="0"/>
                  <a:ea typeface="Segoe UI" pitchFamily="34" charset="0"/>
                  <a:cs typeface="Consolas" panose="020B0609020204030204" pitchFamily="49" charset="0"/>
                </a:rPr>
                <a:t>();</a:t>
              </a:r>
            </a:p>
          </p:txBody>
        </p:sp>
        <p:sp>
          <p:nvSpPr>
            <p:cNvPr id="29" name="Rectangle 28"/>
            <p:cNvSpPr/>
            <p:nvPr/>
          </p:nvSpPr>
          <p:spPr bwMode="auto">
            <a:xfrm>
              <a:off x="8268461" y="2551843"/>
              <a:ext cx="3488564" cy="5409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Reference the Assembly and Use</a:t>
              </a:r>
            </a:p>
          </p:txBody>
        </p:sp>
        <p:sp>
          <p:nvSpPr>
            <p:cNvPr id="31" name="Oval 30"/>
            <p:cNvSpPr/>
            <p:nvPr/>
          </p:nvSpPr>
          <p:spPr bwMode="auto">
            <a:xfrm>
              <a:off x="9800005" y="2280134"/>
              <a:ext cx="425477" cy="425477"/>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pitchFamily="34" charset="0"/>
                </a:rPr>
                <a:t>3</a:t>
              </a:r>
            </a:p>
          </p:txBody>
        </p:sp>
      </p:grpSp>
      <p:sp>
        <p:nvSpPr>
          <p:cNvPr id="45" name="Right Arrow 44"/>
          <p:cNvSpPr/>
          <p:nvPr/>
        </p:nvSpPr>
        <p:spPr bwMode="auto">
          <a:xfrm>
            <a:off x="7893627" y="4209436"/>
            <a:ext cx="321490" cy="35560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783563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10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0" name="think-cell Slide" r:id="rId5" imgW="378" imgH="377" progId="TCLayout.ActiveDocument.1">
                  <p:embed/>
                </p:oleObj>
              </mc:Choice>
              <mc:Fallback>
                <p:oleObj name="think-cell Slide" r:id="rId5" imgW="378" imgH="377"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err="1"/>
              <a:t>WebLogExtractor</a:t>
            </a:r>
            <a:r>
              <a:rPr lang="en-US" dirty="0"/>
              <a:t>: </a:t>
            </a:r>
            <a:r>
              <a:rPr lang="en-US" dirty="0">
                <a:solidFill>
                  <a:srgbClr val="50B347"/>
                </a:solidFill>
              </a:rPr>
              <a:t>Implementation</a:t>
            </a:r>
          </a:p>
        </p:txBody>
      </p:sp>
      <p:pic>
        <p:nvPicPr>
          <p:cNvPr id="14" name="Picture 13"/>
          <p:cNvPicPr>
            <a:picLocks noChangeAspect="1"/>
          </p:cNvPicPr>
          <p:nvPr/>
        </p:nvPicPr>
        <p:blipFill>
          <a:blip r:embed="rId7"/>
          <a:stretch>
            <a:fillRect/>
          </a:stretch>
        </p:blipFill>
        <p:spPr>
          <a:xfrm>
            <a:off x="990600" y="5476101"/>
            <a:ext cx="10210800" cy="923925"/>
          </a:xfrm>
          <a:prstGeom prst="rect">
            <a:avLst/>
          </a:prstGeom>
          <a:noFill/>
          <a:ln>
            <a:noFill/>
          </a:ln>
        </p:spPr>
      </p:pic>
      <p:grpSp>
        <p:nvGrpSpPr>
          <p:cNvPr id="7" name="Group 6"/>
          <p:cNvGrpSpPr/>
          <p:nvPr/>
        </p:nvGrpSpPr>
        <p:grpSpPr>
          <a:xfrm>
            <a:off x="2900134" y="1271814"/>
            <a:ext cx="5983984" cy="3998686"/>
            <a:chOff x="2900134" y="1335314"/>
            <a:chExt cx="5983984" cy="3998686"/>
          </a:xfrm>
        </p:grpSpPr>
        <p:pic>
          <p:nvPicPr>
            <p:cNvPr id="11" name="Picture 10"/>
            <p:cNvPicPr>
              <a:picLocks noChangeAspect="1"/>
            </p:cNvPicPr>
            <p:nvPr/>
          </p:nvPicPr>
          <p:blipFill rotWithShape="1">
            <a:blip r:embed="rId8"/>
            <a:srcRect t="862" b="30073"/>
            <a:stretch/>
          </p:blipFill>
          <p:spPr>
            <a:xfrm>
              <a:off x="2900134" y="1335314"/>
              <a:ext cx="5983984" cy="3998686"/>
            </a:xfrm>
            <a:prstGeom prst="rect">
              <a:avLst/>
            </a:prstGeom>
            <a:noFill/>
            <a:ln>
              <a:noFill/>
            </a:ln>
          </p:spPr>
        </p:pic>
        <p:sp>
          <p:nvSpPr>
            <p:cNvPr id="8" name="Rectangle 7"/>
            <p:cNvSpPr/>
            <p:nvPr/>
          </p:nvSpPr>
          <p:spPr>
            <a:xfrm>
              <a:off x="3169725" y="1981200"/>
              <a:ext cx="5704768" cy="3352800"/>
            </a:xfrm>
            <a:prstGeom prst="rect">
              <a:avLst/>
            </a:prstGeom>
            <a:solidFill>
              <a:schemeClr val="bg1"/>
            </a:solidFill>
            <a:ln w="3175">
              <a:solidFill>
                <a:schemeClr val="bg1">
                  <a:lumMod val="75000"/>
                </a:schemeClr>
              </a:solidFill>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System.Collections.Generic</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System.IO;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System.Text.RegularExpressions</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namespace</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endPar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SqlUserDefinedExtractor</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public</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class</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mn-ea"/>
                  <a:cs typeface="Consolas" panose="020B0609020204030204" pitchFamily="49" charset="0"/>
                </a:rPr>
                <a:t>MyExtractor</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IExtractor</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public</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override</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mn-ea"/>
                  <a:cs typeface="Consolas" panose="020B0609020204030204" pitchFamily="49" charset="0"/>
                </a:rPr>
                <a:t>IEnumerable</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&lt;</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IRow</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&gt; Extract(</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IUnstructuredReader</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input,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IUpdatableRow</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output</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2B91AF"/>
                  </a:solidFill>
                  <a:effectLst/>
                  <a:highlight>
                    <a:srgbClr val="FFFFFF"/>
                  </a:highlight>
                  <a:uLnTx/>
                  <a:uFillTx/>
                  <a:latin typeface="Consolas" panose="020B0609020204030204" pitchFamily="49" charset="0"/>
                  <a:ea typeface="+mn-ea"/>
                  <a:cs typeface="Consolas" panose="020B0609020204030204" pitchFamily="49" charset="0"/>
                </a:rPr>
                <a:t>Regex</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ItemRegex</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 </a:t>
              </a:r>
              <a:r>
                <a:rPr kumimoji="0" lang="en-US" sz="8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new</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mn-ea"/>
                  <a:cs typeface="Consolas" panose="020B0609020204030204" pitchFamily="49" charset="0"/>
                </a:rPr>
                <a:t>Regex</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@"\&lt;(.*?)\&gt;"</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mn-ea"/>
                  <a:cs typeface="Consolas" panose="020B0609020204030204" pitchFamily="49" charset="0"/>
                </a:rPr>
                <a:t>RegexOptions</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.Compiled</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tokens = { </a:t>
              </a:r>
              <a:r>
                <a:rPr kumimoji="0" lang="en-US" sz="85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85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"Start"</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"End"</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"Region"</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SitesVisited</a:t>
              </a:r>
              <a:r>
                <a:rPr kumimoji="0" lang="en-US" sz="85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PagesVisited</a:t>
              </a:r>
              <a:r>
                <a:rPr kumimoji="0" lang="en-US" sz="85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var</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reader = </a:t>
              </a:r>
              <a:r>
                <a:rPr kumimoji="0" lang="en-US" sz="8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new</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2B91AF"/>
                  </a:solidFill>
                  <a:effectLst/>
                  <a:highlight>
                    <a:srgbClr val="FFFFFF"/>
                  </a:highlight>
                  <a:uLnTx/>
                  <a:uFillTx/>
                  <a:latin typeface="Consolas" panose="020B0609020204030204" pitchFamily="49" charset="0"/>
                  <a:ea typeface="+mn-ea"/>
                  <a:cs typeface="Consolas" panose="020B0609020204030204" pitchFamily="49" charset="0"/>
                </a:rPr>
                <a:t>StreamReader</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input.BaseStream</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while</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((line =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reader.ReadLine</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 </a:t>
              </a:r>
              <a:r>
                <a:rPr kumimoji="0" lang="en-US" sz="8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null</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int</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i</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foreach</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850" b="0" i="0" u="none" strike="noStrike" kern="1200" cap="none" spc="0" normalizeH="0" baseline="0" noProof="0" dirty="0">
                  <a:ln>
                    <a:noFill/>
                  </a:ln>
                  <a:solidFill>
                    <a:srgbClr val="2B91AF"/>
                  </a:solidFill>
                  <a:effectLst/>
                  <a:highlight>
                    <a:srgbClr val="FFFFFF"/>
                  </a:highlight>
                  <a:uLnTx/>
                  <a:uFillTx/>
                  <a:latin typeface="Consolas" panose="020B0609020204030204" pitchFamily="49" charset="0"/>
                  <a:ea typeface="+mn-ea"/>
                  <a:cs typeface="Consolas" panose="020B0609020204030204" pitchFamily="49" charset="0"/>
                </a:rPr>
                <a:t>Match</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ItemMatch</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in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ItemRegex.Matches</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output.set(tokens[i</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ItemMatch.Groups</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i++;                    </a:t>
              </a:r>
              <a:endPar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endPar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yield</a:t>
              </a:r>
              <a:r>
                <a:rPr kumimoji="0" lang="en-US" sz="85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return</a:t>
              </a:r>
              <a:r>
                <a:rPr kumimoji="0" lang="en-US" sz="8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8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output.AsReadOnly</a:t>
              </a:r>
              <a:r>
                <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endPar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endPar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   </a:t>
              </a:r>
              <a:endParaRPr kumimoji="0" lang="en-US" sz="8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endParaRPr kumimoji="0" lang="en-US" sz="85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p:txBody>
        </p:sp>
      </p:grpSp>
      <p:sp>
        <p:nvSpPr>
          <p:cNvPr id="5" name="Content Placeholder 9"/>
          <p:cNvSpPr txBox="1">
            <a:spLocks/>
          </p:cNvSpPr>
          <p:nvPr/>
        </p:nvSpPr>
        <p:spPr>
          <a:xfrm flipH="1">
            <a:off x="434975" y="2759799"/>
            <a:ext cx="2189163" cy="946962"/>
          </a:xfrm>
          <a:prstGeom prst="rect">
            <a:avLst/>
          </a:prstGeom>
          <a:solidFill>
            <a:schemeClr val="bg1"/>
          </a:solidFill>
        </p:spPr>
        <p:txBody>
          <a:bodyPr lIns="0" tIns="0" rIns="0" bIns="0" anchor="ctr"/>
          <a:lstStyle>
            <a:lvl1pPr marL="228600" indent="-228600" algn="l" defTabSz="914400" rtl="0" eaLnBrk="1" latinLnBrk="0" hangingPunct="1">
              <a:lnSpc>
                <a:spcPct val="90000"/>
              </a:lnSpc>
              <a:spcBef>
                <a:spcPts val="1000"/>
              </a:spcBef>
              <a:buFont typeface="Arial" panose="020B0604020202020204" pitchFamily="34" charset="0"/>
              <a:buChar char="•"/>
              <a:defRPr lang="en-US" sz="2400" b="0" kern="1200" smtClean="0">
                <a:solidFill>
                  <a:schemeClr val="tx1"/>
                </a:solidFill>
                <a:latin typeface="Segoe UI Light" panose="020B0502040204020203" pitchFamily="34" charset="0"/>
                <a:ea typeface="+mj-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B347"/>
                </a:solidFill>
                <a:effectLst/>
                <a:uLnTx/>
                <a:uFillTx/>
                <a:latin typeface="Segoe UI"/>
                <a:ea typeface="+mj-ea"/>
                <a:cs typeface="Segoe UI" panose="020B0502040204020203" pitchFamily="34" charset="0"/>
              </a:rPr>
              <a:t>Custom extractor for  WebLogRecords.txt  file with this format</a:t>
            </a:r>
          </a:p>
        </p:txBody>
      </p:sp>
      <p:sp>
        <p:nvSpPr>
          <p:cNvPr id="21" name="Freeform 20"/>
          <p:cNvSpPr/>
          <p:nvPr/>
        </p:nvSpPr>
        <p:spPr bwMode="auto">
          <a:xfrm>
            <a:off x="1533046" y="3711129"/>
            <a:ext cx="48104" cy="1686781"/>
          </a:xfrm>
          <a:custGeom>
            <a:avLst/>
            <a:gdLst>
              <a:gd name="connsiteX0" fmla="*/ 0 w 0"/>
              <a:gd name="connsiteY0" fmla="*/ 0 h 1562100"/>
              <a:gd name="connsiteX1" fmla="*/ 0 w 0"/>
              <a:gd name="connsiteY1" fmla="*/ 1562100 h 1562100"/>
            </a:gdLst>
            <a:ahLst/>
            <a:cxnLst>
              <a:cxn ang="0">
                <a:pos x="connsiteX0" y="connsiteY0"/>
              </a:cxn>
              <a:cxn ang="0">
                <a:pos x="connsiteX1" y="connsiteY1"/>
              </a:cxn>
            </a:cxnLst>
            <a:rect l="l" t="t" r="r" b="b"/>
            <a:pathLst>
              <a:path h="1562100">
                <a:moveTo>
                  <a:pt x="0" y="0"/>
                </a:moveTo>
                <a:lnTo>
                  <a:pt x="0" y="1562100"/>
                </a:lnTo>
              </a:path>
            </a:pathLst>
          </a:custGeom>
          <a:ln w="57150">
            <a:solidFill>
              <a:schemeClr val="accent2"/>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3" name="Freeform 22"/>
          <p:cNvSpPr/>
          <p:nvPr/>
        </p:nvSpPr>
        <p:spPr bwMode="auto">
          <a:xfrm>
            <a:off x="1536700" y="2019300"/>
            <a:ext cx="1864046" cy="730250"/>
          </a:xfrm>
          <a:custGeom>
            <a:avLst/>
            <a:gdLst>
              <a:gd name="connsiteX0" fmla="*/ 0 w 1739900"/>
              <a:gd name="connsiteY0" fmla="*/ 730250 h 730250"/>
              <a:gd name="connsiteX1" fmla="*/ 0 w 1739900"/>
              <a:gd name="connsiteY1" fmla="*/ 0 h 730250"/>
              <a:gd name="connsiteX2" fmla="*/ 1739900 w 1739900"/>
              <a:gd name="connsiteY2" fmla="*/ 0 h 730250"/>
            </a:gdLst>
            <a:ahLst/>
            <a:cxnLst>
              <a:cxn ang="0">
                <a:pos x="connsiteX0" y="connsiteY0"/>
              </a:cxn>
              <a:cxn ang="0">
                <a:pos x="connsiteX1" y="connsiteY1"/>
              </a:cxn>
              <a:cxn ang="0">
                <a:pos x="connsiteX2" y="connsiteY2"/>
              </a:cxn>
            </a:cxnLst>
            <a:rect l="l" t="t" r="r" b="b"/>
            <a:pathLst>
              <a:path w="1739900" h="730250">
                <a:moveTo>
                  <a:pt x="0" y="730250"/>
                </a:moveTo>
                <a:lnTo>
                  <a:pt x="0" y="0"/>
                </a:lnTo>
                <a:lnTo>
                  <a:pt x="1739900" y="0"/>
                </a:lnTo>
              </a:path>
            </a:pathLst>
          </a:cu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6595902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500"/>
                                        <p:tgtEl>
                                          <p:spTgt spid="21"/>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34" name="think-cell Slide" r:id="rId5" imgW="378" imgH="377" progId="TCLayout.ActiveDocument.1">
                  <p:embed/>
                </p:oleObj>
              </mc:Choice>
              <mc:Fallback>
                <p:oleObj name="think-cell Slide" r:id="rId5" imgW="378" imgH="377"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Aggregation functions</a:t>
            </a:r>
          </a:p>
        </p:txBody>
      </p:sp>
      <p:sp>
        <p:nvSpPr>
          <p:cNvPr id="36" name="TextBox 35"/>
          <p:cNvSpPr txBox="1"/>
          <p:nvPr/>
        </p:nvSpPr>
        <p:spPr>
          <a:xfrm>
            <a:off x="6096000" y="1895162"/>
            <a:ext cx="5587999" cy="1094386"/>
          </a:xfrm>
          <a:prstGeom prst="rect">
            <a:avLst/>
          </a:prstGeom>
          <a:noFill/>
          <a:ln w="3175">
            <a:noFill/>
          </a:ln>
        </p:spPr>
        <p:txBody>
          <a:bodyPr wrap="square" lIns="137160" tIns="137160" rIns="137160" bIns="13716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B347"/>
                </a:solidFill>
                <a:effectLst/>
                <a:uLnTx/>
                <a:uFillTx/>
                <a:latin typeface="Segoe UI"/>
                <a:ea typeface="+mn-ea"/>
                <a:cs typeface="+mn-cs"/>
              </a:rPr>
              <a:t>Can be extended with custom aggregation functions</a:t>
            </a:r>
          </a:p>
        </p:txBody>
      </p:sp>
      <p:graphicFrame>
        <p:nvGraphicFramePr>
          <p:cNvPr id="9" name="Table 8"/>
          <p:cNvGraphicFramePr>
            <a:graphicFrameLocks noGrp="1"/>
          </p:cNvGraphicFramePr>
          <p:nvPr>
            <p:extLst/>
          </p:nvPr>
        </p:nvGraphicFramePr>
        <p:xfrm>
          <a:off x="523874" y="4678073"/>
          <a:ext cx="5477993" cy="1665732"/>
        </p:xfrm>
        <a:graphic>
          <a:graphicData uri="http://schemas.openxmlformats.org/drawingml/2006/table">
            <a:tbl>
              <a:tblPr firstRow="1" bandRow="1">
                <a:tableStyleId>{5C22544A-7EE6-4342-B048-85BDC9FD1C3A}</a:tableStyleId>
              </a:tblPr>
              <a:tblGrid>
                <a:gridCol w="277973">
                  <a:extLst>
                    <a:ext uri="{9D8B030D-6E8A-4147-A177-3AD203B41FA5}">
                      <a16:colId xmlns:a16="http://schemas.microsoft.com/office/drawing/2014/main" val="20000"/>
                    </a:ext>
                  </a:extLst>
                </a:gridCol>
                <a:gridCol w="777643">
                  <a:extLst>
                    <a:ext uri="{9D8B030D-6E8A-4147-A177-3AD203B41FA5}">
                      <a16:colId xmlns:a16="http://schemas.microsoft.com/office/drawing/2014/main" val="20001"/>
                    </a:ext>
                  </a:extLst>
                </a:gridCol>
                <a:gridCol w="625260">
                  <a:extLst>
                    <a:ext uri="{9D8B030D-6E8A-4147-A177-3AD203B41FA5}">
                      <a16:colId xmlns:a16="http://schemas.microsoft.com/office/drawing/2014/main" val="20002"/>
                    </a:ext>
                  </a:extLst>
                </a:gridCol>
                <a:gridCol w="995567">
                  <a:extLst>
                    <a:ext uri="{9D8B030D-6E8A-4147-A177-3AD203B41FA5}">
                      <a16:colId xmlns:a16="http://schemas.microsoft.com/office/drawing/2014/main" val="20003"/>
                    </a:ext>
                  </a:extLst>
                </a:gridCol>
                <a:gridCol w="926750">
                  <a:extLst>
                    <a:ext uri="{9D8B030D-6E8A-4147-A177-3AD203B41FA5}">
                      <a16:colId xmlns:a16="http://schemas.microsoft.com/office/drawing/2014/main" val="20004"/>
                    </a:ext>
                  </a:extLst>
                </a:gridCol>
                <a:gridCol w="949689">
                  <a:extLst>
                    <a:ext uri="{9D8B030D-6E8A-4147-A177-3AD203B41FA5}">
                      <a16:colId xmlns:a16="http://schemas.microsoft.com/office/drawing/2014/main" val="20005"/>
                    </a:ext>
                  </a:extLst>
                </a:gridCol>
                <a:gridCol w="925111">
                  <a:extLst>
                    <a:ext uri="{9D8B030D-6E8A-4147-A177-3AD203B41FA5}">
                      <a16:colId xmlns:a16="http://schemas.microsoft.com/office/drawing/2014/main" val="20006"/>
                    </a:ext>
                  </a:extLst>
                </a:gridCol>
              </a:tblGrid>
              <a:tr h="214884">
                <a:tc>
                  <a:txBody>
                    <a:bodyPr/>
                    <a:lstStyle/>
                    <a:p>
                      <a:endParaRPr lang="en-US" sz="1050" b="0" dirty="0">
                        <a:solidFill>
                          <a:schemeClr val="bg1"/>
                        </a:solidFill>
                        <a:latin typeface="Segoe UI Semibold" panose="020B0702040204020203" pitchFamily="34" charset="0"/>
                        <a:cs typeface="Segoe UI Semibold" panose="020B0702040204020203" pitchFamily="34" charset="0"/>
                      </a:endParaRPr>
                    </a:p>
                  </a:txBody>
                  <a:tcPr marL="45720" marR="45720" marT="27432" marB="27432">
                    <a:lnL w="9525" cap="flat" cmpd="sng" algn="ctr">
                      <a:no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no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b="0" dirty="0" err="1">
                          <a:solidFill>
                            <a:schemeClr val="accent2"/>
                          </a:solidFill>
                          <a:latin typeface="Segoe UI Semibold" panose="020B0702040204020203" pitchFamily="34" charset="0"/>
                          <a:cs typeface="Segoe UI Semibold" panose="020B0702040204020203" pitchFamily="34" charset="0"/>
                        </a:rPr>
                        <a:t>NumUsers</a:t>
                      </a:r>
                      <a:endParaRPr lang="en-US" sz="1050" b="0" dirty="0">
                        <a:solidFill>
                          <a:schemeClr val="accent2"/>
                        </a:solidFill>
                        <a:latin typeface="Segoe UI Semibold" panose="020B0702040204020203" pitchFamily="34" charset="0"/>
                        <a:cs typeface="Segoe UI Semibold" panose="020B0702040204020203" pitchFamily="34"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b="0" dirty="0">
                          <a:solidFill>
                            <a:schemeClr val="accent2"/>
                          </a:solidFill>
                          <a:latin typeface="Segoe UI Semibold" panose="020B0702040204020203" pitchFamily="34" charset="0"/>
                          <a:cs typeface="Segoe UI Semibold" panose="020B0702040204020203" pitchFamily="34" charset="0"/>
                        </a:rPr>
                        <a:t>Region </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b="0" dirty="0" err="1">
                          <a:solidFill>
                            <a:schemeClr val="accent2"/>
                          </a:solidFill>
                          <a:latin typeface="Segoe UI Semibold" panose="020B0702040204020203" pitchFamily="34" charset="0"/>
                          <a:cs typeface="Segoe UI Semibold" panose="020B0702040204020203" pitchFamily="34" charset="0"/>
                        </a:rPr>
                        <a:t>TotalDuration</a:t>
                      </a:r>
                      <a:endParaRPr lang="en-US" sz="1050" b="0" dirty="0">
                        <a:solidFill>
                          <a:schemeClr val="accent2"/>
                        </a:solidFill>
                        <a:latin typeface="Segoe UI Semibold" panose="020B0702040204020203" pitchFamily="34" charset="0"/>
                        <a:cs typeface="Segoe UI Semibold" panose="020B0702040204020203" pitchFamily="34"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b="0" dirty="0" err="1">
                          <a:solidFill>
                            <a:schemeClr val="accent2"/>
                          </a:solidFill>
                          <a:latin typeface="Segoe UI Semibold" panose="020B0702040204020203" pitchFamily="34" charset="0"/>
                          <a:cs typeface="Segoe UI Semibold" panose="020B0702040204020203" pitchFamily="34" charset="0"/>
                        </a:rPr>
                        <a:t>AvgDuration</a:t>
                      </a:r>
                      <a:endParaRPr lang="en-US" sz="1050" b="0" dirty="0">
                        <a:solidFill>
                          <a:schemeClr val="accent2"/>
                        </a:solidFill>
                        <a:latin typeface="Segoe UI Semibold" panose="020B0702040204020203" pitchFamily="34" charset="0"/>
                        <a:cs typeface="Segoe UI Semibold" panose="020B0702040204020203" pitchFamily="34"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b="0" dirty="0" err="1">
                          <a:solidFill>
                            <a:schemeClr val="accent2"/>
                          </a:solidFill>
                          <a:latin typeface="Segoe UI Semibold" panose="020B0702040204020203" pitchFamily="34" charset="0"/>
                          <a:cs typeface="Segoe UI Semibold" panose="020B0702040204020203" pitchFamily="34" charset="0"/>
                        </a:rPr>
                        <a:t>MaxDuration</a:t>
                      </a:r>
                      <a:endParaRPr lang="en-US" sz="1050" b="0" dirty="0">
                        <a:solidFill>
                          <a:schemeClr val="accent2"/>
                        </a:solidFill>
                        <a:latin typeface="Segoe UI Semibold" panose="020B0702040204020203" pitchFamily="34" charset="0"/>
                        <a:cs typeface="Segoe UI Semibold" panose="020B0702040204020203" pitchFamily="34"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b="0" dirty="0" err="1">
                          <a:solidFill>
                            <a:schemeClr val="accent2"/>
                          </a:solidFill>
                          <a:latin typeface="Segoe UI Semibold" panose="020B0702040204020203" pitchFamily="34" charset="0"/>
                          <a:cs typeface="Segoe UI Semibold" panose="020B0702040204020203" pitchFamily="34" charset="0"/>
                        </a:rPr>
                        <a:t>MinDuration</a:t>
                      </a:r>
                      <a:endParaRPr lang="en-US" sz="1050" b="0" dirty="0">
                        <a:solidFill>
                          <a:schemeClr val="accent2"/>
                        </a:solidFill>
                        <a:latin typeface="Segoe UI Semibold" panose="020B0702040204020203" pitchFamily="34" charset="0"/>
                        <a:cs typeface="Segoe UI Semibold" panose="020B0702040204020203" pitchFamily="34"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07264">
                <a:tc>
                  <a:txBody>
                    <a:bodyPr/>
                    <a:lstStyle/>
                    <a:p>
                      <a:pPr algn="ctr"/>
                      <a:r>
                        <a:rPr lang="en-US" sz="1000" b="1" dirty="0">
                          <a:solidFill>
                            <a:schemeClr val="tx2"/>
                          </a:solidFill>
                        </a:rPr>
                        <a:t>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dirty="0">
                          <a:solidFill>
                            <a:schemeClr val="tx2"/>
                          </a:solidFill>
                        </a:rPr>
                        <a:t>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a:t>
                      </a:r>
                      <a:r>
                        <a:rPr lang="en-US" sz="1000" dirty="0" err="1">
                          <a:solidFill>
                            <a:schemeClr val="tx2"/>
                          </a:solidFill>
                        </a:rPr>
                        <a:t>en</a:t>
                      </a:r>
                      <a:r>
                        <a:rPr lang="en-US" sz="1000" dirty="0">
                          <a:solidFill>
                            <a:schemeClr val="tx2"/>
                          </a:solidFill>
                        </a:rPr>
                        <a:t>-ca”</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24</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24</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24</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24</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07264">
                <a:tc>
                  <a:txBody>
                    <a:bodyPr/>
                    <a:lstStyle/>
                    <a:p>
                      <a:pPr algn="ctr"/>
                      <a:r>
                        <a:rPr lang="en-US" sz="1000" b="1" dirty="0">
                          <a:solidFill>
                            <a:schemeClr val="tx2"/>
                          </a:solidFill>
                        </a:rPr>
                        <a:t>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dirty="0">
                          <a:solidFill>
                            <a:schemeClr val="tx2"/>
                          </a:solidFill>
                        </a:rPr>
                        <a:t>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solidFill>
                            <a:schemeClr val="tx2"/>
                          </a:solidFill>
                        </a:rPr>
                        <a:t>“</a:t>
                      </a:r>
                      <a:r>
                        <a:rPr lang="en-US" sz="1000" dirty="0" err="1">
                          <a:solidFill>
                            <a:schemeClr val="tx2"/>
                          </a:solidFill>
                        </a:rPr>
                        <a:t>en-ch</a:t>
                      </a:r>
                      <a:r>
                        <a:rPr lang="en-US" sz="1000" dirty="0">
                          <a:solidFill>
                            <a:schemeClr val="tx2"/>
                          </a:solidFill>
                        </a:rPr>
                        <a:t>”</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10</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10</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10</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10</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07264">
                <a:tc>
                  <a:txBody>
                    <a:bodyPr/>
                    <a:lstStyle/>
                    <a:p>
                      <a:pPr algn="ctr"/>
                      <a:r>
                        <a:rPr lang="en-US" sz="1000" b="1" dirty="0">
                          <a:solidFill>
                            <a:schemeClr val="tx2"/>
                          </a:solidFill>
                        </a:rPr>
                        <a:t>3</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dirty="0">
                          <a:solidFill>
                            <a:schemeClr val="tx2"/>
                          </a:solidFill>
                        </a:rPr>
                        <a:t>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solidFill>
                            <a:schemeClr val="tx2"/>
                          </a:solidFill>
                        </a:rPr>
                        <a:t>“</a:t>
                      </a:r>
                      <a:r>
                        <a:rPr lang="en-US" sz="1000" dirty="0" err="1">
                          <a:solidFill>
                            <a:schemeClr val="tx2"/>
                          </a:solidFill>
                        </a:rPr>
                        <a:t>en-fr</a:t>
                      </a:r>
                      <a:r>
                        <a:rPr lang="en-US" sz="1000" dirty="0">
                          <a:solidFill>
                            <a:schemeClr val="tx2"/>
                          </a:solidFill>
                        </a:rPr>
                        <a:t>”</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241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241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241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241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207264">
                <a:tc>
                  <a:txBody>
                    <a:bodyPr/>
                    <a:lstStyle/>
                    <a:p>
                      <a:pPr algn="ctr"/>
                      <a:r>
                        <a:rPr lang="en-US" sz="1000" b="1" dirty="0">
                          <a:solidFill>
                            <a:schemeClr val="tx2"/>
                          </a:solidFill>
                        </a:rPr>
                        <a:t>4</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dirty="0">
                          <a:solidFill>
                            <a:schemeClr val="tx2"/>
                          </a:solidFill>
                        </a:rPr>
                        <a:t>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solidFill>
                            <a:schemeClr val="tx2"/>
                          </a:solidFill>
                        </a:rPr>
                        <a:t>“</a:t>
                      </a:r>
                      <a:r>
                        <a:rPr lang="en-US" sz="1000" dirty="0" err="1">
                          <a:solidFill>
                            <a:schemeClr val="tx2"/>
                          </a:solidFill>
                        </a:rPr>
                        <a:t>en-gb</a:t>
                      </a:r>
                      <a:r>
                        <a:rPr lang="en-US" sz="1000" dirty="0">
                          <a:solidFill>
                            <a:schemeClr val="tx2"/>
                          </a:solidFill>
                        </a:rPr>
                        <a:t>”</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688</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344</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614</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74</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207264">
                <a:tc>
                  <a:txBody>
                    <a:bodyPr/>
                    <a:lstStyle/>
                    <a:p>
                      <a:pPr algn="ctr"/>
                      <a:r>
                        <a:rPr lang="en-US" sz="1000" b="1" dirty="0">
                          <a:solidFill>
                            <a:schemeClr val="tx2"/>
                          </a:solidFill>
                        </a:rPr>
                        <a:t>5</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dirty="0">
                          <a:solidFill>
                            <a:schemeClr val="tx2"/>
                          </a:solidFill>
                        </a:rPr>
                        <a:t>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solidFill>
                            <a:schemeClr val="tx2"/>
                          </a:solidFill>
                        </a:rPr>
                        <a:t>“</a:t>
                      </a:r>
                      <a:r>
                        <a:rPr lang="en-US" sz="1000" dirty="0" err="1">
                          <a:solidFill>
                            <a:schemeClr val="tx2"/>
                          </a:solidFill>
                        </a:rPr>
                        <a:t>en</a:t>
                      </a:r>
                      <a:r>
                        <a:rPr lang="en-US" sz="1000" dirty="0">
                          <a:solidFill>
                            <a:schemeClr val="tx2"/>
                          </a:solidFill>
                        </a:rPr>
                        <a:t>-gr”</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305</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solidFill>
                            <a:schemeClr val="tx2"/>
                          </a:solidFill>
                        </a:rPr>
                        <a:t>305</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solidFill>
                            <a:schemeClr val="tx2"/>
                          </a:solidFill>
                        </a:rPr>
                        <a:t>305</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solidFill>
                            <a:schemeClr val="tx2"/>
                          </a:solidFill>
                        </a:rPr>
                        <a:t>305</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207264">
                <a:tc>
                  <a:txBody>
                    <a:bodyPr/>
                    <a:lstStyle/>
                    <a:p>
                      <a:pPr algn="ctr"/>
                      <a:r>
                        <a:rPr lang="en-US" sz="1000" b="1" dirty="0">
                          <a:solidFill>
                            <a:schemeClr val="tx2"/>
                          </a:solidFill>
                        </a:rPr>
                        <a:t>6</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dirty="0">
                          <a:solidFill>
                            <a:schemeClr val="tx2"/>
                          </a:solidFill>
                        </a:rPr>
                        <a:t>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solidFill>
                            <a:schemeClr val="tx2"/>
                          </a:solidFill>
                        </a:rPr>
                        <a:t>“</a:t>
                      </a:r>
                      <a:r>
                        <a:rPr lang="en-US" sz="1000" dirty="0" err="1">
                          <a:solidFill>
                            <a:schemeClr val="tx2"/>
                          </a:solidFill>
                        </a:rPr>
                        <a:t>en</a:t>
                      </a:r>
                      <a:r>
                        <a:rPr lang="en-US" sz="1000" dirty="0">
                          <a:solidFill>
                            <a:schemeClr val="tx2"/>
                          </a:solidFill>
                        </a:rPr>
                        <a:t>-mx”</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422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422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422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422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207264">
                <a:tc>
                  <a:txBody>
                    <a:bodyPr/>
                    <a:lstStyle/>
                    <a:p>
                      <a:pPr algn="ctr"/>
                      <a:r>
                        <a:rPr lang="en-US" sz="1000" b="1" dirty="0">
                          <a:solidFill>
                            <a:schemeClr val="tx2"/>
                          </a:solidFill>
                        </a:rPr>
                        <a:t>7</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dirty="0">
                          <a:solidFill>
                            <a:schemeClr val="tx2"/>
                          </a:solidFill>
                        </a:rPr>
                        <a:t>16</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solidFill>
                            <a:schemeClr val="tx2"/>
                          </a:solidFill>
                        </a:rPr>
                        <a:t>“</a:t>
                      </a:r>
                      <a:r>
                        <a:rPr lang="en-US" sz="1000" dirty="0" err="1">
                          <a:solidFill>
                            <a:schemeClr val="tx2"/>
                          </a:solidFill>
                        </a:rPr>
                        <a:t>en</a:t>
                      </a:r>
                      <a:r>
                        <a:rPr lang="en-US" sz="1000" dirty="0">
                          <a:solidFill>
                            <a:schemeClr val="tx2"/>
                          </a:solidFill>
                        </a:rPr>
                        <a:t>-us”</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8291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518</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1270</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dirty="0">
                          <a:solidFill>
                            <a:schemeClr val="tx2"/>
                          </a:solidFill>
                        </a:rPr>
                        <a:t>30</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aphicFrame>
        <p:nvGraphicFramePr>
          <p:cNvPr id="10" name="Table 9"/>
          <p:cNvGraphicFramePr>
            <a:graphicFrameLocks noGrp="1"/>
          </p:cNvGraphicFramePr>
          <p:nvPr>
            <p:extLst/>
          </p:nvPr>
        </p:nvGraphicFramePr>
        <p:xfrm>
          <a:off x="6096000" y="3679968"/>
          <a:ext cx="5588000" cy="2663837"/>
        </p:xfrm>
        <a:graphic>
          <a:graphicData uri="http://schemas.openxmlformats.org/drawingml/2006/table">
            <a:tbl>
              <a:tblPr firstRow="1" bandRow="1">
                <a:tableStyleId>{5C22544A-7EE6-4342-B048-85BDC9FD1C3A}</a:tableStyleId>
              </a:tblPr>
              <a:tblGrid>
                <a:gridCol w="279400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tblGrid>
              <a:tr h="390144">
                <a:tc gridSpan="2">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600" b="0" dirty="0">
                          <a:solidFill>
                            <a:schemeClr val="accent2"/>
                          </a:solidFill>
                          <a:latin typeface="Segoe UI Semibold" panose="020B0702040204020203" pitchFamily="34" charset="0"/>
                          <a:cs typeface="Segoe UI Semibold" panose="020B0702040204020203" pitchFamily="34" charset="0"/>
                        </a:rPr>
                        <a:t>Built-in aggregation functions</a:t>
                      </a:r>
                    </a:p>
                  </a:txBody>
                  <a:tcPr marT="73152" marB="7315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tc hMerge="1">
                  <a:txBody>
                    <a:bodyPr/>
                    <a:lstStyle/>
                    <a:p>
                      <a:endParaRPr lang="en-US" dirty="0"/>
                    </a:p>
                  </a:txBody>
                  <a:tcPr/>
                </a:tc>
                <a:extLst>
                  <a:ext uri="{0D108BD9-81ED-4DB2-BD59-A6C34878D82A}">
                    <a16:rowId xmlns:a16="http://schemas.microsoft.com/office/drawing/2014/main" val="10000"/>
                  </a:ext>
                </a:extLst>
              </a:tr>
              <a:tr h="2273693">
                <a:tc>
                  <a:txBody>
                    <a:bodyPr/>
                    <a:lstStyle/>
                    <a:p>
                      <a:pPr marL="177800" lvl="0" indent="-177800">
                        <a:spcBef>
                          <a:spcPts val="600"/>
                        </a:spcBef>
                        <a:buFont typeface="Arial" panose="020B0604020202020204" pitchFamily="34" charset="0"/>
                        <a:buChar char="•"/>
                      </a:pPr>
                      <a:r>
                        <a:rPr lang="en-US" sz="1400" dirty="0">
                          <a:solidFill>
                            <a:schemeClr val="tx1">
                              <a:lumMod val="65000"/>
                              <a:lumOff val="35000"/>
                            </a:schemeClr>
                          </a:solidFill>
                        </a:rPr>
                        <a:t>AVG</a:t>
                      </a:r>
                    </a:p>
                    <a:p>
                      <a:pPr marL="177800" indent="-177800">
                        <a:spcBef>
                          <a:spcPts val="600"/>
                        </a:spcBef>
                        <a:buFont typeface="Arial" panose="020B0604020202020204" pitchFamily="34" charset="0"/>
                        <a:buChar char="•"/>
                      </a:pPr>
                      <a:r>
                        <a:rPr lang="en-US" sz="1400" dirty="0">
                          <a:solidFill>
                            <a:schemeClr val="tx1">
                              <a:lumMod val="65000"/>
                              <a:lumOff val="35000"/>
                            </a:schemeClr>
                          </a:solidFill>
                        </a:rPr>
                        <a:t>ARRAY_AGG</a:t>
                      </a:r>
                    </a:p>
                    <a:p>
                      <a:pPr marL="177800" lvl="0" indent="-177800">
                        <a:spcBef>
                          <a:spcPts val="600"/>
                        </a:spcBef>
                        <a:buFont typeface="Arial" panose="020B0604020202020204" pitchFamily="34" charset="0"/>
                        <a:buChar char="•"/>
                      </a:pPr>
                      <a:r>
                        <a:rPr lang="en-US" sz="1400" dirty="0">
                          <a:solidFill>
                            <a:schemeClr val="tx1">
                              <a:lumMod val="65000"/>
                              <a:lumOff val="35000"/>
                            </a:schemeClr>
                          </a:solidFill>
                        </a:rPr>
                        <a:t>COUNT</a:t>
                      </a:r>
                    </a:p>
                    <a:p>
                      <a:pPr marL="177800" lvl="0" indent="-177800">
                        <a:spcBef>
                          <a:spcPts val="600"/>
                        </a:spcBef>
                        <a:buFont typeface="Arial" panose="020B0604020202020204" pitchFamily="34" charset="0"/>
                        <a:buChar char="•"/>
                      </a:pPr>
                      <a:r>
                        <a:rPr lang="en-US" sz="1400" dirty="0">
                          <a:solidFill>
                            <a:schemeClr val="tx1">
                              <a:lumMod val="65000"/>
                              <a:lumOff val="35000"/>
                            </a:schemeClr>
                          </a:solidFill>
                        </a:rPr>
                        <a:t>FIRST</a:t>
                      </a:r>
                    </a:p>
                    <a:p>
                      <a:pPr marL="177800" lvl="0" indent="-177800">
                        <a:spcBef>
                          <a:spcPts val="600"/>
                        </a:spcBef>
                        <a:buFont typeface="Arial" panose="020B0604020202020204" pitchFamily="34" charset="0"/>
                        <a:buChar char="•"/>
                      </a:pPr>
                      <a:r>
                        <a:rPr lang="en-US" sz="1400" dirty="0">
                          <a:solidFill>
                            <a:schemeClr val="tx1">
                              <a:lumMod val="65000"/>
                              <a:lumOff val="35000"/>
                            </a:schemeClr>
                          </a:solidFill>
                        </a:rPr>
                        <a:t>LAST</a:t>
                      </a:r>
                    </a:p>
                    <a:p>
                      <a:pPr marL="177800" lvl="0" indent="-177800">
                        <a:spcBef>
                          <a:spcPts val="600"/>
                        </a:spcBef>
                        <a:buFont typeface="Arial" panose="020B0604020202020204" pitchFamily="34" charset="0"/>
                        <a:buChar char="•"/>
                      </a:pPr>
                      <a:r>
                        <a:rPr lang="en-US" sz="1400" dirty="0">
                          <a:solidFill>
                            <a:schemeClr val="tx1">
                              <a:lumMod val="65000"/>
                              <a:lumOff val="35000"/>
                            </a:schemeClr>
                          </a:solidFill>
                        </a:rPr>
                        <a:t>MAP_AGG</a:t>
                      </a:r>
                    </a:p>
                  </a:txBody>
                  <a:tcP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7800" lvl="0" indent="-177800">
                        <a:spcBef>
                          <a:spcPts val="600"/>
                        </a:spcBef>
                        <a:buFont typeface="Arial" panose="020B0604020202020204" pitchFamily="34" charset="0"/>
                        <a:buChar char="•"/>
                      </a:pPr>
                      <a:r>
                        <a:rPr lang="en-US" sz="1400" dirty="0">
                          <a:solidFill>
                            <a:schemeClr val="tx1">
                              <a:lumMod val="65000"/>
                              <a:lumOff val="35000"/>
                            </a:schemeClr>
                          </a:solidFill>
                        </a:rPr>
                        <a:t>MAX</a:t>
                      </a:r>
                    </a:p>
                    <a:p>
                      <a:pPr marL="177800" lvl="0" indent="-177800">
                        <a:spcBef>
                          <a:spcPts val="600"/>
                        </a:spcBef>
                        <a:buFont typeface="Arial" panose="020B0604020202020204" pitchFamily="34" charset="0"/>
                        <a:buChar char="•"/>
                      </a:pPr>
                      <a:r>
                        <a:rPr lang="en-US" sz="1400" dirty="0">
                          <a:solidFill>
                            <a:schemeClr val="tx1">
                              <a:lumMod val="65000"/>
                              <a:lumOff val="35000"/>
                            </a:schemeClr>
                          </a:solidFill>
                        </a:rPr>
                        <a:t>MIN</a:t>
                      </a:r>
                    </a:p>
                    <a:p>
                      <a:pPr marL="177800" indent="-177800">
                        <a:spcBef>
                          <a:spcPts val="600"/>
                        </a:spcBef>
                        <a:buFont typeface="Arial" panose="020B0604020202020204" pitchFamily="34" charset="0"/>
                        <a:buChar char="•"/>
                      </a:pPr>
                      <a:r>
                        <a:rPr lang="en-US" sz="1400" dirty="0">
                          <a:solidFill>
                            <a:schemeClr val="tx1">
                              <a:lumMod val="65000"/>
                              <a:lumOff val="35000"/>
                            </a:schemeClr>
                          </a:solidFill>
                        </a:rPr>
                        <a:t>STDEV</a:t>
                      </a:r>
                    </a:p>
                    <a:p>
                      <a:pPr marL="177800" lvl="0" indent="-177800">
                        <a:spcBef>
                          <a:spcPts val="600"/>
                        </a:spcBef>
                        <a:buFont typeface="Arial" panose="020B0604020202020204" pitchFamily="34" charset="0"/>
                        <a:buChar char="•"/>
                      </a:pPr>
                      <a:r>
                        <a:rPr lang="en-US" sz="1400" dirty="0">
                          <a:solidFill>
                            <a:schemeClr val="tx1">
                              <a:lumMod val="65000"/>
                              <a:lumOff val="35000"/>
                            </a:schemeClr>
                          </a:solidFill>
                        </a:rPr>
                        <a:t>SUM</a:t>
                      </a:r>
                    </a:p>
                    <a:p>
                      <a:pPr marL="177800" lvl="0" indent="-177800">
                        <a:spcBef>
                          <a:spcPts val="600"/>
                        </a:spcBef>
                        <a:buFont typeface="Arial" panose="020B0604020202020204" pitchFamily="34" charset="0"/>
                        <a:buChar char="•"/>
                      </a:pPr>
                      <a:r>
                        <a:rPr lang="en-US" sz="1400" dirty="0">
                          <a:solidFill>
                            <a:schemeClr val="tx1">
                              <a:lumMod val="65000"/>
                              <a:lumOff val="35000"/>
                            </a:schemeClr>
                          </a:solidFill>
                        </a:rPr>
                        <a:t>VAR</a:t>
                      </a:r>
                    </a:p>
                  </a:txBody>
                  <a:tcP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cxnSp>
        <p:nvCxnSpPr>
          <p:cNvPr id="42" name="Straight Arrow Connector 41"/>
          <p:cNvCxnSpPr/>
          <p:nvPr/>
        </p:nvCxnSpPr>
        <p:spPr>
          <a:xfrm flipV="1">
            <a:off x="8890000" y="3016502"/>
            <a:ext cx="0" cy="575602"/>
          </a:xfrm>
          <a:prstGeom prst="straightConnector1">
            <a:avLst/>
          </a:prstGeom>
          <a:ln w="57150">
            <a:solidFill>
              <a:srgbClr val="50B347"/>
            </a:solidFill>
            <a:prstDash val="sysDash"/>
            <a:headEnd type="triangle" w="lg" len="med"/>
            <a:tailEnd type="none" w="med" len="sm"/>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283808" y="2116290"/>
            <a:ext cx="3958124" cy="2376027"/>
            <a:chOff x="775801" y="2116290"/>
            <a:chExt cx="4104957" cy="2376027"/>
          </a:xfrm>
        </p:grpSpPr>
        <p:pic>
          <p:nvPicPr>
            <p:cNvPr id="35" name="Picture 34"/>
            <p:cNvPicPr>
              <a:picLocks noChangeAspect="1"/>
            </p:cNvPicPr>
            <p:nvPr/>
          </p:nvPicPr>
          <p:blipFill rotWithShape="1">
            <a:blip r:embed="rId7"/>
            <a:srcRect t="862" b="45742"/>
            <a:stretch/>
          </p:blipFill>
          <p:spPr>
            <a:xfrm>
              <a:off x="775801" y="2116290"/>
              <a:ext cx="4104957" cy="2376027"/>
            </a:xfrm>
            <a:prstGeom prst="rect">
              <a:avLst/>
            </a:prstGeom>
            <a:noFill/>
            <a:ln>
              <a:noFill/>
            </a:ln>
          </p:spPr>
        </p:pic>
        <p:sp>
          <p:nvSpPr>
            <p:cNvPr id="43" name="Rectangle 42"/>
            <p:cNvSpPr/>
            <p:nvPr/>
          </p:nvSpPr>
          <p:spPr>
            <a:xfrm>
              <a:off x="952859" y="2623152"/>
              <a:ext cx="3927899" cy="1869165"/>
            </a:xfrm>
            <a:prstGeom prst="rect">
              <a:avLst/>
            </a:prstGeom>
            <a:solidFill>
              <a:schemeClr val="bg1"/>
            </a:solidFill>
            <a:ln w="3175">
              <a:noFill/>
            </a:ln>
          </p:spPr>
          <p:txBody>
            <a:bodyPr wrap="square" lIns="45720">
              <a:noAutofit/>
            </a:bodyPr>
            <a:lstStyle/>
            <a:p>
              <a:pPr marL="0" marR="0" lvl="0" indent="0" algn="l" defTabSz="932472" rtl="0" eaLnBrk="1" fontAlgn="base" latinLnBrk="0" hangingPunct="1">
                <a:lnSpc>
                  <a:spcPct val="100000"/>
                </a:lnSpc>
                <a:spcBef>
                  <a:spcPts val="300"/>
                </a:spcBef>
                <a:spcAft>
                  <a:spcPts val="600"/>
                </a:spcAft>
                <a:buClrTx/>
                <a:buSzTx/>
                <a:buFontTx/>
                <a:buNone/>
                <a:tabLst/>
                <a:defRPr/>
              </a:pPr>
              <a:r>
                <a:rPr kumimoji="0" lang="en-US" sz="950" b="0" i="0" u="none" strike="noStrike" kern="1200" cap="none" spc="0" normalizeH="0" baseline="0" noProof="0" dirty="0">
                  <a:ln>
                    <a:noFill/>
                  </a:ln>
                  <a:solidFill>
                    <a:srgbClr val="DC3C00">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@tmp1  </a:t>
              </a:r>
              <a:r>
                <a:rPr kumimoji="0" lang="en-US" sz="950" b="0" i="0" u="none" strike="noStrike" kern="1200" cap="none" spc="0" normalizeH="0" baseline="0" noProof="0" dirty="0">
                  <a:ln>
                    <a:noFill/>
                  </a:ln>
                  <a:solidFill>
                    <a:srgbClr val="0072C6">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950" b="0" i="0" u="none" strike="noStrike" kern="1200" cap="none" spc="0" normalizeH="0" baseline="0" noProof="0" dirty="0">
                  <a:ln>
                    <a:noFill/>
                  </a:ln>
                  <a:solidFill>
                    <a:srgbClr val="0072C6">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950" b="0" i="0" u="none" strike="noStrike" kern="1200" cap="none" spc="0" normalizeH="0" baseline="0" noProof="0" dirty="0">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rPr>
                <a:t>Region, (</a:t>
              </a:r>
              <a:r>
                <a:rPr kumimoji="0" lang="en-US" sz="950" b="0" i="0" u="none" strike="noStrike" kern="1200" cap="none" spc="0" normalizeH="0" baseline="0" noProof="0" dirty="0" err="1">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rPr>
                <a:t>End.Subtract</a:t>
              </a:r>
              <a:r>
                <a:rPr kumimoji="0" lang="en-US" sz="950" b="0" i="0" u="none" strike="noStrike" kern="1200" cap="none" spc="0" normalizeH="0" baseline="0" noProof="0" dirty="0">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rPr>
                <a:t>(Start)).</a:t>
              </a:r>
              <a:r>
                <a:rPr kumimoji="0" lang="en-US" sz="950" b="0" i="0" u="none" strike="noStrike" kern="1200" cap="none" spc="0" normalizeH="0" baseline="0" noProof="0" dirty="0" err="1">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rPr>
                <a:t>TotalSeconds</a:t>
              </a:r>
              <a:br>
                <a:rPr kumimoji="0" lang="en-US" sz="950" b="0"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b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950" b="0" i="0" u="none" strike="noStrike" kern="1200" cap="none" spc="0" normalizeH="0" baseline="0" noProof="0" dirty="0">
                  <a:ln>
                    <a:noFill/>
                  </a:ln>
                  <a:solidFill>
                    <a:srgbClr val="DC3C00">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950" b="0"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Duration </a:t>
              </a: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950" b="0"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950" b="0" i="0" u="none" strike="noStrike" kern="1200" cap="none" spc="0" normalizeH="0" baseline="0" noProof="0" dirty="0">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rPr>
                <a:t>@</a:t>
              </a:r>
              <a:r>
                <a:rPr kumimoji="0" lang="en-US" sz="950" b="0" i="0" u="none" strike="noStrike" kern="1200" cap="none" spc="0" normalizeH="0" baseline="0" noProof="0" dirty="0" err="1">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rPr>
                <a:t>rs</a:t>
              </a:r>
              <a:r>
                <a:rPr kumimoji="0" lang="en-US" sz="950" b="0" i="0" u="none" strike="noStrike" kern="1200" cap="none" spc="0" normalizeH="0" baseline="0" noProof="0" dirty="0">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rPr>
                <a:t>;</a:t>
              </a:r>
            </a:p>
            <a:p>
              <a:pPr marL="0" marR="0" lvl="0" indent="0" algn="l" defTabSz="932472" rtl="0" eaLnBrk="1" fontAlgn="base" latinLnBrk="0" hangingPunct="1">
                <a:lnSpc>
                  <a:spcPct val="100000"/>
                </a:lnSpc>
                <a:spcBef>
                  <a:spcPts val="300"/>
                </a:spcBef>
                <a:spcAft>
                  <a:spcPts val="0"/>
                </a:spcAft>
                <a:buClrTx/>
                <a:buSzTx/>
                <a:buFontTx/>
                <a:buNone/>
                <a:tabLst/>
                <a:defRPr/>
              </a:pPr>
              <a:r>
                <a:rPr kumimoji="0" lang="en-US" sz="95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@rs1</a:t>
              </a:r>
              <a:r>
                <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 </a:t>
              </a: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endParaRPr kumimoji="0" lang="en-US" sz="9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971550" marR="0" lvl="3"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FF00FF"/>
                  </a:solidFill>
                  <a:effectLst/>
                  <a:highlight>
                    <a:srgbClr val="FFFFFF"/>
                  </a:highlight>
                  <a:uLnTx/>
                  <a:uFillTx/>
                  <a:latin typeface="Consolas" panose="020B0609020204030204" pitchFamily="49" charset="0"/>
                  <a:ea typeface="+mn-ea"/>
                  <a:cs typeface="Consolas" panose="020B0609020204030204" pitchFamily="49" charset="0"/>
                </a:rPr>
                <a:t>COUNT</a:t>
              </a:r>
              <a:r>
                <a:rPr kumimoji="0" lang="en-US" sz="9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9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9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NumUsers</a:t>
              </a:r>
              <a:r>
                <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950" b="0" i="0" u="none" strike="noStrike" kern="1200" cap="none" spc="0" normalizeH="0" baseline="0" noProof="0" dirty="0">
                  <a:ln>
                    <a:noFill/>
                  </a:ln>
                  <a:solidFill>
                    <a:srgbClr val="000000">
                      <a:lumMod val="65000"/>
                      <a:lumOff val="35000"/>
                    </a:srgbClr>
                  </a:solidFill>
                  <a:effectLst/>
                  <a:highlight>
                    <a:srgbClr val="FFFFFF"/>
                  </a:highlight>
                  <a:uLnTx/>
                  <a:uFillTx/>
                  <a:latin typeface="Consolas" panose="020B0609020204030204" pitchFamily="49" charset="0"/>
                  <a:ea typeface="+mn-ea"/>
                  <a:cs typeface="Consolas" panose="020B0609020204030204" pitchFamily="49" charset="0"/>
                </a:rPr>
                <a:t> </a:t>
              </a:r>
            </a:p>
            <a:p>
              <a:pPr marL="971550" marR="0" lvl="3"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Region,</a:t>
              </a:r>
            </a:p>
            <a:p>
              <a:pPr marL="971550" marR="0" lvl="3"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FF00FF"/>
                  </a:solidFill>
                  <a:effectLst/>
                  <a:highlight>
                    <a:srgbClr val="FFFFFF"/>
                  </a:highlight>
                  <a:uLnTx/>
                  <a:uFillTx/>
                  <a:latin typeface="Consolas" panose="020B0609020204030204" pitchFamily="49" charset="0"/>
                  <a:ea typeface="+mn-ea"/>
                  <a:cs typeface="Consolas" panose="020B0609020204030204" pitchFamily="49" charset="0"/>
                </a:rPr>
                <a:t>SUM </a:t>
              </a:r>
              <a:r>
                <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(Duration) </a:t>
              </a: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9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9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TotalDuration</a:t>
              </a:r>
              <a:r>
                <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971550" marR="0" lvl="3"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FF00FF"/>
                  </a:solidFill>
                  <a:effectLst/>
                  <a:highlight>
                    <a:srgbClr val="FFFFFF"/>
                  </a:highlight>
                  <a:uLnTx/>
                  <a:uFillTx/>
                  <a:latin typeface="Consolas" panose="020B0609020204030204" pitchFamily="49" charset="0"/>
                  <a:ea typeface="+mn-ea"/>
                  <a:cs typeface="Consolas" panose="020B0609020204030204" pitchFamily="49" charset="0"/>
                </a:rPr>
                <a:t>AVG </a:t>
              </a:r>
              <a:r>
                <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(Duration) </a:t>
              </a: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9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9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AvgDuration</a:t>
              </a:r>
              <a:r>
                <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971550" marR="0" lvl="3"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MAX </a:t>
              </a:r>
              <a:r>
                <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(Duration)</a:t>
              </a:r>
              <a:r>
                <a:rPr kumimoji="0" lang="en-US" sz="950" b="0" i="0" u="none" strike="noStrike" kern="1200" cap="none" spc="0" normalizeH="0" baseline="0" noProof="0" dirty="0">
                  <a:ln>
                    <a:noFill/>
                  </a:ln>
                  <a:solidFill>
                    <a:srgbClr val="000000">
                      <a:lumMod val="65000"/>
                      <a:lumOff val="35000"/>
                    </a:srgbClr>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9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9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MaxDuration</a:t>
              </a:r>
              <a:r>
                <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971550" marR="0" lvl="3"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FF00FF"/>
                  </a:solidFill>
                  <a:effectLst/>
                  <a:highlight>
                    <a:srgbClr val="FFFFFF"/>
                  </a:highlight>
                  <a:uLnTx/>
                  <a:uFillTx/>
                  <a:latin typeface="Consolas" panose="020B0609020204030204" pitchFamily="49" charset="0"/>
                  <a:ea typeface="+mn-ea"/>
                  <a:cs typeface="Consolas" panose="020B0609020204030204" pitchFamily="49" charset="0"/>
                </a:rPr>
                <a:t>MIN </a:t>
              </a:r>
              <a:r>
                <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(Duration) </a:t>
              </a: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9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95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MinDuration</a:t>
              </a:r>
              <a:endPar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endParaRPr>
            </a:p>
            <a:p>
              <a:pPr marL="685800" marR="0" lvl="2"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9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95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@tmp1</a:t>
              </a:r>
              <a:endParaRPr kumimoji="0" lang="en-US" sz="9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685800" marR="0" lvl="2"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GROUP</a:t>
              </a:r>
              <a:r>
                <a:rPr kumimoji="0" lang="en-US" sz="9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95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BY</a:t>
              </a:r>
              <a:r>
                <a:rPr kumimoji="0" lang="en-US" sz="95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95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Region;</a:t>
              </a:r>
              <a:endParaRPr kumimoji="0" lang="en-US" sz="95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p:txBody>
        </p:sp>
      </p:grpSp>
      <p:grpSp>
        <p:nvGrpSpPr>
          <p:cNvPr id="21" name="Group 20"/>
          <p:cNvGrpSpPr/>
          <p:nvPr/>
        </p:nvGrpSpPr>
        <p:grpSpPr>
          <a:xfrm>
            <a:off x="0" y="1067790"/>
            <a:ext cx="12192000" cy="804223"/>
            <a:chOff x="0" y="1067790"/>
            <a:chExt cx="12192000" cy="804223"/>
          </a:xfrm>
        </p:grpSpPr>
        <p:sp>
          <p:nvSpPr>
            <p:cNvPr id="22" name="Rectangle 21"/>
            <p:cNvSpPr/>
            <p:nvPr/>
          </p:nvSpPr>
          <p:spPr bwMode="auto">
            <a:xfrm>
              <a:off x="0" y="1240936"/>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Count users per region and the AVG, MAX, MIN and total duration</a:t>
              </a:r>
            </a:p>
          </p:txBody>
        </p:sp>
        <p:sp>
          <p:nvSpPr>
            <p:cNvPr id="23" name="Rounded Rectangle 22"/>
            <p:cNvSpPr/>
            <p:nvPr/>
          </p:nvSpPr>
          <p:spPr bwMode="auto">
            <a:xfrm>
              <a:off x="145823" y="1067790"/>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3</a:t>
              </a:r>
            </a:p>
          </p:txBody>
        </p:sp>
      </p:grpSp>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7620658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434976" y="3138403"/>
            <a:ext cx="11322049" cy="14152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aphicFrame>
        <p:nvGraphicFramePr>
          <p:cNvPr id="11" name="Object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58" name="think-cell Slide" r:id="rId5" imgW="378" imgH="377" progId="TCLayout.ActiveDocument.1">
                  <p:embed/>
                </p:oleObj>
              </mc:Choice>
              <mc:Fallback>
                <p:oleObj name="think-cell Slide" r:id="rId5" imgW="378" imgH="377"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Improve performance with TABLEs</a:t>
            </a:r>
          </a:p>
        </p:txBody>
      </p:sp>
      <p:sp>
        <p:nvSpPr>
          <p:cNvPr id="22" name="Rounded Rectangle 21"/>
          <p:cNvSpPr/>
          <p:nvPr/>
        </p:nvSpPr>
        <p:spPr bwMode="auto">
          <a:xfrm>
            <a:off x="709328" y="4105223"/>
            <a:ext cx="2026714" cy="355584"/>
          </a:xfrm>
          <a:prstGeom prst="roundRect">
            <a:avLst/>
          </a:prstGeom>
          <a:solidFill>
            <a:schemeClr val="accent5"/>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WebLogRecords.txt</a:t>
            </a:r>
          </a:p>
        </p:txBody>
      </p:sp>
      <p:grpSp>
        <p:nvGrpSpPr>
          <p:cNvPr id="6" name="Group 5"/>
          <p:cNvGrpSpPr/>
          <p:nvPr/>
        </p:nvGrpSpPr>
        <p:grpSpPr>
          <a:xfrm>
            <a:off x="2127250" y="4166270"/>
            <a:ext cx="3232152" cy="1872899"/>
            <a:chOff x="2127250" y="4166270"/>
            <a:chExt cx="3232152" cy="1872899"/>
          </a:xfrm>
        </p:grpSpPr>
        <p:sp>
          <p:nvSpPr>
            <p:cNvPr id="35" name="Rectangle 34"/>
            <p:cNvSpPr/>
            <p:nvPr/>
          </p:nvSpPr>
          <p:spPr>
            <a:xfrm>
              <a:off x="2127250" y="4961951"/>
              <a:ext cx="3232152" cy="1077218"/>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INSERT</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INTO</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LogRecordsTable</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Start, End , Region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600" b="0" i="0" u="none" strike="noStrike" kern="1200" cap="none" spc="0" normalizeH="0" baseline="0" noProof="0" dirty="0" err="1">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rs</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endParaRPr kumimoji="0" lang="en-US" altLang="zh-CN" sz="1600" b="0" i="0" u="none" strike="noStrike" kern="1200" cap="none" spc="0" normalizeH="0" baseline="0" noProof="0" dirty="0">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endParaRPr>
            </a:p>
          </p:txBody>
        </p:sp>
        <p:cxnSp>
          <p:nvCxnSpPr>
            <p:cNvPr id="46" name="Straight Arrow Connector 45"/>
            <p:cNvCxnSpPr/>
            <p:nvPr/>
          </p:nvCxnSpPr>
          <p:spPr>
            <a:xfrm flipV="1">
              <a:off x="4051919" y="4166270"/>
              <a:ext cx="0" cy="73152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365777" y="3586818"/>
            <a:ext cx="3259896" cy="569387"/>
            <a:chOff x="2747583" y="3586818"/>
            <a:chExt cx="2878091" cy="569387"/>
          </a:xfrm>
        </p:grpSpPr>
        <p:cxnSp>
          <p:nvCxnSpPr>
            <p:cNvPr id="34" name="Straight Arrow Connector 33"/>
            <p:cNvCxnSpPr/>
            <p:nvPr/>
          </p:nvCxnSpPr>
          <p:spPr>
            <a:xfrm>
              <a:off x="2747583" y="3846031"/>
              <a:ext cx="2878091" cy="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181737" y="3586818"/>
              <a:ext cx="1983284" cy="569387"/>
            </a:xfrm>
            <a:prstGeom prst="rect">
              <a:avLst/>
            </a:prstGeom>
            <a:noFill/>
            <a:ln w="57150">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Populate the table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505050"/>
                  </a:solidFill>
                  <a:effectLst/>
                  <a:uLnTx/>
                  <a:uFillTx/>
                  <a:latin typeface="Segoe UI"/>
                  <a:ea typeface="+mn-ea"/>
                  <a:cs typeface="+mn-cs"/>
                </a:rPr>
                <a:t>Select only required fields</a:t>
              </a:r>
            </a:p>
          </p:txBody>
        </p:sp>
      </p:grpSp>
      <p:grpSp>
        <p:nvGrpSpPr>
          <p:cNvPr id="10" name="Group 9"/>
          <p:cNvGrpSpPr/>
          <p:nvPr/>
        </p:nvGrpSpPr>
        <p:grpSpPr>
          <a:xfrm>
            <a:off x="5532120" y="4166270"/>
            <a:ext cx="6224905" cy="2533117"/>
            <a:chOff x="5532120" y="4166270"/>
            <a:chExt cx="6224905" cy="2533117"/>
          </a:xfrm>
        </p:grpSpPr>
        <p:sp>
          <p:nvSpPr>
            <p:cNvPr id="36" name="Rectangle 35"/>
            <p:cNvSpPr/>
            <p:nvPr/>
          </p:nvSpPr>
          <p:spPr>
            <a:xfrm>
              <a:off x="5532120" y="4937366"/>
              <a:ext cx="6224905" cy="1762021"/>
            </a:xfrm>
            <a:prstGeom prst="rect">
              <a:avLst/>
            </a:prstGeom>
            <a:solidFill>
              <a:schemeClr val="bg1"/>
            </a:solidFill>
          </p:spPr>
          <p:txBody>
            <a:bodyPr wrap="square">
              <a:spAutoFit/>
            </a:bodyPr>
            <a:lstStyle/>
            <a:p>
              <a:pPr marL="0" marR="0" lvl="0" indent="0" algn="l" defTabSz="932472" rtl="0" eaLnBrk="1" fontAlgn="base"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solidFill>
                    <a:srgbClr val="A5ACAF">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@result  </a:t>
              </a:r>
              <a:r>
                <a:rPr kumimoji="0" lang="en-US" sz="1600" b="0" i="0" u="none" strike="noStrike" kern="1200" cap="none" spc="0" normalizeH="0" baseline="0" noProof="0" dirty="0">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rPr>
                <a:t>= </a:t>
              </a:r>
            </a:p>
            <a:p>
              <a:pPr marL="0" marR="0" lvl="0" indent="0" algn="l" defTabSz="932472" rtl="0" eaLnBrk="1" fontAlgn="base"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End.Subtract</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(Start)).</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TotalSeconds</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600" b="0" i="0" u="none" strike="noStrike" kern="1200" cap="none" spc="0" normalizeH="0" baseline="0" noProof="0" dirty="0">
                  <a:ln>
                    <a:noFill/>
                  </a:ln>
                  <a:solidFill>
                    <a:srgbClr val="A5ACAF">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Duration</a:t>
              </a:r>
              <a:r>
                <a:rPr kumimoji="0" lang="en-US" sz="1600" b="0" i="0" u="none" strike="noStrike" kern="1200" cap="none" spc="0" normalizeH="0" baseline="0" noProof="0" dirty="0">
                  <a:ln>
                    <a:noFill/>
                  </a:ln>
                  <a:solidFill>
                    <a:srgbClr val="A5ACAF">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 </a:t>
              </a:r>
            </a:p>
            <a:p>
              <a:pPr marL="0" marR="0" lvl="0" indent="0" algn="l" defTabSz="932472" rtl="0" eaLnBrk="1" fontAlgn="base"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600" b="0" i="0" u="none" strike="noStrike" kern="1200" cap="none" spc="0" normalizeH="0" baseline="0" noProof="0" dirty="0">
                  <a:ln>
                    <a:noFill/>
                  </a:ln>
                  <a:solidFill>
                    <a:srgbClr val="0D163D">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LogRecordsTable</a:t>
              </a:r>
              <a:r>
                <a:rPr kumimoji="0" lang="en-US" sz="1600" b="0" i="0" u="none" strike="noStrike" kern="1200" cap="none" spc="0" normalizeH="0" baseline="0" noProof="0" dirty="0">
                  <a:ln>
                    <a:noFill/>
                  </a:ln>
                  <a:solidFill>
                    <a:srgbClr val="A5ACAF">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ORDER BY </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Duration</a:t>
              </a:r>
              <a:r>
                <a:rPr kumimoji="0" lang="en-US" sz="1600" b="0" i="0" u="none" strike="noStrike" kern="1200" cap="none" spc="0" normalizeH="0" baseline="0" noProof="0" dirty="0">
                  <a:ln>
                    <a:noFill/>
                  </a:ln>
                  <a:solidFill>
                    <a:srgbClr val="A5ACAF">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DESC FETCH </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10;</a:t>
              </a:r>
            </a:p>
            <a:p>
              <a:pPr marL="0" marR="0" lvl="0" indent="0" algn="l" defTabSz="932472" rtl="0" eaLnBrk="1" fontAlgn="base"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OUTPUT </a:t>
              </a:r>
              <a:r>
                <a:rPr kumimoji="0" lang="en-US" sz="1600" b="0" i="0" u="none" strike="noStrike" kern="1200" cap="none" spc="0" normalizeH="0" baseline="0" noProof="0" dirty="0">
                  <a:ln>
                    <a:noFill/>
                  </a:ln>
                  <a:solidFill>
                    <a:srgbClr val="A5ACAF">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@result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TO</a:t>
              </a:r>
              <a:r>
                <a:rPr kumimoji="0" lang="en-US" sz="1600" b="0" i="0" u="none" strike="noStrike" kern="1200" cap="none" spc="0" normalizeH="0" baseline="0" noProof="0" dirty="0">
                  <a:ln>
                    <a:noFill/>
                  </a:ln>
                  <a:solidFill>
                    <a:srgbClr val="A5ACAF">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err="1">
                  <a:ln>
                    <a:noFill/>
                  </a:ln>
                  <a:solidFill>
                    <a:srgbClr val="A5ACAF">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swebhdfs</a:t>
              </a:r>
              <a:r>
                <a:rPr kumimoji="0" lang="en-US" sz="1600" b="0" i="0" u="none" strike="noStrike" kern="1200" cap="none" spc="0" normalizeH="0" baseline="0" noProof="0" dirty="0">
                  <a:ln>
                    <a:noFill/>
                  </a:ln>
                  <a:solidFill>
                    <a:srgbClr val="A5ACAF">
                      <a:lumMod val="75000"/>
                    </a:srgbClr>
                  </a:solidFill>
                  <a:effectLst/>
                  <a:uLnTx/>
                  <a:uFillTx/>
                  <a:latin typeface="Consolas" panose="020B0609020204030204" pitchFamily="49" charset="0"/>
                  <a:ea typeface="Segoe UI Historic" panose="020B0502040204020203" pitchFamily="34" charset="0"/>
                  <a:cs typeface="Consolas" panose="020B0609020204030204" pitchFamily="49" charset="0"/>
                </a:rPr>
                <a:t>://Logs/Results/Top10.Tsv”</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Outputters.Tsv</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p:txBody>
        </p:sp>
        <p:cxnSp>
          <p:nvCxnSpPr>
            <p:cNvPr id="48" name="Straight Arrow Connector 47"/>
            <p:cNvCxnSpPr/>
            <p:nvPr/>
          </p:nvCxnSpPr>
          <p:spPr>
            <a:xfrm flipV="1">
              <a:off x="8635536" y="4166270"/>
              <a:ext cx="0" cy="73152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0" name="Rounded Rectangle 29"/>
          <p:cNvSpPr/>
          <p:nvPr/>
        </p:nvSpPr>
        <p:spPr bwMode="auto">
          <a:xfrm>
            <a:off x="10257015" y="3546695"/>
            <a:ext cx="1265293" cy="598673"/>
          </a:xfrm>
          <a:prstGeom prst="roundRect">
            <a:avLst/>
          </a:prstGeom>
          <a:solidFill>
            <a:srgbClr val="FB7D37"/>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Top10.Tsv</a:t>
            </a:r>
          </a:p>
        </p:txBody>
      </p:sp>
      <p:grpSp>
        <p:nvGrpSpPr>
          <p:cNvPr id="9" name="Group 8"/>
          <p:cNvGrpSpPr/>
          <p:nvPr/>
        </p:nvGrpSpPr>
        <p:grpSpPr>
          <a:xfrm>
            <a:off x="6566326" y="3576078"/>
            <a:ext cx="3690689" cy="569387"/>
            <a:chOff x="6566326" y="3576078"/>
            <a:chExt cx="3690689" cy="569387"/>
          </a:xfrm>
        </p:grpSpPr>
        <p:cxnSp>
          <p:nvCxnSpPr>
            <p:cNvPr id="38" name="Straight Arrow Connector 37"/>
            <p:cNvCxnSpPr/>
            <p:nvPr/>
          </p:nvCxnSpPr>
          <p:spPr>
            <a:xfrm>
              <a:off x="6566326" y="3846031"/>
              <a:ext cx="3690689" cy="1"/>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765734" y="3576078"/>
              <a:ext cx="1704697" cy="5693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Run query directly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against the table</a:t>
              </a:r>
            </a:p>
          </p:txBody>
        </p:sp>
      </p:grpSp>
      <p:grpSp>
        <p:nvGrpSpPr>
          <p:cNvPr id="8" name="Group 7"/>
          <p:cNvGrpSpPr/>
          <p:nvPr/>
        </p:nvGrpSpPr>
        <p:grpSpPr>
          <a:xfrm>
            <a:off x="1782011" y="2113324"/>
            <a:ext cx="9794989" cy="1166952"/>
            <a:chOff x="1891739" y="2113324"/>
            <a:chExt cx="9794989" cy="1166952"/>
          </a:xfrm>
        </p:grpSpPr>
        <p:sp>
          <p:nvSpPr>
            <p:cNvPr id="40" name="TextBox 39"/>
            <p:cNvSpPr txBox="1"/>
            <p:nvPr/>
          </p:nvSpPr>
          <p:spPr>
            <a:xfrm>
              <a:off x="1891739" y="2113324"/>
              <a:ext cx="9794989" cy="7879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CREATE</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TABLE</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LogRecordsTable</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UserId</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int</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Start </a:t>
              </a:r>
              <a:r>
                <a:rPr kumimoji="0" lang="en-US" sz="16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DateTime</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End </a:t>
              </a:r>
              <a:r>
                <a:rPr kumimoji="0" lang="en-US" sz="16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Datetime</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Region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INDEX</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idx</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CLUSTERED</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(Region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ASC</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PARTITIONED</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BY</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HASH</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(Region));</a:t>
              </a:r>
              <a:endParaRPr kumimoji="0" lang="en-US" altLang="zh-CN" sz="1600" b="0" i="0" u="none" strike="noStrike" kern="1200" cap="none" spc="0" normalizeH="0" baseline="0" noProof="0" dirty="0">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endParaRPr>
            </a:p>
          </p:txBody>
        </p:sp>
        <p:cxnSp>
          <p:nvCxnSpPr>
            <p:cNvPr id="42" name="Straight Arrow Connector 41"/>
            <p:cNvCxnSpPr/>
            <p:nvPr/>
          </p:nvCxnSpPr>
          <p:spPr>
            <a:xfrm flipH="1">
              <a:off x="6212084" y="2852231"/>
              <a:ext cx="91" cy="428045"/>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0" y="1067790"/>
            <a:ext cx="12192000" cy="804223"/>
            <a:chOff x="0" y="1067790"/>
            <a:chExt cx="12192000" cy="804223"/>
          </a:xfrm>
        </p:grpSpPr>
        <p:sp>
          <p:nvSpPr>
            <p:cNvPr id="37" name="Rectangle 36"/>
            <p:cNvSpPr/>
            <p:nvPr/>
          </p:nvSpPr>
          <p:spPr bwMode="auto">
            <a:xfrm>
              <a:off x="0" y="1240936"/>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Improve performance of Query1!</a:t>
              </a:r>
            </a:p>
          </p:txBody>
        </p:sp>
        <p:sp>
          <p:nvSpPr>
            <p:cNvPr id="39" name="Rounded Rectangle 38"/>
            <p:cNvSpPr/>
            <p:nvPr/>
          </p:nvSpPr>
          <p:spPr bwMode="auto">
            <a:xfrm>
              <a:off x="145823" y="1067790"/>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4</a:t>
              </a: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9" name="Picture 28"/>
          <p:cNvPicPr>
            <a:picLocks noChangeAspect="1"/>
          </p:cNvPicPr>
          <p:nvPr/>
        </p:nvPicPr>
        <p:blipFill>
          <a:blip r:embed="rId7"/>
          <a:stretch>
            <a:fillRect/>
          </a:stretch>
        </p:blipFill>
        <p:spPr>
          <a:xfrm>
            <a:off x="1079592" y="3219803"/>
            <a:ext cx="1286186" cy="885420"/>
          </a:xfrm>
          <a:prstGeom prst="rect">
            <a:avLst/>
          </a:prstGeom>
          <a:ln>
            <a:noFill/>
          </a:ln>
        </p:spPr>
      </p:pic>
      <p:sp>
        <p:nvSpPr>
          <p:cNvPr id="4" name="TextBox 3"/>
          <p:cNvSpPr txBox="1"/>
          <p:nvPr/>
        </p:nvSpPr>
        <p:spPr>
          <a:xfrm>
            <a:off x="5384683" y="4196216"/>
            <a:ext cx="1460656" cy="48013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Azure Data Lake</a:t>
            </a:r>
          </a:p>
        </p:txBody>
      </p:sp>
      <p:pic>
        <p:nvPicPr>
          <p:cNvPr id="62" name="Picture 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4841" y="3329743"/>
            <a:ext cx="911040" cy="911040"/>
          </a:xfrm>
          <a:prstGeom prst="rect">
            <a:avLst/>
          </a:prstGeom>
        </p:spPr>
      </p:pic>
    </p:spTree>
    <p:extLst>
      <p:ext uri="{BB962C8B-B14F-4D97-AF65-F5344CB8AC3E}">
        <p14:creationId xmlns:p14="http://schemas.microsoft.com/office/powerpoint/2010/main" val="29202245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482" name="think-cell Slide" r:id="rId5" imgW="378" imgH="377" progId="TCLayout.ActiveDocument.1">
                  <p:embed/>
                </p:oleObj>
              </mc:Choice>
              <mc:Fallback>
                <p:oleObj name="think-cell Slide" r:id="rId5" imgW="378" imgH="377" progId="TCLayout.ActiveDocument.1">
                  <p:embed/>
                  <p:pic>
                    <p:nvPicPr>
                      <p:cNvPr id="42" name="Object 4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a:xfrm>
            <a:off x="269239" y="289512"/>
            <a:ext cx="11843871" cy="899665"/>
          </a:xfrm>
        </p:spPr>
        <p:txBody>
          <a:bodyPr/>
          <a:lstStyle/>
          <a:p>
            <a:r>
              <a:rPr lang="en-US" dirty="0"/>
              <a:t>Partitioned tables: </a:t>
            </a:r>
            <a:r>
              <a:rPr lang="en-US" dirty="0">
                <a:solidFill>
                  <a:srgbClr val="50B347"/>
                </a:solidFill>
              </a:rPr>
              <a:t>Improve performance</a:t>
            </a:r>
          </a:p>
        </p:txBody>
      </p:sp>
      <p:grpSp>
        <p:nvGrpSpPr>
          <p:cNvPr id="2" name="Group 1"/>
          <p:cNvGrpSpPr/>
          <p:nvPr/>
        </p:nvGrpSpPr>
        <p:grpSpPr>
          <a:xfrm>
            <a:off x="4101212" y="2814129"/>
            <a:ext cx="1738786" cy="2338599"/>
            <a:chOff x="4101212" y="2814129"/>
            <a:chExt cx="1738786" cy="2338599"/>
          </a:xfrm>
        </p:grpSpPr>
        <p:sp>
          <p:nvSpPr>
            <p:cNvPr id="15" name="Rectangle 14"/>
            <p:cNvSpPr/>
            <p:nvPr/>
          </p:nvSpPr>
          <p:spPr bwMode="auto">
            <a:xfrm>
              <a:off x="4101212" y="3481704"/>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17" name="Rectangle 16"/>
            <p:cNvSpPr/>
            <p:nvPr/>
          </p:nvSpPr>
          <p:spPr bwMode="auto">
            <a:xfrm>
              <a:off x="4101212" y="4891470"/>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&lt;&gt;&lt;&gt;&lt;&gt;&lt;&gt;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 name="Rectangle 17"/>
            <p:cNvSpPr/>
            <p:nvPr/>
          </p:nvSpPr>
          <p:spPr bwMode="auto">
            <a:xfrm>
              <a:off x="4101212" y="3763657"/>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19" name="Rectangle 18"/>
            <p:cNvSpPr/>
            <p:nvPr/>
          </p:nvSpPr>
          <p:spPr bwMode="auto">
            <a:xfrm>
              <a:off x="4101212" y="4609516"/>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&lt;&gt;&lt;&gt;&lt;&gt;&lt;&gt;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Rectangle 19"/>
            <p:cNvSpPr/>
            <p:nvPr/>
          </p:nvSpPr>
          <p:spPr bwMode="auto">
            <a:xfrm>
              <a:off x="4101212" y="4045610"/>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21" name="Rectangle 20"/>
            <p:cNvSpPr/>
            <p:nvPr/>
          </p:nvSpPr>
          <p:spPr bwMode="auto">
            <a:xfrm>
              <a:off x="4101212" y="4327563"/>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&lt;&gt;&lt;&gt;&lt;&gt;&lt;&gt;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Rectangle 4"/>
            <p:cNvSpPr/>
            <p:nvPr/>
          </p:nvSpPr>
          <p:spPr bwMode="auto">
            <a:xfrm>
              <a:off x="4101212" y="2814129"/>
              <a:ext cx="1738709" cy="64688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Extent 1</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Region =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en</a:t>
              </a:r>
              <a:r>
                <a:rPr kumimoji="0" lang="en-US" sz="1600" b="0" i="0" u="none" strike="noStrike" kern="1200" cap="none" spc="0" normalizeH="0" baseline="0" noProof="0" dirty="0">
                  <a:ln>
                    <a:noFill/>
                  </a:ln>
                  <a:solidFill>
                    <a:srgbClr val="FFFFFF"/>
                  </a:solidFill>
                  <a:effectLst/>
                  <a:uLnTx/>
                  <a:uFillTx/>
                  <a:latin typeface="Segoe UI"/>
                  <a:ea typeface="+mn-ea"/>
                  <a:cs typeface="+mn-cs"/>
                </a:rPr>
                <a:t>-us”</a:t>
              </a:r>
            </a:p>
          </p:txBody>
        </p:sp>
      </p:grpSp>
      <p:grpSp>
        <p:nvGrpSpPr>
          <p:cNvPr id="6" name="Group 5"/>
          <p:cNvGrpSpPr/>
          <p:nvPr/>
        </p:nvGrpSpPr>
        <p:grpSpPr>
          <a:xfrm>
            <a:off x="5878018" y="2814129"/>
            <a:ext cx="1738786" cy="2338599"/>
            <a:chOff x="5878018" y="2814129"/>
            <a:chExt cx="1738786" cy="2338599"/>
          </a:xfrm>
        </p:grpSpPr>
        <p:sp>
          <p:nvSpPr>
            <p:cNvPr id="90" name="Rectangle 89"/>
            <p:cNvSpPr/>
            <p:nvPr/>
          </p:nvSpPr>
          <p:spPr bwMode="auto">
            <a:xfrm>
              <a:off x="5878018" y="3474825"/>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91" name="Rectangle 90"/>
            <p:cNvSpPr/>
            <p:nvPr/>
          </p:nvSpPr>
          <p:spPr bwMode="auto">
            <a:xfrm>
              <a:off x="5878018" y="4891470"/>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92" name="Rectangle 91"/>
            <p:cNvSpPr/>
            <p:nvPr/>
          </p:nvSpPr>
          <p:spPr bwMode="auto">
            <a:xfrm>
              <a:off x="5878018" y="3758154"/>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93" name="Rectangle 92"/>
            <p:cNvSpPr/>
            <p:nvPr/>
          </p:nvSpPr>
          <p:spPr bwMode="auto">
            <a:xfrm>
              <a:off x="5878018" y="4608141"/>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94" name="Rectangle 93"/>
            <p:cNvSpPr/>
            <p:nvPr/>
          </p:nvSpPr>
          <p:spPr bwMode="auto">
            <a:xfrm>
              <a:off x="5878018" y="4041483"/>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95" name="Rectangle 94"/>
            <p:cNvSpPr/>
            <p:nvPr/>
          </p:nvSpPr>
          <p:spPr bwMode="auto">
            <a:xfrm>
              <a:off x="5878018" y="4324812"/>
              <a:ext cx="1738786"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103" name="Rectangle 102"/>
            <p:cNvSpPr/>
            <p:nvPr/>
          </p:nvSpPr>
          <p:spPr bwMode="auto">
            <a:xfrm>
              <a:off x="5878018" y="2814129"/>
              <a:ext cx="1738786" cy="6386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Extent 2</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Region =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en-gb</a:t>
              </a:r>
              <a:r>
                <a:rPr kumimoji="0" lang="en-US" sz="1600" b="0"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7" name="Group 6"/>
          <p:cNvGrpSpPr/>
          <p:nvPr/>
        </p:nvGrpSpPr>
        <p:grpSpPr>
          <a:xfrm>
            <a:off x="7656327" y="2814129"/>
            <a:ext cx="1737361" cy="2338599"/>
            <a:chOff x="7656327" y="2814129"/>
            <a:chExt cx="1737361" cy="2338599"/>
          </a:xfrm>
        </p:grpSpPr>
        <p:sp>
          <p:nvSpPr>
            <p:cNvPr id="97" name="Rectangle 96"/>
            <p:cNvSpPr/>
            <p:nvPr/>
          </p:nvSpPr>
          <p:spPr bwMode="auto">
            <a:xfrm>
              <a:off x="7656327" y="3473331"/>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98" name="Rectangle 97"/>
            <p:cNvSpPr/>
            <p:nvPr/>
          </p:nvSpPr>
          <p:spPr bwMode="auto">
            <a:xfrm>
              <a:off x="7656328" y="4891470"/>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99" name="Rectangle 98"/>
            <p:cNvSpPr/>
            <p:nvPr/>
          </p:nvSpPr>
          <p:spPr bwMode="auto">
            <a:xfrm>
              <a:off x="7656328" y="3756959"/>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&lt;&gt;&lt;&gt;&lt;&gt;&lt;&gt;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Rectangle 99"/>
            <p:cNvSpPr/>
            <p:nvPr/>
          </p:nvSpPr>
          <p:spPr bwMode="auto">
            <a:xfrm>
              <a:off x="7656328" y="4607843"/>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&lt;&gt;&lt;&gt;&lt;&gt;&lt;&gt;</a:t>
              </a:r>
            </a:p>
          </p:txBody>
        </p:sp>
        <p:sp>
          <p:nvSpPr>
            <p:cNvPr id="101" name="Rectangle 100"/>
            <p:cNvSpPr/>
            <p:nvPr/>
          </p:nvSpPr>
          <p:spPr bwMode="auto">
            <a:xfrm>
              <a:off x="7656328" y="4040587"/>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&lt;&gt;&lt;&gt;&lt;&gt;&lt;&gt;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 name="Rectangle 101"/>
            <p:cNvSpPr/>
            <p:nvPr/>
          </p:nvSpPr>
          <p:spPr bwMode="auto">
            <a:xfrm>
              <a:off x="7656328" y="4324215"/>
              <a:ext cx="1737360" cy="2612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&lt;&gt;&lt;&gt;&lt;&gt;&lt;&gt;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Rectangle 103"/>
            <p:cNvSpPr/>
            <p:nvPr/>
          </p:nvSpPr>
          <p:spPr bwMode="auto">
            <a:xfrm>
              <a:off x="7656327" y="2814129"/>
              <a:ext cx="1737360" cy="6368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Extent 3</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Region =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en-fr</a:t>
              </a:r>
              <a:r>
                <a:rPr kumimoji="0" lang="en-US" sz="1600" b="0"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46" name="Group 45"/>
          <p:cNvGrpSpPr/>
          <p:nvPr/>
        </p:nvGrpSpPr>
        <p:grpSpPr>
          <a:xfrm>
            <a:off x="508914" y="2979603"/>
            <a:ext cx="3574889" cy="2265236"/>
            <a:chOff x="508914" y="2979603"/>
            <a:chExt cx="3574889" cy="2265236"/>
          </a:xfrm>
        </p:grpSpPr>
        <p:sp>
          <p:nvSpPr>
            <p:cNvPr id="63" name="TextBox 62"/>
            <p:cNvSpPr txBox="1"/>
            <p:nvPr/>
          </p:nvSpPr>
          <p:spPr>
            <a:xfrm>
              <a:off x="508914" y="2979603"/>
              <a:ext cx="3268306" cy="2265236"/>
            </a:xfrm>
            <a:prstGeom prst="rect">
              <a:avLst/>
            </a:prstGeom>
            <a:noFill/>
          </p:spPr>
          <p:txBody>
            <a:bodyPr wrap="square" lIns="0" tIns="146304" rIns="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CREATE</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TABLE</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LogRecordsTable</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UserId</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int</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Start</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DateTime</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Region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string</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INDEX</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idx</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CLUSTERED</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(Region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ASC</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PARTITIONED</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BY</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HASH</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 </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Segoe UI Historic" panose="020B0502040204020203" pitchFamily="34" charset="0"/>
                  <a:cs typeface="Consolas" panose="020B0609020204030204" pitchFamily="49" charset="0"/>
                </a:rPr>
                <a:t>(Region));</a:t>
              </a:r>
              <a:endParaRPr kumimoji="0" lang="en-US" altLang="zh-CN" sz="1600" b="0" i="0" u="none" strike="noStrike" kern="1200" cap="none" spc="0" normalizeH="0" baseline="0" noProof="0" dirty="0">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endParaRPr>
            </a:p>
          </p:txBody>
        </p:sp>
        <p:cxnSp>
          <p:nvCxnSpPr>
            <p:cNvPr id="143" name="Straight Arrow Connector 142"/>
            <p:cNvCxnSpPr/>
            <p:nvPr/>
          </p:nvCxnSpPr>
          <p:spPr>
            <a:xfrm>
              <a:off x="3752745" y="3993772"/>
              <a:ext cx="331058" cy="0"/>
            </a:xfrm>
            <a:prstGeom prst="straightConnector1">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976576" y="1788551"/>
            <a:ext cx="3006295" cy="1772793"/>
            <a:chOff x="8976576" y="1788551"/>
            <a:chExt cx="3006295" cy="1772793"/>
          </a:xfrm>
        </p:grpSpPr>
        <p:cxnSp>
          <p:nvCxnSpPr>
            <p:cNvPr id="31" name="Straight Arrow Connector 30"/>
            <p:cNvCxnSpPr/>
            <p:nvPr/>
          </p:nvCxnSpPr>
          <p:spPr>
            <a:xfrm flipH="1">
              <a:off x="8976576" y="2552450"/>
              <a:ext cx="946673" cy="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812416" y="1788551"/>
              <a:ext cx="2170455" cy="177279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During insertion records are hash distributed among the 3 extents based on value of ‘Region’ column</a:t>
              </a:r>
            </a:p>
          </p:txBody>
        </p:sp>
      </p:grpSp>
      <p:grpSp>
        <p:nvGrpSpPr>
          <p:cNvPr id="10" name="Group 9"/>
          <p:cNvGrpSpPr/>
          <p:nvPr/>
        </p:nvGrpSpPr>
        <p:grpSpPr>
          <a:xfrm>
            <a:off x="4079895" y="1492369"/>
            <a:ext cx="5304425" cy="1328110"/>
            <a:chOff x="4079895" y="1492369"/>
            <a:chExt cx="5304425" cy="1328110"/>
          </a:xfrm>
        </p:grpSpPr>
        <p:sp>
          <p:nvSpPr>
            <p:cNvPr id="75" name="Oval 74"/>
            <p:cNvSpPr/>
            <p:nvPr/>
          </p:nvSpPr>
          <p:spPr bwMode="auto">
            <a:xfrm>
              <a:off x="4396757" y="1668720"/>
              <a:ext cx="258662" cy="2791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7" name="Straight Arrow Connector 106"/>
            <p:cNvCxnSpPr>
              <a:endCxn id="103" idx="0"/>
            </p:cNvCxnSpPr>
            <p:nvPr/>
          </p:nvCxnSpPr>
          <p:spPr>
            <a:xfrm flipH="1">
              <a:off x="6747411" y="2088771"/>
              <a:ext cx="714" cy="725358"/>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a:off x="4079895" y="1492369"/>
              <a:ext cx="5304425"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INSERT</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INTO</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LogRecordsTable</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Start, End, Region </a:t>
              </a:r>
              <a:r>
                <a:rPr kumimoji="0" lang="en-US"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6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rs</a:t>
              </a:r>
              <a:endParaRPr kumimoji="0" lang="en-US" altLang="zh-CN" sz="1600" b="0" i="0" u="none" strike="noStrike" kern="1200" cap="none" spc="0" normalizeH="0" baseline="0" noProof="0" dirty="0">
                <a:ln>
                  <a:noFill/>
                </a:ln>
                <a:solidFill>
                  <a:srgbClr val="505050"/>
                </a:solidFill>
                <a:effectLst/>
                <a:uLnTx/>
                <a:uFillTx/>
                <a:latin typeface="Consolas" panose="020B0609020204030204" pitchFamily="49" charset="0"/>
                <a:ea typeface="Segoe UI Historic" panose="020B0502040204020203" pitchFamily="34" charset="0"/>
                <a:cs typeface="Consolas" panose="020B0609020204030204" pitchFamily="49" charset="0"/>
              </a:endParaRPr>
            </a:p>
          </p:txBody>
        </p:sp>
        <p:cxnSp>
          <p:nvCxnSpPr>
            <p:cNvPr id="39" name="Elbow Connector 38"/>
            <p:cNvCxnSpPr>
              <a:stCxn id="5" idx="0"/>
              <a:endCxn id="104" idx="0"/>
            </p:cNvCxnSpPr>
            <p:nvPr/>
          </p:nvCxnSpPr>
          <p:spPr>
            <a:xfrm rot="5400000" flipH="1" flipV="1">
              <a:off x="6747787" y="1036909"/>
              <a:ext cx="12700" cy="3554440"/>
            </a:xfrm>
            <a:prstGeom prst="bentConnector3">
              <a:avLst>
                <a:gd name="adj1" fmla="val 2106386"/>
              </a:avLst>
            </a:prstGeom>
            <a:ln w="57150">
              <a:solidFill>
                <a:srgbClr val="50B347"/>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8985869" y="4996699"/>
            <a:ext cx="2306719" cy="787908"/>
            <a:chOff x="8985869" y="4996699"/>
            <a:chExt cx="2306719" cy="787908"/>
          </a:xfrm>
        </p:grpSpPr>
        <p:sp>
          <p:nvSpPr>
            <p:cNvPr id="140" name="TextBox 139"/>
            <p:cNvSpPr txBox="1"/>
            <p:nvPr/>
          </p:nvSpPr>
          <p:spPr>
            <a:xfrm>
              <a:off x="9812416" y="4996699"/>
              <a:ext cx="1480172" cy="7879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Partition elimination</a:t>
              </a:r>
            </a:p>
          </p:txBody>
        </p:sp>
        <p:cxnSp>
          <p:nvCxnSpPr>
            <p:cNvPr id="141" name="Straight Arrow Connector 140"/>
            <p:cNvCxnSpPr/>
            <p:nvPr/>
          </p:nvCxnSpPr>
          <p:spPr>
            <a:xfrm flipH="1">
              <a:off x="8985869" y="5391010"/>
              <a:ext cx="946673" cy="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079895" y="5146378"/>
            <a:ext cx="5304426" cy="1341702"/>
            <a:chOff x="4079895" y="5146378"/>
            <a:chExt cx="5304426" cy="1341702"/>
          </a:xfrm>
        </p:grpSpPr>
        <p:sp>
          <p:nvSpPr>
            <p:cNvPr id="69" name="Rectangle 68"/>
            <p:cNvSpPr/>
            <p:nvPr/>
          </p:nvSpPr>
          <p:spPr>
            <a:xfrm>
              <a:off x="4079895" y="5841749"/>
              <a:ext cx="5304426"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r>
                <a:rPr kumimoji="0" lang="en-US" altLang="zh-CN" sz="1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rs</a:t>
              </a:r>
              <a:r>
                <a:rPr kumimoji="0" lang="en-US" altLang="zh-CN" sz="18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altLang="zh-CN"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altLang="zh-CN"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 </a:t>
              </a:r>
              <a:r>
                <a:rPr kumimoji="0" lang="en-US" altLang="zh-CN" sz="18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r>
                <a:rPr kumimoji="0" lang="en-US" altLang="zh-CN"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altLang="zh-CN"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 </a:t>
              </a:r>
              <a:r>
                <a:rPr kumimoji="0" lang="en-US" altLang="zh-CN" sz="1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LogRecordsTable</a:t>
              </a:r>
              <a:r>
                <a:rPr kumimoji="0" lang="en-US" altLang="zh-CN" sz="18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6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WHERE</a:t>
              </a:r>
              <a:r>
                <a:rPr kumimoji="0" lang="en-US" altLang="zh-CN"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altLang="zh-CN" sz="18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Region == “</a:t>
              </a:r>
              <a:r>
                <a:rPr kumimoji="0" lang="en-US" altLang="zh-CN" sz="18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en-gb</a:t>
              </a:r>
              <a:r>
                <a:rPr kumimoji="0" lang="en-US" altLang="zh-CN" sz="18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p:txBody>
        </p:sp>
        <p:cxnSp>
          <p:nvCxnSpPr>
            <p:cNvPr id="130" name="Straight Arrow Connector 129"/>
            <p:cNvCxnSpPr>
              <a:stCxn id="91" idx="2"/>
            </p:cNvCxnSpPr>
            <p:nvPr/>
          </p:nvCxnSpPr>
          <p:spPr>
            <a:xfrm>
              <a:off x="6747411" y="5152728"/>
              <a:ext cx="0" cy="359072"/>
            </a:xfrm>
            <a:prstGeom prst="straightConnector1">
              <a:avLst/>
            </a:prstGeom>
            <a:ln w="57150">
              <a:solidFill>
                <a:srgbClr val="50B347"/>
              </a:solidFill>
              <a:prstDash val="solid"/>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4" name="Elbow Connector 133"/>
            <p:cNvCxnSpPr>
              <a:stCxn id="17" idx="2"/>
              <a:endCxn id="98" idx="2"/>
            </p:cNvCxnSpPr>
            <p:nvPr/>
          </p:nvCxnSpPr>
          <p:spPr>
            <a:xfrm rot="16200000" flipH="1">
              <a:off x="6747806" y="3375526"/>
              <a:ext cx="12700" cy="3554403"/>
            </a:xfrm>
            <a:prstGeom prst="bentConnector3">
              <a:avLst>
                <a:gd name="adj1" fmla="val 1800000"/>
              </a:avLst>
            </a:prstGeom>
            <a:ln w="57150">
              <a:solidFill>
                <a:srgbClr val="50B347"/>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09" name="Picture 2" descr="http://img1.wikia.nocookie.net/__cb20140304142549/the-robinson-expedition/images/2/27/Red-cross-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8416028" y="5262732"/>
              <a:ext cx="217112" cy="21711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218" name="Picture 2" descr="http://img1.wikia.nocookie.net/__cb20140304142549/the-robinson-expedition/images/2/27/Red-cross-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867948" y="5262732"/>
              <a:ext cx="217112" cy="217112"/>
            </a:xfrm>
            <a:prstGeom prst="rect">
              <a:avLst/>
            </a:prstGeom>
            <a:solidFill>
              <a:srgbClr val="FFFFFF"/>
            </a:solidFill>
            <a:ln>
              <a:noFill/>
            </a:ln>
            <a:extLst/>
          </p:spPr>
        </p:pic>
      </p:grpSp>
      <p:sp>
        <p:nvSpPr>
          <p:cNvPr id="52" name="Oval 51"/>
          <p:cNvSpPr/>
          <p:nvPr/>
        </p:nvSpPr>
        <p:spPr bwMode="auto">
          <a:xfrm>
            <a:off x="1859329" y="2707068"/>
            <a:ext cx="425477" cy="425477"/>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pitchFamily="34" charset="0"/>
              </a:rPr>
              <a:t>1</a:t>
            </a:r>
          </a:p>
        </p:txBody>
      </p:sp>
      <p:sp>
        <p:nvSpPr>
          <p:cNvPr id="53" name="Oval 52"/>
          <p:cNvSpPr/>
          <p:nvPr/>
        </p:nvSpPr>
        <p:spPr bwMode="auto">
          <a:xfrm>
            <a:off x="6541398" y="1106045"/>
            <a:ext cx="425477" cy="425477"/>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pitchFamily="34" charset="0"/>
              </a:rPr>
              <a:t>2</a:t>
            </a:r>
          </a:p>
        </p:txBody>
      </p:sp>
      <p:sp>
        <p:nvSpPr>
          <p:cNvPr id="54" name="Oval 53"/>
          <p:cNvSpPr/>
          <p:nvPr/>
        </p:nvSpPr>
        <p:spPr bwMode="auto">
          <a:xfrm>
            <a:off x="6541398" y="5526163"/>
            <a:ext cx="425477" cy="425477"/>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pitchFamily="34" charset="0"/>
              </a:rPr>
              <a:t>3</a:t>
            </a:r>
          </a:p>
        </p:txBody>
      </p:sp>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007565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righ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06" name="think-cell Slide" r:id="rId5" imgW="377" imgH="377" progId="TCLayout.ActiveDocument.1">
                  <p:embed/>
                </p:oleObj>
              </mc:Choice>
              <mc:Fallback>
                <p:oleObj name="think-cell Slide" r:id="rId5" imgW="377" imgH="377"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p:nvSpPr>
        <p:spPr>
          <a:xfrm>
            <a:off x="391912" y="1604457"/>
            <a:ext cx="11322050" cy="4880032"/>
          </a:xfrm>
          <a:prstGeom prst="rect">
            <a:avLst/>
          </a:prstGeom>
          <a:noFill/>
          <a:ln w="3175">
            <a:noFill/>
          </a:ln>
        </p:spPr>
        <p:txBody>
          <a:bodyPr wrap="square" lIns="182880" tIns="91440" rIns="182880" bIns="9144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p:cNvSpPr>
            <a:spLocks noGrp="1"/>
          </p:cNvSpPr>
          <p:nvPr>
            <p:ph type="title"/>
          </p:nvPr>
        </p:nvSpPr>
        <p:spPr/>
        <p:txBody>
          <a:bodyPr/>
          <a:lstStyle/>
          <a:p>
            <a:r>
              <a:rPr lang="en-US" dirty="0"/>
              <a:t>Table: Clustered indexes</a:t>
            </a:r>
            <a:br>
              <a:rPr lang="en-US" sz="3200" dirty="0">
                <a:solidFill>
                  <a:schemeClr val="accent2"/>
                </a:solidFill>
              </a:rPr>
            </a:br>
            <a:r>
              <a:rPr lang="en-IN" sz="3200" dirty="0">
                <a:solidFill>
                  <a:schemeClr val="accent2"/>
                </a:solidFill>
                <a:cs typeface="Segoe UI Semibold" panose="020B0702040204020203" pitchFamily="34" charset="0"/>
              </a:rPr>
              <a:t>Improve performance by eliminating ‘cross-extent shuffling’ </a:t>
            </a:r>
            <a:endParaRPr lang="en-US" sz="3200" dirty="0">
              <a:solidFill>
                <a:schemeClr val="accent2"/>
              </a:solidFill>
            </a:endParaRPr>
          </a:p>
        </p:txBody>
      </p:sp>
      <p:grpSp>
        <p:nvGrpSpPr>
          <p:cNvPr id="267" name="Group 266"/>
          <p:cNvGrpSpPr/>
          <p:nvPr/>
        </p:nvGrpSpPr>
        <p:grpSpPr>
          <a:xfrm>
            <a:off x="7660892" y="1594832"/>
            <a:ext cx="4178195" cy="3743194"/>
            <a:chOff x="7535767" y="1604457"/>
            <a:chExt cx="4178195" cy="3743194"/>
          </a:xfrm>
        </p:grpSpPr>
        <p:sp>
          <p:nvSpPr>
            <p:cNvPr id="146" name="Rectangle 145"/>
            <p:cNvSpPr/>
            <p:nvPr/>
          </p:nvSpPr>
          <p:spPr bwMode="auto">
            <a:xfrm>
              <a:off x="10206872" y="3427448"/>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9" name="Rectangle 18"/>
            <p:cNvSpPr/>
            <p:nvPr/>
          </p:nvSpPr>
          <p:spPr bwMode="auto">
            <a:xfrm>
              <a:off x="7535767" y="1604457"/>
              <a:ext cx="4119203" cy="3547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Table clustered by Region</a:t>
              </a:r>
            </a:p>
          </p:txBody>
        </p:sp>
        <p:sp>
          <p:nvSpPr>
            <p:cNvPr id="112" name="Rectangle 111"/>
            <p:cNvSpPr/>
            <p:nvPr/>
          </p:nvSpPr>
          <p:spPr bwMode="auto">
            <a:xfrm>
              <a:off x="7594758"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Read</a:t>
              </a:r>
            </a:p>
          </p:txBody>
        </p:sp>
        <p:sp>
          <p:nvSpPr>
            <p:cNvPr id="113" name="Rectangle 112"/>
            <p:cNvSpPr/>
            <p:nvPr/>
          </p:nvSpPr>
          <p:spPr bwMode="auto">
            <a:xfrm>
              <a:off x="8639604"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Read</a:t>
              </a:r>
            </a:p>
          </p:txBody>
        </p:sp>
        <p:sp>
          <p:nvSpPr>
            <p:cNvPr id="114" name="Rectangle 113"/>
            <p:cNvSpPr/>
            <p:nvPr/>
          </p:nvSpPr>
          <p:spPr bwMode="auto">
            <a:xfrm>
              <a:off x="9684449"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Read</a:t>
              </a:r>
            </a:p>
          </p:txBody>
        </p:sp>
        <p:sp>
          <p:nvSpPr>
            <p:cNvPr id="115" name="Rectangle 114"/>
            <p:cNvSpPr/>
            <p:nvPr/>
          </p:nvSpPr>
          <p:spPr bwMode="auto">
            <a:xfrm>
              <a:off x="10729295"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Read</a:t>
              </a:r>
            </a:p>
          </p:txBody>
        </p:sp>
        <p:sp>
          <p:nvSpPr>
            <p:cNvPr id="116" name="Rectangle 115"/>
            <p:cNvSpPr/>
            <p:nvPr/>
          </p:nvSpPr>
          <p:spPr bwMode="auto">
            <a:xfrm>
              <a:off x="7594758" y="2913685"/>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17" name="Rectangle 116"/>
            <p:cNvSpPr/>
            <p:nvPr/>
          </p:nvSpPr>
          <p:spPr bwMode="auto">
            <a:xfrm>
              <a:off x="8639604" y="2913685"/>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18" name="Rectangle 117"/>
            <p:cNvSpPr/>
            <p:nvPr/>
          </p:nvSpPr>
          <p:spPr bwMode="auto">
            <a:xfrm>
              <a:off x="9684449" y="2913685"/>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Partial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19" name="Rectangle 118"/>
            <p:cNvSpPr/>
            <p:nvPr/>
          </p:nvSpPr>
          <p:spPr bwMode="auto">
            <a:xfrm>
              <a:off x="10729295" y="2913685"/>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Partial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28" name="Rectangle 127"/>
            <p:cNvSpPr/>
            <p:nvPr/>
          </p:nvSpPr>
          <p:spPr bwMode="auto">
            <a:xfrm>
              <a:off x="7594758"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Extent 1</a:t>
              </a:r>
            </a:p>
          </p:txBody>
        </p:sp>
        <p:sp>
          <p:nvSpPr>
            <p:cNvPr id="129" name="Rectangle 128"/>
            <p:cNvSpPr/>
            <p:nvPr/>
          </p:nvSpPr>
          <p:spPr bwMode="auto">
            <a:xfrm>
              <a:off x="8639604"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Extent 2</a:t>
              </a:r>
            </a:p>
          </p:txBody>
        </p:sp>
        <p:sp>
          <p:nvSpPr>
            <p:cNvPr id="130" name="Rectangle 129"/>
            <p:cNvSpPr/>
            <p:nvPr/>
          </p:nvSpPr>
          <p:spPr bwMode="auto">
            <a:xfrm>
              <a:off x="9684449"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Extent 3</a:t>
              </a:r>
            </a:p>
          </p:txBody>
        </p:sp>
        <p:sp>
          <p:nvSpPr>
            <p:cNvPr id="131" name="Rectangle 130"/>
            <p:cNvSpPr/>
            <p:nvPr/>
          </p:nvSpPr>
          <p:spPr bwMode="auto">
            <a:xfrm>
              <a:off x="10729295"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Extent 4</a:t>
              </a:r>
            </a:p>
          </p:txBody>
        </p:sp>
        <p:sp>
          <p:nvSpPr>
            <p:cNvPr id="144" name="Rectangle 143"/>
            <p:cNvSpPr/>
            <p:nvPr/>
          </p:nvSpPr>
          <p:spPr bwMode="auto">
            <a:xfrm>
              <a:off x="7594758" y="3427448"/>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Sort</a:t>
              </a:r>
            </a:p>
          </p:txBody>
        </p:sp>
        <p:sp>
          <p:nvSpPr>
            <p:cNvPr id="145" name="Rectangle 144"/>
            <p:cNvSpPr/>
            <p:nvPr/>
          </p:nvSpPr>
          <p:spPr bwMode="auto">
            <a:xfrm>
              <a:off x="8639604" y="3427448"/>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Sort</a:t>
              </a:r>
            </a:p>
          </p:txBody>
        </p:sp>
        <p:sp>
          <p:nvSpPr>
            <p:cNvPr id="167" name="Rectangle 166"/>
            <p:cNvSpPr/>
            <p:nvPr/>
          </p:nvSpPr>
          <p:spPr bwMode="auto">
            <a:xfrm>
              <a:off x="7594758" y="3949611"/>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Top 100</a:t>
              </a:r>
            </a:p>
          </p:txBody>
        </p:sp>
        <p:sp>
          <p:nvSpPr>
            <p:cNvPr id="168" name="Rectangle 167"/>
            <p:cNvSpPr/>
            <p:nvPr/>
          </p:nvSpPr>
          <p:spPr bwMode="auto">
            <a:xfrm>
              <a:off x="8639604" y="3949611"/>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Top 100</a:t>
              </a:r>
            </a:p>
          </p:txBody>
        </p:sp>
        <p:sp>
          <p:nvSpPr>
            <p:cNvPr id="186" name="Rectangle 185"/>
            <p:cNvSpPr/>
            <p:nvPr/>
          </p:nvSpPr>
          <p:spPr bwMode="auto">
            <a:xfrm>
              <a:off x="10206872" y="3949611"/>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Sort</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96" name="Rectangle 195"/>
            <p:cNvSpPr/>
            <p:nvPr/>
          </p:nvSpPr>
          <p:spPr bwMode="auto">
            <a:xfrm>
              <a:off x="10206872" y="44712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Top 100</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198" name="Rectangle 197"/>
            <p:cNvSpPr/>
            <p:nvPr/>
          </p:nvSpPr>
          <p:spPr bwMode="auto">
            <a:xfrm>
              <a:off x="7594758" y="4992855"/>
              <a:ext cx="4060211"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Top 100</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cxnSp>
          <p:nvCxnSpPr>
            <p:cNvPr id="120" name="Straight Arrow Connector 119"/>
            <p:cNvCxnSpPr>
              <a:stCxn id="112" idx="2"/>
              <a:endCxn id="116" idx="0"/>
            </p:cNvCxnSpPr>
            <p:nvPr/>
          </p:nvCxnSpPr>
          <p:spPr>
            <a:xfrm>
              <a:off x="8087092" y="2757043"/>
              <a:ext cx="0" cy="156642"/>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16" idx="2"/>
              <a:endCxn id="144" idx="0"/>
            </p:cNvCxnSpPr>
            <p:nvPr/>
          </p:nvCxnSpPr>
          <p:spPr>
            <a:xfrm>
              <a:off x="8087092" y="3268481"/>
              <a:ext cx="0" cy="1589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7" idx="2"/>
              <a:endCxn id="145" idx="0"/>
            </p:cNvCxnSpPr>
            <p:nvPr/>
          </p:nvCxnSpPr>
          <p:spPr>
            <a:xfrm>
              <a:off x="9131938" y="3268481"/>
              <a:ext cx="0" cy="1589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8" idx="2"/>
              <a:endCxn id="146" idx="0"/>
            </p:cNvCxnSpPr>
            <p:nvPr/>
          </p:nvCxnSpPr>
          <p:spPr>
            <a:xfrm>
              <a:off x="10176783" y="3268481"/>
              <a:ext cx="522423" cy="1589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9" idx="2"/>
              <a:endCxn id="146" idx="0"/>
            </p:cNvCxnSpPr>
            <p:nvPr/>
          </p:nvCxnSpPr>
          <p:spPr>
            <a:xfrm flipH="1">
              <a:off x="10699206" y="3268481"/>
              <a:ext cx="522423" cy="1589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5" idx="2"/>
              <a:endCxn id="119" idx="0"/>
            </p:cNvCxnSpPr>
            <p:nvPr/>
          </p:nvCxnSpPr>
          <p:spPr>
            <a:xfrm>
              <a:off x="11221629" y="2757043"/>
              <a:ext cx="0" cy="156642"/>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4" idx="2"/>
              <a:endCxn id="118" idx="0"/>
            </p:cNvCxnSpPr>
            <p:nvPr/>
          </p:nvCxnSpPr>
          <p:spPr>
            <a:xfrm>
              <a:off x="10176783" y="2757043"/>
              <a:ext cx="0" cy="156642"/>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13" idx="2"/>
              <a:endCxn id="117" idx="0"/>
            </p:cNvCxnSpPr>
            <p:nvPr/>
          </p:nvCxnSpPr>
          <p:spPr>
            <a:xfrm>
              <a:off x="9131938" y="2757043"/>
              <a:ext cx="0" cy="156642"/>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44" idx="2"/>
              <a:endCxn id="167" idx="0"/>
            </p:cNvCxnSpPr>
            <p:nvPr/>
          </p:nvCxnSpPr>
          <p:spPr>
            <a:xfrm>
              <a:off x="8087092" y="3782244"/>
              <a:ext cx="0" cy="1673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stCxn id="145" idx="2"/>
              <a:endCxn id="168" idx="0"/>
            </p:cNvCxnSpPr>
            <p:nvPr/>
          </p:nvCxnSpPr>
          <p:spPr>
            <a:xfrm>
              <a:off x="9131938" y="3782244"/>
              <a:ext cx="0" cy="1673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46" idx="2"/>
              <a:endCxn id="186" idx="0"/>
            </p:cNvCxnSpPr>
            <p:nvPr/>
          </p:nvCxnSpPr>
          <p:spPr>
            <a:xfrm>
              <a:off x="10699206" y="3782244"/>
              <a:ext cx="0" cy="167367"/>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86" idx="2"/>
              <a:endCxn id="196" idx="0"/>
            </p:cNvCxnSpPr>
            <p:nvPr/>
          </p:nvCxnSpPr>
          <p:spPr>
            <a:xfrm>
              <a:off x="10699206" y="4304407"/>
              <a:ext cx="0" cy="166826"/>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67" idx="2"/>
            </p:cNvCxnSpPr>
            <p:nvPr/>
          </p:nvCxnSpPr>
          <p:spPr>
            <a:xfrm flipH="1">
              <a:off x="8087091" y="4304407"/>
              <a:ext cx="1" cy="688448"/>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68" idx="2"/>
            </p:cNvCxnSpPr>
            <p:nvPr/>
          </p:nvCxnSpPr>
          <p:spPr>
            <a:xfrm>
              <a:off x="9131938" y="4304407"/>
              <a:ext cx="0" cy="688448"/>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96" idx="2"/>
            </p:cNvCxnSpPr>
            <p:nvPr/>
          </p:nvCxnSpPr>
          <p:spPr>
            <a:xfrm flipH="1">
              <a:off x="10699205" y="4826029"/>
              <a:ext cx="1" cy="166826"/>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p:nvGrpSpPr>
        <p:grpSpPr>
          <a:xfrm>
            <a:off x="3213239" y="1585207"/>
            <a:ext cx="4119205" cy="4769483"/>
            <a:chOff x="3415377" y="1604457"/>
            <a:chExt cx="4119205" cy="4769483"/>
          </a:xfrm>
        </p:grpSpPr>
        <p:sp>
          <p:nvSpPr>
            <p:cNvPr id="9" name="Rectangle 8"/>
            <p:cNvSpPr/>
            <p:nvPr/>
          </p:nvSpPr>
          <p:spPr bwMode="auto">
            <a:xfrm>
              <a:off x="3415378"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Read</a:t>
              </a:r>
            </a:p>
          </p:txBody>
        </p:sp>
        <p:sp>
          <p:nvSpPr>
            <p:cNvPr id="10" name="Rectangle 9"/>
            <p:cNvSpPr/>
            <p:nvPr/>
          </p:nvSpPr>
          <p:spPr bwMode="auto">
            <a:xfrm>
              <a:off x="4460224"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Read</a:t>
              </a:r>
            </a:p>
          </p:txBody>
        </p:sp>
        <p:sp>
          <p:nvSpPr>
            <p:cNvPr id="11" name="Rectangle 10"/>
            <p:cNvSpPr/>
            <p:nvPr/>
          </p:nvSpPr>
          <p:spPr bwMode="auto">
            <a:xfrm>
              <a:off x="5505069"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Read</a:t>
              </a:r>
            </a:p>
          </p:txBody>
        </p:sp>
        <p:sp>
          <p:nvSpPr>
            <p:cNvPr id="12" name="Rectangle 11"/>
            <p:cNvSpPr/>
            <p:nvPr/>
          </p:nvSpPr>
          <p:spPr bwMode="auto">
            <a:xfrm>
              <a:off x="6549915" y="2402247"/>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Read</a:t>
              </a:r>
            </a:p>
          </p:txBody>
        </p:sp>
        <p:sp>
          <p:nvSpPr>
            <p:cNvPr id="18" name="Rectangle 17"/>
            <p:cNvSpPr/>
            <p:nvPr/>
          </p:nvSpPr>
          <p:spPr bwMode="auto">
            <a:xfrm>
              <a:off x="3415378" y="1604457"/>
              <a:ext cx="4119203" cy="3547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Unstructured Data</a:t>
              </a:r>
            </a:p>
          </p:txBody>
        </p:sp>
        <p:sp>
          <p:nvSpPr>
            <p:cNvPr id="20" name="Rectangle 19"/>
            <p:cNvSpPr/>
            <p:nvPr/>
          </p:nvSpPr>
          <p:spPr bwMode="auto">
            <a:xfrm>
              <a:off x="3415378" y="3057556"/>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Partial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21" name="Rectangle 20"/>
            <p:cNvSpPr/>
            <p:nvPr/>
          </p:nvSpPr>
          <p:spPr bwMode="auto">
            <a:xfrm>
              <a:off x="4460224" y="3057556"/>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Partial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22" name="Rectangle 21"/>
            <p:cNvSpPr/>
            <p:nvPr/>
          </p:nvSpPr>
          <p:spPr bwMode="auto">
            <a:xfrm>
              <a:off x="5505069" y="3057556"/>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Partial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23" name="Rectangle 22"/>
            <p:cNvSpPr/>
            <p:nvPr/>
          </p:nvSpPr>
          <p:spPr bwMode="auto">
            <a:xfrm>
              <a:off x="6549915" y="3057556"/>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Partial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cxnSp>
          <p:nvCxnSpPr>
            <p:cNvPr id="47" name="Straight Arrow Connector 46"/>
            <p:cNvCxnSpPr>
              <a:stCxn id="9" idx="2"/>
              <a:endCxn id="20" idx="0"/>
            </p:cNvCxnSpPr>
            <p:nvPr/>
          </p:nvCxnSpPr>
          <p:spPr>
            <a:xfrm>
              <a:off x="3907712" y="2757043"/>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0" idx="2"/>
              <a:endCxn id="24" idx="0"/>
            </p:cNvCxnSpPr>
            <p:nvPr/>
          </p:nvCxnSpPr>
          <p:spPr>
            <a:xfrm>
              <a:off x="3907712" y="341235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1" idx="2"/>
              <a:endCxn id="25" idx="0"/>
            </p:cNvCxnSpPr>
            <p:nvPr/>
          </p:nvCxnSpPr>
          <p:spPr>
            <a:xfrm>
              <a:off x="4952558" y="341235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2" idx="2"/>
              <a:endCxn id="26" idx="0"/>
            </p:cNvCxnSpPr>
            <p:nvPr/>
          </p:nvCxnSpPr>
          <p:spPr>
            <a:xfrm>
              <a:off x="5997403" y="341235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3" idx="2"/>
              <a:endCxn id="27" idx="0"/>
            </p:cNvCxnSpPr>
            <p:nvPr/>
          </p:nvCxnSpPr>
          <p:spPr>
            <a:xfrm>
              <a:off x="7042249" y="341235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2" idx="2"/>
              <a:endCxn id="23" idx="0"/>
            </p:cNvCxnSpPr>
            <p:nvPr/>
          </p:nvCxnSpPr>
          <p:spPr>
            <a:xfrm>
              <a:off x="7042249" y="2757043"/>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1" idx="2"/>
              <a:endCxn id="22" idx="0"/>
            </p:cNvCxnSpPr>
            <p:nvPr/>
          </p:nvCxnSpPr>
          <p:spPr>
            <a:xfrm>
              <a:off x="5997403" y="2757043"/>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0" idx="2"/>
              <a:endCxn id="21" idx="0"/>
            </p:cNvCxnSpPr>
            <p:nvPr/>
          </p:nvCxnSpPr>
          <p:spPr>
            <a:xfrm>
              <a:off x="4952558" y="2757043"/>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bwMode="auto">
            <a:xfrm>
              <a:off x="3415377" y="4708526"/>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74" name="Rectangle 73"/>
            <p:cNvSpPr/>
            <p:nvPr/>
          </p:nvSpPr>
          <p:spPr bwMode="auto">
            <a:xfrm>
              <a:off x="4815322" y="4708526"/>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75" name="Rectangle 74"/>
            <p:cNvSpPr/>
            <p:nvPr/>
          </p:nvSpPr>
          <p:spPr bwMode="auto">
            <a:xfrm>
              <a:off x="6215266" y="4708526"/>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Full </a:t>
              </a:r>
              <a:r>
                <a:rPr kumimoji="0" lang="en-US" sz="1200"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agg</a:t>
              </a:r>
              <a:endPar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77" name="Rectangle 76"/>
            <p:cNvSpPr/>
            <p:nvPr/>
          </p:nvSpPr>
          <p:spPr bwMode="auto">
            <a:xfrm>
              <a:off x="3415377" y="5363835"/>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Sort</a:t>
              </a:r>
            </a:p>
          </p:txBody>
        </p:sp>
        <p:sp>
          <p:nvSpPr>
            <p:cNvPr id="78" name="Rectangle 77"/>
            <p:cNvSpPr/>
            <p:nvPr/>
          </p:nvSpPr>
          <p:spPr bwMode="auto">
            <a:xfrm>
              <a:off x="4815322" y="5363835"/>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Sort</a:t>
              </a:r>
            </a:p>
          </p:txBody>
        </p:sp>
        <p:sp>
          <p:nvSpPr>
            <p:cNvPr id="79" name="Rectangle 78"/>
            <p:cNvSpPr/>
            <p:nvPr/>
          </p:nvSpPr>
          <p:spPr bwMode="auto">
            <a:xfrm>
              <a:off x="6215266" y="5363835"/>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Sort</a:t>
              </a:r>
            </a:p>
          </p:txBody>
        </p:sp>
        <p:sp>
          <p:nvSpPr>
            <p:cNvPr id="81" name="Rectangle 80"/>
            <p:cNvSpPr/>
            <p:nvPr/>
          </p:nvSpPr>
          <p:spPr bwMode="auto">
            <a:xfrm>
              <a:off x="3415377" y="6019144"/>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Top 100</a:t>
              </a:r>
            </a:p>
          </p:txBody>
        </p:sp>
        <p:sp>
          <p:nvSpPr>
            <p:cNvPr id="82" name="Rectangle 81"/>
            <p:cNvSpPr/>
            <p:nvPr/>
          </p:nvSpPr>
          <p:spPr bwMode="auto">
            <a:xfrm>
              <a:off x="4815322" y="6019144"/>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Top 100</a:t>
              </a:r>
            </a:p>
          </p:txBody>
        </p:sp>
        <p:sp>
          <p:nvSpPr>
            <p:cNvPr id="83" name="Rectangle 82"/>
            <p:cNvSpPr/>
            <p:nvPr/>
          </p:nvSpPr>
          <p:spPr bwMode="auto">
            <a:xfrm>
              <a:off x="6215266" y="6019144"/>
              <a:ext cx="1319314"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Top 100</a:t>
              </a:r>
            </a:p>
          </p:txBody>
        </p:sp>
        <p:cxnSp>
          <p:nvCxnSpPr>
            <p:cNvPr id="85" name="Straight Arrow Connector 84"/>
            <p:cNvCxnSpPr>
              <a:stCxn id="73" idx="2"/>
              <a:endCxn id="77" idx="0"/>
            </p:cNvCxnSpPr>
            <p:nvPr/>
          </p:nvCxnSpPr>
          <p:spPr>
            <a:xfrm>
              <a:off x="4075035" y="506332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7" idx="2"/>
              <a:endCxn id="81" idx="0"/>
            </p:cNvCxnSpPr>
            <p:nvPr/>
          </p:nvCxnSpPr>
          <p:spPr>
            <a:xfrm>
              <a:off x="4075035" y="5718631"/>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8" idx="2"/>
              <a:endCxn id="82" idx="0"/>
            </p:cNvCxnSpPr>
            <p:nvPr/>
          </p:nvCxnSpPr>
          <p:spPr>
            <a:xfrm>
              <a:off x="5474980" y="5718631"/>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9" idx="2"/>
              <a:endCxn id="83" idx="0"/>
            </p:cNvCxnSpPr>
            <p:nvPr/>
          </p:nvCxnSpPr>
          <p:spPr>
            <a:xfrm>
              <a:off x="6874924" y="5718631"/>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5" idx="2"/>
              <a:endCxn id="79" idx="0"/>
            </p:cNvCxnSpPr>
            <p:nvPr/>
          </p:nvCxnSpPr>
          <p:spPr>
            <a:xfrm>
              <a:off x="6874924" y="506332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74" idx="2"/>
              <a:endCxn id="78" idx="0"/>
            </p:cNvCxnSpPr>
            <p:nvPr/>
          </p:nvCxnSpPr>
          <p:spPr>
            <a:xfrm>
              <a:off x="5474980" y="5063322"/>
              <a:ext cx="0" cy="300513"/>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bwMode="auto">
            <a:xfrm>
              <a:off x="3415378"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Extent 1</a:t>
              </a:r>
            </a:p>
          </p:txBody>
        </p:sp>
        <p:sp>
          <p:nvSpPr>
            <p:cNvPr id="108" name="Rectangle 107"/>
            <p:cNvSpPr/>
            <p:nvPr/>
          </p:nvSpPr>
          <p:spPr bwMode="auto">
            <a:xfrm>
              <a:off x="4460224"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Extent 2</a:t>
              </a:r>
            </a:p>
          </p:txBody>
        </p:sp>
        <p:sp>
          <p:nvSpPr>
            <p:cNvPr id="109" name="Rectangle 108"/>
            <p:cNvSpPr/>
            <p:nvPr/>
          </p:nvSpPr>
          <p:spPr bwMode="auto">
            <a:xfrm>
              <a:off x="5505069"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Extent 3</a:t>
              </a:r>
            </a:p>
          </p:txBody>
        </p:sp>
        <p:sp>
          <p:nvSpPr>
            <p:cNvPr id="110" name="Rectangle 109"/>
            <p:cNvSpPr/>
            <p:nvPr/>
          </p:nvSpPr>
          <p:spPr bwMode="auto">
            <a:xfrm>
              <a:off x="6549915" y="1983433"/>
              <a:ext cx="984667" cy="3547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Extent 4</a:t>
              </a:r>
            </a:p>
          </p:txBody>
        </p:sp>
        <p:cxnSp>
          <p:nvCxnSpPr>
            <p:cNvPr id="245" name="Straight Arrow Connector 244"/>
            <p:cNvCxnSpPr/>
            <p:nvPr/>
          </p:nvCxnSpPr>
          <p:spPr>
            <a:xfrm>
              <a:off x="5201929" y="4067661"/>
              <a:ext cx="0" cy="632636"/>
            </a:xfrm>
            <a:prstGeom prst="straightConnector1">
              <a:avLst/>
            </a:prstGeom>
            <a:ln w="28575">
              <a:solidFill>
                <a:srgbClr val="007233"/>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a:off x="7022177" y="4067661"/>
              <a:ext cx="0" cy="632636"/>
            </a:xfrm>
            <a:prstGeom prst="straightConnector1">
              <a:avLst/>
            </a:prstGeom>
            <a:ln w="28575">
              <a:solidFill>
                <a:srgbClr val="68217A"/>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flipH="1">
              <a:off x="5987384" y="4067661"/>
              <a:ext cx="1034793" cy="639097"/>
            </a:xfrm>
            <a:prstGeom prst="straightConnector1">
              <a:avLst/>
            </a:prstGeom>
            <a:ln w="28575">
              <a:solidFill>
                <a:srgbClr val="68217A"/>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flipH="1">
              <a:off x="4440184" y="4067661"/>
              <a:ext cx="2581993" cy="632636"/>
            </a:xfrm>
            <a:prstGeom prst="straightConnector1">
              <a:avLst/>
            </a:prstGeom>
            <a:ln w="28575">
              <a:solidFill>
                <a:srgbClr val="68217A"/>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flipH="1">
              <a:off x="3415380" y="4067175"/>
              <a:ext cx="1790033" cy="633122"/>
            </a:xfrm>
            <a:prstGeom prst="straightConnector1">
              <a:avLst/>
            </a:prstGeom>
            <a:ln w="28575">
              <a:solidFill>
                <a:srgbClr val="007233"/>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5203031" y="4069556"/>
              <a:ext cx="2331549" cy="630741"/>
            </a:xfrm>
            <a:prstGeom prst="straightConnector1">
              <a:avLst/>
            </a:prstGeom>
            <a:ln w="28575">
              <a:solidFill>
                <a:srgbClr val="007233"/>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3927782" y="4067661"/>
              <a:ext cx="0" cy="632636"/>
            </a:xfrm>
            <a:prstGeom prst="straightConnector1">
              <a:avLst/>
            </a:prstGeom>
            <a:ln w="28575">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p:nvPr/>
          </p:nvCxnSpPr>
          <p:spPr>
            <a:xfrm>
              <a:off x="3927782" y="4067661"/>
              <a:ext cx="1034794" cy="632636"/>
            </a:xfrm>
            <a:prstGeom prst="straightConnector1">
              <a:avLst/>
            </a:prstGeom>
            <a:ln w="28575">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a:off x="3927782" y="4067661"/>
              <a:ext cx="2581992" cy="632636"/>
            </a:xfrm>
            <a:prstGeom prst="straightConnector1">
              <a:avLst/>
            </a:prstGeom>
            <a:ln w="28575">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a:off x="5671829" y="4067661"/>
              <a:ext cx="0" cy="632636"/>
            </a:xfrm>
            <a:prstGeom prst="straightConnector1">
              <a:avLst/>
            </a:prstGeom>
            <a:ln w="28575">
              <a:solidFill>
                <a:srgbClr val="FF8C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flipH="1">
              <a:off x="4144045" y="4064794"/>
              <a:ext cx="1530474" cy="640265"/>
            </a:xfrm>
            <a:prstGeom prst="straightConnector1">
              <a:avLst/>
            </a:prstGeom>
            <a:ln w="28575">
              <a:solidFill>
                <a:srgbClr val="FF8C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a:off x="5674519" y="4067175"/>
              <a:ext cx="1169498" cy="656934"/>
            </a:xfrm>
            <a:prstGeom prst="straightConnector1">
              <a:avLst/>
            </a:prstGeom>
            <a:ln w="28575">
              <a:solidFill>
                <a:srgbClr val="FF8C00"/>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3415378" y="3712865"/>
              <a:ext cx="984667" cy="3547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Partition</a:t>
              </a:r>
              <a:endParaRPr kumimoji="0" lang="en-US"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25" name="Rectangle 24"/>
            <p:cNvSpPr/>
            <p:nvPr/>
          </p:nvSpPr>
          <p:spPr bwMode="auto">
            <a:xfrm>
              <a:off x="4460224" y="3712865"/>
              <a:ext cx="984667" cy="354796"/>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Partition</a:t>
              </a:r>
              <a:endParaRPr kumimoji="0" lang="en-US"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26" name="Rectangle 25"/>
            <p:cNvSpPr/>
            <p:nvPr/>
          </p:nvSpPr>
          <p:spPr bwMode="auto">
            <a:xfrm>
              <a:off x="5505069" y="3712865"/>
              <a:ext cx="984667" cy="35479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Partition</a:t>
              </a:r>
              <a:endParaRPr kumimoji="0" lang="en-US"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27" name="Rectangle 26"/>
            <p:cNvSpPr/>
            <p:nvPr/>
          </p:nvSpPr>
          <p:spPr bwMode="auto">
            <a:xfrm>
              <a:off x="6549915" y="3712865"/>
              <a:ext cx="984667" cy="35479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Partition</a:t>
              </a:r>
              <a:endParaRPr kumimoji="0" lang="en-US"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grpSp>
      <p:grpSp>
        <p:nvGrpSpPr>
          <p:cNvPr id="102" name="Group 101"/>
          <p:cNvGrpSpPr/>
          <p:nvPr/>
        </p:nvGrpSpPr>
        <p:grpSpPr>
          <a:xfrm>
            <a:off x="471363" y="1957485"/>
            <a:ext cx="2409037" cy="1912399"/>
            <a:chOff x="2901043" y="1272949"/>
            <a:chExt cx="6396525" cy="5077842"/>
          </a:xfrm>
        </p:grpSpPr>
        <p:pic>
          <p:nvPicPr>
            <p:cNvPr id="103" name="Picture 102"/>
            <p:cNvPicPr>
              <a:picLocks noChangeAspect="1"/>
            </p:cNvPicPr>
            <p:nvPr/>
          </p:nvPicPr>
          <p:blipFill rotWithShape="1">
            <a:blip r:embed="rId7"/>
            <a:srcRect b="27317"/>
            <a:stretch/>
          </p:blipFill>
          <p:spPr>
            <a:xfrm>
              <a:off x="2901043" y="1272949"/>
              <a:ext cx="6389914" cy="5077842"/>
            </a:xfrm>
            <a:prstGeom prst="rect">
              <a:avLst/>
            </a:prstGeom>
            <a:noFill/>
            <a:ln>
              <a:noFill/>
            </a:ln>
          </p:spPr>
        </p:pic>
        <p:sp>
          <p:nvSpPr>
            <p:cNvPr id="104" name="Rectangle 103"/>
            <p:cNvSpPr/>
            <p:nvPr/>
          </p:nvSpPr>
          <p:spPr bwMode="auto">
            <a:xfrm>
              <a:off x="3225954" y="2721428"/>
              <a:ext cx="6071614" cy="36293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9144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C3C00">
                      <a:lumMod val="75000"/>
                    </a:srgbClr>
                  </a:solidFill>
                  <a:effectLst/>
                  <a:uLnTx/>
                  <a:uFillTx/>
                  <a:latin typeface="Cambria" panose="02040503050406030204" pitchFamily="18" charset="0"/>
                  <a:ea typeface="+mn-ea"/>
                  <a:cs typeface="Consolas" panose="020B0609020204030204" pitchFamily="49" charset="0"/>
                </a:rPr>
                <a:t>@rs1 </a:t>
              </a:r>
              <a:r>
                <a:rPr kumimoji="0" lang="en-US" sz="900" b="0" i="0" u="none" strike="noStrike" kern="1200" cap="none" spc="0" normalizeH="0" baseline="0" noProof="0" dirty="0">
                  <a:ln>
                    <a:noFill/>
                  </a:ln>
                  <a:solidFill>
                    <a:prstClr val="black"/>
                  </a:solidFill>
                  <a:effectLst/>
                  <a:uLnTx/>
                  <a:uFillTx/>
                  <a:latin typeface="Cambria" panose="02040503050406030204" pitchFamily="18" charset="0"/>
                  <a:ea typeface="+mn-ea"/>
                  <a:cs typeface="Consolas" panose="020B0609020204030204" pitchFamily="49" charset="0"/>
                </a:rPr>
                <a:t>= </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highlight>
                    <a:srgbClr val="FFFFFF"/>
                  </a:highlight>
                  <a:uLnTx/>
                  <a:uFillTx/>
                  <a:latin typeface="Cambria" panose="02040503050406030204" pitchFamily="18" charset="0"/>
                  <a:ea typeface="Segoe UI Historic" panose="020B0502040204020203" pitchFamily="34" charset="0"/>
                  <a:cs typeface="Segoe UI Historic" panose="020B0502040204020203" pitchFamily="34" charset="0"/>
                </a:rPr>
                <a:t>SELECT</a:t>
              </a:r>
              <a:r>
                <a:rPr kumimoji="0" lang="en-US" sz="900" b="0" i="0" u="none" strike="noStrike" kern="1200" cap="none" spc="0" normalizeH="0" baseline="0" noProof="0" dirty="0">
                  <a:ln>
                    <a:noFill/>
                  </a:ln>
                  <a:solidFill>
                    <a:prstClr val="black"/>
                  </a:solidFill>
                  <a:effectLst/>
                  <a:uLnTx/>
                  <a:uFillTx/>
                  <a:latin typeface="Cambria" panose="02040503050406030204" pitchFamily="18" charset="0"/>
                  <a:ea typeface="+mn-ea"/>
                  <a:cs typeface="Consolas" panose="020B0609020204030204" pitchFamily="49" charset="0"/>
                </a:rPr>
                <a:t> Region, </a:t>
              </a:r>
              <a:r>
                <a:rPr kumimoji="0" lang="en-US" sz="900" b="0" i="0" u="none" strike="noStrike" kern="1200" cap="none" spc="0" normalizeH="0" baseline="0" noProof="0" dirty="0">
                  <a:ln>
                    <a:noFill/>
                  </a:ln>
                  <a:solidFill>
                    <a:srgbClr val="0000FF"/>
                  </a:solidFill>
                  <a:effectLst/>
                  <a:highlight>
                    <a:srgbClr val="FFFFFF"/>
                  </a:highlight>
                  <a:uLnTx/>
                  <a:uFillTx/>
                  <a:latin typeface="Cambria" panose="02040503050406030204" pitchFamily="18" charset="0"/>
                  <a:ea typeface="Segoe UI Historic" panose="020B0502040204020203" pitchFamily="34" charset="0"/>
                  <a:cs typeface="Segoe UI Historic" panose="020B0502040204020203" pitchFamily="34" charset="0"/>
                </a:rPr>
                <a:t>COUNT</a:t>
              </a:r>
              <a:r>
                <a:rPr kumimoji="0" lang="en-US" sz="900" b="0" i="0" u="none" strike="noStrike" kern="1200" cap="none" spc="0" normalizeH="0" baseline="0" noProof="0" dirty="0">
                  <a:ln>
                    <a:noFill/>
                  </a:ln>
                  <a:solidFill>
                    <a:prstClr val="black"/>
                  </a:solidFill>
                  <a:effectLst/>
                  <a:uLnTx/>
                  <a:uFillTx/>
                  <a:latin typeface="Cambria" panose="02040503050406030204" pitchFamily="18" charset="0"/>
                  <a:ea typeface="+mn-ea"/>
                  <a:cs typeface="Consolas" panose="020B0609020204030204" pitchFamily="49" charset="0"/>
                </a:rPr>
                <a:t>() </a:t>
              </a:r>
              <a:r>
                <a:rPr kumimoji="0" lang="en-US" sz="900" b="0" i="0" u="none" strike="noStrike" kern="1200" cap="none" spc="0" normalizeH="0" baseline="0" noProof="0" dirty="0">
                  <a:ln>
                    <a:noFill/>
                  </a:ln>
                  <a:solidFill>
                    <a:srgbClr val="0000FF"/>
                  </a:solidFill>
                  <a:effectLst/>
                  <a:highlight>
                    <a:srgbClr val="FFFFFF"/>
                  </a:highlight>
                  <a:uLnTx/>
                  <a:uFillTx/>
                  <a:latin typeface="Cambria" panose="02040503050406030204" pitchFamily="18" charset="0"/>
                  <a:ea typeface="Segoe UI Historic" panose="020B0502040204020203" pitchFamily="34" charset="0"/>
                  <a:cs typeface="Segoe UI Historic" panose="020B0502040204020203" pitchFamily="34" charset="0"/>
                </a:rPr>
                <a:t>AS</a:t>
              </a:r>
              <a:r>
                <a:rPr kumimoji="0" lang="en-US" sz="900" b="0" i="0" u="none" strike="noStrike" kern="1200" cap="none" spc="0" normalizeH="0" baseline="0" noProof="0" dirty="0">
                  <a:ln>
                    <a:noFill/>
                  </a:ln>
                  <a:solidFill>
                    <a:srgbClr val="DC3C00">
                      <a:lumMod val="75000"/>
                    </a:srgbClr>
                  </a:solidFill>
                  <a:effectLst/>
                  <a:uLnTx/>
                  <a:uFillTx/>
                  <a:latin typeface="Cambria" panose="02040503050406030204" pitchFamily="18" charset="0"/>
                  <a:ea typeface="+mn-ea"/>
                  <a:cs typeface="Consolas" panose="020B0609020204030204" pitchFamily="49" charset="0"/>
                </a:rPr>
                <a:t> </a:t>
              </a:r>
              <a:r>
                <a:rPr kumimoji="0" lang="en-US" sz="900" b="0" i="0" u="none" strike="noStrike" kern="1200" cap="none" spc="0" normalizeH="0" baseline="0" noProof="0" dirty="0">
                  <a:ln>
                    <a:noFill/>
                  </a:ln>
                  <a:solidFill>
                    <a:prstClr val="black"/>
                  </a:solidFill>
                  <a:effectLst/>
                  <a:uLnTx/>
                  <a:uFillTx/>
                  <a:latin typeface="Cambria" panose="02040503050406030204" pitchFamily="18" charset="0"/>
                  <a:ea typeface="+mn-ea"/>
                  <a:cs typeface="Consolas" panose="020B0609020204030204" pitchFamily="49" charset="0"/>
                </a:rPr>
                <a:t>Total</a:t>
              </a:r>
              <a:br>
                <a:rPr kumimoji="0" lang="en-US" sz="900" b="0" i="0" u="none" strike="noStrike" kern="1200" cap="none" spc="0" normalizeH="0" baseline="0" noProof="0" dirty="0">
                  <a:ln>
                    <a:noFill/>
                  </a:ln>
                  <a:solidFill>
                    <a:prstClr val="black"/>
                  </a:solidFill>
                  <a:effectLst/>
                  <a:uLnTx/>
                  <a:uFillTx/>
                  <a:latin typeface="Cambria" panose="02040503050406030204" pitchFamily="18" charset="0"/>
                  <a:ea typeface="+mn-ea"/>
                  <a:cs typeface="Consolas" panose="020B0609020204030204" pitchFamily="49" charset="0"/>
                </a:rPr>
              </a:br>
              <a:r>
                <a:rPr kumimoji="0" lang="en-US" sz="900" b="0" i="0" u="none" strike="noStrike" kern="1200" cap="none" spc="0" normalizeH="0" baseline="0" noProof="0" dirty="0">
                  <a:ln>
                    <a:noFill/>
                  </a:ln>
                  <a:solidFill>
                    <a:srgbClr val="0000FF"/>
                  </a:solidFill>
                  <a:effectLst/>
                  <a:highlight>
                    <a:srgbClr val="FFFFFF"/>
                  </a:highlight>
                  <a:uLnTx/>
                  <a:uFillTx/>
                  <a:latin typeface="Cambria" panose="02040503050406030204" pitchFamily="18" charset="0"/>
                  <a:ea typeface="Segoe UI Historic" panose="020B0502040204020203" pitchFamily="34" charset="0"/>
                  <a:cs typeface="Segoe UI Historic" panose="020B0502040204020203" pitchFamily="34" charset="0"/>
                </a:rPr>
                <a:t>FROM</a:t>
              </a:r>
              <a:r>
                <a:rPr kumimoji="0" lang="en-US" sz="900" b="0" i="0" u="none" strike="noStrike" kern="1200" cap="none" spc="0" normalizeH="0" baseline="0" noProof="0" dirty="0">
                  <a:ln>
                    <a:noFill/>
                  </a:ln>
                  <a:solidFill>
                    <a:prstClr val="black"/>
                  </a:solidFill>
                  <a:effectLst/>
                  <a:uLnTx/>
                  <a:uFillTx/>
                  <a:latin typeface="Cambria" panose="02040503050406030204" pitchFamily="18" charset="0"/>
                  <a:ea typeface="+mn-ea"/>
                  <a:cs typeface="Consolas" panose="020B0609020204030204" pitchFamily="49" charset="0"/>
                </a:rPr>
                <a:t> </a:t>
              </a:r>
              <a:r>
                <a:rPr kumimoji="0" lang="en-US" sz="900" b="0" i="0" u="none" strike="noStrike" kern="1200" cap="none" spc="0" normalizeH="0" baseline="0" noProof="0" dirty="0">
                  <a:ln>
                    <a:noFill/>
                  </a:ln>
                  <a:solidFill>
                    <a:srgbClr val="DC3C00">
                      <a:lumMod val="75000"/>
                    </a:srgbClr>
                  </a:solidFill>
                  <a:effectLst/>
                  <a:uLnTx/>
                  <a:uFillTx/>
                  <a:latin typeface="Cambria" panose="02040503050406030204" pitchFamily="18" charset="0"/>
                  <a:ea typeface="+mn-ea"/>
                  <a:cs typeface="Consolas" panose="020B0609020204030204" pitchFamily="49" charset="0"/>
                </a:rPr>
                <a:t>@</a:t>
              </a:r>
              <a:r>
                <a:rPr kumimoji="0" lang="en-US" sz="900" b="0" i="0" u="none" strike="noStrike" kern="1200" cap="none" spc="0" normalizeH="0" baseline="0" noProof="0" dirty="0" err="1">
                  <a:ln>
                    <a:noFill/>
                  </a:ln>
                  <a:solidFill>
                    <a:srgbClr val="DC3C00">
                      <a:lumMod val="75000"/>
                    </a:srgbClr>
                  </a:solidFill>
                  <a:effectLst/>
                  <a:uLnTx/>
                  <a:uFillTx/>
                  <a:latin typeface="Cambria" panose="02040503050406030204" pitchFamily="18" charset="0"/>
                  <a:ea typeface="+mn-ea"/>
                  <a:cs typeface="Consolas" panose="020B0609020204030204" pitchFamily="49" charset="0"/>
                </a:rPr>
                <a:t>rs</a:t>
              </a:r>
              <a:endParaRPr kumimoji="0" lang="en-US" sz="900" b="0" i="0" u="none" strike="noStrike" kern="1200" cap="none" spc="0" normalizeH="0" baseline="0" noProof="0" dirty="0">
                <a:ln>
                  <a:noFill/>
                </a:ln>
                <a:solidFill>
                  <a:srgbClr val="DC3C00">
                    <a:lumMod val="75000"/>
                  </a:srgbClr>
                </a:solidFill>
                <a:effectLst/>
                <a:uLnTx/>
                <a:uFillTx/>
                <a:latin typeface="Cambria" panose="02040503050406030204" pitchFamily="18" charset="0"/>
                <a:ea typeface="+mn-ea"/>
                <a:cs typeface="Consolas" panose="020B0609020204030204" pitchFamily="49" charset="0"/>
              </a:endParaRPr>
            </a:p>
            <a:p>
              <a:pPr marL="0" marR="0" lvl="0" indent="0" algn="l" defTabSz="109728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0000FF"/>
                  </a:solidFill>
                  <a:effectLst/>
                  <a:highlight>
                    <a:srgbClr val="FFFFFF"/>
                  </a:highlight>
                  <a:uLnTx/>
                  <a:uFillTx/>
                  <a:latin typeface="Cambria" panose="02040503050406030204" pitchFamily="18" charset="0"/>
                  <a:ea typeface="Segoe UI Historic" panose="020B0502040204020203" pitchFamily="34" charset="0"/>
                  <a:cs typeface="Segoe UI Historic" panose="020B0502040204020203" pitchFamily="34" charset="0"/>
                </a:rPr>
                <a:t>GROUP BY </a:t>
              </a:r>
              <a:r>
                <a:rPr kumimoji="0" lang="en-US" sz="900" b="0" i="0" u="none" strike="noStrike" kern="1200" cap="none" spc="0" normalizeH="0" baseline="0" noProof="0" dirty="0">
                  <a:ln>
                    <a:noFill/>
                  </a:ln>
                  <a:solidFill>
                    <a:prstClr val="black"/>
                  </a:solidFill>
                  <a:effectLst/>
                  <a:uLnTx/>
                  <a:uFillTx/>
                  <a:latin typeface="Cambria" panose="02040503050406030204" pitchFamily="18" charset="0"/>
                  <a:ea typeface="+mn-ea"/>
                  <a:cs typeface="Consolas" panose="020B0609020204030204" pitchFamily="49" charset="0"/>
                </a:rPr>
                <a:t>Region;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C3C00">
                      <a:lumMod val="75000"/>
                    </a:srgbClr>
                  </a:solidFill>
                  <a:effectLst/>
                  <a:uLnTx/>
                  <a:uFillTx/>
                  <a:latin typeface="Cambria" panose="02040503050406030204" pitchFamily="18" charset="0"/>
                  <a:ea typeface="+mn-ea"/>
                  <a:cs typeface="Consolas" panose="020B0609020204030204" pitchFamily="49" charset="0"/>
                </a:rPr>
                <a:t>@rs2 </a:t>
              </a:r>
              <a:r>
                <a:rPr kumimoji="0" lang="en-US" sz="900" b="0" i="0" u="none" strike="noStrike" kern="1200" cap="none" spc="0" normalizeH="0" baseline="0" noProof="0" dirty="0">
                  <a:ln>
                    <a:noFill/>
                  </a:ln>
                  <a:solidFill>
                    <a:prstClr val="black"/>
                  </a:solidFill>
                  <a:effectLst/>
                  <a:uLnTx/>
                  <a:uFillTx/>
                  <a:latin typeface="Cambria" panose="02040503050406030204" pitchFamily="18" charset="0"/>
                  <a:ea typeface="+mn-ea"/>
                  <a:cs typeface="Consolas" panose="020B0609020204030204" pitchFamily="49" charset="0"/>
                </a:rPr>
                <a:t>= </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highlight>
                    <a:srgbClr val="FFFFFF"/>
                  </a:highlight>
                  <a:uLnTx/>
                  <a:uFillTx/>
                  <a:latin typeface="Cambria" panose="02040503050406030204" pitchFamily="18" charset="0"/>
                  <a:ea typeface="Segoe UI Historic" panose="020B0502040204020203" pitchFamily="34" charset="0"/>
                  <a:cs typeface="Segoe UI Historic" panose="020B0502040204020203" pitchFamily="34" charset="0"/>
                </a:rPr>
                <a:t>SELECT TOP </a:t>
              </a:r>
              <a:r>
                <a:rPr kumimoji="0" lang="en-US" sz="900" b="0" i="0" u="none" strike="noStrike" kern="1200" cap="none" spc="0" normalizeH="0" baseline="0" noProof="0" dirty="0">
                  <a:ln>
                    <a:noFill/>
                  </a:ln>
                  <a:solidFill>
                    <a:prstClr val="black"/>
                  </a:solidFill>
                  <a:effectLst/>
                  <a:uLnTx/>
                  <a:uFillTx/>
                  <a:latin typeface="Cambria" panose="02040503050406030204" pitchFamily="18" charset="0"/>
                  <a:ea typeface="+mn-ea"/>
                  <a:cs typeface="Consolas" panose="020B0609020204030204" pitchFamily="49" charset="0"/>
                </a:rPr>
                <a:t>100 Region, Total</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highlight>
                    <a:srgbClr val="FFFFFF"/>
                  </a:highlight>
                  <a:uLnTx/>
                  <a:uFillTx/>
                  <a:latin typeface="Cambria" panose="02040503050406030204" pitchFamily="18" charset="0"/>
                  <a:ea typeface="Segoe UI Historic" panose="020B0502040204020203" pitchFamily="34" charset="0"/>
                  <a:cs typeface="Segoe UI Historic" panose="020B0502040204020203" pitchFamily="34" charset="0"/>
                </a:rPr>
                <a:t>FROM</a:t>
              </a:r>
              <a:r>
                <a:rPr kumimoji="0" lang="en-US" sz="900" b="0" i="0" u="none" strike="noStrike" kern="1200" cap="none" spc="0" normalizeH="0" baseline="0" noProof="0" dirty="0">
                  <a:ln>
                    <a:noFill/>
                  </a:ln>
                  <a:solidFill>
                    <a:prstClr val="black"/>
                  </a:solidFill>
                  <a:effectLst/>
                  <a:uLnTx/>
                  <a:uFillTx/>
                  <a:latin typeface="Cambria" panose="02040503050406030204" pitchFamily="18" charset="0"/>
                  <a:ea typeface="+mn-ea"/>
                  <a:cs typeface="Consolas" panose="020B0609020204030204" pitchFamily="49" charset="0"/>
                </a:rPr>
                <a:t> </a:t>
              </a:r>
              <a:r>
                <a:rPr kumimoji="0" lang="en-US" sz="900" b="0" i="0" u="none" strike="noStrike" kern="1200" cap="none" spc="0" normalizeH="0" baseline="0" noProof="0" dirty="0">
                  <a:ln>
                    <a:noFill/>
                  </a:ln>
                  <a:solidFill>
                    <a:srgbClr val="DC3C00">
                      <a:lumMod val="75000"/>
                    </a:srgbClr>
                  </a:solidFill>
                  <a:effectLst/>
                  <a:uLnTx/>
                  <a:uFillTx/>
                  <a:latin typeface="Cambria" panose="02040503050406030204" pitchFamily="18" charset="0"/>
                  <a:ea typeface="+mn-ea"/>
                  <a:cs typeface="Consolas" panose="020B0609020204030204" pitchFamily="49" charset="0"/>
                </a:rPr>
                <a:t>@rs1</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FF"/>
                  </a:solidFill>
                  <a:effectLst/>
                  <a:highlight>
                    <a:srgbClr val="FFFFFF"/>
                  </a:highlight>
                  <a:uLnTx/>
                  <a:uFillTx/>
                  <a:latin typeface="Cambria" panose="02040503050406030204" pitchFamily="18" charset="0"/>
                  <a:ea typeface="Segoe UI Historic" panose="020B0502040204020203" pitchFamily="34" charset="0"/>
                  <a:cs typeface="Segoe UI Historic" panose="020B0502040204020203" pitchFamily="34" charset="0"/>
                </a:rPr>
                <a:t>ORDER BY </a:t>
              </a:r>
              <a:r>
                <a:rPr kumimoji="0" lang="en-US" sz="900" b="0" i="0" u="none" strike="noStrike" kern="1200" cap="none" spc="0" normalizeH="0" baseline="0" noProof="0" dirty="0">
                  <a:ln>
                    <a:noFill/>
                  </a:ln>
                  <a:solidFill>
                    <a:prstClr val="black"/>
                  </a:solidFill>
                  <a:effectLst/>
                  <a:uLnTx/>
                  <a:uFillTx/>
                  <a:latin typeface="Cambria" panose="02040503050406030204" pitchFamily="18" charset="0"/>
                  <a:ea typeface="+mn-ea"/>
                  <a:cs typeface="Consolas" panose="020B0609020204030204" pitchFamily="49" charset="0"/>
                </a:rPr>
                <a:t>Total;</a:t>
              </a: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3" name="Right Arrow 282"/>
          <p:cNvSpPr/>
          <p:nvPr/>
        </p:nvSpPr>
        <p:spPr bwMode="auto">
          <a:xfrm>
            <a:off x="2384411" y="3063220"/>
            <a:ext cx="519383" cy="262206"/>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9" name="TextBox 268"/>
          <p:cNvSpPr txBox="1"/>
          <p:nvPr/>
        </p:nvSpPr>
        <p:spPr>
          <a:xfrm>
            <a:off x="4603213" y="4183608"/>
            <a:ext cx="1341393" cy="369332"/>
          </a:xfrm>
          <a:prstGeom prst="rect">
            <a:avLst/>
          </a:prstGeom>
          <a:solidFill>
            <a:schemeClr val="bg1"/>
          </a:solidFill>
          <a:ln>
            <a:solidFill>
              <a:schemeClr val="accent1"/>
            </a:solidFill>
          </a:ln>
        </p:spPr>
        <p:txBody>
          <a:bodyPr wrap="none" rtlCol="0" anchor="ctr">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1905"/>
                <a:solidFill>
                  <a:srgbClr val="FB7D37"/>
                </a:solidFill>
                <a:effectLst/>
                <a:uLnTx/>
                <a:uFillTx/>
                <a:latin typeface="Segoe UI Semibold" panose="020B0702040204020203" pitchFamily="34" charset="0"/>
                <a:ea typeface="+mn-ea"/>
                <a:cs typeface="Segoe UI Semibold" panose="020B0702040204020203" pitchFamily="34" charset="0"/>
              </a:rPr>
              <a:t>EXPENSIVE</a:t>
            </a:r>
          </a:p>
        </p:txBody>
      </p:sp>
    </p:spTree>
    <p:extLst>
      <p:ext uri="{BB962C8B-B14F-4D97-AF65-F5344CB8AC3E}">
        <p14:creationId xmlns:p14="http://schemas.microsoft.com/office/powerpoint/2010/main" val="2946277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9"/>
                                        </p:tgtEl>
                                        <p:attrNameLst>
                                          <p:attrName>style.visibility</p:attrName>
                                        </p:attrNameLst>
                                      </p:cBhvr>
                                      <p:to>
                                        <p:strVal val="visible"/>
                                      </p:to>
                                    </p:set>
                                    <p:animEffect transition="in" filter="wipe(up)">
                                      <p:cBhvr>
                                        <p:cTn id="11" dur="1000"/>
                                        <p:tgtEl>
                                          <p:spTgt spid="279"/>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69"/>
                                        </p:tgtEl>
                                        <p:attrNameLst>
                                          <p:attrName>style.visibility</p:attrName>
                                        </p:attrNameLst>
                                      </p:cBhvr>
                                      <p:to>
                                        <p:strVal val="visible"/>
                                      </p:to>
                                    </p:set>
                                    <p:animEffect transition="in" filter="fade">
                                      <p:cBhvr>
                                        <p:cTn id="15" dur="500"/>
                                        <p:tgtEl>
                                          <p:spTgt spid="269"/>
                                        </p:tgtEl>
                                      </p:cBhvr>
                                    </p:animEffect>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wipe(up)">
                                      <p:cBhvr>
                                        <p:cTn id="19"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6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30" name="think-cell Slide" r:id="rId5" imgW="378" imgH="377" progId="TCLayout.ActiveDocument.1">
                  <p:embed/>
                </p:oleObj>
              </mc:Choice>
              <mc:Fallback>
                <p:oleObj name="think-cell Slide" r:id="rId5" imgW="378" imgH="377"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Table valued functions </a:t>
            </a:r>
          </a:p>
        </p:txBody>
      </p:sp>
      <p:sp>
        <p:nvSpPr>
          <p:cNvPr id="4" name="Content Placeholder 9"/>
          <p:cNvSpPr txBox="1">
            <a:spLocks/>
          </p:cNvSpPr>
          <p:nvPr/>
        </p:nvSpPr>
        <p:spPr>
          <a:xfrm flipH="1">
            <a:off x="434971" y="1262063"/>
            <a:ext cx="5061053" cy="5175678"/>
          </a:xfrm>
          <a:prstGeom prst="rect">
            <a:avLst/>
          </a:prstGeom>
          <a:noFill/>
        </p:spPr>
        <p:txBody>
          <a:bodyPr lIns="0" tIns="0" rIns="137160" bIns="137160"/>
          <a:lstStyle>
            <a:lvl1pPr marL="228600" indent="-228600" algn="l" defTabSz="914400" rtl="0" eaLnBrk="1" latinLnBrk="0" hangingPunct="1">
              <a:lnSpc>
                <a:spcPct val="90000"/>
              </a:lnSpc>
              <a:spcBef>
                <a:spcPts val="1000"/>
              </a:spcBef>
              <a:buFont typeface="Arial" panose="020B0604020202020204" pitchFamily="34" charset="0"/>
              <a:buChar char="•"/>
              <a:defRPr lang="en-US" sz="2400" b="0" kern="1200" smtClean="0">
                <a:solidFill>
                  <a:schemeClr val="tx1"/>
                </a:solidFill>
                <a:latin typeface="Segoe UI Light" panose="020B0502040204020203" pitchFamily="34" charset="0"/>
                <a:ea typeface="+mj-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9725" marR="0" lvl="1" indent="-339725" algn="l" defTabSz="914400" rtl="0" eaLnBrk="1" fontAlgn="auto" latinLnBrk="0" hangingPunct="1">
              <a:lnSpc>
                <a:spcPct val="90000"/>
              </a:lnSpc>
              <a:spcBef>
                <a:spcPts val="0"/>
              </a:spcBef>
              <a:spcAft>
                <a:spcPts val="1200"/>
              </a:spcAft>
              <a:buClr>
                <a:srgbClr val="50B347"/>
              </a:buClr>
              <a:buSzPct val="100000"/>
              <a:buFont typeface="Arial" panose="020B0604020202020204" pitchFamily="34" charset="0"/>
              <a:buBlip>
                <a:blip r:embed="rId7"/>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Functions that return a TABLE object</a:t>
            </a:r>
          </a:p>
          <a:p>
            <a:pPr marL="339725" marR="0" lvl="1" indent="-339725" algn="l" defTabSz="914400" rtl="0" eaLnBrk="1" fontAlgn="auto" latinLnBrk="0" hangingPunct="1">
              <a:lnSpc>
                <a:spcPct val="90000"/>
              </a:lnSpc>
              <a:spcBef>
                <a:spcPts val="0"/>
              </a:spcBef>
              <a:spcAft>
                <a:spcPts val="1200"/>
              </a:spcAft>
              <a:buClr>
                <a:srgbClr val="50B347"/>
              </a:buClr>
              <a:buSzPct val="100000"/>
              <a:buFont typeface="Arial" panose="020B0604020202020204" pitchFamily="34" charset="0"/>
              <a:buBlip>
                <a:blip r:embed="rId7"/>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Parameterized “view”—they are in-lined (parameterized lambdas)</a:t>
            </a:r>
          </a:p>
          <a:p>
            <a:pPr marL="339725" marR="0" lvl="1" indent="-339725" algn="l" defTabSz="914400" rtl="0" eaLnBrk="1" fontAlgn="auto" latinLnBrk="0" hangingPunct="1">
              <a:lnSpc>
                <a:spcPct val="90000"/>
              </a:lnSpc>
              <a:spcBef>
                <a:spcPts val="0"/>
              </a:spcBef>
              <a:spcAft>
                <a:spcPts val="1200"/>
              </a:spcAft>
              <a:buClr>
                <a:srgbClr val="50B347"/>
              </a:buClr>
              <a:buSzPct val="100000"/>
              <a:buFont typeface="Arial" panose="020B0604020202020204" pitchFamily="34" charset="0"/>
              <a:buBlip>
                <a:blip r:embed="rId7"/>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Can contain U-SQL expressions except OUTPUT and DDL/DML</a:t>
            </a:r>
          </a:p>
          <a:p>
            <a:pPr marL="339725" marR="0" lvl="1" indent="-339725" algn="l" defTabSz="914400" rtl="0" eaLnBrk="1" fontAlgn="auto" latinLnBrk="0" hangingPunct="1">
              <a:lnSpc>
                <a:spcPct val="90000"/>
              </a:lnSpc>
              <a:spcBef>
                <a:spcPts val="0"/>
              </a:spcBef>
              <a:spcAft>
                <a:spcPts val="1200"/>
              </a:spcAft>
              <a:buClr>
                <a:srgbClr val="50B347"/>
              </a:buClr>
              <a:buSzPct val="100000"/>
              <a:buFont typeface="Arial" panose="020B0604020202020204" pitchFamily="34" charset="0"/>
              <a:buBlip>
                <a:blip r:embed="rId7"/>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Benefits:</a:t>
            </a:r>
          </a:p>
          <a:p>
            <a:pPr marL="685800" marR="0" lvl="2" indent="-320675" algn="l" defTabSz="914400" rtl="0" eaLnBrk="1" fontAlgn="auto" latinLnBrk="0" hangingPunct="1">
              <a:lnSpc>
                <a:spcPct val="100000"/>
              </a:lnSpc>
              <a:spcBef>
                <a:spcPts val="100"/>
              </a:spcBef>
              <a:spcAft>
                <a:spcPts val="300"/>
              </a:spcAft>
              <a:buClr>
                <a:srgbClr val="50B347"/>
              </a:buClr>
              <a:buSzTx/>
              <a:buFont typeface="Segoe UI" panose="020B0502040204020203"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Eliminates unnecessary repetition of code</a:t>
            </a:r>
          </a:p>
          <a:p>
            <a:pPr marL="685800" marR="0" lvl="2" indent="-320675" algn="l" defTabSz="914400" rtl="0" eaLnBrk="1" fontAlgn="auto" latinLnBrk="0" hangingPunct="1">
              <a:lnSpc>
                <a:spcPct val="100000"/>
              </a:lnSpc>
              <a:spcBef>
                <a:spcPts val="100"/>
              </a:spcBef>
              <a:spcAft>
                <a:spcPts val="300"/>
              </a:spcAft>
              <a:buClr>
                <a:srgbClr val="50B347"/>
              </a:buClr>
              <a:buSzTx/>
              <a:buFont typeface="Segoe UI" panose="020B0502040204020203"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Enables sharing of code </a:t>
            </a:r>
          </a:p>
          <a:p>
            <a:pPr marL="685800" marR="0" lvl="2" indent="-320675" algn="l" defTabSz="914400" rtl="0" eaLnBrk="1" fontAlgn="auto" latinLnBrk="0" hangingPunct="1">
              <a:lnSpc>
                <a:spcPct val="100000"/>
              </a:lnSpc>
              <a:spcBef>
                <a:spcPts val="100"/>
              </a:spcBef>
              <a:spcAft>
                <a:spcPts val="300"/>
              </a:spcAft>
              <a:buClr>
                <a:srgbClr val="50B347"/>
              </a:buClr>
              <a:buSzTx/>
              <a:buFont typeface="Segoe UI" panose="020B0502040204020203"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Makes scripts more manageable</a:t>
            </a:r>
          </a:p>
        </p:txBody>
      </p:sp>
      <p:grpSp>
        <p:nvGrpSpPr>
          <p:cNvPr id="8" name="Group 7"/>
          <p:cNvGrpSpPr/>
          <p:nvPr/>
        </p:nvGrpSpPr>
        <p:grpSpPr>
          <a:xfrm>
            <a:off x="5907184" y="1271814"/>
            <a:ext cx="6076269" cy="4900386"/>
            <a:chOff x="2900134" y="1335314"/>
            <a:chExt cx="6076269" cy="4900386"/>
          </a:xfrm>
        </p:grpSpPr>
        <p:pic>
          <p:nvPicPr>
            <p:cNvPr id="9" name="Picture 8"/>
            <p:cNvPicPr>
              <a:picLocks noChangeAspect="1"/>
            </p:cNvPicPr>
            <p:nvPr/>
          </p:nvPicPr>
          <p:blipFill rotWithShape="1">
            <a:blip r:embed="rId8"/>
            <a:srcRect l="1" t="862" r="-3781" b="14499"/>
            <a:stretch/>
          </p:blipFill>
          <p:spPr>
            <a:xfrm>
              <a:off x="2900134" y="1335314"/>
              <a:ext cx="6076269" cy="4900386"/>
            </a:xfrm>
            <a:prstGeom prst="rect">
              <a:avLst/>
            </a:prstGeom>
            <a:noFill/>
            <a:ln>
              <a:noFill/>
            </a:ln>
          </p:spPr>
        </p:pic>
        <p:sp>
          <p:nvSpPr>
            <p:cNvPr id="10" name="Rectangle 9"/>
            <p:cNvSpPr/>
            <p:nvPr/>
          </p:nvSpPr>
          <p:spPr>
            <a:xfrm>
              <a:off x="3172369" y="2029460"/>
              <a:ext cx="5573028" cy="4206240"/>
            </a:xfrm>
            <a:prstGeom prst="rect">
              <a:avLst/>
            </a:prstGeom>
            <a:solidFill>
              <a:schemeClr val="bg1"/>
            </a:solidFill>
            <a:ln w="3175">
              <a:noFill/>
            </a:ln>
          </p:spPr>
          <p:txBody>
            <a:bodyPr wrap="square" lIns="0" tIns="91440" rIns="0" bIns="0">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050"/>
                  </a:solidFill>
                  <a:effectLst/>
                  <a:highlight>
                    <a:srgbClr val="FFFFFF"/>
                  </a:highlight>
                  <a:uLnTx/>
                  <a:uFillTx/>
                  <a:latin typeface="Consolas" panose="020B0609020204030204" pitchFamily="49" charset="0"/>
                  <a:ea typeface="+mn-ea"/>
                  <a:cs typeface="Consolas" panose="020B0609020204030204" pitchFamily="49" charset="0"/>
                </a:rPr>
                <a:t>//create the TVF</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DROP</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FUNCTION</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IF</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EXISTS</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SearchLogView</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B050"/>
                  </a:solidFill>
                  <a:effectLst/>
                  <a:highlight>
                    <a:srgbClr val="FFFFFF"/>
                  </a:highlight>
                  <a:uLnTx/>
                  <a:uFillTx/>
                  <a:latin typeface="Consolas" panose="020B0609020204030204" pitchFamily="49" charset="0"/>
                  <a:ea typeface="+mn-ea"/>
                  <a:cs typeface="Consolas" panose="020B0609020204030204" pitchFamily="49" charset="0"/>
                </a:rPr>
                <a:t>//DDL statement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CREATE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FUNCTION</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WebLogView</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RETURNS</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@result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TABLE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int</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Start </a:t>
              </a:r>
              <a:r>
                <a:rPr kumimoji="0" lang="en-US" sz="11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DateTime</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End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DateTime</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Region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SiteVisited</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PagesVisited</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endPar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BEGIN</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@result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EXTRACT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int</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Start </a:t>
              </a:r>
              <a:r>
                <a:rPr kumimoji="0" lang="en-US" sz="11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DateTime</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End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DateTime</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Region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SiteVisited</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PagesVisited</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endPar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swebhdfs</a:t>
              </a:r>
              <a:r>
                <a:rPr kumimoji="0" lang="en-US" sz="11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://Logs/WebRecords.txt"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WebLogExtractor</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RETURN</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END</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050"/>
                  </a:solidFill>
                  <a:effectLst/>
                  <a:highlight>
                    <a:srgbClr val="FFFFFF"/>
                  </a:highlight>
                  <a:uLnTx/>
                  <a:uFillTx/>
                  <a:latin typeface="Consolas" panose="020B0609020204030204" pitchFamily="49" charset="0"/>
                  <a:ea typeface="+mn-ea"/>
                  <a:cs typeface="Consolas" panose="020B0609020204030204" pitchFamily="49" charset="0"/>
                </a:rPr>
                <a:t>//now use the TVF</a:t>
              </a:r>
            </a:p>
            <a:p>
              <a:pPr marL="457200" marR="0" lvl="1"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err="1">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searchlog</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WebLogView</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457200" marR="0" lvl="1"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OUTPUT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err="1">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searchlog</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TO</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swebhdfs</a:t>
              </a:r>
              <a:r>
                <a:rPr kumimoji="0" lang="en-US" sz="11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://Logs/</a:t>
              </a:r>
              <a:r>
                <a:rPr kumimoji="0" lang="en-US" sz="11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WebRecords_copy.tsv</a:t>
              </a:r>
              <a:r>
                <a:rPr kumimoji="0" lang="en-US" sz="11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457200" marR="0" lvl="1"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Outputters.Tsv</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 name="Freeform 11"/>
          <p:cNvSpPr/>
          <p:nvPr/>
        </p:nvSpPr>
        <p:spPr bwMode="auto">
          <a:xfrm flipH="1" flipV="1">
            <a:off x="4873591" y="1463039"/>
            <a:ext cx="1928262" cy="1183907"/>
          </a:xfrm>
          <a:custGeom>
            <a:avLst/>
            <a:gdLst>
              <a:gd name="connsiteX0" fmla="*/ 2200275 w 2200275"/>
              <a:gd name="connsiteY0" fmla="*/ 1495425 h 1495425"/>
              <a:gd name="connsiteX1" fmla="*/ 1400175 w 2200275"/>
              <a:gd name="connsiteY1" fmla="*/ 1457325 h 1495425"/>
              <a:gd name="connsiteX2" fmla="*/ 1257300 w 2200275"/>
              <a:gd name="connsiteY2" fmla="*/ 0 h 1495425"/>
              <a:gd name="connsiteX3" fmla="*/ 0 w 2200275"/>
              <a:gd name="connsiteY3" fmla="*/ 66675 h 1495425"/>
              <a:gd name="connsiteX0" fmla="*/ 2200275 w 2200275"/>
              <a:gd name="connsiteY0" fmla="*/ 1428750 h 1428750"/>
              <a:gd name="connsiteX1" fmla="*/ 1400175 w 2200275"/>
              <a:gd name="connsiteY1" fmla="*/ 1390650 h 1428750"/>
              <a:gd name="connsiteX2" fmla="*/ 1190625 w 2200275"/>
              <a:gd name="connsiteY2" fmla="*/ 9525 h 1428750"/>
              <a:gd name="connsiteX3" fmla="*/ 0 w 2200275"/>
              <a:gd name="connsiteY3" fmla="*/ 0 h 1428750"/>
              <a:gd name="connsiteX0" fmla="*/ 2200275 w 2200275"/>
              <a:gd name="connsiteY0" fmla="*/ 1428750 h 1447800"/>
              <a:gd name="connsiteX1" fmla="*/ 1247775 w 2200275"/>
              <a:gd name="connsiteY1" fmla="*/ 1447800 h 1447800"/>
              <a:gd name="connsiteX2" fmla="*/ 1190625 w 2200275"/>
              <a:gd name="connsiteY2" fmla="*/ 9525 h 1447800"/>
              <a:gd name="connsiteX3" fmla="*/ 0 w 2200275"/>
              <a:gd name="connsiteY3" fmla="*/ 0 h 144780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190625 w 2200275"/>
              <a:gd name="connsiteY2" fmla="*/ 9525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 name="connsiteX0" fmla="*/ 2200275 w 2200275"/>
              <a:gd name="connsiteY0" fmla="*/ 1428750 h 1463173"/>
              <a:gd name="connsiteX1" fmla="*/ 1219200 w 2200275"/>
              <a:gd name="connsiteY1" fmla="*/ 1019175 h 1463173"/>
              <a:gd name="connsiteX2" fmla="*/ 1200150 w 2200275"/>
              <a:gd name="connsiteY2" fmla="*/ 361950 h 1463173"/>
              <a:gd name="connsiteX3" fmla="*/ 0 w 2200275"/>
              <a:gd name="connsiteY3" fmla="*/ 0 h 1463173"/>
              <a:gd name="connsiteX0" fmla="*/ 2200275 w 2200275"/>
              <a:gd name="connsiteY0" fmla="*/ 1428750 h 1428750"/>
              <a:gd name="connsiteX1" fmla="*/ 1219200 w 2200275"/>
              <a:gd name="connsiteY1" fmla="*/ 1019175 h 1428750"/>
              <a:gd name="connsiteX2" fmla="*/ 1200150 w 2200275"/>
              <a:gd name="connsiteY2" fmla="*/ 361950 h 1428750"/>
              <a:gd name="connsiteX3" fmla="*/ 0 w 2200275"/>
              <a:gd name="connsiteY3" fmla="*/ 0 h 1428750"/>
            </a:gdLst>
            <a:ahLst/>
            <a:cxnLst>
              <a:cxn ang="0">
                <a:pos x="connsiteX0" y="connsiteY0"/>
              </a:cxn>
              <a:cxn ang="0">
                <a:pos x="connsiteX1" y="connsiteY1"/>
              </a:cxn>
              <a:cxn ang="0">
                <a:pos x="connsiteX2" y="connsiteY2"/>
              </a:cxn>
              <a:cxn ang="0">
                <a:pos x="connsiteX3" y="connsiteY3"/>
              </a:cxn>
            </a:cxnLst>
            <a:rect l="l" t="t" r="r" b="b"/>
            <a:pathLst>
              <a:path w="2200275" h="1428750">
                <a:moveTo>
                  <a:pt x="2200275" y="1428750"/>
                </a:moveTo>
                <a:cubicBezTo>
                  <a:pt x="1549400" y="1406525"/>
                  <a:pt x="1222375" y="1450975"/>
                  <a:pt x="1219200" y="1019175"/>
                </a:cubicBezTo>
                <a:lnTo>
                  <a:pt x="1200150" y="361950"/>
                </a:lnTo>
                <a:cubicBezTo>
                  <a:pt x="1190625" y="-53975"/>
                  <a:pt x="752475" y="6350"/>
                  <a:pt x="0" y="0"/>
                </a:cubicBezTo>
              </a:path>
            </a:pathLst>
          </a:custGeom>
          <a:noFill/>
          <a:ln w="76200">
            <a:solidFill>
              <a:schemeClr val="accent2"/>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562834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10480440" y="2839067"/>
            <a:ext cx="1615387"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itle 26"/>
          <p:cNvSpPr>
            <a:spLocks noGrp="1"/>
          </p:cNvSpPr>
          <p:nvPr>
            <p:ph type="title"/>
          </p:nvPr>
        </p:nvSpPr>
        <p:spPr>
          <a:xfrm>
            <a:off x="230708" y="118892"/>
            <a:ext cx="11655840" cy="899665"/>
          </a:xfrm>
        </p:spPr>
        <p:txBody>
          <a:bodyPr/>
          <a:lstStyle/>
          <a:p>
            <a:r>
              <a:rPr lang="en-US" sz="4000" dirty="0">
                <a:solidFill>
                  <a:schemeClr val="bg1">
                    <a:lumMod val="75000"/>
                  </a:schemeClr>
                </a:solidFill>
              </a:rPr>
              <a:t>Data at Speed with Apache Storm/Spark </a:t>
            </a:r>
          </a:p>
        </p:txBody>
      </p:sp>
      <p:sp>
        <p:nvSpPr>
          <p:cNvPr id="134" name="Rectangle 133"/>
          <p:cNvSpPr/>
          <p:nvPr/>
        </p:nvSpPr>
        <p:spPr bwMode="auto">
          <a:xfrm>
            <a:off x="8513333" y="1189495"/>
            <a:ext cx="1701999" cy="2870523"/>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04395"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53474" y="1189495"/>
            <a:ext cx="1627735"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365801" y="1189495"/>
            <a:ext cx="1674553"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43439" y="1189495"/>
            <a:ext cx="1722875" cy="4262412"/>
          </a:xfrm>
          <a:prstGeom prst="rect">
            <a:avLst/>
          </a:prstGeom>
          <a:solidFill>
            <a:schemeClr val="bg2"/>
          </a:solidFill>
          <a:ln w="31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5" name="Rectangle 134"/>
          <p:cNvSpPr/>
          <p:nvPr/>
        </p:nvSpPr>
        <p:spPr>
          <a:xfrm>
            <a:off x="9216479" y="3531596"/>
            <a:ext cx="1188805"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Cortana</a:t>
            </a:r>
          </a:p>
        </p:txBody>
      </p:sp>
      <p:grpSp>
        <p:nvGrpSpPr>
          <p:cNvPr id="136" name="Group 135"/>
          <p:cNvGrpSpPr/>
          <p:nvPr/>
        </p:nvGrpSpPr>
        <p:grpSpPr>
          <a:xfrm>
            <a:off x="8845488" y="3504496"/>
            <a:ext cx="295835" cy="295835"/>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149" name="Rectangle 148"/>
          <p:cNvSpPr/>
          <p:nvPr/>
        </p:nvSpPr>
        <p:spPr>
          <a:xfrm>
            <a:off x="7073120" y="1926406"/>
            <a:ext cx="1188805"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R Server</a:t>
            </a:r>
          </a:p>
        </p:txBody>
      </p:sp>
      <p:sp>
        <p:nvSpPr>
          <p:cNvPr id="147" name="Rectangle 146"/>
          <p:cNvSpPr/>
          <p:nvPr/>
        </p:nvSpPr>
        <p:spPr>
          <a:xfrm>
            <a:off x="4806097" y="1918021"/>
            <a:ext cx="1018508"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Store</a:t>
            </a:r>
          </a:p>
        </p:txBody>
      </p:sp>
      <p:grpSp>
        <p:nvGrpSpPr>
          <p:cNvPr id="239" name="Group 238"/>
          <p:cNvGrpSpPr/>
          <p:nvPr/>
        </p:nvGrpSpPr>
        <p:grpSpPr>
          <a:xfrm>
            <a:off x="4517031"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3" name="Rectangle 262"/>
          <p:cNvSpPr/>
          <p:nvPr/>
        </p:nvSpPr>
        <p:spPr>
          <a:xfrm>
            <a:off x="9039657" y="4919562"/>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Power BI</a:t>
            </a:r>
          </a:p>
        </p:txBody>
      </p:sp>
      <p:grpSp>
        <p:nvGrpSpPr>
          <p:cNvPr id="30" name="Group 29"/>
          <p:cNvGrpSpPr/>
          <p:nvPr/>
        </p:nvGrpSpPr>
        <p:grpSpPr>
          <a:xfrm>
            <a:off x="8704467"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27" name="Rectangle 126"/>
          <p:cNvSpPr/>
          <p:nvPr/>
        </p:nvSpPr>
        <p:spPr bwMode="auto">
          <a:xfrm>
            <a:off x="4445702" y="1904038"/>
            <a:ext cx="1465855" cy="453255"/>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p:nvSpPr>
        <p:spPr bwMode="auto">
          <a:xfrm>
            <a:off x="6573203" y="1914756"/>
            <a:ext cx="145551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p:cNvSpPr/>
          <p:nvPr/>
        </p:nvSpPr>
        <p:spPr bwMode="auto">
          <a:xfrm>
            <a:off x="8625179" y="4833997"/>
            <a:ext cx="1465855" cy="452848"/>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p:cNvSpPr/>
          <p:nvPr/>
        </p:nvSpPr>
        <p:spPr bwMode="auto">
          <a:xfrm>
            <a:off x="8681202" y="3393464"/>
            <a:ext cx="1465855" cy="494163"/>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p:cNvSpPr/>
          <p:nvPr/>
        </p:nvSpPr>
        <p:spPr>
          <a:xfrm>
            <a:off x="2613162" y="3531597"/>
            <a:ext cx="984972"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505050">
                  <a:lumMod val="75000"/>
                </a:srgbClr>
              </a:solidFill>
              <a:effectLst/>
              <a:uLnTx/>
              <a:uFillTx/>
              <a:latin typeface="Segoe UI"/>
              <a:ea typeface="+mn-ea"/>
              <a:cs typeface="+mn-cs"/>
            </a:endParaRPr>
          </a:p>
        </p:txBody>
      </p:sp>
      <p:sp>
        <p:nvSpPr>
          <p:cNvPr id="93" name="Freeform 92"/>
          <p:cNvSpPr/>
          <p:nvPr/>
        </p:nvSpPr>
        <p:spPr bwMode="auto">
          <a:xfrm>
            <a:off x="2291833"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lumMod val="75000"/>
                </a:srgbClr>
              </a:solidFill>
              <a:effectLst/>
              <a:uLnTx/>
              <a:uFillTx/>
              <a:latin typeface="Segoe UI"/>
              <a:ea typeface="Segoe UI" pitchFamily="34" charset="0"/>
              <a:cs typeface="Segoe UI" pitchFamily="34" charset="0"/>
            </a:endParaRPr>
          </a:p>
        </p:txBody>
      </p:sp>
      <p:sp>
        <p:nvSpPr>
          <p:cNvPr id="95" name="Rectangle 94"/>
          <p:cNvSpPr/>
          <p:nvPr/>
        </p:nvSpPr>
        <p:spPr bwMode="auto">
          <a:xfrm>
            <a:off x="6568959" y="3043989"/>
            <a:ext cx="1465855" cy="663716"/>
          </a:xfrm>
          <a:prstGeom prst="rect">
            <a:avLst/>
          </a:prstGeom>
          <a:noFill/>
          <a:ln w="28575">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0" name="Elbow Connector 99"/>
          <p:cNvCxnSpPr>
            <a:stCxn id="95" idx="1"/>
            <a:endCxn id="127" idx="3"/>
          </p:cNvCxnSpPr>
          <p:nvPr/>
        </p:nvCxnSpPr>
        <p:spPr>
          <a:xfrm rot="10800000">
            <a:off x="5911555" y="2130667"/>
            <a:ext cx="657404" cy="1245181"/>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95" idx="0"/>
            <a:endCxn id="130" idx="2"/>
          </p:cNvCxnSpPr>
          <p:nvPr/>
        </p:nvCxnSpPr>
        <p:spPr>
          <a:xfrm rot="16200000" flipV="1">
            <a:off x="6963231" y="2705334"/>
            <a:ext cx="676384" cy="927"/>
          </a:xfrm>
          <a:prstGeom prst="bentConnector3">
            <a:avLst>
              <a:gd name="adj1" fmla="val 50000"/>
            </a:avLst>
          </a:prstGeom>
          <a:ln w="57150">
            <a:solidFill>
              <a:schemeClr val="accent6">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95" idx="2"/>
            <a:endCxn id="154" idx="1"/>
          </p:cNvCxnSpPr>
          <p:nvPr/>
        </p:nvCxnSpPr>
        <p:spPr>
          <a:xfrm rot="16200000" flipH="1">
            <a:off x="7287175" y="3722416"/>
            <a:ext cx="1352717" cy="1323293"/>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61725" y="2670641"/>
            <a:ext cx="1481091" cy="834267"/>
            <a:chOff x="261725" y="3400622"/>
            <a:chExt cx="1481091" cy="834266"/>
          </a:xfrm>
        </p:grpSpPr>
        <p:sp>
          <p:nvSpPr>
            <p:cNvPr id="98" name="Rectangle 97"/>
            <p:cNvSpPr/>
            <p:nvPr/>
          </p:nvSpPr>
          <p:spPr bwMode="auto">
            <a:xfrm>
              <a:off x="294636" y="3451123"/>
              <a:ext cx="1448180"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p:cNvSpPr txBox="1"/>
            <p:nvPr/>
          </p:nvSpPr>
          <p:spPr>
            <a:xfrm>
              <a:off x="1102068" y="3693883"/>
              <a:ext cx="485720" cy="158377"/>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Apps</a:t>
              </a:r>
            </a:p>
          </p:txBody>
        </p:sp>
        <p:pic>
          <p:nvPicPr>
            <p:cNvPr id="94" name="Picture 93"/>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61725" y="3400622"/>
              <a:ext cx="713008" cy="834266"/>
            </a:xfrm>
            <a:prstGeom prst="rect">
              <a:avLst/>
            </a:prstGeom>
          </p:spPr>
        </p:pic>
      </p:grpSp>
      <p:grpSp>
        <p:nvGrpSpPr>
          <p:cNvPr id="5" name="Group 4"/>
          <p:cNvGrpSpPr/>
          <p:nvPr/>
        </p:nvGrpSpPr>
        <p:grpSpPr>
          <a:xfrm>
            <a:off x="292078" y="4729573"/>
            <a:ext cx="1448180" cy="809329"/>
            <a:chOff x="292077" y="4729573"/>
            <a:chExt cx="1448180" cy="809329"/>
          </a:xfrm>
        </p:grpSpPr>
        <p:sp>
          <p:nvSpPr>
            <p:cNvPr id="102" name="Rectangle 101"/>
            <p:cNvSpPr/>
            <p:nvPr/>
          </p:nvSpPr>
          <p:spPr bwMode="auto">
            <a:xfrm>
              <a:off x="292077" y="4787309"/>
              <a:ext cx="1448180" cy="67331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TextBox 84"/>
            <p:cNvSpPr txBox="1"/>
            <p:nvPr/>
          </p:nvSpPr>
          <p:spPr>
            <a:xfrm>
              <a:off x="1039960" y="4901830"/>
              <a:ext cx="574679" cy="475130"/>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Sensors </a:t>
              </a:r>
              <a:b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br>
              <a:r>
                <a:rPr kumimoji="0" lang="en-US" sz="1029"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and devices</a:t>
              </a:r>
            </a:p>
          </p:txBody>
        </p:sp>
        <p:pic>
          <p:nvPicPr>
            <p:cNvPr id="96" name="Picture 95"/>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338352" y="4729573"/>
              <a:ext cx="691694" cy="809329"/>
            </a:xfrm>
            <a:prstGeom prst="rect">
              <a:avLst/>
            </a:prstGeom>
          </p:spPr>
        </p:pic>
      </p:grpSp>
      <p:grpSp>
        <p:nvGrpSpPr>
          <p:cNvPr id="6" name="Group 5"/>
          <p:cNvGrpSpPr/>
          <p:nvPr/>
        </p:nvGrpSpPr>
        <p:grpSpPr>
          <a:xfrm>
            <a:off x="10402441" y="5480187"/>
            <a:ext cx="1615387" cy="692528"/>
            <a:chOff x="10402441" y="4704102"/>
            <a:chExt cx="1615387" cy="692528"/>
          </a:xfrm>
        </p:grpSpPr>
        <p:sp>
          <p:nvSpPr>
            <p:cNvPr id="114" name="Rectangle 113"/>
            <p:cNvSpPr/>
            <p:nvPr/>
          </p:nvSpPr>
          <p:spPr bwMode="auto">
            <a:xfrm>
              <a:off x="10402441" y="4704102"/>
              <a:ext cx="1615387"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extBox 103"/>
            <p:cNvSpPr txBox="1"/>
            <p:nvPr/>
          </p:nvSpPr>
          <p:spPr>
            <a:xfrm>
              <a:off x="11130677" y="4896673"/>
              <a:ext cx="813484" cy="332399"/>
            </a:xfrm>
            <a:prstGeom prst="rect">
              <a:avLst/>
            </a:prstGeom>
            <a:noFill/>
          </p:spPr>
          <p:txBody>
            <a:bodyPr wrap="square" lIns="0" tIns="0" rIns="0" bIns="0"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Automated </a:t>
              </a:r>
              <a:b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106" name="Group 105"/>
            <p:cNvGrpSpPr/>
            <p:nvPr/>
          </p:nvGrpSpPr>
          <p:grpSpPr>
            <a:xfrm>
              <a:off x="10553411" y="4826505"/>
              <a:ext cx="361410" cy="451762"/>
              <a:chOff x="2954338" y="6831013"/>
              <a:chExt cx="1041400" cy="1301750"/>
            </a:xfrm>
            <a:solidFill>
              <a:schemeClr val="tx1">
                <a:lumMod val="95000"/>
              </a:schemeClr>
            </a:solidFill>
          </p:grpSpPr>
          <p:sp>
            <p:nvSpPr>
              <p:cNvPr id="10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cxnSp>
        <p:nvCxnSpPr>
          <p:cNvPr id="115" name="Elbow Connector 114"/>
          <p:cNvCxnSpPr>
            <a:stCxn id="95" idx="2"/>
            <a:endCxn id="114" idx="1"/>
          </p:cNvCxnSpPr>
          <p:nvPr/>
        </p:nvCxnSpPr>
        <p:spPr>
          <a:xfrm rot="16200000" flipH="1">
            <a:off x="7792789" y="3216800"/>
            <a:ext cx="2118747" cy="3100555"/>
          </a:xfrm>
          <a:prstGeom prst="bentConnector2">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0996552" y="2955808"/>
            <a:ext cx="1021277"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Apps</a:t>
            </a:r>
          </a:p>
        </p:txBody>
      </p:sp>
      <p:sp>
        <p:nvSpPr>
          <p:cNvPr id="117" name="Freeform 116"/>
          <p:cNvSpPr>
            <a:spLocks/>
          </p:cNvSpPr>
          <p:nvPr/>
        </p:nvSpPr>
        <p:spPr bwMode="auto">
          <a:xfrm>
            <a:off x="10563333" y="2985351"/>
            <a:ext cx="433219" cy="33510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lumMod val="95000"/>
            </a:schemeClr>
          </a:solidFill>
          <a:ln>
            <a:noFill/>
          </a:ln>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cxnSp>
        <p:nvCxnSpPr>
          <p:cNvPr id="119" name="Elbow Connector 118"/>
          <p:cNvCxnSpPr>
            <a:stCxn id="98" idx="3"/>
          </p:cNvCxnSpPr>
          <p:nvPr/>
        </p:nvCxnSpPr>
        <p:spPr>
          <a:xfrm>
            <a:off x="1742817" y="3067407"/>
            <a:ext cx="4778681" cy="534663"/>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102" idx="3"/>
          </p:cNvCxnSpPr>
          <p:nvPr/>
        </p:nvCxnSpPr>
        <p:spPr>
          <a:xfrm flipV="1">
            <a:off x="1740257" y="3591757"/>
            <a:ext cx="4832947" cy="1532211"/>
          </a:xfrm>
          <a:prstGeom prst="bentConnector3">
            <a:avLst>
              <a:gd name="adj1" fmla="val 50000"/>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95" idx="3"/>
            <a:endCxn id="118" idx="1"/>
          </p:cNvCxnSpPr>
          <p:nvPr/>
        </p:nvCxnSpPr>
        <p:spPr>
          <a:xfrm flipV="1">
            <a:off x="8034813" y="3185332"/>
            <a:ext cx="2445627" cy="190515"/>
          </a:xfrm>
          <a:prstGeom prst="bentConnector3">
            <a:avLst>
              <a:gd name="adj1" fmla="val 13123"/>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7004228" y="3141269"/>
            <a:ext cx="1006152"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HDInsight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Storm/Spark</a:t>
            </a:r>
          </a:p>
        </p:txBody>
      </p:sp>
      <p:sp>
        <p:nvSpPr>
          <p:cNvPr id="99" name="Freeform 98"/>
          <p:cNvSpPr>
            <a:spLocks/>
          </p:cNvSpPr>
          <p:nvPr/>
        </p:nvSpPr>
        <p:spPr bwMode="auto">
          <a:xfrm>
            <a:off x="6617110" y="3255061"/>
            <a:ext cx="343263" cy="25976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 name="TextBox 12"/>
          <p:cNvSpPr txBox="1"/>
          <p:nvPr/>
        </p:nvSpPr>
        <p:spPr>
          <a:xfrm>
            <a:off x="6531316" y="1866946"/>
            <a:ext cx="568104"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rial Black" panose="020B0A04020102020204" pitchFamily="34" charset="0"/>
                <a:ea typeface="+mn-ea"/>
                <a:cs typeface="+mn-cs"/>
              </a:rPr>
              <a:t>R</a:t>
            </a:r>
            <a:endParaRPr kumimoji="0" lang="en-GB"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Arial Black" panose="020B0A04020102020204" pitchFamily="34" charset="0"/>
              <a:ea typeface="+mn-ea"/>
              <a:cs typeface="+mn-cs"/>
            </a:endParaRPr>
          </a:p>
        </p:txBody>
      </p:sp>
      <p:cxnSp>
        <p:nvCxnSpPr>
          <p:cNvPr id="110" name="Elbow Connector 109"/>
          <p:cNvCxnSpPr>
            <a:stCxn id="154" idx="3"/>
            <a:endCxn id="159" idx="3"/>
          </p:cNvCxnSpPr>
          <p:nvPr/>
        </p:nvCxnSpPr>
        <p:spPr>
          <a:xfrm flipV="1">
            <a:off x="10091034" y="3640546"/>
            <a:ext cx="56023" cy="1419876"/>
          </a:xfrm>
          <a:prstGeom prst="bentConnector3">
            <a:avLst>
              <a:gd name="adj1" fmla="val 508054"/>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29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p:cNvSpPr/>
          <p:nvPr/>
        </p:nvSpPr>
        <p:spPr bwMode="auto">
          <a:xfrm>
            <a:off x="4428519" y="5191917"/>
            <a:ext cx="7768369" cy="1051444"/>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3" name="Rectangle 152"/>
          <p:cNvSpPr/>
          <p:nvPr/>
        </p:nvSpPr>
        <p:spPr bwMode="auto">
          <a:xfrm>
            <a:off x="4423631" y="4051716"/>
            <a:ext cx="7768369" cy="1051444"/>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1" name="Rectangle 150"/>
          <p:cNvSpPr/>
          <p:nvPr/>
        </p:nvSpPr>
        <p:spPr bwMode="auto">
          <a:xfrm>
            <a:off x="4425925" y="2917050"/>
            <a:ext cx="7768369" cy="1051444"/>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U-SQL extensibility</a:t>
            </a:r>
          </a:p>
        </p:txBody>
      </p:sp>
      <p:sp>
        <p:nvSpPr>
          <p:cNvPr id="48" name="TextBox 47"/>
          <p:cNvSpPr txBox="1"/>
          <p:nvPr/>
        </p:nvSpPr>
        <p:spPr>
          <a:xfrm>
            <a:off x="351807" y="1001055"/>
            <a:ext cx="11322031" cy="457200"/>
          </a:xfrm>
          <a:prstGeom prst="rect">
            <a:avLst/>
          </a:prstGeom>
          <a:noFill/>
        </p:spPr>
        <p:txBody>
          <a:bodyPr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B347"/>
                </a:solidFill>
                <a:effectLst/>
                <a:uLnTx/>
                <a:uFillTx/>
                <a:latin typeface="Segoe UI Light"/>
                <a:ea typeface="+mn-ea"/>
                <a:cs typeface="+mn-cs"/>
              </a:rPr>
              <a:t>Extend U-SQL with C#/.NET</a:t>
            </a:r>
          </a:p>
        </p:txBody>
      </p:sp>
      <p:sp>
        <p:nvSpPr>
          <p:cNvPr id="94" name="Rectangle 93"/>
          <p:cNvSpPr/>
          <p:nvPr/>
        </p:nvSpPr>
        <p:spPr bwMode="auto">
          <a:xfrm>
            <a:off x="4423630" y="1674112"/>
            <a:ext cx="7768369" cy="1153979"/>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5" name="Rectangle 94"/>
          <p:cNvSpPr/>
          <p:nvPr/>
        </p:nvSpPr>
        <p:spPr bwMode="auto">
          <a:xfrm>
            <a:off x="0" y="1675044"/>
            <a:ext cx="4423631" cy="4552502"/>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Built-in operators, function, aggregates</a:t>
            </a:r>
          </a:p>
        </p:txBody>
      </p:sp>
      <p:sp>
        <p:nvSpPr>
          <p:cNvPr id="96" name="Freeform 95"/>
          <p:cNvSpPr>
            <a:spLocks/>
          </p:cNvSpPr>
          <p:nvPr/>
        </p:nvSpPr>
        <p:spPr bwMode="auto">
          <a:xfrm>
            <a:off x="2366769" y="4612024"/>
            <a:ext cx="1784283" cy="1330332"/>
          </a:xfrm>
          <a:custGeom>
            <a:avLst/>
            <a:gdLst>
              <a:gd name="connsiteX0" fmla="*/ 520248 w 655814"/>
              <a:gd name="connsiteY0" fmla="*/ 327907 h 488964"/>
              <a:gd name="connsiteX1" fmla="*/ 514455 w 655814"/>
              <a:gd name="connsiteY1" fmla="*/ 328486 h 488964"/>
              <a:gd name="connsiteX2" fmla="*/ 508661 w 655814"/>
              <a:gd name="connsiteY2" fmla="*/ 329645 h 488964"/>
              <a:gd name="connsiteX3" fmla="*/ 504026 w 655814"/>
              <a:gd name="connsiteY3" fmla="*/ 333121 h 488964"/>
              <a:gd name="connsiteX4" fmla="*/ 499971 w 655814"/>
              <a:gd name="connsiteY4" fmla="*/ 336597 h 488964"/>
              <a:gd name="connsiteX5" fmla="*/ 495916 w 655814"/>
              <a:gd name="connsiteY5" fmla="*/ 340653 h 488964"/>
              <a:gd name="connsiteX6" fmla="*/ 493598 w 655814"/>
              <a:gd name="connsiteY6" fmla="*/ 345867 h 488964"/>
              <a:gd name="connsiteX7" fmla="*/ 492440 w 655814"/>
              <a:gd name="connsiteY7" fmla="*/ 351081 h 488964"/>
              <a:gd name="connsiteX8" fmla="*/ 491281 w 655814"/>
              <a:gd name="connsiteY8" fmla="*/ 356295 h 488964"/>
              <a:gd name="connsiteX9" fmla="*/ 492440 w 655814"/>
              <a:gd name="connsiteY9" fmla="*/ 362668 h 488964"/>
              <a:gd name="connsiteX10" fmla="*/ 493598 w 655814"/>
              <a:gd name="connsiteY10" fmla="*/ 367882 h 488964"/>
              <a:gd name="connsiteX11" fmla="*/ 495916 w 655814"/>
              <a:gd name="connsiteY11" fmla="*/ 372516 h 488964"/>
              <a:gd name="connsiteX12" fmla="*/ 499971 w 655814"/>
              <a:gd name="connsiteY12" fmla="*/ 376572 h 488964"/>
              <a:gd name="connsiteX13" fmla="*/ 504026 w 655814"/>
              <a:gd name="connsiteY13" fmla="*/ 380627 h 488964"/>
              <a:gd name="connsiteX14" fmla="*/ 508661 w 655814"/>
              <a:gd name="connsiteY14" fmla="*/ 382945 h 488964"/>
              <a:gd name="connsiteX15" fmla="*/ 514455 w 655814"/>
              <a:gd name="connsiteY15" fmla="*/ 384103 h 488964"/>
              <a:gd name="connsiteX16" fmla="*/ 520248 w 655814"/>
              <a:gd name="connsiteY16" fmla="*/ 385262 h 488964"/>
              <a:gd name="connsiteX17" fmla="*/ 524883 w 655814"/>
              <a:gd name="connsiteY17" fmla="*/ 384103 h 488964"/>
              <a:gd name="connsiteX18" fmla="*/ 529517 w 655814"/>
              <a:gd name="connsiteY18" fmla="*/ 383524 h 488964"/>
              <a:gd name="connsiteX19" fmla="*/ 533573 w 655814"/>
              <a:gd name="connsiteY19" fmla="*/ 381786 h 488964"/>
              <a:gd name="connsiteX20" fmla="*/ 537628 w 655814"/>
              <a:gd name="connsiteY20" fmla="*/ 378889 h 488964"/>
              <a:gd name="connsiteX21" fmla="*/ 541104 w 655814"/>
              <a:gd name="connsiteY21" fmla="*/ 375992 h 488964"/>
              <a:gd name="connsiteX22" fmla="*/ 543422 w 655814"/>
              <a:gd name="connsiteY22" fmla="*/ 372516 h 488964"/>
              <a:gd name="connsiteX23" fmla="*/ 546318 w 655814"/>
              <a:gd name="connsiteY23" fmla="*/ 368461 h 488964"/>
              <a:gd name="connsiteX24" fmla="*/ 547477 w 655814"/>
              <a:gd name="connsiteY24" fmla="*/ 363826 h 488964"/>
              <a:gd name="connsiteX25" fmla="*/ 547477 w 655814"/>
              <a:gd name="connsiteY25" fmla="*/ 362668 h 488964"/>
              <a:gd name="connsiteX26" fmla="*/ 548056 w 655814"/>
              <a:gd name="connsiteY26" fmla="*/ 360350 h 488964"/>
              <a:gd name="connsiteX27" fmla="*/ 549215 w 655814"/>
              <a:gd name="connsiteY27" fmla="*/ 357454 h 488964"/>
              <a:gd name="connsiteX28" fmla="*/ 549215 w 655814"/>
              <a:gd name="connsiteY28" fmla="*/ 356295 h 488964"/>
              <a:gd name="connsiteX29" fmla="*/ 548056 w 655814"/>
              <a:gd name="connsiteY29" fmla="*/ 351081 h 488964"/>
              <a:gd name="connsiteX30" fmla="*/ 546898 w 655814"/>
              <a:gd name="connsiteY30" fmla="*/ 345867 h 488964"/>
              <a:gd name="connsiteX31" fmla="*/ 544001 w 655814"/>
              <a:gd name="connsiteY31" fmla="*/ 340653 h 488964"/>
              <a:gd name="connsiteX32" fmla="*/ 541104 w 655814"/>
              <a:gd name="connsiteY32" fmla="*/ 336597 h 488964"/>
              <a:gd name="connsiteX33" fmla="*/ 536470 w 655814"/>
              <a:gd name="connsiteY33" fmla="*/ 333121 h 488964"/>
              <a:gd name="connsiteX34" fmla="*/ 531835 w 655814"/>
              <a:gd name="connsiteY34" fmla="*/ 329645 h 488964"/>
              <a:gd name="connsiteX35" fmla="*/ 526041 w 655814"/>
              <a:gd name="connsiteY35" fmla="*/ 328486 h 488964"/>
              <a:gd name="connsiteX36" fmla="*/ 512137 w 655814"/>
              <a:gd name="connsiteY36" fmla="*/ 221308 h 488964"/>
              <a:gd name="connsiteX37" fmla="*/ 520248 w 655814"/>
              <a:gd name="connsiteY37" fmla="*/ 249117 h 488964"/>
              <a:gd name="connsiteX38" fmla="*/ 524303 w 655814"/>
              <a:gd name="connsiteY38" fmla="*/ 249117 h 488964"/>
              <a:gd name="connsiteX39" fmla="*/ 527779 w 655814"/>
              <a:gd name="connsiteY39" fmla="*/ 249117 h 488964"/>
              <a:gd name="connsiteX40" fmla="*/ 531835 w 655814"/>
              <a:gd name="connsiteY40" fmla="*/ 249696 h 488964"/>
              <a:gd name="connsiteX41" fmla="*/ 535890 w 655814"/>
              <a:gd name="connsiteY41" fmla="*/ 249696 h 488964"/>
              <a:gd name="connsiteX42" fmla="*/ 539366 w 655814"/>
              <a:gd name="connsiteY42" fmla="*/ 250275 h 488964"/>
              <a:gd name="connsiteX43" fmla="*/ 543422 w 655814"/>
              <a:gd name="connsiteY43" fmla="*/ 250855 h 488964"/>
              <a:gd name="connsiteX44" fmla="*/ 546898 w 655814"/>
              <a:gd name="connsiteY44" fmla="*/ 252593 h 488964"/>
              <a:gd name="connsiteX45" fmla="*/ 550953 w 655814"/>
              <a:gd name="connsiteY45" fmla="*/ 253172 h 488964"/>
              <a:gd name="connsiteX46" fmla="*/ 564278 w 655814"/>
              <a:gd name="connsiteY46" fmla="*/ 229419 h 488964"/>
              <a:gd name="connsiteX47" fmla="*/ 608887 w 655814"/>
              <a:gd name="connsiteY47" fmla="*/ 254331 h 488964"/>
              <a:gd name="connsiteX48" fmla="*/ 595562 w 655814"/>
              <a:gd name="connsiteY48" fmla="*/ 278663 h 488964"/>
              <a:gd name="connsiteX49" fmla="*/ 600777 w 655814"/>
              <a:gd name="connsiteY49" fmla="*/ 283877 h 488964"/>
              <a:gd name="connsiteX50" fmla="*/ 605991 w 655814"/>
              <a:gd name="connsiteY50" fmla="*/ 289670 h 488964"/>
              <a:gd name="connsiteX51" fmla="*/ 610625 w 655814"/>
              <a:gd name="connsiteY51" fmla="*/ 296623 h 488964"/>
              <a:gd name="connsiteX52" fmla="*/ 614681 w 655814"/>
              <a:gd name="connsiteY52" fmla="*/ 302995 h 488964"/>
              <a:gd name="connsiteX53" fmla="*/ 642489 w 655814"/>
              <a:gd name="connsiteY53" fmla="*/ 296043 h 488964"/>
              <a:gd name="connsiteX54" fmla="*/ 655814 w 655814"/>
              <a:gd name="connsiteY54" fmla="*/ 345287 h 488964"/>
              <a:gd name="connsiteX55" fmla="*/ 628585 w 655814"/>
              <a:gd name="connsiteY55" fmla="*/ 352819 h 488964"/>
              <a:gd name="connsiteX56" fmla="*/ 628585 w 655814"/>
              <a:gd name="connsiteY56" fmla="*/ 355136 h 488964"/>
              <a:gd name="connsiteX57" fmla="*/ 628585 w 655814"/>
              <a:gd name="connsiteY57" fmla="*/ 358612 h 488964"/>
              <a:gd name="connsiteX58" fmla="*/ 628006 w 655814"/>
              <a:gd name="connsiteY58" fmla="*/ 361509 h 488964"/>
              <a:gd name="connsiteX59" fmla="*/ 628006 w 655814"/>
              <a:gd name="connsiteY59" fmla="*/ 363826 h 488964"/>
              <a:gd name="connsiteX60" fmla="*/ 626847 w 655814"/>
              <a:gd name="connsiteY60" fmla="*/ 368461 h 488964"/>
              <a:gd name="connsiteX61" fmla="*/ 626268 w 655814"/>
              <a:gd name="connsiteY61" fmla="*/ 373675 h 488964"/>
              <a:gd name="connsiteX62" fmla="*/ 625109 w 655814"/>
              <a:gd name="connsiteY62" fmla="*/ 378310 h 488964"/>
              <a:gd name="connsiteX63" fmla="*/ 624530 w 655814"/>
              <a:gd name="connsiteY63" fmla="*/ 383524 h 488964"/>
              <a:gd name="connsiteX64" fmla="*/ 648862 w 655814"/>
              <a:gd name="connsiteY64" fmla="*/ 397428 h 488964"/>
              <a:gd name="connsiteX65" fmla="*/ 623950 w 655814"/>
              <a:gd name="connsiteY65" fmla="*/ 442617 h 488964"/>
              <a:gd name="connsiteX66" fmla="*/ 598459 w 655814"/>
              <a:gd name="connsiteY66" fmla="*/ 428133 h 488964"/>
              <a:gd name="connsiteX67" fmla="*/ 595562 w 655814"/>
              <a:gd name="connsiteY67" fmla="*/ 431030 h 488964"/>
              <a:gd name="connsiteX68" fmla="*/ 593245 w 655814"/>
              <a:gd name="connsiteY68" fmla="*/ 433927 h 488964"/>
              <a:gd name="connsiteX69" fmla="*/ 590348 w 655814"/>
              <a:gd name="connsiteY69" fmla="*/ 436244 h 488964"/>
              <a:gd name="connsiteX70" fmla="*/ 586872 w 655814"/>
              <a:gd name="connsiteY70" fmla="*/ 438561 h 488964"/>
              <a:gd name="connsiteX71" fmla="*/ 583976 w 655814"/>
              <a:gd name="connsiteY71" fmla="*/ 440879 h 488964"/>
              <a:gd name="connsiteX72" fmla="*/ 581079 w 655814"/>
              <a:gd name="connsiteY72" fmla="*/ 443196 h 488964"/>
              <a:gd name="connsiteX73" fmla="*/ 577603 w 655814"/>
              <a:gd name="connsiteY73" fmla="*/ 444934 h 488964"/>
              <a:gd name="connsiteX74" fmla="*/ 574127 w 655814"/>
              <a:gd name="connsiteY74" fmla="*/ 447252 h 488964"/>
              <a:gd name="connsiteX75" fmla="*/ 581658 w 655814"/>
              <a:gd name="connsiteY75" fmla="*/ 475060 h 488964"/>
              <a:gd name="connsiteX76" fmla="*/ 532414 w 655814"/>
              <a:gd name="connsiteY76" fmla="*/ 488964 h 488964"/>
              <a:gd name="connsiteX77" fmla="*/ 524303 w 655814"/>
              <a:gd name="connsiteY77" fmla="*/ 461156 h 488964"/>
              <a:gd name="connsiteX78" fmla="*/ 520248 w 655814"/>
              <a:gd name="connsiteY78" fmla="*/ 461156 h 488964"/>
              <a:gd name="connsiteX79" fmla="*/ 516193 w 655814"/>
              <a:gd name="connsiteY79" fmla="*/ 461156 h 488964"/>
              <a:gd name="connsiteX80" fmla="*/ 512137 w 655814"/>
              <a:gd name="connsiteY80" fmla="*/ 460576 h 488964"/>
              <a:gd name="connsiteX81" fmla="*/ 508661 w 655814"/>
              <a:gd name="connsiteY81" fmla="*/ 459418 h 488964"/>
              <a:gd name="connsiteX82" fmla="*/ 504606 w 655814"/>
              <a:gd name="connsiteY82" fmla="*/ 459418 h 488964"/>
              <a:gd name="connsiteX83" fmla="*/ 501130 w 655814"/>
              <a:gd name="connsiteY83" fmla="*/ 458838 h 488964"/>
              <a:gd name="connsiteX84" fmla="*/ 497654 w 655814"/>
              <a:gd name="connsiteY84" fmla="*/ 457680 h 488964"/>
              <a:gd name="connsiteX85" fmla="*/ 493598 w 655814"/>
              <a:gd name="connsiteY85" fmla="*/ 457100 h 488964"/>
              <a:gd name="connsiteX86" fmla="*/ 479694 w 655814"/>
              <a:gd name="connsiteY86" fmla="*/ 480853 h 488964"/>
              <a:gd name="connsiteX87" fmla="*/ 434505 w 655814"/>
              <a:gd name="connsiteY87" fmla="*/ 455942 h 488964"/>
              <a:gd name="connsiteX88" fmla="*/ 448989 w 655814"/>
              <a:gd name="connsiteY88" fmla="*/ 431030 h 488964"/>
              <a:gd name="connsiteX89" fmla="*/ 443195 w 655814"/>
              <a:gd name="connsiteY89" fmla="*/ 425816 h 488964"/>
              <a:gd name="connsiteX90" fmla="*/ 437981 w 655814"/>
              <a:gd name="connsiteY90" fmla="*/ 419443 h 488964"/>
              <a:gd name="connsiteX91" fmla="*/ 433347 w 655814"/>
              <a:gd name="connsiteY91" fmla="*/ 413650 h 488964"/>
              <a:gd name="connsiteX92" fmla="*/ 429291 w 655814"/>
              <a:gd name="connsiteY92" fmla="*/ 407277 h 488964"/>
              <a:gd name="connsiteX93" fmla="*/ 402062 w 655814"/>
              <a:gd name="connsiteY93" fmla="*/ 414229 h 488964"/>
              <a:gd name="connsiteX94" fmla="*/ 388158 w 655814"/>
              <a:gd name="connsiteY94" fmla="*/ 364985 h 488964"/>
              <a:gd name="connsiteX95" fmla="*/ 415966 w 655814"/>
              <a:gd name="connsiteY95" fmla="*/ 356874 h 488964"/>
              <a:gd name="connsiteX96" fmla="*/ 415966 w 655814"/>
              <a:gd name="connsiteY96" fmla="*/ 349343 h 488964"/>
              <a:gd name="connsiteX97" fmla="*/ 417125 w 655814"/>
              <a:gd name="connsiteY97" fmla="*/ 341811 h 488964"/>
              <a:gd name="connsiteX98" fmla="*/ 418284 w 655814"/>
              <a:gd name="connsiteY98" fmla="*/ 333700 h 488964"/>
              <a:gd name="connsiteX99" fmla="*/ 420022 w 655814"/>
              <a:gd name="connsiteY99" fmla="*/ 326169 h 488964"/>
              <a:gd name="connsiteX100" fmla="*/ 397427 w 655814"/>
              <a:gd name="connsiteY100" fmla="*/ 314003 h 488964"/>
              <a:gd name="connsiteX101" fmla="*/ 422919 w 655814"/>
              <a:gd name="connsiteY101" fmla="*/ 268235 h 488964"/>
              <a:gd name="connsiteX102" fmla="*/ 445513 w 655814"/>
              <a:gd name="connsiteY102" fmla="*/ 281560 h 488964"/>
              <a:gd name="connsiteX103" fmla="*/ 447830 w 655814"/>
              <a:gd name="connsiteY103" fmla="*/ 279242 h 488964"/>
              <a:gd name="connsiteX104" fmla="*/ 450727 w 655814"/>
              <a:gd name="connsiteY104" fmla="*/ 276346 h 488964"/>
              <a:gd name="connsiteX105" fmla="*/ 454203 w 655814"/>
              <a:gd name="connsiteY105" fmla="*/ 274028 h 488964"/>
              <a:gd name="connsiteX106" fmla="*/ 456520 w 655814"/>
              <a:gd name="connsiteY106" fmla="*/ 271132 h 488964"/>
              <a:gd name="connsiteX107" fmla="*/ 459996 w 655814"/>
              <a:gd name="connsiteY107" fmla="*/ 269394 h 488964"/>
              <a:gd name="connsiteX108" fmla="*/ 463472 w 655814"/>
              <a:gd name="connsiteY108" fmla="*/ 267076 h 488964"/>
              <a:gd name="connsiteX109" fmla="*/ 466949 w 655814"/>
              <a:gd name="connsiteY109" fmla="*/ 265338 h 488964"/>
              <a:gd name="connsiteX110" fmla="*/ 470425 w 655814"/>
              <a:gd name="connsiteY110" fmla="*/ 263021 h 488964"/>
              <a:gd name="connsiteX111" fmla="*/ 462314 w 655814"/>
              <a:gd name="connsiteY111" fmla="*/ 235212 h 488964"/>
              <a:gd name="connsiteX112" fmla="*/ 209142 w 655814"/>
              <a:gd name="connsiteY112" fmla="*/ 107608 h 488964"/>
              <a:gd name="connsiteX113" fmla="*/ 188286 w 655814"/>
              <a:gd name="connsiteY113" fmla="*/ 109922 h 488964"/>
              <a:gd name="connsiteX114" fmla="*/ 169747 w 655814"/>
              <a:gd name="connsiteY114" fmla="*/ 115707 h 488964"/>
              <a:gd name="connsiteX115" fmla="*/ 152367 w 655814"/>
              <a:gd name="connsiteY115" fmla="*/ 124964 h 488964"/>
              <a:gd name="connsiteX116" fmla="*/ 137304 w 655814"/>
              <a:gd name="connsiteY116" fmla="*/ 137113 h 488964"/>
              <a:gd name="connsiteX117" fmla="*/ 125717 w 655814"/>
              <a:gd name="connsiteY117" fmla="*/ 151576 h 488964"/>
              <a:gd name="connsiteX118" fmla="*/ 116448 w 655814"/>
              <a:gd name="connsiteY118" fmla="*/ 168932 h 488964"/>
              <a:gd name="connsiteX119" fmla="*/ 110075 w 655814"/>
              <a:gd name="connsiteY119" fmla="*/ 187446 h 488964"/>
              <a:gd name="connsiteX120" fmla="*/ 108337 w 655814"/>
              <a:gd name="connsiteY120" fmla="*/ 207694 h 488964"/>
              <a:gd name="connsiteX121" fmla="*/ 110075 w 655814"/>
              <a:gd name="connsiteY121" fmla="*/ 227365 h 488964"/>
              <a:gd name="connsiteX122" fmla="*/ 116448 w 655814"/>
              <a:gd name="connsiteY122" fmla="*/ 247035 h 488964"/>
              <a:gd name="connsiteX123" fmla="*/ 125717 w 655814"/>
              <a:gd name="connsiteY123" fmla="*/ 263234 h 488964"/>
              <a:gd name="connsiteX124" fmla="*/ 137304 w 655814"/>
              <a:gd name="connsiteY124" fmla="*/ 278854 h 488964"/>
              <a:gd name="connsiteX125" fmla="*/ 152367 w 655814"/>
              <a:gd name="connsiteY125" fmla="*/ 290425 h 488964"/>
              <a:gd name="connsiteX126" fmla="*/ 169747 w 655814"/>
              <a:gd name="connsiteY126" fmla="*/ 300260 h 488964"/>
              <a:gd name="connsiteX127" fmla="*/ 188286 w 655814"/>
              <a:gd name="connsiteY127" fmla="*/ 306045 h 488964"/>
              <a:gd name="connsiteX128" fmla="*/ 209142 w 655814"/>
              <a:gd name="connsiteY128" fmla="*/ 307781 h 488964"/>
              <a:gd name="connsiteX129" fmla="*/ 228840 w 655814"/>
              <a:gd name="connsiteY129" fmla="*/ 306045 h 488964"/>
              <a:gd name="connsiteX130" fmla="*/ 247958 w 655814"/>
              <a:gd name="connsiteY130" fmla="*/ 300260 h 488964"/>
              <a:gd name="connsiteX131" fmla="*/ 265338 w 655814"/>
              <a:gd name="connsiteY131" fmla="*/ 290425 h 488964"/>
              <a:gd name="connsiteX132" fmla="*/ 279822 w 655814"/>
              <a:gd name="connsiteY132" fmla="*/ 278854 h 488964"/>
              <a:gd name="connsiteX133" fmla="*/ 291988 w 655814"/>
              <a:gd name="connsiteY133" fmla="*/ 263234 h 488964"/>
              <a:gd name="connsiteX134" fmla="*/ 301257 w 655814"/>
              <a:gd name="connsiteY134" fmla="*/ 247035 h 488964"/>
              <a:gd name="connsiteX135" fmla="*/ 307051 w 655814"/>
              <a:gd name="connsiteY135" fmla="*/ 227365 h 488964"/>
              <a:gd name="connsiteX136" fmla="*/ 309368 w 655814"/>
              <a:gd name="connsiteY136" fmla="*/ 207694 h 488964"/>
              <a:gd name="connsiteX137" fmla="*/ 309368 w 655814"/>
              <a:gd name="connsiteY137" fmla="*/ 207116 h 488964"/>
              <a:gd name="connsiteX138" fmla="*/ 309368 w 655814"/>
              <a:gd name="connsiteY138" fmla="*/ 205959 h 488964"/>
              <a:gd name="connsiteX139" fmla="*/ 309368 w 655814"/>
              <a:gd name="connsiteY139" fmla="*/ 205380 h 488964"/>
              <a:gd name="connsiteX140" fmla="*/ 305892 w 655814"/>
              <a:gd name="connsiteY140" fmla="*/ 185131 h 488964"/>
              <a:gd name="connsiteX141" fmla="*/ 300098 w 655814"/>
              <a:gd name="connsiteY141" fmla="*/ 166040 h 488964"/>
              <a:gd name="connsiteX142" fmla="*/ 289670 w 655814"/>
              <a:gd name="connsiteY142" fmla="*/ 149841 h 488964"/>
              <a:gd name="connsiteX143" fmla="*/ 278084 w 655814"/>
              <a:gd name="connsiteY143" fmla="*/ 135956 h 488964"/>
              <a:gd name="connsiteX144" fmla="*/ 263021 w 655814"/>
              <a:gd name="connsiteY144" fmla="*/ 123807 h 488964"/>
              <a:gd name="connsiteX145" fmla="*/ 246220 w 655814"/>
              <a:gd name="connsiteY145" fmla="*/ 115129 h 488964"/>
              <a:gd name="connsiteX146" fmla="*/ 228260 w 655814"/>
              <a:gd name="connsiteY146" fmla="*/ 109922 h 488964"/>
              <a:gd name="connsiteX147" fmla="*/ 552395 w 655814"/>
              <a:gd name="connsiteY147" fmla="*/ 94433 h 488964"/>
              <a:gd name="connsiteX148" fmla="*/ 543676 w 655814"/>
              <a:gd name="connsiteY148" fmla="*/ 96171 h 488964"/>
              <a:gd name="connsiteX149" fmla="*/ 536120 w 655814"/>
              <a:gd name="connsiteY149" fmla="*/ 98488 h 488964"/>
              <a:gd name="connsiteX150" fmla="*/ 528563 w 655814"/>
              <a:gd name="connsiteY150" fmla="*/ 102543 h 488964"/>
              <a:gd name="connsiteX151" fmla="*/ 521588 w 655814"/>
              <a:gd name="connsiteY151" fmla="*/ 107757 h 488964"/>
              <a:gd name="connsiteX152" fmla="*/ 516357 w 655814"/>
              <a:gd name="connsiteY152" fmla="*/ 114710 h 488964"/>
              <a:gd name="connsiteX153" fmla="*/ 512869 w 655814"/>
              <a:gd name="connsiteY153" fmla="*/ 122241 h 488964"/>
              <a:gd name="connsiteX154" fmla="*/ 510544 w 655814"/>
              <a:gd name="connsiteY154" fmla="*/ 130931 h 488964"/>
              <a:gd name="connsiteX155" fmla="*/ 509963 w 655814"/>
              <a:gd name="connsiteY155" fmla="*/ 139042 h 488964"/>
              <a:gd name="connsiteX156" fmla="*/ 511125 w 655814"/>
              <a:gd name="connsiteY156" fmla="*/ 147732 h 488964"/>
              <a:gd name="connsiteX157" fmla="*/ 514032 w 655814"/>
              <a:gd name="connsiteY157" fmla="*/ 156422 h 488964"/>
              <a:gd name="connsiteX158" fmla="*/ 518100 w 655814"/>
              <a:gd name="connsiteY158" fmla="*/ 163953 h 488964"/>
              <a:gd name="connsiteX159" fmla="*/ 523913 w 655814"/>
              <a:gd name="connsiteY159" fmla="*/ 170906 h 488964"/>
              <a:gd name="connsiteX160" fmla="*/ 529726 w 655814"/>
              <a:gd name="connsiteY160" fmla="*/ 176120 h 488964"/>
              <a:gd name="connsiteX161" fmla="*/ 537863 w 655814"/>
              <a:gd name="connsiteY161" fmla="*/ 179016 h 488964"/>
              <a:gd name="connsiteX162" fmla="*/ 546001 w 655814"/>
              <a:gd name="connsiteY162" fmla="*/ 181913 h 488964"/>
              <a:gd name="connsiteX163" fmla="*/ 555301 w 655814"/>
              <a:gd name="connsiteY163" fmla="*/ 182492 h 488964"/>
              <a:gd name="connsiteX164" fmla="*/ 563439 w 655814"/>
              <a:gd name="connsiteY164" fmla="*/ 181913 h 488964"/>
              <a:gd name="connsiteX165" fmla="*/ 570996 w 655814"/>
              <a:gd name="connsiteY165" fmla="*/ 179016 h 488964"/>
              <a:gd name="connsiteX166" fmla="*/ 577971 w 655814"/>
              <a:gd name="connsiteY166" fmla="*/ 176120 h 488964"/>
              <a:gd name="connsiteX167" fmla="*/ 584365 w 655814"/>
              <a:gd name="connsiteY167" fmla="*/ 170906 h 488964"/>
              <a:gd name="connsiteX168" fmla="*/ 589596 w 655814"/>
              <a:gd name="connsiteY168" fmla="*/ 165112 h 488964"/>
              <a:gd name="connsiteX169" fmla="*/ 593665 w 655814"/>
              <a:gd name="connsiteY169" fmla="*/ 158739 h 488964"/>
              <a:gd name="connsiteX170" fmla="*/ 597153 w 655814"/>
              <a:gd name="connsiteY170" fmla="*/ 150629 h 488964"/>
              <a:gd name="connsiteX171" fmla="*/ 598315 w 655814"/>
              <a:gd name="connsiteY171" fmla="*/ 142518 h 488964"/>
              <a:gd name="connsiteX172" fmla="*/ 598315 w 655814"/>
              <a:gd name="connsiteY172" fmla="*/ 141359 h 488964"/>
              <a:gd name="connsiteX173" fmla="*/ 598896 w 655814"/>
              <a:gd name="connsiteY173" fmla="*/ 140200 h 488964"/>
              <a:gd name="connsiteX174" fmla="*/ 598896 w 655814"/>
              <a:gd name="connsiteY174" fmla="*/ 138462 h 488964"/>
              <a:gd name="connsiteX175" fmla="*/ 598896 w 655814"/>
              <a:gd name="connsiteY175" fmla="*/ 137304 h 488964"/>
              <a:gd name="connsiteX176" fmla="*/ 597734 w 655814"/>
              <a:gd name="connsiteY176" fmla="*/ 128614 h 488964"/>
              <a:gd name="connsiteX177" fmla="*/ 594827 w 655814"/>
              <a:gd name="connsiteY177" fmla="*/ 120503 h 488964"/>
              <a:gd name="connsiteX178" fmla="*/ 590177 w 655814"/>
              <a:gd name="connsiteY178" fmla="*/ 113551 h 488964"/>
              <a:gd name="connsiteX179" fmla="*/ 584946 w 655814"/>
              <a:gd name="connsiteY179" fmla="*/ 106599 h 488964"/>
              <a:gd name="connsiteX180" fmla="*/ 577971 w 655814"/>
              <a:gd name="connsiteY180" fmla="*/ 101385 h 488964"/>
              <a:gd name="connsiteX181" fmla="*/ 569833 w 655814"/>
              <a:gd name="connsiteY181" fmla="*/ 97909 h 488964"/>
              <a:gd name="connsiteX182" fmla="*/ 562277 w 655814"/>
              <a:gd name="connsiteY182" fmla="*/ 95591 h 488964"/>
              <a:gd name="connsiteX183" fmla="*/ 550070 w 655814"/>
              <a:gd name="connsiteY183" fmla="*/ 50982 h 488964"/>
              <a:gd name="connsiteX184" fmla="*/ 583783 w 655814"/>
              <a:gd name="connsiteY184" fmla="*/ 56196 h 488964"/>
              <a:gd name="connsiteX185" fmla="*/ 580877 w 655814"/>
              <a:gd name="connsiteY185" fmla="*/ 74156 h 488964"/>
              <a:gd name="connsiteX186" fmla="*/ 585527 w 655814"/>
              <a:gd name="connsiteY186" fmla="*/ 75894 h 488964"/>
              <a:gd name="connsiteX187" fmla="*/ 589596 w 655814"/>
              <a:gd name="connsiteY187" fmla="*/ 78790 h 488964"/>
              <a:gd name="connsiteX188" fmla="*/ 594246 w 655814"/>
              <a:gd name="connsiteY188" fmla="*/ 81108 h 488964"/>
              <a:gd name="connsiteX189" fmla="*/ 598315 w 655814"/>
              <a:gd name="connsiteY189" fmla="*/ 84584 h 488964"/>
              <a:gd name="connsiteX190" fmla="*/ 613428 w 655814"/>
              <a:gd name="connsiteY190" fmla="*/ 73576 h 488964"/>
              <a:gd name="connsiteX191" fmla="*/ 633772 w 655814"/>
              <a:gd name="connsiteY191" fmla="*/ 100805 h 488964"/>
              <a:gd name="connsiteX192" fmla="*/ 618078 w 655814"/>
              <a:gd name="connsiteY192" fmla="*/ 111813 h 488964"/>
              <a:gd name="connsiteX193" fmla="*/ 620403 w 655814"/>
              <a:gd name="connsiteY193" fmla="*/ 116448 h 488964"/>
              <a:gd name="connsiteX194" fmla="*/ 621566 w 655814"/>
              <a:gd name="connsiteY194" fmla="*/ 121082 h 488964"/>
              <a:gd name="connsiteX195" fmla="*/ 622147 w 655814"/>
              <a:gd name="connsiteY195" fmla="*/ 126876 h 488964"/>
              <a:gd name="connsiteX196" fmla="*/ 623310 w 655814"/>
              <a:gd name="connsiteY196" fmla="*/ 131510 h 488964"/>
              <a:gd name="connsiteX197" fmla="*/ 641910 w 655814"/>
              <a:gd name="connsiteY197" fmla="*/ 133828 h 488964"/>
              <a:gd name="connsiteX198" fmla="*/ 640166 w 655814"/>
              <a:gd name="connsiteY198" fmla="*/ 142518 h 488964"/>
              <a:gd name="connsiteX199" fmla="*/ 636679 w 655814"/>
              <a:gd name="connsiteY199" fmla="*/ 167429 h 488964"/>
              <a:gd name="connsiteX200" fmla="*/ 617497 w 655814"/>
              <a:gd name="connsiteY200" fmla="*/ 164533 h 488964"/>
              <a:gd name="connsiteX201" fmla="*/ 615753 w 655814"/>
              <a:gd name="connsiteY201" fmla="*/ 169167 h 488964"/>
              <a:gd name="connsiteX202" fmla="*/ 612847 w 655814"/>
              <a:gd name="connsiteY202" fmla="*/ 173223 h 488964"/>
              <a:gd name="connsiteX203" fmla="*/ 610522 w 655814"/>
              <a:gd name="connsiteY203" fmla="*/ 177858 h 488964"/>
              <a:gd name="connsiteX204" fmla="*/ 607034 w 655814"/>
              <a:gd name="connsiteY204" fmla="*/ 181913 h 488964"/>
              <a:gd name="connsiteX205" fmla="*/ 618078 w 655814"/>
              <a:gd name="connsiteY205" fmla="*/ 197555 h 488964"/>
              <a:gd name="connsiteX206" fmla="*/ 590759 w 655814"/>
              <a:gd name="connsiteY206" fmla="*/ 217253 h 488964"/>
              <a:gd name="connsiteX207" fmla="*/ 579715 w 655814"/>
              <a:gd name="connsiteY207" fmla="*/ 202190 h 488964"/>
              <a:gd name="connsiteX208" fmla="*/ 575064 w 655814"/>
              <a:gd name="connsiteY208" fmla="*/ 203349 h 488964"/>
              <a:gd name="connsiteX209" fmla="*/ 569833 w 655814"/>
              <a:gd name="connsiteY209" fmla="*/ 204507 h 488964"/>
              <a:gd name="connsiteX210" fmla="*/ 564602 w 655814"/>
              <a:gd name="connsiteY210" fmla="*/ 205666 h 488964"/>
              <a:gd name="connsiteX211" fmla="*/ 559952 w 655814"/>
              <a:gd name="connsiteY211" fmla="*/ 206825 h 488964"/>
              <a:gd name="connsiteX212" fmla="*/ 556464 w 655814"/>
              <a:gd name="connsiteY212" fmla="*/ 224784 h 488964"/>
              <a:gd name="connsiteX213" fmla="*/ 523332 w 655814"/>
              <a:gd name="connsiteY213" fmla="*/ 218991 h 488964"/>
              <a:gd name="connsiteX214" fmla="*/ 526819 w 655814"/>
              <a:gd name="connsiteY214" fmla="*/ 201031 h 488964"/>
              <a:gd name="connsiteX215" fmla="*/ 521588 w 655814"/>
              <a:gd name="connsiteY215" fmla="*/ 199293 h 488964"/>
              <a:gd name="connsiteX216" fmla="*/ 516938 w 655814"/>
              <a:gd name="connsiteY216" fmla="*/ 196396 h 488964"/>
              <a:gd name="connsiteX217" fmla="*/ 512869 w 655814"/>
              <a:gd name="connsiteY217" fmla="*/ 194079 h 488964"/>
              <a:gd name="connsiteX218" fmla="*/ 509381 w 655814"/>
              <a:gd name="connsiteY218" fmla="*/ 190603 h 488964"/>
              <a:gd name="connsiteX219" fmla="*/ 493687 w 655814"/>
              <a:gd name="connsiteY219" fmla="*/ 202190 h 488964"/>
              <a:gd name="connsiteX220" fmla="*/ 473343 w 655814"/>
              <a:gd name="connsiteY220" fmla="*/ 174382 h 488964"/>
              <a:gd name="connsiteX221" fmla="*/ 489037 w 655814"/>
              <a:gd name="connsiteY221" fmla="*/ 163374 h 488964"/>
              <a:gd name="connsiteX222" fmla="*/ 487293 w 655814"/>
              <a:gd name="connsiteY222" fmla="*/ 158160 h 488964"/>
              <a:gd name="connsiteX223" fmla="*/ 485550 w 655814"/>
              <a:gd name="connsiteY223" fmla="*/ 153525 h 488964"/>
              <a:gd name="connsiteX224" fmla="*/ 484968 w 655814"/>
              <a:gd name="connsiteY224" fmla="*/ 147732 h 488964"/>
              <a:gd name="connsiteX225" fmla="*/ 484387 w 655814"/>
              <a:gd name="connsiteY225" fmla="*/ 143097 h 488964"/>
              <a:gd name="connsiteX226" fmla="*/ 466949 w 655814"/>
              <a:gd name="connsiteY226" fmla="*/ 140780 h 488964"/>
              <a:gd name="connsiteX227" fmla="*/ 472180 w 655814"/>
              <a:gd name="connsiteY227" fmla="*/ 107757 h 488964"/>
              <a:gd name="connsiteX228" fmla="*/ 489618 w 655814"/>
              <a:gd name="connsiteY228" fmla="*/ 110654 h 488964"/>
              <a:gd name="connsiteX229" fmla="*/ 491943 w 655814"/>
              <a:gd name="connsiteY229" fmla="*/ 106019 h 488964"/>
              <a:gd name="connsiteX230" fmla="*/ 493687 w 655814"/>
              <a:gd name="connsiteY230" fmla="*/ 101964 h 488964"/>
              <a:gd name="connsiteX231" fmla="*/ 497175 w 655814"/>
              <a:gd name="connsiteY231" fmla="*/ 97329 h 488964"/>
              <a:gd name="connsiteX232" fmla="*/ 499500 w 655814"/>
              <a:gd name="connsiteY232" fmla="*/ 93274 h 488964"/>
              <a:gd name="connsiteX233" fmla="*/ 489037 w 655814"/>
              <a:gd name="connsiteY233" fmla="*/ 78211 h 488964"/>
              <a:gd name="connsiteX234" fmla="*/ 516357 w 655814"/>
              <a:gd name="connsiteY234" fmla="*/ 57934 h 488964"/>
              <a:gd name="connsiteX235" fmla="*/ 527401 w 655814"/>
              <a:gd name="connsiteY235" fmla="*/ 73576 h 488964"/>
              <a:gd name="connsiteX236" fmla="*/ 529726 w 655814"/>
              <a:gd name="connsiteY236" fmla="*/ 72418 h 488964"/>
              <a:gd name="connsiteX237" fmla="*/ 532632 w 655814"/>
              <a:gd name="connsiteY237" fmla="*/ 71259 h 488964"/>
              <a:gd name="connsiteX238" fmla="*/ 534376 w 655814"/>
              <a:gd name="connsiteY238" fmla="*/ 70680 h 488964"/>
              <a:gd name="connsiteX239" fmla="*/ 537282 w 655814"/>
              <a:gd name="connsiteY239" fmla="*/ 70100 h 488964"/>
              <a:gd name="connsiteX240" fmla="*/ 540188 w 655814"/>
              <a:gd name="connsiteY240" fmla="*/ 70100 h 488964"/>
              <a:gd name="connsiteX241" fmla="*/ 542514 w 655814"/>
              <a:gd name="connsiteY241" fmla="*/ 69521 h 488964"/>
              <a:gd name="connsiteX242" fmla="*/ 544839 w 655814"/>
              <a:gd name="connsiteY242" fmla="*/ 68942 h 488964"/>
              <a:gd name="connsiteX243" fmla="*/ 547164 w 655814"/>
              <a:gd name="connsiteY243" fmla="*/ 68942 h 488964"/>
              <a:gd name="connsiteX244" fmla="*/ 167430 w 655814"/>
              <a:gd name="connsiteY244" fmla="*/ 0 h 488964"/>
              <a:gd name="connsiteX245" fmla="*/ 249696 w 655814"/>
              <a:gd name="connsiteY245" fmla="*/ 0 h 488964"/>
              <a:gd name="connsiteX246" fmla="*/ 249696 w 655814"/>
              <a:gd name="connsiteY246" fmla="*/ 45126 h 488964"/>
              <a:gd name="connsiteX247" fmla="*/ 256069 w 655814"/>
              <a:gd name="connsiteY247" fmla="*/ 47440 h 488964"/>
              <a:gd name="connsiteX248" fmla="*/ 261862 w 655814"/>
              <a:gd name="connsiteY248" fmla="*/ 49176 h 488964"/>
              <a:gd name="connsiteX249" fmla="*/ 267655 w 655814"/>
              <a:gd name="connsiteY249" fmla="*/ 51490 h 488964"/>
              <a:gd name="connsiteX250" fmla="*/ 272869 w 655814"/>
              <a:gd name="connsiteY250" fmla="*/ 53225 h 488964"/>
              <a:gd name="connsiteX251" fmla="*/ 279242 w 655814"/>
              <a:gd name="connsiteY251" fmla="*/ 56118 h 488964"/>
              <a:gd name="connsiteX252" fmla="*/ 284456 w 655814"/>
              <a:gd name="connsiteY252" fmla="*/ 58432 h 488964"/>
              <a:gd name="connsiteX253" fmla="*/ 289670 w 655814"/>
              <a:gd name="connsiteY253" fmla="*/ 61325 h 488964"/>
              <a:gd name="connsiteX254" fmla="*/ 295464 w 655814"/>
              <a:gd name="connsiteY254" fmla="*/ 64796 h 488964"/>
              <a:gd name="connsiteX255" fmla="*/ 326748 w 655814"/>
              <a:gd name="connsiteY255" fmla="*/ 32977 h 488964"/>
              <a:gd name="connsiteX256" fmla="*/ 384103 w 655814"/>
              <a:gd name="connsiteY256" fmla="*/ 91409 h 488964"/>
              <a:gd name="connsiteX257" fmla="*/ 353398 w 655814"/>
              <a:gd name="connsiteY257" fmla="*/ 121493 h 488964"/>
              <a:gd name="connsiteX258" fmla="*/ 359191 w 655814"/>
              <a:gd name="connsiteY258" fmla="*/ 132485 h 488964"/>
              <a:gd name="connsiteX259" fmla="*/ 363826 w 655814"/>
              <a:gd name="connsiteY259" fmla="*/ 142898 h 488964"/>
              <a:gd name="connsiteX260" fmla="*/ 368461 w 655814"/>
              <a:gd name="connsiteY260" fmla="*/ 155048 h 488964"/>
              <a:gd name="connsiteX261" fmla="*/ 371937 w 655814"/>
              <a:gd name="connsiteY261" fmla="*/ 167197 h 488964"/>
              <a:gd name="connsiteX262" fmla="*/ 418284 w 655814"/>
              <a:gd name="connsiteY262" fmla="*/ 167197 h 488964"/>
              <a:gd name="connsiteX263" fmla="*/ 418284 w 655814"/>
              <a:gd name="connsiteY263" fmla="*/ 205380 h 488964"/>
              <a:gd name="connsiteX264" fmla="*/ 418284 w 655814"/>
              <a:gd name="connsiteY264" fmla="*/ 248192 h 488964"/>
              <a:gd name="connsiteX265" fmla="*/ 371937 w 655814"/>
              <a:gd name="connsiteY265" fmla="*/ 248192 h 488964"/>
              <a:gd name="connsiteX266" fmla="*/ 368461 w 655814"/>
              <a:gd name="connsiteY266" fmla="*/ 260341 h 488964"/>
              <a:gd name="connsiteX267" fmla="*/ 363826 w 655814"/>
              <a:gd name="connsiteY267" fmla="*/ 271333 h 488964"/>
              <a:gd name="connsiteX268" fmla="*/ 359191 w 655814"/>
              <a:gd name="connsiteY268" fmla="*/ 282904 h 488964"/>
              <a:gd name="connsiteX269" fmla="*/ 353398 w 655814"/>
              <a:gd name="connsiteY269" fmla="*/ 293318 h 488964"/>
              <a:gd name="connsiteX270" fmla="*/ 385262 w 655814"/>
              <a:gd name="connsiteY270" fmla="*/ 325716 h 488964"/>
              <a:gd name="connsiteX271" fmla="*/ 327907 w 655814"/>
              <a:gd name="connsiteY271" fmla="*/ 383569 h 488964"/>
              <a:gd name="connsiteX272" fmla="*/ 295464 w 655814"/>
              <a:gd name="connsiteY272" fmla="*/ 351171 h 488964"/>
              <a:gd name="connsiteX273" fmla="*/ 289670 w 655814"/>
              <a:gd name="connsiteY273" fmla="*/ 354642 h 488964"/>
              <a:gd name="connsiteX274" fmla="*/ 284456 w 655814"/>
              <a:gd name="connsiteY274" fmla="*/ 356957 h 488964"/>
              <a:gd name="connsiteX275" fmla="*/ 279242 w 655814"/>
              <a:gd name="connsiteY275" fmla="*/ 359849 h 488964"/>
              <a:gd name="connsiteX276" fmla="*/ 272869 w 655814"/>
              <a:gd name="connsiteY276" fmla="*/ 362742 h 488964"/>
              <a:gd name="connsiteX277" fmla="*/ 267655 w 655814"/>
              <a:gd name="connsiteY277" fmla="*/ 364477 h 488964"/>
              <a:gd name="connsiteX278" fmla="*/ 261862 w 655814"/>
              <a:gd name="connsiteY278" fmla="*/ 366792 h 488964"/>
              <a:gd name="connsiteX279" fmla="*/ 256069 w 655814"/>
              <a:gd name="connsiteY279" fmla="*/ 368527 h 488964"/>
              <a:gd name="connsiteX280" fmla="*/ 249696 w 655814"/>
              <a:gd name="connsiteY280" fmla="*/ 369684 h 488964"/>
              <a:gd name="connsiteX281" fmla="*/ 249696 w 655814"/>
              <a:gd name="connsiteY281" fmla="*/ 415967 h 488964"/>
              <a:gd name="connsiteX282" fmla="*/ 167430 w 655814"/>
              <a:gd name="connsiteY282" fmla="*/ 415967 h 488964"/>
              <a:gd name="connsiteX283" fmla="*/ 167430 w 655814"/>
              <a:gd name="connsiteY283" fmla="*/ 369684 h 488964"/>
              <a:gd name="connsiteX284" fmla="*/ 161636 w 655814"/>
              <a:gd name="connsiteY284" fmla="*/ 368527 h 488964"/>
              <a:gd name="connsiteX285" fmla="*/ 155843 w 655814"/>
              <a:gd name="connsiteY285" fmla="*/ 366792 h 488964"/>
              <a:gd name="connsiteX286" fmla="*/ 149470 w 655814"/>
              <a:gd name="connsiteY286" fmla="*/ 364477 h 488964"/>
              <a:gd name="connsiteX287" fmla="*/ 144256 w 655814"/>
              <a:gd name="connsiteY287" fmla="*/ 362742 h 488964"/>
              <a:gd name="connsiteX288" fmla="*/ 138463 w 655814"/>
              <a:gd name="connsiteY288" fmla="*/ 359849 h 488964"/>
              <a:gd name="connsiteX289" fmla="*/ 132669 w 655814"/>
              <a:gd name="connsiteY289" fmla="*/ 356957 h 488964"/>
              <a:gd name="connsiteX290" fmla="*/ 127455 w 655814"/>
              <a:gd name="connsiteY290" fmla="*/ 354642 h 488964"/>
              <a:gd name="connsiteX291" fmla="*/ 122241 w 655814"/>
              <a:gd name="connsiteY291" fmla="*/ 351171 h 488964"/>
              <a:gd name="connsiteX292" fmla="*/ 91536 w 655814"/>
              <a:gd name="connsiteY292" fmla="*/ 382412 h 488964"/>
              <a:gd name="connsiteX293" fmla="*/ 34181 w 655814"/>
              <a:gd name="connsiteY293" fmla="*/ 324559 h 488964"/>
              <a:gd name="connsiteX294" fmla="*/ 64886 w 655814"/>
              <a:gd name="connsiteY294" fmla="*/ 293318 h 488964"/>
              <a:gd name="connsiteX295" fmla="*/ 58514 w 655814"/>
              <a:gd name="connsiteY295" fmla="*/ 282904 h 488964"/>
              <a:gd name="connsiteX296" fmla="*/ 53879 w 655814"/>
              <a:gd name="connsiteY296" fmla="*/ 271333 h 488964"/>
              <a:gd name="connsiteX297" fmla="*/ 49244 w 655814"/>
              <a:gd name="connsiteY297" fmla="*/ 260341 h 488964"/>
              <a:gd name="connsiteX298" fmla="*/ 46348 w 655814"/>
              <a:gd name="connsiteY298" fmla="*/ 248192 h 488964"/>
              <a:gd name="connsiteX299" fmla="*/ 0 w 655814"/>
              <a:gd name="connsiteY299" fmla="*/ 248192 h 488964"/>
              <a:gd name="connsiteX300" fmla="*/ 0 w 655814"/>
              <a:gd name="connsiteY300" fmla="*/ 167197 h 488964"/>
              <a:gd name="connsiteX301" fmla="*/ 46348 w 655814"/>
              <a:gd name="connsiteY301" fmla="*/ 167197 h 488964"/>
              <a:gd name="connsiteX302" fmla="*/ 49244 w 655814"/>
              <a:gd name="connsiteY302" fmla="*/ 155048 h 488964"/>
              <a:gd name="connsiteX303" fmla="*/ 53879 w 655814"/>
              <a:gd name="connsiteY303" fmla="*/ 142898 h 488964"/>
              <a:gd name="connsiteX304" fmla="*/ 58514 w 655814"/>
              <a:gd name="connsiteY304" fmla="*/ 132485 h 488964"/>
              <a:gd name="connsiteX305" fmla="*/ 64886 w 655814"/>
              <a:gd name="connsiteY305" fmla="*/ 121493 h 488964"/>
              <a:gd name="connsiteX306" fmla="*/ 35340 w 655814"/>
              <a:gd name="connsiteY306" fmla="*/ 92566 h 488964"/>
              <a:gd name="connsiteX307" fmla="*/ 93274 w 655814"/>
              <a:gd name="connsiteY307" fmla="*/ 34712 h 488964"/>
              <a:gd name="connsiteX308" fmla="*/ 122241 w 655814"/>
              <a:gd name="connsiteY308" fmla="*/ 64796 h 488964"/>
              <a:gd name="connsiteX309" fmla="*/ 127455 w 655814"/>
              <a:gd name="connsiteY309" fmla="*/ 61325 h 488964"/>
              <a:gd name="connsiteX310" fmla="*/ 132669 w 655814"/>
              <a:gd name="connsiteY310" fmla="*/ 58432 h 488964"/>
              <a:gd name="connsiteX311" fmla="*/ 138463 w 655814"/>
              <a:gd name="connsiteY311" fmla="*/ 56118 h 488964"/>
              <a:gd name="connsiteX312" fmla="*/ 144256 w 655814"/>
              <a:gd name="connsiteY312" fmla="*/ 53225 h 488964"/>
              <a:gd name="connsiteX313" fmla="*/ 149470 w 655814"/>
              <a:gd name="connsiteY313" fmla="*/ 51490 h 488964"/>
              <a:gd name="connsiteX314" fmla="*/ 155843 w 655814"/>
              <a:gd name="connsiteY314" fmla="*/ 49176 h 488964"/>
              <a:gd name="connsiteX315" fmla="*/ 161636 w 655814"/>
              <a:gd name="connsiteY315" fmla="*/ 47440 h 488964"/>
              <a:gd name="connsiteX316" fmla="*/ 167430 w 655814"/>
              <a:gd name="connsiteY316" fmla="*/ 45126 h 48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655814" h="488964">
                <a:moveTo>
                  <a:pt x="520248" y="327907"/>
                </a:moveTo>
                <a:lnTo>
                  <a:pt x="514455" y="328486"/>
                </a:lnTo>
                <a:lnTo>
                  <a:pt x="508661" y="329645"/>
                </a:lnTo>
                <a:lnTo>
                  <a:pt x="504026" y="333121"/>
                </a:lnTo>
                <a:lnTo>
                  <a:pt x="499971" y="336597"/>
                </a:lnTo>
                <a:lnTo>
                  <a:pt x="495916" y="340653"/>
                </a:lnTo>
                <a:lnTo>
                  <a:pt x="493598" y="345867"/>
                </a:lnTo>
                <a:lnTo>
                  <a:pt x="492440" y="351081"/>
                </a:lnTo>
                <a:lnTo>
                  <a:pt x="491281" y="356295"/>
                </a:lnTo>
                <a:lnTo>
                  <a:pt x="492440" y="362668"/>
                </a:lnTo>
                <a:lnTo>
                  <a:pt x="493598" y="367882"/>
                </a:lnTo>
                <a:lnTo>
                  <a:pt x="495916" y="372516"/>
                </a:lnTo>
                <a:lnTo>
                  <a:pt x="499971" y="376572"/>
                </a:lnTo>
                <a:lnTo>
                  <a:pt x="504026" y="380627"/>
                </a:lnTo>
                <a:lnTo>
                  <a:pt x="508661" y="382945"/>
                </a:lnTo>
                <a:lnTo>
                  <a:pt x="514455" y="384103"/>
                </a:lnTo>
                <a:lnTo>
                  <a:pt x="520248" y="385262"/>
                </a:lnTo>
                <a:lnTo>
                  <a:pt x="524883" y="384103"/>
                </a:lnTo>
                <a:lnTo>
                  <a:pt x="529517" y="383524"/>
                </a:lnTo>
                <a:lnTo>
                  <a:pt x="533573" y="381786"/>
                </a:lnTo>
                <a:lnTo>
                  <a:pt x="537628" y="378889"/>
                </a:lnTo>
                <a:lnTo>
                  <a:pt x="541104" y="375992"/>
                </a:lnTo>
                <a:lnTo>
                  <a:pt x="543422" y="372516"/>
                </a:lnTo>
                <a:lnTo>
                  <a:pt x="546318" y="368461"/>
                </a:lnTo>
                <a:lnTo>
                  <a:pt x="547477" y="363826"/>
                </a:lnTo>
                <a:lnTo>
                  <a:pt x="547477" y="362668"/>
                </a:lnTo>
                <a:lnTo>
                  <a:pt x="548056" y="360350"/>
                </a:lnTo>
                <a:lnTo>
                  <a:pt x="549215" y="357454"/>
                </a:lnTo>
                <a:lnTo>
                  <a:pt x="549215" y="356295"/>
                </a:lnTo>
                <a:lnTo>
                  <a:pt x="548056" y="351081"/>
                </a:lnTo>
                <a:lnTo>
                  <a:pt x="546898" y="345867"/>
                </a:lnTo>
                <a:lnTo>
                  <a:pt x="544001" y="340653"/>
                </a:lnTo>
                <a:lnTo>
                  <a:pt x="541104" y="336597"/>
                </a:lnTo>
                <a:lnTo>
                  <a:pt x="536470" y="333121"/>
                </a:lnTo>
                <a:lnTo>
                  <a:pt x="531835" y="329645"/>
                </a:lnTo>
                <a:lnTo>
                  <a:pt x="526041" y="328486"/>
                </a:lnTo>
                <a:close/>
                <a:moveTo>
                  <a:pt x="512137" y="221308"/>
                </a:moveTo>
                <a:lnTo>
                  <a:pt x="520248" y="249117"/>
                </a:lnTo>
                <a:lnTo>
                  <a:pt x="524303" y="249117"/>
                </a:lnTo>
                <a:lnTo>
                  <a:pt x="527779" y="249117"/>
                </a:lnTo>
                <a:lnTo>
                  <a:pt x="531835" y="249696"/>
                </a:lnTo>
                <a:lnTo>
                  <a:pt x="535890" y="249696"/>
                </a:lnTo>
                <a:lnTo>
                  <a:pt x="539366" y="250275"/>
                </a:lnTo>
                <a:lnTo>
                  <a:pt x="543422" y="250855"/>
                </a:lnTo>
                <a:lnTo>
                  <a:pt x="546898" y="252593"/>
                </a:lnTo>
                <a:lnTo>
                  <a:pt x="550953" y="253172"/>
                </a:lnTo>
                <a:lnTo>
                  <a:pt x="564278" y="229419"/>
                </a:lnTo>
                <a:lnTo>
                  <a:pt x="608887" y="254331"/>
                </a:lnTo>
                <a:lnTo>
                  <a:pt x="595562" y="278663"/>
                </a:lnTo>
                <a:lnTo>
                  <a:pt x="600777" y="283877"/>
                </a:lnTo>
                <a:lnTo>
                  <a:pt x="605991" y="289670"/>
                </a:lnTo>
                <a:lnTo>
                  <a:pt x="610625" y="296623"/>
                </a:lnTo>
                <a:lnTo>
                  <a:pt x="614681" y="302995"/>
                </a:lnTo>
                <a:lnTo>
                  <a:pt x="642489" y="296043"/>
                </a:lnTo>
                <a:lnTo>
                  <a:pt x="655814" y="345287"/>
                </a:lnTo>
                <a:lnTo>
                  <a:pt x="628585" y="352819"/>
                </a:lnTo>
                <a:lnTo>
                  <a:pt x="628585" y="355136"/>
                </a:lnTo>
                <a:lnTo>
                  <a:pt x="628585" y="358612"/>
                </a:lnTo>
                <a:lnTo>
                  <a:pt x="628006" y="361509"/>
                </a:lnTo>
                <a:lnTo>
                  <a:pt x="628006" y="363826"/>
                </a:lnTo>
                <a:lnTo>
                  <a:pt x="626847" y="368461"/>
                </a:lnTo>
                <a:lnTo>
                  <a:pt x="626268" y="373675"/>
                </a:lnTo>
                <a:lnTo>
                  <a:pt x="625109" y="378310"/>
                </a:lnTo>
                <a:lnTo>
                  <a:pt x="624530" y="383524"/>
                </a:lnTo>
                <a:lnTo>
                  <a:pt x="648862" y="397428"/>
                </a:lnTo>
                <a:lnTo>
                  <a:pt x="623950" y="442617"/>
                </a:lnTo>
                <a:lnTo>
                  <a:pt x="598459" y="428133"/>
                </a:lnTo>
                <a:lnTo>
                  <a:pt x="595562" y="431030"/>
                </a:lnTo>
                <a:lnTo>
                  <a:pt x="593245" y="433927"/>
                </a:lnTo>
                <a:lnTo>
                  <a:pt x="590348" y="436244"/>
                </a:lnTo>
                <a:lnTo>
                  <a:pt x="586872" y="438561"/>
                </a:lnTo>
                <a:lnTo>
                  <a:pt x="583976" y="440879"/>
                </a:lnTo>
                <a:lnTo>
                  <a:pt x="581079" y="443196"/>
                </a:lnTo>
                <a:lnTo>
                  <a:pt x="577603" y="444934"/>
                </a:lnTo>
                <a:lnTo>
                  <a:pt x="574127" y="447252"/>
                </a:lnTo>
                <a:lnTo>
                  <a:pt x="581658" y="475060"/>
                </a:lnTo>
                <a:lnTo>
                  <a:pt x="532414" y="488964"/>
                </a:lnTo>
                <a:lnTo>
                  <a:pt x="524303" y="461156"/>
                </a:lnTo>
                <a:lnTo>
                  <a:pt x="520248" y="461156"/>
                </a:lnTo>
                <a:lnTo>
                  <a:pt x="516193" y="461156"/>
                </a:lnTo>
                <a:lnTo>
                  <a:pt x="512137" y="460576"/>
                </a:lnTo>
                <a:lnTo>
                  <a:pt x="508661" y="459418"/>
                </a:lnTo>
                <a:lnTo>
                  <a:pt x="504606" y="459418"/>
                </a:lnTo>
                <a:lnTo>
                  <a:pt x="501130" y="458838"/>
                </a:lnTo>
                <a:lnTo>
                  <a:pt x="497654" y="457680"/>
                </a:lnTo>
                <a:lnTo>
                  <a:pt x="493598" y="457100"/>
                </a:lnTo>
                <a:lnTo>
                  <a:pt x="479694" y="480853"/>
                </a:lnTo>
                <a:lnTo>
                  <a:pt x="434505" y="455942"/>
                </a:lnTo>
                <a:lnTo>
                  <a:pt x="448989" y="431030"/>
                </a:lnTo>
                <a:lnTo>
                  <a:pt x="443195" y="425816"/>
                </a:lnTo>
                <a:lnTo>
                  <a:pt x="437981" y="419443"/>
                </a:lnTo>
                <a:lnTo>
                  <a:pt x="433347" y="413650"/>
                </a:lnTo>
                <a:lnTo>
                  <a:pt x="429291" y="407277"/>
                </a:lnTo>
                <a:lnTo>
                  <a:pt x="402062" y="414229"/>
                </a:lnTo>
                <a:lnTo>
                  <a:pt x="388158" y="364985"/>
                </a:lnTo>
                <a:lnTo>
                  <a:pt x="415966" y="356874"/>
                </a:lnTo>
                <a:lnTo>
                  <a:pt x="415966" y="349343"/>
                </a:lnTo>
                <a:lnTo>
                  <a:pt x="417125" y="341811"/>
                </a:lnTo>
                <a:lnTo>
                  <a:pt x="418284" y="333700"/>
                </a:lnTo>
                <a:lnTo>
                  <a:pt x="420022" y="326169"/>
                </a:lnTo>
                <a:lnTo>
                  <a:pt x="397427" y="314003"/>
                </a:lnTo>
                <a:lnTo>
                  <a:pt x="422919" y="268235"/>
                </a:lnTo>
                <a:lnTo>
                  <a:pt x="445513" y="281560"/>
                </a:lnTo>
                <a:lnTo>
                  <a:pt x="447830" y="279242"/>
                </a:lnTo>
                <a:lnTo>
                  <a:pt x="450727" y="276346"/>
                </a:lnTo>
                <a:lnTo>
                  <a:pt x="454203" y="274028"/>
                </a:lnTo>
                <a:lnTo>
                  <a:pt x="456520" y="271132"/>
                </a:lnTo>
                <a:lnTo>
                  <a:pt x="459996" y="269394"/>
                </a:lnTo>
                <a:lnTo>
                  <a:pt x="463472" y="267076"/>
                </a:lnTo>
                <a:lnTo>
                  <a:pt x="466949" y="265338"/>
                </a:lnTo>
                <a:lnTo>
                  <a:pt x="470425" y="263021"/>
                </a:lnTo>
                <a:lnTo>
                  <a:pt x="462314" y="235212"/>
                </a:lnTo>
                <a:close/>
                <a:moveTo>
                  <a:pt x="209142" y="107608"/>
                </a:moveTo>
                <a:lnTo>
                  <a:pt x="188286" y="109922"/>
                </a:lnTo>
                <a:lnTo>
                  <a:pt x="169747" y="115707"/>
                </a:lnTo>
                <a:lnTo>
                  <a:pt x="152367" y="124964"/>
                </a:lnTo>
                <a:lnTo>
                  <a:pt x="137304" y="137113"/>
                </a:lnTo>
                <a:lnTo>
                  <a:pt x="125717" y="151576"/>
                </a:lnTo>
                <a:lnTo>
                  <a:pt x="116448" y="168932"/>
                </a:lnTo>
                <a:lnTo>
                  <a:pt x="110075" y="187446"/>
                </a:lnTo>
                <a:lnTo>
                  <a:pt x="108337" y="207694"/>
                </a:lnTo>
                <a:lnTo>
                  <a:pt x="110075" y="227365"/>
                </a:lnTo>
                <a:lnTo>
                  <a:pt x="116448" y="247035"/>
                </a:lnTo>
                <a:lnTo>
                  <a:pt x="125717" y="263234"/>
                </a:lnTo>
                <a:lnTo>
                  <a:pt x="137304" y="278854"/>
                </a:lnTo>
                <a:lnTo>
                  <a:pt x="152367" y="290425"/>
                </a:lnTo>
                <a:lnTo>
                  <a:pt x="169747" y="300260"/>
                </a:lnTo>
                <a:lnTo>
                  <a:pt x="188286" y="306045"/>
                </a:lnTo>
                <a:lnTo>
                  <a:pt x="209142" y="307781"/>
                </a:lnTo>
                <a:lnTo>
                  <a:pt x="228840" y="306045"/>
                </a:lnTo>
                <a:lnTo>
                  <a:pt x="247958" y="300260"/>
                </a:lnTo>
                <a:lnTo>
                  <a:pt x="265338" y="290425"/>
                </a:lnTo>
                <a:lnTo>
                  <a:pt x="279822" y="278854"/>
                </a:lnTo>
                <a:lnTo>
                  <a:pt x="291988" y="263234"/>
                </a:lnTo>
                <a:lnTo>
                  <a:pt x="301257" y="247035"/>
                </a:lnTo>
                <a:lnTo>
                  <a:pt x="307051" y="227365"/>
                </a:lnTo>
                <a:lnTo>
                  <a:pt x="309368" y="207694"/>
                </a:lnTo>
                <a:lnTo>
                  <a:pt x="309368" y="207116"/>
                </a:lnTo>
                <a:lnTo>
                  <a:pt x="309368" y="205959"/>
                </a:lnTo>
                <a:lnTo>
                  <a:pt x="309368" y="205380"/>
                </a:lnTo>
                <a:lnTo>
                  <a:pt x="305892" y="185131"/>
                </a:lnTo>
                <a:lnTo>
                  <a:pt x="300098" y="166040"/>
                </a:lnTo>
                <a:lnTo>
                  <a:pt x="289670" y="149841"/>
                </a:lnTo>
                <a:lnTo>
                  <a:pt x="278084" y="135956"/>
                </a:lnTo>
                <a:lnTo>
                  <a:pt x="263021" y="123807"/>
                </a:lnTo>
                <a:lnTo>
                  <a:pt x="246220" y="115129"/>
                </a:lnTo>
                <a:lnTo>
                  <a:pt x="228260" y="109922"/>
                </a:lnTo>
                <a:close/>
                <a:moveTo>
                  <a:pt x="552395" y="94433"/>
                </a:moveTo>
                <a:lnTo>
                  <a:pt x="543676" y="96171"/>
                </a:lnTo>
                <a:lnTo>
                  <a:pt x="536120" y="98488"/>
                </a:lnTo>
                <a:lnTo>
                  <a:pt x="528563" y="102543"/>
                </a:lnTo>
                <a:lnTo>
                  <a:pt x="521588" y="107757"/>
                </a:lnTo>
                <a:lnTo>
                  <a:pt x="516357" y="114710"/>
                </a:lnTo>
                <a:lnTo>
                  <a:pt x="512869" y="122241"/>
                </a:lnTo>
                <a:lnTo>
                  <a:pt x="510544" y="130931"/>
                </a:lnTo>
                <a:lnTo>
                  <a:pt x="509963" y="139042"/>
                </a:lnTo>
                <a:lnTo>
                  <a:pt x="511125" y="147732"/>
                </a:lnTo>
                <a:lnTo>
                  <a:pt x="514032" y="156422"/>
                </a:lnTo>
                <a:lnTo>
                  <a:pt x="518100" y="163953"/>
                </a:lnTo>
                <a:lnTo>
                  <a:pt x="523913" y="170906"/>
                </a:lnTo>
                <a:lnTo>
                  <a:pt x="529726" y="176120"/>
                </a:lnTo>
                <a:lnTo>
                  <a:pt x="537863" y="179016"/>
                </a:lnTo>
                <a:lnTo>
                  <a:pt x="546001" y="181913"/>
                </a:lnTo>
                <a:lnTo>
                  <a:pt x="555301" y="182492"/>
                </a:lnTo>
                <a:lnTo>
                  <a:pt x="563439" y="181913"/>
                </a:lnTo>
                <a:lnTo>
                  <a:pt x="570996" y="179016"/>
                </a:lnTo>
                <a:lnTo>
                  <a:pt x="577971" y="176120"/>
                </a:lnTo>
                <a:lnTo>
                  <a:pt x="584365" y="170906"/>
                </a:lnTo>
                <a:lnTo>
                  <a:pt x="589596" y="165112"/>
                </a:lnTo>
                <a:lnTo>
                  <a:pt x="593665" y="158739"/>
                </a:lnTo>
                <a:lnTo>
                  <a:pt x="597153" y="150629"/>
                </a:lnTo>
                <a:lnTo>
                  <a:pt x="598315" y="142518"/>
                </a:lnTo>
                <a:lnTo>
                  <a:pt x="598315" y="141359"/>
                </a:lnTo>
                <a:lnTo>
                  <a:pt x="598896" y="140200"/>
                </a:lnTo>
                <a:lnTo>
                  <a:pt x="598896" y="138462"/>
                </a:lnTo>
                <a:lnTo>
                  <a:pt x="598896" y="137304"/>
                </a:lnTo>
                <a:lnTo>
                  <a:pt x="597734" y="128614"/>
                </a:lnTo>
                <a:lnTo>
                  <a:pt x="594827" y="120503"/>
                </a:lnTo>
                <a:lnTo>
                  <a:pt x="590177" y="113551"/>
                </a:lnTo>
                <a:lnTo>
                  <a:pt x="584946" y="106599"/>
                </a:lnTo>
                <a:lnTo>
                  <a:pt x="577971" y="101385"/>
                </a:lnTo>
                <a:lnTo>
                  <a:pt x="569833" y="97909"/>
                </a:lnTo>
                <a:lnTo>
                  <a:pt x="562277" y="95591"/>
                </a:lnTo>
                <a:close/>
                <a:moveTo>
                  <a:pt x="550070" y="50982"/>
                </a:moveTo>
                <a:lnTo>
                  <a:pt x="583783" y="56196"/>
                </a:lnTo>
                <a:lnTo>
                  <a:pt x="580877" y="74156"/>
                </a:lnTo>
                <a:lnTo>
                  <a:pt x="585527" y="75894"/>
                </a:lnTo>
                <a:lnTo>
                  <a:pt x="589596" y="78790"/>
                </a:lnTo>
                <a:lnTo>
                  <a:pt x="594246" y="81108"/>
                </a:lnTo>
                <a:lnTo>
                  <a:pt x="598315" y="84584"/>
                </a:lnTo>
                <a:lnTo>
                  <a:pt x="613428" y="73576"/>
                </a:lnTo>
                <a:lnTo>
                  <a:pt x="633772" y="100805"/>
                </a:lnTo>
                <a:lnTo>
                  <a:pt x="618078" y="111813"/>
                </a:lnTo>
                <a:lnTo>
                  <a:pt x="620403" y="116448"/>
                </a:lnTo>
                <a:lnTo>
                  <a:pt x="621566" y="121082"/>
                </a:lnTo>
                <a:lnTo>
                  <a:pt x="622147" y="126876"/>
                </a:lnTo>
                <a:lnTo>
                  <a:pt x="623310" y="131510"/>
                </a:lnTo>
                <a:lnTo>
                  <a:pt x="641910" y="133828"/>
                </a:lnTo>
                <a:lnTo>
                  <a:pt x="640166" y="142518"/>
                </a:lnTo>
                <a:lnTo>
                  <a:pt x="636679" y="167429"/>
                </a:lnTo>
                <a:lnTo>
                  <a:pt x="617497" y="164533"/>
                </a:lnTo>
                <a:lnTo>
                  <a:pt x="615753" y="169167"/>
                </a:lnTo>
                <a:lnTo>
                  <a:pt x="612847" y="173223"/>
                </a:lnTo>
                <a:lnTo>
                  <a:pt x="610522" y="177858"/>
                </a:lnTo>
                <a:lnTo>
                  <a:pt x="607034" y="181913"/>
                </a:lnTo>
                <a:lnTo>
                  <a:pt x="618078" y="197555"/>
                </a:lnTo>
                <a:lnTo>
                  <a:pt x="590759" y="217253"/>
                </a:lnTo>
                <a:lnTo>
                  <a:pt x="579715" y="202190"/>
                </a:lnTo>
                <a:lnTo>
                  <a:pt x="575064" y="203349"/>
                </a:lnTo>
                <a:lnTo>
                  <a:pt x="569833" y="204507"/>
                </a:lnTo>
                <a:lnTo>
                  <a:pt x="564602" y="205666"/>
                </a:lnTo>
                <a:lnTo>
                  <a:pt x="559952" y="206825"/>
                </a:lnTo>
                <a:lnTo>
                  <a:pt x="556464" y="224784"/>
                </a:lnTo>
                <a:lnTo>
                  <a:pt x="523332" y="218991"/>
                </a:lnTo>
                <a:lnTo>
                  <a:pt x="526819" y="201031"/>
                </a:lnTo>
                <a:lnTo>
                  <a:pt x="521588" y="199293"/>
                </a:lnTo>
                <a:lnTo>
                  <a:pt x="516938" y="196396"/>
                </a:lnTo>
                <a:lnTo>
                  <a:pt x="512869" y="194079"/>
                </a:lnTo>
                <a:lnTo>
                  <a:pt x="509381" y="190603"/>
                </a:lnTo>
                <a:lnTo>
                  <a:pt x="493687" y="202190"/>
                </a:lnTo>
                <a:lnTo>
                  <a:pt x="473343" y="174382"/>
                </a:lnTo>
                <a:lnTo>
                  <a:pt x="489037" y="163374"/>
                </a:lnTo>
                <a:lnTo>
                  <a:pt x="487293" y="158160"/>
                </a:lnTo>
                <a:lnTo>
                  <a:pt x="485550" y="153525"/>
                </a:lnTo>
                <a:lnTo>
                  <a:pt x="484968" y="147732"/>
                </a:lnTo>
                <a:lnTo>
                  <a:pt x="484387" y="143097"/>
                </a:lnTo>
                <a:lnTo>
                  <a:pt x="466949" y="140780"/>
                </a:lnTo>
                <a:lnTo>
                  <a:pt x="472180" y="107757"/>
                </a:lnTo>
                <a:lnTo>
                  <a:pt x="489618" y="110654"/>
                </a:lnTo>
                <a:lnTo>
                  <a:pt x="491943" y="106019"/>
                </a:lnTo>
                <a:lnTo>
                  <a:pt x="493687" y="101964"/>
                </a:lnTo>
                <a:lnTo>
                  <a:pt x="497175" y="97329"/>
                </a:lnTo>
                <a:lnTo>
                  <a:pt x="499500" y="93274"/>
                </a:lnTo>
                <a:lnTo>
                  <a:pt x="489037" y="78211"/>
                </a:lnTo>
                <a:lnTo>
                  <a:pt x="516357" y="57934"/>
                </a:lnTo>
                <a:lnTo>
                  <a:pt x="527401" y="73576"/>
                </a:lnTo>
                <a:lnTo>
                  <a:pt x="529726" y="72418"/>
                </a:lnTo>
                <a:lnTo>
                  <a:pt x="532632" y="71259"/>
                </a:lnTo>
                <a:lnTo>
                  <a:pt x="534376" y="70680"/>
                </a:lnTo>
                <a:lnTo>
                  <a:pt x="537282" y="70100"/>
                </a:lnTo>
                <a:lnTo>
                  <a:pt x="540188" y="70100"/>
                </a:lnTo>
                <a:lnTo>
                  <a:pt x="542514" y="69521"/>
                </a:lnTo>
                <a:lnTo>
                  <a:pt x="544839" y="68942"/>
                </a:lnTo>
                <a:lnTo>
                  <a:pt x="547164" y="68942"/>
                </a:lnTo>
                <a:close/>
                <a:moveTo>
                  <a:pt x="167430" y="0"/>
                </a:moveTo>
                <a:lnTo>
                  <a:pt x="249696" y="0"/>
                </a:lnTo>
                <a:lnTo>
                  <a:pt x="249696" y="45126"/>
                </a:lnTo>
                <a:lnTo>
                  <a:pt x="256069" y="47440"/>
                </a:lnTo>
                <a:lnTo>
                  <a:pt x="261862" y="49176"/>
                </a:lnTo>
                <a:lnTo>
                  <a:pt x="267655" y="51490"/>
                </a:lnTo>
                <a:lnTo>
                  <a:pt x="272869" y="53225"/>
                </a:lnTo>
                <a:lnTo>
                  <a:pt x="279242" y="56118"/>
                </a:lnTo>
                <a:lnTo>
                  <a:pt x="284456" y="58432"/>
                </a:lnTo>
                <a:lnTo>
                  <a:pt x="289670" y="61325"/>
                </a:lnTo>
                <a:lnTo>
                  <a:pt x="295464" y="64796"/>
                </a:lnTo>
                <a:lnTo>
                  <a:pt x="326748" y="32977"/>
                </a:lnTo>
                <a:lnTo>
                  <a:pt x="384103" y="91409"/>
                </a:lnTo>
                <a:lnTo>
                  <a:pt x="353398" y="121493"/>
                </a:lnTo>
                <a:lnTo>
                  <a:pt x="359191" y="132485"/>
                </a:lnTo>
                <a:lnTo>
                  <a:pt x="363826" y="142898"/>
                </a:lnTo>
                <a:lnTo>
                  <a:pt x="368461" y="155048"/>
                </a:lnTo>
                <a:lnTo>
                  <a:pt x="371937" y="167197"/>
                </a:lnTo>
                <a:lnTo>
                  <a:pt x="418284" y="167197"/>
                </a:lnTo>
                <a:lnTo>
                  <a:pt x="418284" y="205380"/>
                </a:lnTo>
                <a:lnTo>
                  <a:pt x="418284" y="248192"/>
                </a:lnTo>
                <a:lnTo>
                  <a:pt x="371937" y="248192"/>
                </a:lnTo>
                <a:lnTo>
                  <a:pt x="368461" y="260341"/>
                </a:lnTo>
                <a:lnTo>
                  <a:pt x="363826" y="271333"/>
                </a:lnTo>
                <a:lnTo>
                  <a:pt x="359191" y="282904"/>
                </a:lnTo>
                <a:lnTo>
                  <a:pt x="353398" y="293318"/>
                </a:lnTo>
                <a:lnTo>
                  <a:pt x="385262" y="325716"/>
                </a:lnTo>
                <a:lnTo>
                  <a:pt x="327907" y="383569"/>
                </a:lnTo>
                <a:lnTo>
                  <a:pt x="295464" y="351171"/>
                </a:lnTo>
                <a:lnTo>
                  <a:pt x="289670" y="354642"/>
                </a:lnTo>
                <a:lnTo>
                  <a:pt x="284456" y="356957"/>
                </a:lnTo>
                <a:lnTo>
                  <a:pt x="279242" y="359849"/>
                </a:lnTo>
                <a:lnTo>
                  <a:pt x="272869" y="362742"/>
                </a:lnTo>
                <a:lnTo>
                  <a:pt x="267655" y="364477"/>
                </a:lnTo>
                <a:lnTo>
                  <a:pt x="261862" y="366792"/>
                </a:lnTo>
                <a:lnTo>
                  <a:pt x="256069" y="368527"/>
                </a:lnTo>
                <a:lnTo>
                  <a:pt x="249696" y="369684"/>
                </a:lnTo>
                <a:lnTo>
                  <a:pt x="249696" y="415967"/>
                </a:lnTo>
                <a:lnTo>
                  <a:pt x="167430" y="415967"/>
                </a:lnTo>
                <a:lnTo>
                  <a:pt x="167430" y="369684"/>
                </a:lnTo>
                <a:lnTo>
                  <a:pt x="161636" y="368527"/>
                </a:lnTo>
                <a:lnTo>
                  <a:pt x="155843" y="366792"/>
                </a:lnTo>
                <a:lnTo>
                  <a:pt x="149470" y="364477"/>
                </a:lnTo>
                <a:lnTo>
                  <a:pt x="144256" y="362742"/>
                </a:lnTo>
                <a:lnTo>
                  <a:pt x="138463" y="359849"/>
                </a:lnTo>
                <a:lnTo>
                  <a:pt x="132669" y="356957"/>
                </a:lnTo>
                <a:lnTo>
                  <a:pt x="127455" y="354642"/>
                </a:lnTo>
                <a:lnTo>
                  <a:pt x="122241" y="351171"/>
                </a:lnTo>
                <a:lnTo>
                  <a:pt x="91536" y="382412"/>
                </a:lnTo>
                <a:lnTo>
                  <a:pt x="34181" y="324559"/>
                </a:lnTo>
                <a:lnTo>
                  <a:pt x="64886" y="293318"/>
                </a:lnTo>
                <a:lnTo>
                  <a:pt x="58514" y="282904"/>
                </a:lnTo>
                <a:lnTo>
                  <a:pt x="53879" y="271333"/>
                </a:lnTo>
                <a:lnTo>
                  <a:pt x="49244" y="260341"/>
                </a:lnTo>
                <a:lnTo>
                  <a:pt x="46348" y="248192"/>
                </a:lnTo>
                <a:lnTo>
                  <a:pt x="0" y="248192"/>
                </a:lnTo>
                <a:lnTo>
                  <a:pt x="0" y="167197"/>
                </a:lnTo>
                <a:lnTo>
                  <a:pt x="46348" y="167197"/>
                </a:lnTo>
                <a:lnTo>
                  <a:pt x="49244" y="155048"/>
                </a:lnTo>
                <a:lnTo>
                  <a:pt x="53879" y="142898"/>
                </a:lnTo>
                <a:lnTo>
                  <a:pt x="58514" y="132485"/>
                </a:lnTo>
                <a:lnTo>
                  <a:pt x="64886" y="121493"/>
                </a:lnTo>
                <a:lnTo>
                  <a:pt x="35340" y="92566"/>
                </a:lnTo>
                <a:lnTo>
                  <a:pt x="93274" y="34712"/>
                </a:lnTo>
                <a:lnTo>
                  <a:pt x="122241" y="64796"/>
                </a:lnTo>
                <a:lnTo>
                  <a:pt x="127455" y="61325"/>
                </a:lnTo>
                <a:lnTo>
                  <a:pt x="132669" y="58432"/>
                </a:lnTo>
                <a:lnTo>
                  <a:pt x="138463" y="56118"/>
                </a:lnTo>
                <a:lnTo>
                  <a:pt x="144256" y="53225"/>
                </a:lnTo>
                <a:lnTo>
                  <a:pt x="149470" y="51490"/>
                </a:lnTo>
                <a:lnTo>
                  <a:pt x="155843" y="49176"/>
                </a:lnTo>
                <a:lnTo>
                  <a:pt x="161636" y="47440"/>
                </a:lnTo>
                <a:lnTo>
                  <a:pt x="167430" y="45126"/>
                </a:lnTo>
                <a:close/>
              </a:path>
            </a:pathLst>
          </a:custGeom>
          <a:solidFill>
            <a:schemeClr val="bg1">
              <a:alpha val="20000"/>
            </a:schemeClr>
          </a:solidFill>
          <a:ln>
            <a:noFill/>
          </a:ln>
          <a:extLst/>
        </p:spPr>
        <p:txBody>
          <a:bodyPr vert="horz" wrap="square" lIns="91440" tIns="45720" rIns="91440" bIns="45720" numCol="1" anchor="t" anchorCtr="0" compatLnSpc="1">
            <a:prstTxWarp prst="textNoShape">
              <a:avLst/>
            </a:prstTxWarp>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TextBox 83"/>
          <p:cNvSpPr txBox="1"/>
          <p:nvPr/>
        </p:nvSpPr>
        <p:spPr>
          <a:xfrm>
            <a:off x="6261309" y="5534758"/>
            <a:ext cx="4931093" cy="3693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505050"/>
                </a:solidFill>
                <a:effectLst/>
                <a:uLnTx/>
                <a:uFillTx/>
                <a:latin typeface="Segoe UI Light"/>
                <a:ea typeface="+mn-ea"/>
                <a:cs typeface="+mn-cs"/>
              </a:rPr>
              <a:t>C# expressions (in SELECT statements)</a:t>
            </a:r>
          </a:p>
        </p:txBody>
      </p:sp>
      <p:sp>
        <p:nvSpPr>
          <p:cNvPr id="76" name="TextBox 75"/>
          <p:cNvSpPr txBox="1"/>
          <p:nvPr/>
        </p:nvSpPr>
        <p:spPr>
          <a:xfrm>
            <a:off x="6261309" y="4386694"/>
            <a:ext cx="4568110" cy="3693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User-defined aggregates (UDAGGs)</a:t>
            </a:r>
          </a:p>
        </p:txBody>
      </p:sp>
      <p:sp>
        <p:nvSpPr>
          <p:cNvPr id="70" name="TextBox 69"/>
          <p:cNvSpPr txBox="1"/>
          <p:nvPr/>
        </p:nvSpPr>
        <p:spPr>
          <a:xfrm>
            <a:off x="6261309" y="3277131"/>
            <a:ext cx="3900107" cy="3693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User-defined functions (UDFs)</a:t>
            </a:r>
          </a:p>
        </p:txBody>
      </p:sp>
      <p:sp>
        <p:nvSpPr>
          <p:cNvPr id="61" name="TextBox 60"/>
          <p:cNvSpPr txBox="1"/>
          <p:nvPr/>
        </p:nvSpPr>
        <p:spPr>
          <a:xfrm>
            <a:off x="6261309" y="2052071"/>
            <a:ext cx="4074642" cy="3693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User-defined operators (UDOs)</a:t>
            </a:r>
          </a:p>
        </p:txBody>
      </p:sp>
      <p:grpSp>
        <p:nvGrpSpPr>
          <p:cNvPr id="136" name="Group 135"/>
          <p:cNvGrpSpPr/>
          <p:nvPr/>
        </p:nvGrpSpPr>
        <p:grpSpPr>
          <a:xfrm>
            <a:off x="4555043" y="1850971"/>
            <a:ext cx="1324673" cy="879696"/>
            <a:chOff x="5667375" y="-366713"/>
            <a:chExt cx="3279776" cy="2178051"/>
          </a:xfrm>
        </p:grpSpPr>
        <p:sp>
          <p:nvSpPr>
            <p:cNvPr id="37" name="Rectangle 5"/>
            <p:cNvSpPr>
              <a:spLocks noChangeArrowheads="1"/>
            </p:cNvSpPr>
            <p:nvPr/>
          </p:nvSpPr>
          <p:spPr bwMode="auto">
            <a:xfrm>
              <a:off x="5903913" y="998538"/>
              <a:ext cx="166688" cy="8032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6"/>
            <p:cNvSpPr>
              <a:spLocks noChangeArrowheads="1"/>
            </p:cNvSpPr>
            <p:nvPr/>
          </p:nvSpPr>
          <p:spPr bwMode="auto">
            <a:xfrm>
              <a:off x="8047038" y="1108075"/>
              <a:ext cx="73025" cy="95250"/>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7"/>
            <p:cNvSpPr>
              <a:spLocks/>
            </p:cNvSpPr>
            <p:nvPr/>
          </p:nvSpPr>
          <p:spPr bwMode="auto">
            <a:xfrm>
              <a:off x="7704138" y="496887"/>
              <a:ext cx="474663" cy="611188"/>
            </a:xfrm>
            <a:custGeom>
              <a:avLst/>
              <a:gdLst>
                <a:gd name="T0" fmla="*/ 0 w 151"/>
                <a:gd name="T1" fmla="*/ 22 h 194"/>
                <a:gd name="T2" fmla="*/ 22 w 151"/>
                <a:gd name="T3" fmla="*/ 0 h 194"/>
                <a:gd name="T4" fmla="*/ 129 w 151"/>
                <a:gd name="T5" fmla="*/ 0 h 194"/>
                <a:gd name="T6" fmla="*/ 151 w 151"/>
                <a:gd name="T7" fmla="*/ 22 h 194"/>
                <a:gd name="T8" fmla="*/ 151 w 151"/>
                <a:gd name="T9" fmla="*/ 173 h 194"/>
                <a:gd name="T10" fmla="*/ 129 w 151"/>
                <a:gd name="T11" fmla="*/ 194 h 194"/>
                <a:gd name="T12" fmla="*/ 22 w 151"/>
                <a:gd name="T13" fmla="*/ 194 h 194"/>
                <a:gd name="T14" fmla="*/ 0 w 151"/>
                <a:gd name="T15" fmla="*/ 173 h 194"/>
                <a:gd name="T16" fmla="*/ 0 w 151"/>
                <a:gd name="T17" fmla="*/ 2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94">
                  <a:moveTo>
                    <a:pt x="0" y="22"/>
                  </a:moveTo>
                  <a:cubicBezTo>
                    <a:pt x="0" y="10"/>
                    <a:pt x="10" y="0"/>
                    <a:pt x="22" y="0"/>
                  </a:cubicBezTo>
                  <a:cubicBezTo>
                    <a:pt x="129" y="0"/>
                    <a:pt x="129" y="0"/>
                    <a:pt x="129" y="0"/>
                  </a:cubicBezTo>
                  <a:cubicBezTo>
                    <a:pt x="141" y="0"/>
                    <a:pt x="151" y="10"/>
                    <a:pt x="151" y="22"/>
                  </a:cubicBezTo>
                  <a:cubicBezTo>
                    <a:pt x="151" y="173"/>
                    <a:pt x="151" y="173"/>
                    <a:pt x="151" y="173"/>
                  </a:cubicBezTo>
                  <a:cubicBezTo>
                    <a:pt x="151" y="185"/>
                    <a:pt x="141" y="194"/>
                    <a:pt x="129" y="194"/>
                  </a:cubicBezTo>
                  <a:cubicBezTo>
                    <a:pt x="22" y="194"/>
                    <a:pt x="22" y="194"/>
                    <a:pt x="22" y="194"/>
                  </a:cubicBezTo>
                  <a:cubicBezTo>
                    <a:pt x="10" y="194"/>
                    <a:pt x="0" y="185"/>
                    <a:pt x="0" y="173"/>
                  </a:cubicBez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8"/>
            <p:cNvSpPr>
              <a:spLocks noChangeArrowheads="1"/>
            </p:cNvSpPr>
            <p:nvPr/>
          </p:nvSpPr>
          <p:spPr bwMode="auto">
            <a:xfrm>
              <a:off x="6237288" y="998538"/>
              <a:ext cx="141288" cy="8032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9"/>
            <p:cNvSpPr>
              <a:spLocks/>
            </p:cNvSpPr>
            <p:nvPr/>
          </p:nvSpPr>
          <p:spPr bwMode="auto">
            <a:xfrm>
              <a:off x="6237288" y="998538"/>
              <a:ext cx="141288" cy="109538"/>
            </a:xfrm>
            <a:custGeom>
              <a:avLst/>
              <a:gdLst>
                <a:gd name="T0" fmla="*/ 89 w 89"/>
                <a:gd name="T1" fmla="*/ 69 h 69"/>
                <a:gd name="T2" fmla="*/ 0 w 89"/>
                <a:gd name="T3" fmla="*/ 0 h 69"/>
                <a:gd name="T4" fmla="*/ 89 w 89"/>
                <a:gd name="T5" fmla="*/ 0 h 69"/>
                <a:gd name="T6" fmla="*/ 89 w 89"/>
                <a:gd name="T7" fmla="*/ 69 h 69"/>
              </a:gdLst>
              <a:ahLst/>
              <a:cxnLst>
                <a:cxn ang="0">
                  <a:pos x="T0" y="T1"/>
                </a:cxn>
                <a:cxn ang="0">
                  <a:pos x="T2" y="T3"/>
                </a:cxn>
                <a:cxn ang="0">
                  <a:pos x="T4" y="T5"/>
                </a:cxn>
                <a:cxn ang="0">
                  <a:pos x="T6" y="T7"/>
                </a:cxn>
              </a:cxnLst>
              <a:rect l="0" t="0" r="r" b="b"/>
              <a:pathLst>
                <a:path w="89" h="69">
                  <a:moveTo>
                    <a:pt x="89" y="69"/>
                  </a:moveTo>
                  <a:lnTo>
                    <a:pt x="0" y="0"/>
                  </a:lnTo>
                  <a:lnTo>
                    <a:pt x="89" y="0"/>
                  </a:lnTo>
                  <a:lnTo>
                    <a:pt x="89" y="6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0"/>
            <p:cNvSpPr>
              <a:spLocks/>
            </p:cNvSpPr>
            <p:nvPr/>
          </p:nvSpPr>
          <p:spPr bwMode="auto">
            <a:xfrm>
              <a:off x="7767638" y="1430338"/>
              <a:ext cx="115888" cy="217488"/>
            </a:xfrm>
            <a:custGeom>
              <a:avLst/>
              <a:gdLst>
                <a:gd name="T0" fmla="*/ 73 w 73"/>
                <a:gd name="T1" fmla="*/ 137 h 137"/>
                <a:gd name="T2" fmla="*/ 0 w 73"/>
                <a:gd name="T3" fmla="*/ 137 h 137"/>
                <a:gd name="T4" fmla="*/ 7 w 73"/>
                <a:gd name="T5" fmla="*/ 0 h 137"/>
                <a:gd name="T6" fmla="*/ 63 w 73"/>
                <a:gd name="T7" fmla="*/ 0 h 137"/>
                <a:gd name="T8" fmla="*/ 73 w 73"/>
                <a:gd name="T9" fmla="*/ 137 h 137"/>
              </a:gdLst>
              <a:ahLst/>
              <a:cxnLst>
                <a:cxn ang="0">
                  <a:pos x="T0" y="T1"/>
                </a:cxn>
                <a:cxn ang="0">
                  <a:pos x="T2" y="T3"/>
                </a:cxn>
                <a:cxn ang="0">
                  <a:pos x="T4" y="T5"/>
                </a:cxn>
                <a:cxn ang="0">
                  <a:pos x="T6" y="T7"/>
                </a:cxn>
                <a:cxn ang="0">
                  <a:pos x="T8" y="T9"/>
                </a:cxn>
              </a:cxnLst>
              <a:rect l="0" t="0" r="r" b="b"/>
              <a:pathLst>
                <a:path w="73" h="137">
                  <a:moveTo>
                    <a:pt x="73" y="137"/>
                  </a:moveTo>
                  <a:lnTo>
                    <a:pt x="0" y="137"/>
                  </a:lnTo>
                  <a:lnTo>
                    <a:pt x="7" y="0"/>
                  </a:lnTo>
                  <a:lnTo>
                    <a:pt x="63" y="0"/>
                  </a:lnTo>
                  <a:lnTo>
                    <a:pt x="73" y="1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1"/>
            <p:cNvSpPr>
              <a:spLocks/>
            </p:cNvSpPr>
            <p:nvPr/>
          </p:nvSpPr>
          <p:spPr bwMode="auto">
            <a:xfrm>
              <a:off x="7794625" y="1338263"/>
              <a:ext cx="60325" cy="92075"/>
            </a:xfrm>
            <a:custGeom>
              <a:avLst/>
              <a:gdLst>
                <a:gd name="T0" fmla="*/ 38 w 38"/>
                <a:gd name="T1" fmla="*/ 58 h 58"/>
                <a:gd name="T2" fmla="*/ 0 w 38"/>
                <a:gd name="T3" fmla="*/ 58 h 58"/>
                <a:gd name="T4" fmla="*/ 2 w 38"/>
                <a:gd name="T5" fmla="*/ 0 h 58"/>
                <a:gd name="T6" fmla="*/ 34 w 38"/>
                <a:gd name="T7" fmla="*/ 0 h 58"/>
                <a:gd name="T8" fmla="*/ 38 w 38"/>
                <a:gd name="T9" fmla="*/ 58 h 58"/>
              </a:gdLst>
              <a:ahLst/>
              <a:cxnLst>
                <a:cxn ang="0">
                  <a:pos x="T0" y="T1"/>
                </a:cxn>
                <a:cxn ang="0">
                  <a:pos x="T2" y="T3"/>
                </a:cxn>
                <a:cxn ang="0">
                  <a:pos x="T4" y="T5"/>
                </a:cxn>
                <a:cxn ang="0">
                  <a:pos x="T6" y="T7"/>
                </a:cxn>
                <a:cxn ang="0">
                  <a:pos x="T8" y="T9"/>
                </a:cxn>
              </a:cxnLst>
              <a:rect l="0" t="0" r="r" b="b"/>
              <a:pathLst>
                <a:path w="38" h="58">
                  <a:moveTo>
                    <a:pt x="38" y="58"/>
                  </a:moveTo>
                  <a:lnTo>
                    <a:pt x="0" y="58"/>
                  </a:lnTo>
                  <a:lnTo>
                    <a:pt x="2" y="0"/>
                  </a:lnTo>
                  <a:lnTo>
                    <a:pt x="34" y="0"/>
                  </a:lnTo>
                  <a:lnTo>
                    <a:pt x="38"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Oval 12"/>
            <p:cNvSpPr>
              <a:spLocks noChangeArrowheads="1"/>
            </p:cNvSpPr>
            <p:nvPr/>
          </p:nvSpPr>
          <p:spPr bwMode="auto">
            <a:xfrm>
              <a:off x="7461250" y="1682750"/>
              <a:ext cx="127000" cy="1285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Oval 13"/>
            <p:cNvSpPr>
              <a:spLocks noChangeArrowheads="1"/>
            </p:cNvSpPr>
            <p:nvPr/>
          </p:nvSpPr>
          <p:spPr bwMode="auto">
            <a:xfrm>
              <a:off x="8050213" y="1676400"/>
              <a:ext cx="128588" cy="1285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14"/>
            <p:cNvSpPr>
              <a:spLocks/>
            </p:cNvSpPr>
            <p:nvPr/>
          </p:nvSpPr>
          <p:spPr bwMode="auto">
            <a:xfrm>
              <a:off x="7524750" y="1577975"/>
              <a:ext cx="592138" cy="92075"/>
            </a:xfrm>
            <a:custGeom>
              <a:avLst/>
              <a:gdLst>
                <a:gd name="T0" fmla="*/ 188 w 188"/>
                <a:gd name="T1" fmla="*/ 29 h 29"/>
                <a:gd name="T2" fmla="*/ 163 w 188"/>
                <a:gd name="T3" fmla="*/ 14 h 29"/>
                <a:gd name="T4" fmla="*/ 94 w 188"/>
                <a:gd name="T5" fmla="*/ 0 h 29"/>
                <a:gd name="T6" fmla="*/ 24 w 188"/>
                <a:gd name="T7" fmla="*/ 14 h 29"/>
                <a:gd name="T8" fmla="*/ 0 w 188"/>
                <a:gd name="T9" fmla="*/ 29 h 29"/>
                <a:gd name="T10" fmla="*/ 188 w 188"/>
                <a:gd name="T11" fmla="*/ 29 h 29"/>
              </a:gdLst>
              <a:ahLst/>
              <a:cxnLst>
                <a:cxn ang="0">
                  <a:pos x="T0" y="T1"/>
                </a:cxn>
                <a:cxn ang="0">
                  <a:pos x="T2" y="T3"/>
                </a:cxn>
                <a:cxn ang="0">
                  <a:pos x="T4" y="T5"/>
                </a:cxn>
                <a:cxn ang="0">
                  <a:pos x="T6" y="T7"/>
                </a:cxn>
                <a:cxn ang="0">
                  <a:pos x="T8" y="T9"/>
                </a:cxn>
                <a:cxn ang="0">
                  <a:pos x="T10" y="T11"/>
                </a:cxn>
              </a:cxnLst>
              <a:rect l="0" t="0" r="r" b="b"/>
              <a:pathLst>
                <a:path w="188" h="29">
                  <a:moveTo>
                    <a:pt x="188" y="29"/>
                  </a:moveTo>
                  <a:cubicBezTo>
                    <a:pt x="183" y="20"/>
                    <a:pt x="175" y="16"/>
                    <a:pt x="163" y="14"/>
                  </a:cubicBezTo>
                  <a:cubicBezTo>
                    <a:pt x="94" y="0"/>
                    <a:pt x="94" y="0"/>
                    <a:pt x="94" y="0"/>
                  </a:cubicBezTo>
                  <a:cubicBezTo>
                    <a:pt x="24" y="14"/>
                    <a:pt x="24" y="14"/>
                    <a:pt x="24" y="14"/>
                  </a:cubicBezTo>
                  <a:cubicBezTo>
                    <a:pt x="13" y="16"/>
                    <a:pt x="4" y="20"/>
                    <a:pt x="0" y="29"/>
                  </a:cubicBezTo>
                  <a:lnTo>
                    <a:pt x="188"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15"/>
            <p:cNvSpPr>
              <a:spLocks noChangeArrowheads="1"/>
            </p:cNvSpPr>
            <p:nvPr/>
          </p:nvSpPr>
          <p:spPr bwMode="auto">
            <a:xfrm>
              <a:off x="7524750" y="1670050"/>
              <a:ext cx="63500" cy="746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16"/>
            <p:cNvSpPr>
              <a:spLocks noChangeArrowheads="1"/>
            </p:cNvSpPr>
            <p:nvPr/>
          </p:nvSpPr>
          <p:spPr bwMode="auto">
            <a:xfrm>
              <a:off x="8050213" y="1670050"/>
              <a:ext cx="66675" cy="714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17"/>
            <p:cNvSpPr>
              <a:spLocks/>
            </p:cNvSpPr>
            <p:nvPr/>
          </p:nvSpPr>
          <p:spPr bwMode="auto">
            <a:xfrm>
              <a:off x="7777163" y="1682750"/>
              <a:ext cx="30163" cy="128588"/>
            </a:xfrm>
            <a:custGeom>
              <a:avLst/>
              <a:gdLst>
                <a:gd name="T0" fmla="*/ 10 w 10"/>
                <a:gd name="T1" fmla="*/ 38 h 41"/>
                <a:gd name="T2" fmla="*/ 7 w 10"/>
                <a:gd name="T3" fmla="*/ 41 h 41"/>
                <a:gd name="T4" fmla="*/ 2 w 10"/>
                <a:gd name="T5" fmla="*/ 41 h 41"/>
                <a:gd name="T6" fmla="*/ 0 w 10"/>
                <a:gd name="T7" fmla="*/ 38 h 41"/>
                <a:gd name="T8" fmla="*/ 0 w 10"/>
                <a:gd name="T9" fmla="*/ 2 h 41"/>
                <a:gd name="T10" fmla="*/ 2 w 10"/>
                <a:gd name="T11" fmla="*/ 0 h 41"/>
                <a:gd name="T12" fmla="*/ 7 w 10"/>
                <a:gd name="T13" fmla="*/ 0 h 41"/>
                <a:gd name="T14" fmla="*/ 10 w 10"/>
                <a:gd name="T15" fmla="*/ 2 h 41"/>
                <a:gd name="T16" fmla="*/ 10 w 10"/>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1">
                  <a:moveTo>
                    <a:pt x="10" y="38"/>
                  </a:moveTo>
                  <a:cubicBezTo>
                    <a:pt x="10" y="40"/>
                    <a:pt x="9" y="41"/>
                    <a:pt x="7" y="41"/>
                  </a:cubicBezTo>
                  <a:cubicBezTo>
                    <a:pt x="2" y="41"/>
                    <a:pt x="2" y="41"/>
                    <a:pt x="2" y="41"/>
                  </a:cubicBezTo>
                  <a:cubicBezTo>
                    <a:pt x="1" y="41"/>
                    <a:pt x="0" y="40"/>
                    <a:pt x="0" y="38"/>
                  </a:cubicBezTo>
                  <a:cubicBezTo>
                    <a:pt x="0" y="2"/>
                    <a:pt x="0" y="2"/>
                    <a:pt x="0" y="2"/>
                  </a:cubicBezTo>
                  <a:cubicBezTo>
                    <a:pt x="0" y="1"/>
                    <a:pt x="1" y="0"/>
                    <a:pt x="2" y="0"/>
                  </a:cubicBezTo>
                  <a:cubicBezTo>
                    <a:pt x="7" y="0"/>
                    <a:pt x="7" y="0"/>
                    <a:pt x="7" y="0"/>
                  </a:cubicBezTo>
                  <a:cubicBezTo>
                    <a:pt x="9" y="0"/>
                    <a:pt x="10" y="1"/>
                    <a:pt x="10" y="2"/>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18"/>
            <p:cNvSpPr>
              <a:spLocks/>
            </p:cNvSpPr>
            <p:nvPr/>
          </p:nvSpPr>
          <p:spPr bwMode="auto">
            <a:xfrm>
              <a:off x="7842250" y="1682750"/>
              <a:ext cx="28575" cy="128588"/>
            </a:xfrm>
            <a:custGeom>
              <a:avLst/>
              <a:gdLst>
                <a:gd name="T0" fmla="*/ 9 w 9"/>
                <a:gd name="T1" fmla="*/ 38 h 41"/>
                <a:gd name="T2" fmla="*/ 7 w 9"/>
                <a:gd name="T3" fmla="*/ 41 h 41"/>
                <a:gd name="T4" fmla="*/ 2 w 9"/>
                <a:gd name="T5" fmla="*/ 41 h 41"/>
                <a:gd name="T6" fmla="*/ 0 w 9"/>
                <a:gd name="T7" fmla="*/ 38 h 41"/>
                <a:gd name="T8" fmla="*/ 0 w 9"/>
                <a:gd name="T9" fmla="*/ 2 h 41"/>
                <a:gd name="T10" fmla="*/ 2 w 9"/>
                <a:gd name="T11" fmla="*/ 0 h 41"/>
                <a:gd name="T12" fmla="*/ 7 w 9"/>
                <a:gd name="T13" fmla="*/ 0 h 41"/>
                <a:gd name="T14" fmla="*/ 9 w 9"/>
                <a:gd name="T15" fmla="*/ 2 h 41"/>
                <a:gd name="T16" fmla="*/ 9 w 9"/>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1">
                  <a:moveTo>
                    <a:pt x="9" y="38"/>
                  </a:moveTo>
                  <a:cubicBezTo>
                    <a:pt x="9" y="40"/>
                    <a:pt x="8" y="41"/>
                    <a:pt x="7" y="41"/>
                  </a:cubicBezTo>
                  <a:cubicBezTo>
                    <a:pt x="2" y="41"/>
                    <a:pt x="2" y="41"/>
                    <a:pt x="2" y="41"/>
                  </a:cubicBezTo>
                  <a:cubicBezTo>
                    <a:pt x="1" y="41"/>
                    <a:pt x="0" y="40"/>
                    <a:pt x="0" y="38"/>
                  </a:cubicBezTo>
                  <a:cubicBezTo>
                    <a:pt x="0" y="2"/>
                    <a:pt x="0" y="2"/>
                    <a:pt x="0" y="2"/>
                  </a:cubicBezTo>
                  <a:cubicBezTo>
                    <a:pt x="0" y="1"/>
                    <a:pt x="1" y="0"/>
                    <a:pt x="2" y="0"/>
                  </a:cubicBezTo>
                  <a:cubicBezTo>
                    <a:pt x="7" y="0"/>
                    <a:pt x="7" y="0"/>
                    <a:pt x="7" y="0"/>
                  </a:cubicBezTo>
                  <a:cubicBezTo>
                    <a:pt x="8" y="0"/>
                    <a:pt x="9" y="1"/>
                    <a:pt x="9" y="2"/>
                  </a:cubicBezTo>
                  <a:lnTo>
                    <a:pt x="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19"/>
            <p:cNvSpPr>
              <a:spLocks noChangeArrowheads="1"/>
            </p:cNvSpPr>
            <p:nvPr/>
          </p:nvSpPr>
          <p:spPr bwMode="auto">
            <a:xfrm>
              <a:off x="7791450" y="1590675"/>
              <a:ext cx="66675" cy="1793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20"/>
            <p:cNvSpPr>
              <a:spLocks/>
            </p:cNvSpPr>
            <p:nvPr/>
          </p:nvSpPr>
          <p:spPr bwMode="auto">
            <a:xfrm>
              <a:off x="7634288" y="1296988"/>
              <a:ext cx="377825" cy="50800"/>
            </a:xfrm>
            <a:custGeom>
              <a:avLst/>
              <a:gdLst>
                <a:gd name="T0" fmla="*/ 120 w 120"/>
                <a:gd name="T1" fmla="*/ 8 h 16"/>
                <a:gd name="T2" fmla="*/ 112 w 120"/>
                <a:gd name="T3" fmla="*/ 16 h 16"/>
                <a:gd name="T4" fmla="*/ 8 w 120"/>
                <a:gd name="T5" fmla="*/ 16 h 16"/>
                <a:gd name="T6" fmla="*/ 0 w 120"/>
                <a:gd name="T7" fmla="*/ 8 h 16"/>
                <a:gd name="T8" fmla="*/ 0 w 120"/>
                <a:gd name="T9" fmla="*/ 8 h 16"/>
                <a:gd name="T10" fmla="*/ 8 w 120"/>
                <a:gd name="T11" fmla="*/ 0 h 16"/>
                <a:gd name="T12" fmla="*/ 112 w 120"/>
                <a:gd name="T13" fmla="*/ 0 h 16"/>
                <a:gd name="T14" fmla="*/ 120 w 120"/>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6">
                  <a:moveTo>
                    <a:pt x="120" y="8"/>
                  </a:moveTo>
                  <a:cubicBezTo>
                    <a:pt x="120" y="13"/>
                    <a:pt x="117" y="16"/>
                    <a:pt x="112" y="16"/>
                  </a:cubicBezTo>
                  <a:cubicBezTo>
                    <a:pt x="8" y="16"/>
                    <a:pt x="8" y="16"/>
                    <a:pt x="8" y="16"/>
                  </a:cubicBezTo>
                  <a:cubicBezTo>
                    <a:pt x="4" y="16"/>
                    <a:pt x="0" y="13"/>
                    <a:pt x="0" y="8"/>
                  </a:cubicBezTo>
                  <a:cubicBezTo>
                    <a:pt x="0" y="8"/>
                    <a:pt x="0" y="8"/>
                    <a:pt x="0" y="8"/>
                  </a:cubicBezTo>
                  <a:cubicBezTo>
                    <a:pt x="0" y="4"/>
                    <a:pt x="4" y="0"/>
                    <a:pt x="8" y="0"/>
                  </a:cubicBezTo>
                  <a:cubicBezTo>
                    <a:pt x="112" y="0"/>
                    <a:pt x="112" y="0"/>
                    <a:pt x="112" y="0"/>
                  </a:cubicBezTo>
                  <a:cubicBezTo>
                    <a:pt x="117" y="0"/>
                    <a:pt x="120" y="4"/>
                    <a:pt x="120"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21"/>
            <p:cNvSpPr>
              <a:spLocks/>
            </p:cNvSpPr>
            <p:nvPr/>
          </p:nvSpPr>
          <p:spPr bwMode="auto">
            <a:xfrm>
              <a:off x="7464425" y="1271588"/>
              <a:ext cx="720725" cy="50800"/>
            </a:xfrm>
            <a:custGeom>
              <a:avLst/>
              <a:gdLst>
                <a:gd name="T0" fmla="*/ 0 w 229"/>
                <a:gd name="T1" fmla="*/ 0 h 16"/>
                <a:gd name="T2" fmla="*/ 0 w 229"/>
                <a:gd name="T3" fmla="*/ 0 h 16"/>
                <a:gd name="T4" fmla="*/ 16 w 229"/>
                <a:gd name="T5" fmla="*/ 16 h 16"/>
                <a:gd name="T6" fmla="*/ 212 w 229"/>
                <a:gd name="T7" fmla="*/ 16 h 16"/>
                <a:gd name="T8" fmla="*/ 229 w 229"/>
                <a:gd name="T9" fmla="*/ 0 h 16"/>
                <a:gd name="T10" fmla="*/ 229 w 229"/>
                <a:gd name="T11" fmla="*/ 0 h 16"/>
                <a:gd name="T12" fmla="*/ 0 w 22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29" h="16">
                  <a:moveTo>
                    <a:pt x="0" y="0"/>
                  </a:moveTo>
                  <a:cubicBezTo>
                    <a:pt x="0" y="0"/>
                    <a:pt x="0" y="0"/>
                    <a:pt x="0" y="0"/>
                  </a:cubicBezTo>
                  <a:cubicBezTo>
                    <a:pt x="0" y="9"/>
                    <a:pt x="7" y="16"/>
                    <a:pt x="16" y="16"/>
                  </a:cubicBezTo>
                  <a:cubicBezTo>
                    <a:pt x="212" y="16"/>
                    <a:pt x="212" y="16"/>
                    <a:pt x="212" y="16"/>
                  </a:cubicBezTo>
                  <a:cubicBezTo>
                    <a:pt x="221" y="16"/>
                    <a:pt x="229" y="9"/>
                    <a:pt x="229" y="0"/>
                  </a:cubicBezTo>
                  <a:cubicBezTo>
                    <a:pt x="229" y="0"/>
                    <a:pt x="229" y="0"/>
                    <a:pt x="229" y="0"/>
                  </a:cubicBezTo>
                  <a:lnTo>
                    <a:pt x="0" y="0"/>
                  </a:ln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22"/>
            <p:cNvSpPr>
              <a:spLocks/>
            </p:cNvSpPr>
            <p:nvPr/>
          </p:nvSpPr>
          <p:spPr bwMode="auto">
            <a:xfrm>
              <a:off x="7464425" y="1203325"/>
              <a:ext cx="714375" cy="68263"/>
            </a:xfrm>
            <a:custGeom>
              <a:avLst/>
              <a:gdLst>
                <a:gd name="T0" fmla="*/ 227 w 227"/>
                <a:gd name="T1" fmla="*/ 11 h 22"/>
                <a:gd name="T2" fmla="*/ 216 w 227"/>
                <a:gd name="T3" fmla="*/ 0 h 22"/>
                <a:gd name="T4" fmla="*/ 11 w 227"/>
                <a:gd name="T5" fmla="*/ 0 h 22"/>
                <a:gd name="T6" fmla="*/ 0 w 227"/>
                <a:gd name="T7" fmla="*/ 11 h 22"/>
                <a:gd name="T8" fmla="*/ 0 w 227"/>
                <a:gd name="T9" fmla="*/ 11 h 22"/>
                <a:gd name="T10" fmla="*/ 11 w 227"/>
                <a:gd name="T11" fmla="*/ 22 h 22"/>
                <a:gd name="T12" fmla="*/ 216 w 227"/>
                <a:gd name="T13" fmla="*/ 22 h 22"/>
                <a:gd name="T14" fmla="*/ 227 w 227"/>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22">
                  <a:moveTo>
                    <a:pt x="227" y="11"/>
                  </a:moveTo>
                  <a:cubicBezTo>
                    <a:pt x="227" y="5"/>
                    <a:pt x="222" y="0"/>
                    <a:pt x="216" y="0"/>
                  </a:cubicBezTo>
                  <a:cubicBezTo>
                    <a:pt x="11" y="0"/>
                    <a:pt x="11" y="0"/>
                    <a:pt x="11" y="0"/>
                  </a:cubicBezTo>
                  <a:cubicBezTo>
                    <a:pt x="5" y="0"/>
                    <a:pt x="0" y="5"/>
                    <a:pt x="0" y="11"/>
                  </a:cubicBezTo>
                  <a:cubicBezTo>
                    <a:pt x="0" y="11"/>
                    <a:pt x="0" y="11"/>
                    <a:pt x="0" y="11"/>
                  </a:cubicBezTo>
                  <a:cubicBezTo>
                    <a:pt x="0" y="17"/>
                    <a:pt x="5" y="22"/>
                    <a:pt x="11" y="22"/>
                  </a:cubicBezTo>
                  <a:cubicBezTo>
                    <a:pt x="216" y="22"/>
                    <a:pt x="216" y="22"/>
                    <a:pt x="216" y="22"/>
                  </a:cubicBezTo>
                  <a:cubicBezTo>
                    <a:pt x="222" y="22"/>
                    <a:pt x="227" y="17"/>
                    <a:pt x="227"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23"/>
            <p:cNvSpPr>
              <a:spLocks/>
            </p:cNvSpPr>
            <p:nvPr/>
          </p:nvSpPr>
          <p:spPr bwMode="auto">
            <a:xfrm>
              <a:off x="7024688" y="809625"/>
              <a:ext cx="647700" cy="103188"/>
            </a:xfrm>
            <a:custGeom>
              <a:avLst/>
              <a:gdLst>
                <a:gd name="T0" fmla="*/ 68 w 206"/>
                <a:gd name="T1" fmla="*/ 0 h 33"/>
                <a:gd name="T2" fmla="*/ 0 w 206"/>
                <a:gd name="T3" fmla="*/ 33 h 33"/>
                <a:gd name="T4" fmla="*/ 68 w 206"/>
                <a:gd name="T5" fmla="*/ 33 h 33"/>
                <a:gd name="T6" fmla="*/ 206 w 206"/>
                <a:gd name="T7" fmla="*/ 33 h 33"/>
                <a:gd name="T8" fmla="*/ 206 w 206"/>
                <a:gd name="T9" fmla="*/ 0 h 33"/>
                <a:gd name="T10" fmla="*/ 68 w 206"/>
                <a:gd name="T11" fmla="*/ 0 h 33"/>
              </a:gdLst>
              <a:ahLst/>
              <a:cxnLst>
                <a:cxn ang="0">
                  <a:pos x="T0" y="T1"/>
                </a:cxn>
                <a:cxn ang="0">
                  <a:pos x="T2" y="T3"/>
                </a:cxn>
                <a:cxn ang="0">
                  <a:pos x="T4" y="T5"/>
                </a:cxn>
                <a:cxn ang="0">
                  <a:pos x="T6" y="T7"/>
                </a:cxn>
                <a:cxn ang="0">
                  <a:pos x="T8" y="T9"/>
                </a:cxn>
                <a:cxn ang="0">
                  <a:pos x="T10" y="T11"/>
                </a:cxn>
              </a:cxnLst>
              <a:rect l="0" t="0" r="r" b="b"/>
              <a:pathLst>
                <a:path w="206" h="33">
                  <a:moveTo>
                    <a:pt x="68" y="0"/>
                  </a:moveTo>
                  <a:cubicBezTo>
                    <a:pt x="4" y="0"/>
                    <a:pt x="0" y="33"/>
                    <a:pt x="0" y="33"/>
                  </a:cubicBezTo>
                  <a:cubicBezTo>
                    <a:pt x="68" y="33"/>
                    <a:pt x="68" y="33"/>
                    <a:pt x="68" y="33"/>
                  </a:cubicBezTo>
                  <a:cubicBezTo>
                    <a:pt x="206" y="33"/>
                    <a:pt x="206" y="33"/>
                    <a:pt x="206" y="33"/>
                  </a:cubicBezTo>
                  <a:cubicBezTo>
                    <a:pt x="206" y="0"/>
                    <a:pt x="206" y="0"/>
                    <a:pt x="206" y="0"/>
                  </a:cubicBezTo>
                  <a:lnTo>
                    <a:pt x="68" y="0"/>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24"/>
            <p:cNvSpPr>
              <a:spLocks/>
            </p:cNvSpPr>
            <p:nvPr/>
          </p:nvSpPr>
          <p:spPr bwMode="auto">
            <a:xfrm>
              <a:off x="7413625" y="698500"/>
              <a:ext cx="214313" cy="111125"/>
            </a:xfrm>
            <a:custGeom>
              <a:avLst/>
              <a:gdLst>
                <a:gd name="T0" fmla="*/ 0 w 135"/>
                <a:gd name="T1" fmla="*/ 70 h 70"/>
                <a:gd name="T2" fmla="*/ 135 w 135"/>
                <a:gd name="T3" fmla="*/ 70 h 70"/>
                <a:gd name="T4" fmla="*/ 135 w 135"/>
                <a:gd name="T5" fmla="*/ 0 h 70"/>
                <a:gd name="T6" fmla="*/ 64 w 135"/>
                <a:gd name="T7" fmla="*/ 0 h 70"/>
                <a:gd name="T8" fmla="*/ 38 w 135"/>
                <a:gd name="T9" fmla="*/ 28 h 70"/>
                <a:gd name="T10" fmla="*/ 38 w 135"/>
                <a:gd name="T11" fmla="*/ 0 h 70"/>
                <a:gd name="T12" fmla="*/ 0 w 135"/>
                <a:gd name="T13" fmla="*/ 0 h 70"/>
                <a:gd name="T14" fmla="*/ 0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0" y="70"/>
                  </a:moveTo>
                  <a:lnTo>
                    <a:pt x="135" y="70"/>
                  </a:lnTo>
                  <a:lnTo>
                    <a:pt x="135" y="0"/>
                  </a:lnTo>
                  <a:lnTo>
                    <a:pt x="64" y="0"/>
                  </a:lnTo>
                  <a:lnTo>
                    <a:pt x="38" y="28"/>
                  </a:lnTo>
                  <a:lnTo>
                    <a:pt x="38" y="0"/>
                  </a:lnTo>
                  <a:lnTo>
                    <a:pt x="0" y="0"/>
                  </a:lnTo>
                  <a:lnTo>
                    <a:pt x="0" y="7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Rectangle 25"/>
            <p:cNvSpPr>
              <a:spLocks noChangeArrowheads="1"/>
            </p:cNvSpPr>
            <p:nvPr/>
          </p:nvSpPr>
          <p:spPr bwMode="auto">
            <a:xfrm>
              <a:off x="7659688" y="131762"/>
              <a:ext cx="304800" cy="2143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26"/>
            <p:cNvSpPr>
              <a:spLocks/>
            </p:cNvSpPr>
            <p:nvPr/>
          </p:nvSpPr>
          <p:spPr bwMode="auto">
            <a:xfrm>
              <a:off x="7650163" y="263525"/>
              <a:ext cx="300038" cy="349250"/>
            </a:xfrm>
            <a:custGeom>
              <a:avLst/>
              <a:gdLst>
                <a:gd name="T0" fmla="*/ 189 w 189"/>
                <a:gd name="T1" fmla="*/ 220 h 220"/>
                <a:gd name="T2" fmla="*/ 0 w 189"/>
                <a:gd name="T3" fmla="*/ 220 h 220"/>
                <a:gd name="T4" fmla="*/ 6 w 189"/>
                <a:gd name="T5" fmla="*/ 0 h 220"/>
                <a:gd name="T6" fmla="*/ 189 w 189"/>
                <a:gd name="T7" fmla="*/ 0 h 220"/>
                <a:gd name="T8" fmla="*/ 189 w 189"/>
                <a:gd name="T9" fmla="*/ 220 h 220"/>
              </a:gdLst>
              <a:ahLst/>
              <a:cxnLst>
                <a:cxn ang="0">
                  <a:pos x="T0" y="T1"/>
                </a:cxn>
                <a:cxn ang="0">
                  <a:pos x="T2" y="T3"/>
                </a:cxn>
                <a:cxn ang="0">
                  <a:pos x="T4" y="T5"/>
                </a:cxn>
                <a:cxn ang="0">
                  <a:pos x="T6" y="T7"/>
                </a:cxn>
                <a:cxn ang="0">
                  <a:pos x="T8" y="T9"/>
                </a:cxn>
              </a:cxnLst>
              <a:rect l="0" t="0" r="r" b="b"/>
              <a:pathLst>
                <a:path w="189" h="220">
                  <a:moveTo>
                    <a:pt x="189" y="220"/>
                  </a:moveTo>
                  <a:lnTo>
                    <a:pt x="0" y="220"/>
                  </a:lnTo>
                  <a:lnTo>
                    <a:pt x="6" y="0"/>
                  </a:lnTo>
                  <a:lnTo>
                    <a:pt x="189" y="0"/>
                  </a:lnTo>
                  <a:lnTo>
                    <a:pt x="189" y="22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27"/>
            <p:cNvSpPr>
              <a:spLocks/>
            </p:cNvSpPr>
            <p:nvPr/>
          </p:nvSpPr>
          <p:spPr bwMode="auto">
            <a:xfrm>
              <a:off x="7669213" y="87312"/>
              <a:ext cx="192088" cy="249238"/>
            </a:xfrm>
            <a:custGeom>
              <a:avLst/>
              <a:gdLst>
                <a:gd name="T0" fmla="*/ 0 w 121"/>
                <a:gd name="T1" fmla="*/ 157 h 157"/>
                <a:gd name="T2" fmla="*/ 26 w 121"/>
                <a:gd name="T3" fmla="*/ 77 h 157"/>
                <a:gd name="T4" fmla="*/ 26 w 121"/>
                <a:gd name="T5" fmla="*/ 0 h 157"/>
                <a:gd name="T6" fmla="*/ 121 w 121"/>
                <a:gd name="T7" fmla="*/ 0 h 157"/>
                <a:gd name="T8" fmla="*/ 121 w 121"/>
                <a:gd name="T9" fmla="*/ 157 h 157"/>
                <a:gd name="T10" fmla="*/ 0 w 121"/>
                <a:gd name="T11" fmla="*/ 157 h 157"/>
              </a:gdLst>
              <a:ahLst/>
              <a:cxnLst>
                <a:cxn ang="0">
                  <a:pos x="T0" y="T1"/>
                </a:cxn>
                <a:cxn ang="0">
                  <a:pos x="T2" y="T3"/>
                </a:cxn>
                <a:cxn ang="0">
                  <a:pos x="T4" y="T5"/>
                </a:cxn>
                <a:cxn ang="0">
                  <a:pos x="T6" y="T7"/>
                </a:cxn>
                <a:cxn ang="0">
                  <a:pos x="T8" y="T9"/>
                </a:cxn>
                <a:cxn ang="0">
                  <a:pos x="T10" y="T11"/>
                </a:cxn>
              </a:cxnLst>
              <a:rect l="0" t="0" r="r" b="b"/>
              <a:pathLst>
                <a:path w="121" h="157">
                  <a:moveTo>
                    <a:pt x="0" y="157"/>
                  </a:moveTo>
                  <a:lnTo>
                    <a:pt x="26" y="77"/>
                  </a:lnTo>
                  <a:lnTo>
                    <a:pt x="26" y="0"/>
                  </a:lnTo>
                  <a:lnTo>
                    <a:pt x="121" y="0"/>
                  </a:lnTo>
                  <a:lnTo>
                    <a:pt x="121" y="157"/>
                  </a:lnTo>
                  <a:lnTo>
                    <a:pt x="0" y="157"/>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28"/>
            <p:cNvSpPr>
              <a:spLocks/>
            </p:cNvSpPr>
            <p:nvPr/>
          </p:nvSpPr>
          <p:spPr bwMode="auto">
            <a:xfrm>
              <a:off x="7710488" y="87312"/>
              <a:ext cx="150813" cy="131763"/>
            </a:xfrm>
            <a:custGeom>
              <a:avLst/>
              <a:gdLst>
                <a:gd name="T0" fmla="*/ 0 w 48"/>
                <a:gd name="T1" fmla="*/ 39 h 42"/>
                <a:gd name="T2" fmla="*/ 24 w 48"/>
                <a:gd name="T3" fmla="*/ 42 h 42"/>
                <a:gd name="T4" fmla="*/ 48 w 48"/>
                <a:gd name="T5" fmla="*/ 39 h 42"/>
                <a:gd name="T6" fmla="*/ 48 w 48"/>
                <a:gd name="T7" fmla="*/ 0 h 42"/>
                <a:gd name="T8" fmla="*/ 0 w 48"/>
                <a:gd name="T9" fmla="*/ 0 h 42"/>
                <a:gd name="T10" fmla="*/ 0 w 48"/>
                <a:gd name="T11" fmla="*/ 39 h 42"/>
              </a:gdLst>
              <a:ahLst/>
              <a:cxnLst>
                <a:cxn ang="0">
                  <a:pos x="T0" y="T1"/>
                </a:cxn>
                <a:cxn ang="0">
                  <a:pos x="T2" y="T3"/>
                </a:cxn>
                <a:cxn ang="0">
                  <a:pos x="T4" y="T5"/>
                </a:cxn>
                <a:cxn ang="0">
                  <a:pos x="T6" y="T7"/>
                </a:cxn>
                <a:cxn ang="0">
                  <a:pos x="T8" y="T9"/>
                </a:cxn>
                <a:cxn ang="0">
                  <a:pos x="T10" y="T11"/>
                </a:cxn>
              </a:cxnLst>
              <a:rect l="0" t="0" r="r" b="b"/>
              <a:pathLst>
                <a:path w="48" h="42">
                  <a:moveTo>
                    <a:pt x="0" y="39"/>
                  </a:moveTo>
                  <a:cubicBezTo>
                    <a:pt x="8" y="41"/>
                    <a:pt x="16" y="42"/>
                    <a:pt x="24" y="42"/>
                  </a:cubicBezTo>
                  <a:cubicBezTo>
                    <a:pt x="32" y="42"/>
                    <a:pt x="40" y="41"/>
                    <a:pt x="48" y="39"/>
                  </a:cubicBezTo>
                  <a:cubicBezTo>
                    <a:pt x="48" y="0"/>
                    <a:pt x="48" y="0"/>
                    <a:pt x="48" y="0"/>
                  </a:cubicBezTo>
                  <a:cubicBezTo>
                    <a:pt x="0" y="0"/>
                    <a:pt x="0" y="0"/>
                    <a:pt x="0" y="0"/>
                  </a:cubicBezTo>
                  <a:lnTo>
                    <a:pt x="0" y="39"/>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29"/>
            <p:cNvSpPr>
              <a:spLocks/>
            </p:cNvSpPr>
            <p:nvPr/>
          </p:nvSpPr>
          <p:spPr bwMode="auto">
            <a:xfrm>
              <a:off x="7608888" y="-146050"/>
              <a:ext cx="355600" cy="336550"/>
            </a:xfrm>
            <a:custGeom>
              <a:avLst/>
              <a:gdLst>
                <a:gd name="T0" fmla="*/ 0 w 113"/>
                <a:gd name="T1" fmla="*/ 0 h 107"/>
                <a:gd name="T2" fmla="*/ 0 w 113"/>
                <a:gd name="T3" fmla="*/ 88 h 107"/>
                <a:gd name="T4" fmla="*/ 0 w 113"/>
                <a:gd name="T5" fmla="*/ 88 h 107"/>
                <a:gd name="T6" fmla="*/ 56 w 113"/>
                <a:gd name="T7" fmla="*/ 107 h 107"/>
                <a:gd name="T8" fmla="*/ 113 w 113"/>
                <a:gd name="T9" fmla="*/ 88 h 107"/>
                <a:gd name="T10" fmla="*/ 113 w 113"/>
                <a:gd name="T11" fmla="*/ 0 h 107"/>
                <a:gd name="T12" fmla="*/ 0 w 113"/>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13" h="107">
                  <a:moveTo>
                    <a:pt x="0" y="0"/>
                  </a:moveTo>
                  <a:cubicBezTo>
                    <a:pt x="0" y="88"/>
                    <a:pt x="0" y="88"/>
                    <a:pt x="0" y="88"/>
                  </a:cubicBezTo>
                  <a:cubicBezTo>
                    <a:pt x="0" y="88"/>
                    <a:pt x="0" y="88"/>
                    <a:pt x="0" y="88"/>
                  </a:cubicBezTo>
                  <a:cubicBezTo>
                    <a:pt x="16" y="100"/>
                    <a:pt x="35" y="107"/>
                    <a:pt x="56" y="107"/>
                  </a:cubicBezTo>
                  <a:cubicBezTo>
                    <a:pt x="77" y="107"/>
                    <a:pt x="97" y="100"/>
                    <a:pt x="113" y="88"/>
                  </a:cubicBezTo>
                  <a:cubicBezTo>
                    <a:pt x="113" y="0"/>
                    <a:pt x="113" y="0"/>
                    <a:pt x="113" y="0"/>
                  </a:cubicBezTo>
                  <a:lnTo>
                    <a:pt x="0"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30"/>
            <p:cNvSpPr>
              <a:spLocks/>
            </p:cNvSpPr>
            <p:nvPr/>
          </p:nvSpPr>
          <p:spPr bwMode="auto">
            <a:xfrm>
              <a:off x="7150100" y="1654175"/>
              <a:ext cx="282575" cy="147638"/>
            </a:xfrm>
            <a:custGeom>
              <a:avLst/>
              <a:gdLst>
                <a:gd name="T0" fmla="*/ 51 w 90"/>
                <a:gd name="T1" fmla="*/ 0 h 47"/>
                <a:gd name="T2" fmla="*/ 0 w 90"/>
                <a:gd name="T3" fmla="*/ 47 h 47"/>
                <a:gd name="T4" fmla="*/ 51 w 90"/>
                <a:gd name="T5" fmla="*/ 47 h 47"/>
                <a:gd name="T6" fmla="*/ 90 w 90"/>
                <a:gd name="T7" fmla="*/ 47 h 47"/>
                <a:gd name="T8" fmla="*/ 90 w 90"/>
                <a:gd name="T9" fmla="*/ 0 h 47"/>
                <a:gd name="T10" fmla="*/ 51 w 90"/>
                <a:gd name="T11" fmla="*/ 0 h 47"/>
              </a:gdLst>
              <a:ahLst/>
              <a:cxnLst>
                <a:cxn ang="0">
                  <a:pos x="T0" y="T1"/>
                </a:cxn>
                <a:cxn ang="0">
                  <a:pos x="T2" y="T3"/>
                </a:cxn>
                <a:cxn ang="0">
                  <a:pos x="T4" y="T5"/>
                </a:cxn>
                <a:cxn ang="0">
                  <a:pos x="T6" y="T7"/>
                </a:cxn>
                <a:cxn ang="0">
                  <a:pos x="T8" y="T9"/>
                </a:cxn>
                <a:cxn ang="0">
                  <a:pos x="T10" y="T11"/>
                </a:cxn>
              </a:cxnLst>
              <a:rect l="0" t="0" r="r" b="b"/>
              <a:pathLst>
                <a:path w="90" h="47">
                  <a:moveTo>
                    <a:pt x="51" y="0"/>
                  </a:moveTo>
                  <a:cubicBezTo>
                    <a:pt x="24" y="0"/>
                    <a:pt x="2" y="20"/>
                    <a:pt x="0" y="47"/>
                  </a:cubicBezTo>
                  <a:cubicBezTo>
                    <a:pt x="51" y="47"/>
                    <a:pt x="51" y="47"/>
                    <a:pt x="51" y="47"/>
                  </a:cubicBezTo>
                  <a:cubicBezTo>
                    <a:pt x="90" y="47"/>
                    <a:pt x="90" y="47"/>
                    <a:pt x="90" y="47"/>
                  </a:cubicBezTo>
                  <a:cubicBezTo>
                    <a:pt x="90" y="0"/>
                    <a:pt x="90" y="0"/>
                    <a:pt x="90" y="0"/>
                  </a:cubicBez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31"/>
            <p:cNvSpPr>
              <a:spLocks/>
            </p:cNvSpPr>
            <p:nvPr/>
          </p:nvSpPr>
          <p:spPr bwMode="auto">
            <a:xfrm>
              <a:off x="7175500" y="1654175"/>
              <a:ext cx="257175" cy="71438"/>
            </a:xfrm>
            <a:custGeom>
              <a:avLst/>
              <a:gdLst>
                <a:gd name="T0" fmla="*/ 43 w 82"/>
                <a:gd name="T1" fmla="*/ 0 h 23"/>
                <a:gd name="T2" fmla="*/ 0 w 82"/>
                <a:gd name="T3" fmla="*/ 23 h 23"/>
                <a:gd name="T4" fmla="*/ 56 w 82"/>
                <a:gd name="T5" fmla="*/ 23 h 23"/>
                <a:gd name="T6" fmla="*/ 82 w 82"/>
                <a:gd name="T7" fmla="*/ 0 h 23"/>
                <a:gd name="T8" fmla="*/ 43 w 82"/>
                <a:gd name="T9" fmla="*/ 0 h 23"/>
              </a:gdLst>
              <a:ahLst/>
              <a:cxnLst>
                <a:cxn ang="0">
                  <a:pos x="T0" y="T1"/>
                </a:cxn>
                <a:cxn ang="0">
                  <a:pos x="T2" y="T3"/>
                </a:cxn>
                <a:cxn ang="0">
                  <a:pos x="T4" y="T5"/>
                </a:cxn>
                <a:cxn ang="0">
                  <a:pos x="T6" y="T7"/>
                </a:cxn>
                <a:cxn ang="0">
                  <a:pos x="T8" y="T9"/>
                </a:cxn>
              </a:cxnLst>
              <a:rect l="0" t="0" r="r" b="b"/>
              <a:pathLst>
                <a:path w="82" h="23">
                  <a:moveTo>
                    <a:pt x="43" y="0"/>
                  </a:moveTo>
                  <a:cubicBezTo>
                    <a:pt x="25" y="0"/>
                    <a:pt x="9" y="9"/>
                    <a:pt x="0" y="23"/>
                  </a:cubicBezTo>
                  <a:cubicBezTo>
                    <a:pt x="56" y="23"/>
                    <a:pt x="56" y="23"/>
                    <a:pt x="56" y="23"/>
                  </a:cubicBezTo>
                  <a:cubicBezTo>
                    <a:pt x="69" y="23"/>
                    <a:pt x="80" y="13"/>
                    <a:pt x="82" y="0"/>
                  </a:cubicBezTo>
                  <a:lnTo>
                    <a:pt x="4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32"/>
            <p:cNvSpPr>
              <a:spLocks/>
            </p:cNvSpPr>
            <p:nvPr/>
          </p:nvSpPr>
          <p:spPr bwMode="auto">
            <a:xfrm>
              <a:off x="7200900" y="1174750"/>
              <a:ext cx="231775" cy="479425"/>
            </a:xfrm>
            <a:custGeom>
              <a:avLst/>
              <a:gdLst>
                <a:gd name="T0" fmla="*/ 146 w 146"/>
                <a:gd name="T1" fmla="*/ 302 h 302"/>
                <a:gd name="T2" fmla="*/ 0 w 146"/>
                <a:gd name="T3" fmla="*/ 302 h 302"/>
                <a:gd name="T4" fmla="*/ 59 w 146"/>
                <a:gd name="T5" fmla="*/ 0 h 302"/>
                <a:gd name="T6" fmla="*/ 146 w 146"/>
                <a:gd name="T7" fmla="*/ 28 h 302"/>
                <a:gd name="T8" fmla="*/ 146 w 146"/>
                <a:gd name="T9" fmla="*/ 302 h 302"/>
              </a:gdLst>
              <a:ahLst/>
              <a:cxnLst>
                <a:cxn ang="0">
                  <a:pos x="T0" y="T1"/>
                </a:cxn>
                <a:cxn ang="0">
                  <a:pos x="T2" y="T3"/>
                </a:cxn>
                <a:cxn ang="0">
                  <a:pos x="T4" y="T5"/>
                </a:cxn>
                <a:cxn ang="0">
                  <a:pos x="T6" y="T7"/>
                </a:cxn>
                <a:cxn ang="0">
                  <a:pos x="T8" y="T9"/>
                </a:cxn>
              </a:cxnLst>
              <a:rect l="0" t="0" r="r" b="b"/>
              <a:pathLst>
                <a:path w="146" h="302">
                  <a:moveTo>
                    <a:pt x="146" y="302"/>
                  </a:moveTo>
                  <a:lnTo>
                    <a:pt x="0" y="302"/>
                  </a:lnTo>
                  <a:lnTo>
                    <a:pt x="59" y="0"/>
                  </a:lnTo>
                  <a:lnTo>
                    <a:pt x="146" y="28"/>
                  </a:lnTo>
                  <a:lnTo>
                    <a:pt x="146" y="30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33"/>
            <p:cNvSpPr>
              <a:spLocks/>
            </p:cNvSpPr>
            <p:nvPr/>
          </p:nvSpPr>
          <p:spPr bwMode="auto">
            <a:xfrm>
              <a:off x="7291388" y="1017588"/>
              <a:ext cx="482600" cy="569913"/>
            </a:xfrm>
            <a:custGeom>
              <a:avLst/>
              <a:gdLst>
                <a:gd name="T0" fmla="*/ 45 w 153"/>
                <a:gd name="T1" fmla="*/ 181 h 181"/>
                <a:gd name="T2" fmla="*/ 0 w 153"/>
                <a:gd name="T3" fmla="*/ 181 h 181"/>
                <a:gd name="T4" fmla="*/ 0 w 153"/>
                <a:gd name="T5" fmla="*/ 60 h 181"/>
                <a:gd name="T6" fmla="*/ 60 w 153"/>
                <a:gd name="T7" fmla="*/ 0 h 181"/>
                <a:gd name="T8" fmla="*/ 153 w 153"/>
                <a:gd name="T9" fmla="*/ 0 h 181"/>
                <a:gd name="T10" fmla="*/ 153 w 153"/>
                <a:gd name="T11" fmla="*/ 61 h 181"/>
                <a:gd name="T12" fmla="*/ 60 w 153"/>
                <a:gd name="T13" fmla="*/ 61 h 181"/>
                <a:gd name="T14" fmla="*/ 45 w 153"/>
                <a:gd name="T15" fmla="*/ 77 h 181"/>
                <a:gd name="T16" fmla="*/ 45 w 15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1">
                  <a:moveTo>
                    <a:pt x="45" y="181"/>
                  </a:moveTo>
                  <a:cubicBezTo>
                    <a:pt x="0" y="181"/>
                    <a:pt x="0" y="181"/>
                    <a:pt x="0" y="181"/>
                  </a:cubicBezTo>
                  <a:cubicBezTo>
                    <a:pt x="0" y="60"/>
                    <a:pt x="0" y="60"/>
                    <a:pt x="0" y="60"/>
                  </a:cubicBezTo>
                  <a:cubicBezTo>
                    <a:pt x="0" y="27"/>
                    <a:pt x="27" y="0"/>
                    <a:pt x="60" y="0"/>
                  </a:cubicBezTo>
                  <a:cubicBezTo>
                    <a:pt x="153" y="0"/>
                    <a:pt x="153" y="0"/>
                    <a:pt x="153" y="0"/>
                  </a:cubicBezTo>
                  <a:cubicBezTo>
                    <a:pt x="153" y="61"/>
                    <a:pt x="153" y="61"/>
                    <a:pt x="153" y="61"/>
                  </a:cubicBezTo>
                  <a:cubicBezTo>
                    <a:pt x="60" y="61"/>
                    <a:pt x="60" y="61"/>
                    <a:pt x="60" y="61"/>
                  </a:cubicBezTo>
                  <a:cubicBezTo>
                    <a:pt x="52" y="61"/>
                    <a:pt x="45" y="68"/>
                    <a:pt x="45" y="77"/>
                  </a:cubicBezTo>
                  <a:lnTo>
                    <a:pt x="45" y="18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34"/>
            <p:cNvSpPr>
              <a:spLocks/>
            </p:cNvSpPr>
            <p:nvPr/>
          </p:nvSpPr>
          <p:spPr bwMode="auto">
            <a:xfrm>
              <a:off x="7650163" y="1014413"/>
              <a:ext cx="317500" cy="195263"/>
            </a:xfrm>
            <a:custGeom>
              <a:avLst/>
              <a:gdLst>
                <a:gd name="T0" fmla="*/ 39 w 101"/>
                <a:gd name="T1" fmla="*/ 62 h 62"/>
                <a:gd name="T2" fmla="*/ 101 w 101"/>
                <a:gd name="T3" fmla="*/ 0 h 62"/>
                <a:gd name="T4" fmla="*/ 0 w 101"/>
                <a:gd name="T5" fmla="*/ 0 h 62"/>
                <a:gd name="T6" fmla="*/ 39 w 101"/>
                <a:gd name="T7" fmla="*/ 62 h 62"/>
              </a:gdLst>
              <a:ahLst/>
              <a:cxnLst>
                <a:cxn ang="0">
                  <a:pos x="T0" y="T1"/>
                </a:cxn>
                <a:cxn ang="0">
                  <a:pos x="T2" y="T3"/>
                </a:cxn>
                <a:cxn ang="0">
                  <a:pos x="T4" y="T5"/>
                </a:cxn>
                <a:cxn ang="0">
                  <a:pos x="T6" y="T7"/>
                </a:cxn>
              </a:cxnLst>
              <a:rect l="0" t="0" r="r" b="b"/>
              <a:pathLst>
                <a:path w="101" h="62">
                  <a:moveTo>
                    <a:pt x="39" y="62"/>
                  </a:moveTo>
                  <a:cubicBezTo>
                    <a:pt x="73" y="62"/>
                    <a:pt x="101" y="35"/>
                    <a:pt x="101" y="0"/>
                  </a:cubicBezTo>
                  <a:cubicBezTo>
                    <a:pt x="0" y="0"/>
                    <a:pt x="0" y="0"/>
                    <a:pt x="0" y="0"/>
                  </a:cubicBezTo>
                  <a:cubicBezTo>
                    <a:pt x="0" y="35"/>
                    <a:pt x="5" y="62"/>
                    <a:pt x="39" y="6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35"/>
            <p:cNvSpPr>
              <a:spLocks/>
            </p:cNvSpPr>
            <p:nvPr/>
          </p:nvSpPr>
          <p:spPr bwMode="auto">
            <a:xfrm>
              <a:off x="6851650" y="1654175"/>
              <a:ext cx="282575" cy="147638"/>
            </a:xfrm>
            <a:custGeom>
              <a:avLst/>
              <a:gdLst>
                <a:gd name="T0" fmla="*/ 51 w 90"/>
                <a:gd name="T1" fmla="*/ 0 h 47"/>
                <a:gd name="T2" fmla="*/ 0 w 90"/>
                <a:gd name="T3" fmla="*/ 47 h 47"/>
                <a:gd name="T4" fmla="*/ 51 w 90"/>
                <a:gd name="T5" fmla="*/ 47 h 47"/>
                <a:gd name="T6" fmla="*/ 90 w 90"/>
                <a:gd name="T7" fmla="*/ 47 h 47"/>
                <a:gd name="T8" fmla="*/ 90 w 90"/>
                <a:gd name="T9" fmla="*/ 0 h 47"/>
                <a:gd name="T10" fmla="*/ 51 w 90"/>
                <a:gd name="T11" fmla="*/ 0 h 47"/>
              </a:gdLst>
              <a:ahLst/>
              <a:cxnLst>
                <a:cxn ang="0">
                  <a:pos x="T0" y="T1"/>
                </a:cxn>
                <a:cxn ang="0">
                  <a:pos x="T2" y="T3"/>
                </a:cxn>
                <a:cxn ang="0">
                  <a:pos x="T4" y="T5"/>
                </a:cxn>
                <a:cxn ang="0">
                  <a:pos x="T6" y="T7"/>
                </a:cxn>
                <a:cxn ang="0">
                  <a:pos x="T8" y="T9"/>
                </a:cxn>
                <a:cxn ang="0">
                  <a:pos x="T10" y="T11"/>
                </a:cxn>
              </a:cxnLst>
              <a:rect l="0" t="0" r="r" b="b"/>
              <a:pathLst>
                <a:path w="90" h="47">
                  <a:moveTo>
                    <a:pt x="51" y="0"/>
                  </a:moveTo>
                  <a:cubicBezTo>
                    <a:pt x="24" y="0"/>
                    <a:pt x="2" y="20"/>
                    <a:pt x="0" y="47"/>
                  </a:cubicBezTo>
                  <a:cubicBezTo>
                    <a:pt x="51" y="47"/>
                    <a:pt x="51" y="47"/>
                    <a:pt x="51" y="47"/>
                  </a:cubicBezTo>
                  <a:cubicBezTo>
                    <a:pt x="90" y="47"/>
                    <a:pt x="90" y="47"/>
                    <a:pt x="90" y="47"/>
                  </a:cubicBezTo>
                  <a:cubicBezTo>
                    <a:pt x="90" y="0"/>
                    <a:pt x="90" y="0"/>
                    <a:pt x="90" y="0"/>
                  </a:cubicBez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36"/>
            <p:cNvSpPr>
              <a:spLocks/>
            </p:cNvSpPr>
            <p:nvPr/>
          </p:nvSpPr>
          <p:spPr bwMode="auto">
            <a:xfrm>
              <a:off x="6875463" y="1654175"/>
              <a:ext cx="258763" cy="71438"/>
            </a:xfrm>
            <a:custGeom>
              <a:avLst/>
              <a:gdLst>
                <a:gd name="T0" fmla="*/ 43 w 82"/>
                <a:gd name="T1" fmla="*/ 0 h 23"/>
                <a:gd name="T2" fmla="*/ 0 w 82"/>
                <a:gd name="T3" fmla="*/ 23 h 23"/>
                <a:gd name="T4" fmla="*/ 55 w 82"/>
                <a:gd name="T5" fmla="*/ 23 h 23"/>
                <a:gd name="T6" fmla="*/ 82 w 82"/>
                <a:gd name="T7" fmla="*/ 0 h 23"/>
                <a:gd name="T8" fmla="*/ 43 w 82"/>
                <a:gd name="T9" fmla="*/ 0 h 23"/>
              </a:gdLst>
              <a:ahLst/>
              <a:cxnLst>
                <a:cxn ang="0">
                  <a:pos x="T0" y="T1"/>
                </a:cxn>
                <a:cxn ang="0">
                  <a:pos x="T2" y="T3"/>
                </a:cxn>
                <a:cxn ang="0">
                  <a:pos x="T4" y="T5"/>
                </a:cxn>
                <a:cxn ang="0">
                  <a:pos x="T6" y="T7"/>
                </a:cxn>
                <a:cxn ang="0">
                  <a:pos x="T8" y="T9"/>
                </a:cxn>
              </a:cxnLst>
              <a:rect l="0" t="0" r="r" b="b"/>
              <a:pathLst>
                <a:path w="82" h="23">
                  <a:moveTo>
                    <a:pt x="43" y="0"/>
                  </a:moveTo>
                  <a:cubicBezTo>
                    <a:pt x="25" y="0"/>
                    <a:pt x="9" y="9"/>
                    <a:pt x="0" y="23"/>
                  </a:cubicBezTo>
                  <a:cubicBezTo>
                    <a:pt x="55" y="23"/>
                    <a:pt x="55" y="23"/>
                    <a:pt x="55" y="23"/>
                  </a:cubicBezTo>
                  <a:cubicBezTo>
                    <a:pt x="69" y="23"/>
                    <a:pt x="80" y="13"/>
                    <a:pt x="82" y="0"/>
                  </a:cubicBezTo>
                  <a:lnTo>
                    <a:pt x="4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37"/>
            <p:cNvSpPr>
              <a:spLocks/>
            </p:cNvSpPr>
            <p:nvPr/>
          </p:nvSpPr>
          <p:spPr bwMode="auto">
            <a:xfrm>
              <a:off x="6900863" y="1174750"/>
              <a:ext cx="233363" cy="479425"/>
            </a:xfrm>
            <a:custGeom>
              <a:avLst/>
              <a:gdLst>
                <a:gd name="T0" fmla="*/ 147 w 147"/>
                <a:gd name="T1" fmla="*/ 302 h 302"/>
                <a:gd name="T2" fmla="*/ 0 w 147"/>
                <a:gd name="T3" fmla="*/ 302 h 302"/>
                <a:gd name="T4" fmla="*/ 60 w 147"/>
                <a:gd name="T5" fmla="*/ 0 h 302"/>
                <a:gd name="T6" fmla="*/ 147 w 147"/>
                <a:gd name="T7" fmla="*/ 28 h 302"/>
                <a:gd name="T8" fmla="*/ 147 w 147"/>
                <a:gd name="T9" fmla="*/ 302 h 302"/>
              </a:gdLst>
              <a:ahLst/>
              <a:cxnLst>
                <a:cxn ang="0">
                  <a:pos x="T0" y="T1"/>
                </a:cxn>
                <a:cxn ang="0">
                  <a:pos x="T2" y="T3"/>
                </a:cxn>
                <a:cxn ang="0">
                  <a:pos x="T4" y="T5"/>
                </a:cxn>
                <a:cxn ang="0">
                  <a:pos x="T6" y="T7"/>
                </a:cxn>
                <a:cxn ang="0">
                  <a:pos x="T8" y="T9"/>
                </a:cxn>
              </a:cxnLst>
              <a:rect l="0" t="0" r="r" b="b"/>
              <a:pathLst>
                <a:path w="147" h="302">
                  <a:moveTo>
                    <a:pt x="147" y="302"/>
                  </a:moveTo>
                  <a:lnTo>
                    <a:pt x="0" y="302"/>
                  </a:lnTo>
                  <a:lnTo>
                    <a:pt x="60" y="0"/>
                  </a:lnTo>
                  <a:lnTo>
                    <a:pt x="147" y="28"/>
                  </a:lnTo>
                  <a:lnTo>
                    <a:pt x="147" y="30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38"/>
            <p:cNvSpPr>
              <a:spLocks/>
            </p:cNvSpPr>
            <p:nvPr/>
          </p:nvSpPr>
          <p:spPr bwMode="auto">
            <a:xfrm>
              <a:off x="6992938" y="1017588"/>
              <a:ext cx="481013" cy="569913"/>
            </a:xfrm>
            <a:custGeom>
              <a:avLst/>
              <a:gdLst>
                <a:gd name="T0" fmla="*/ 45 w 153"/>
                <a:gd name="T1" fmla="*/ 181 h 181"/>
                <a:gd name="T2" fmla="*/ 0 w 153"/>
                <a:gd name="T3" fmla="*/ 181 h 181"/>
                <a:gd name="T4" fmla="*/ 0 w 153"/>
                <a:gd name="T5" fmla="*/ 60 h 181"/>
                <a:gd name="T6" fmla="*/ 60 w 153"/>
                <a:gd name="T7" fmla="*/ 0 h 181"/>
                <a:gd name="T8" fmla="*/ 153 w 153"/>
                <a:gd name="T9" fmla="*/ 0 h 181"/>
                <a:gd name="T10" fmla="*/ 153 w 153"/>
                <a:gd name="T11" fmla="*/ 61 h 181"/>
                <a:gd name="T12" fmla="*/ 60 w 153"/>
                <a:gd name="T13" fmla="*/ 61 h 181"/>
                <a:gd name="T14" fmla="*/ 45 w 153"/>
                <a:gd name="T15" fmla="*/ 77 h 181"/>
                <a:gd name="T16" fmla="*/ 45 w 153"/>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81">
                  <a:moveTo>
                    <a:pt x="45" y="181"/>
                  </a:moveTo>
                  <a:cubicBezTo>
                    <a:pt x="0" y="181"/>
                    <a:pt x="0" y="181"/>
                    <a:pt x="0" y="181"/>
                  </a:cubicBezTo>
                  <a:cubicBezTo>
                    <a:pt x="0" y="60"/>
                    <a:pt x="0" y="60"/>
                    <a:pt x="0" y="60"/>
                  </a:cubicBezTo>
                  <a:cubicBezTo>
                    <a:pt x="0" y="27"/>
                    <a:pt x="27" y="0"/>
                    <a:pt x="60" y="0"/>
                  </a:cubicBezTo>
                  <a:cubicBezTo>
                    <a:pt x="153" y="0"/>
                    <a:pt x="153" y="0"/>
                    <a:pt x="153" y="0"/>
                  </a:cubicBezTo>
                  <a:cubicBezTo>
                    <a:pt x="153" y="61"/>
                    <a:pt x="153" y="61"/>
                    <a:pt x="153" y="61"/>
                  </a:cubicBezTo>
                  <a:cubicBezTo>
                    <a:pt x="60" y="61"/>
                    <a:pt x="60" y="61"/>
                    <a:pt x="60" y="61"/>
                  </a:cubicBezTo>
                  <a:cubicBezTo>
                    <a:pt x="52" y="61"/>
                    <a:pt x="45" y="68"/>
                    <a:pt x="45" y="77"/>
                  </a:cubicBezTo>
                  <a:lnTo>
                    <a:pt x="45" y="18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39"/>
            <p:cNvSpPr>
              <a:spLocks/>
            </p:cNvSpPr>
            <p:nvPr/>
          </p:nvSpPr>
          <p:spPr bwMode="auto">
            <a:xfrm>
              <a:off x="7348538" y="1014413"/>
              <a:ext cx="320675" cy="195263"/>
            </a:xfrm>
            <a:custGeom>
              <a:avLst/>
              <a:gdLst>
                <a:gd name="T0" fmla="*/ 40 w 102"/>
                <a:gd name="T1" fmla="*/ 62 h 62"/>
                <a:gd name="T2" fmla="*/ 102 w 102"/>
                <a:gd name="T3" fmla="*/ 0 h 62"/>
                <a:gd name="T4" fmla="*/ 0 w 102"/>
                <a:gd name="T5" fmla="*/ 0 h 62"/>
                <a:gd name="T6" fmla="*/ 40 w 102"/>
                <a:gd name="T7" fmla="*/ 62 h 62"/>
              </a:gdLst>
              <a:ahLst/>
              <a:cxnLst>
                <a:cxn ang="0">
                  <a:pos x="T0" y="T1"/>
                </a:cxn>
                <a:cxn ang="0">
                  <a:pos x="T2" y="T3"/>
                </a:cxn>
                <a:cxn ang="0">
                  <a:pos x="T4" y="T5"/>
                </a:cxn>
                <a:cxn ang="0">
                  <a:pos x="T6" y="T7"/>
                </a:cxn>
              </a:cxnLst>
              <a:rect l="0" t="0" r="r" b="b"/>
              <a:pathLst>
                <a:path w="102" h="62">
                  <a:moveTo>
                    <a:pt x="40" y="62"/>
                  </a:moveTo>
                  <a:cubicBezTo>
                    <a:pt x="74" y="62"/>
                    <a:pt x="102" y="35"/>
                    <a:pt x="102" y="0"/>
                  </a:cubicBezTo>
                  <a:cubicBezTo>
                    <a:pt x="0" y="0"/>
                    <a:pt x="0" y="0"/>
                    <a:pt x="0" y="0"/>
                  </a:cubicBezTo>
                  <a:cubicBezTo>
                    <a:pt x="0" y="35"/>
                    <a:pt x="6" y="62"/>
                    <a:pt x="40" y="6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Rectangle 40"/>
            <p:cNvSpPr>
              <a:spLocks noChangeArrowheads="1"/>
            </p:cNvSpPr>
            <p:nvPr/>
          </p:nvSpPr>
          <p:spPr bwMode="auto">
            <a:xfrm>
              <a:off x="7496175" y="960438"/>
              <a:ext cx="471488" cy="825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41"/>
            <p:cNvSpPr>
              <a:spLocks/>
            </p:cNvSpPr>
            <p:nvPr/>
          </p:nvSpPr>
          <p:spPr bwMode="auto">
            <a:xfrm>
              <a:off x="7615238" y="1001713"/>
              <a:ext cx="352425" cy="276225"/>
            </a:xfrm>
            <a:custGeom>
              <a:avLst/>
              <a:gdLst>
                <a:gd name="T0" fmla="*/ 0 w 112"/>
                <a:gd name="T1" fmla="*/ 0 h 88"/>
                <a:gd name="T2" fmla="*/ 112 w 112"/>
                <a:gd name="T3" fmla="*/ 88 h 88"/>
                <a:gd name="T4" fmla="*/ 112 w 112"/>
                <a:gd name="T5" fmla="*/ 0 h 88"/>
                <a:gd name="T6" fmla="*/ 0 w 112"/>
                <a:gd name="T7" fmla="*/ 0 h 88"/>
              </a:gdLst>
              <a:ahLst/>
              <a:cxnLst>
                <a:cxn ang="0">
                  <a:pos x="T0" y="T1"/>
                </a:cxn>
                <a:cxn ang="0">
                  <a:pos x="T2" y="T3"/>
                </a:cxn>
                <a:cxn ang="0">
                  <a:pos x="T4" y="T5"/>
                </a:cxn>
                <a:cxn ang="0">
                  <a:pos x="T6" y="T7"/>
                </a:cxn>
              </a:cxnLst>
              <a:rect l="0" t="0" r="r" b="b"/>
              <a:pathLst>
                <a:path w="112" h="88">
                  <a:moveTo>
                    <a:pt x="0" y="0"/>
                  </a:moveTo>
                  <a:cubicBezTo>
                    <a:pt x="0" y="40"/>
                    <a:pt x="52" y="88"/>
                    <a:pt x="112" y="88"/>
                  </a:cubicBezTo>
                  <a:cubicBezTo>
                    <a:pt x="112" y="0"/>
                    <a:pt x="112" y="0"/>
                    <a:pt x="112" y="0"/>
                  </a:cubicBezTo>
                  <a:lnTo>
                    <a:pt x="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42"/>
            <p:cNvSpPr>
              <a:spLocks/>
            </p:cNvSpPr>
            <p:nvPr/>
          </p:nvSpPr>
          <p:spPr bwMode="auto">
            <a:xfrm>
              <a:off x="7496175" y="263525"/>
              <a:ext cx="647700" cy="687388"/>
            </a:xfrm>
            <a:custGeom>
              <a:avLst/>
              <a:gdLst>
                <a:gd name="T0" fmla="*/ 150 w 206"/>
                <a:gd name="T1" fmla="*/ 0 h 218"/>
                <a:gd name="T2" fmla="*/ 119 w 206"/>
                <a:gd name="T3" fmla="*/ 0 h 218"/>
                <a:gd name="T4" fmla="*/ 49 w 206"/>
                <a:gd name="T5" fmla="*/ 84 h 218"/>
                <a:gd name="T6" fmla="*/ 52 w 206"/>
                <a:gd name="T7" fmla="*/ 0 h 218"/>
                <a:gd name="T8" fmla="*/ 52 w 206"/>
                <a:gd name="T9" fmla="*/ 0 h 218"/>
                <a:gd name="T10" fmla="*/ 0 w 206"/>
                <a:gd name="T11" fmla="*/ 99 h 218"/>
                <a:gd name="T12" fmla="*/ 0 w 206"/>
                <a:gd name="T13" fmla="*/ 218 h 218"/>
                <a:gd name="T14" fmla="*/ 150 w 206"/>
                <a:gd name="T15" fmla="*/ 218 h 218"/>
                <a:gd name="T16" fmla="*/ 150 w 206"/>
                <a:gd name="T17" fmla="*/ 102 h 218"/>
                <a:gd name="T18" fmla="*/ 158 w 206"/>
                <a:gd name="T19" fmla="*/ 102 h 218"/>
                <a:gd name="T20" fmla="*/ 158 w 206"/>
                <a:gd name="T21" fmla="*/ 166 h 218"/>
                <a:gd name="T22" fmla="*/ 206 w 206"/>
                <a:gd name="T23" fmla="*/ 166 h 218"/>
                <a:gd name="T24" fmla="*/ 206 w 206"/>
                <a:gd name="T25" fmla="*/ 56 h 218"/>
                <a:gd name="T26" fmla="*/ 150 w 206"/>
                <a:gd name="T2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18">
                  <a:moveTo>
                    <a:pt x="150" y="0"/>
                  </a:moveTo>
                  <a:cubicBezTo>
                    <a:pt x="119" y="0"/>
                    <a:pt x="119" y="0"/>
                    <a:pt x="119" y="0"/>
                  </a:cubicBezTo>
                  <a:cubicBezTo>
                    <a:pt x="49" y="84"/>
                    <a:pt x="49" y="84"/>
                    <a:pt x="49" y="84"/>
                  </a:cubicBezTo>
                  <a:cubicBezTo>
                    <a:pt x="52" y="0"/>
                    <a:pt x="52" y="0"/>
                    <a:pt x="52" y="0"/>
                  </a:cubicBezTo>
                  <a:cubicBezTo>
                    <a:pt x="52" y="0"/>
                    <a:pt x="52" y="0"/>
                    <a:pt x="52" y="0"/>
                  </a:cubicBezTo>
                  <a:cubicBezTo>
                    <a:pt x="52" y="0"/>
                    <a:pt x="0" y="12"/>
                    <a:pt x="0" y="99"/>
                  </a:cubicBezTo>
                  <a:cubicBezTo>
                    <a:pt x="0" y="186"/>
                    <a:pt x="0" y="218"/>
                    <a:pt x="0" y="218"/>
                  </a:cubicBezTo>
                  <a:cubicBezTo>
                    <a:pt x="150" y="218"/>
                    <a:pt x="150" y="218"/>
                    <a:pt x="150" y="218"/>
                  </a:cubicBezTo>
                  <a:cubicBezTo>
                    <a:pt x="150" y="102"/>
                    <a:pt x="150" y="102"/>
                    <a:pt x="150" y="102"/>
                  </a:cubicBezTo>
                  <a:cubicBezTo>
                    <a:pt x="158" y="102"/>
                    <a:pt x="158" y="102"/>
                    <a:pt x="158" y="102"/>
                  </a:cubicBezTo>
                  <a:cubicBezTo>
                    <a:pt x="158" y="166"/>
                    <a:pt x="158" y="166"/>
                    <a:pt x="158" y="166"/>
                  </a:cubicBezTo>
                  <a:cubicBezTo>
                    <a:pt x="206" y="166"/>
                    <a:pt x="206" y="166"/>
                    <a:pt x="206" y="166"/>
                  </a:cubicBezTo>
                  <a:cubicBezTo>
                    <a:pt x="206" y="56"/>
                    <a:pt x="206" y="56"/>
                    <a:pt x="206" y="56"/>
                  </a:cubicBezTo>
                  <a:cubicBezTo>
                    <a:pt x="206" y="25"/>
                    <a:pt x="181" y="0"/>
                    <a:pt x="150" y="0"/>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43"/>
            <p:cNvSpPr>
              <a:spLocks/>
            </p:cNvSpPr>
            <p:nvPr/>
          </p:nvSpPr>
          <p:spPr bwMode="auto">
            <a:xfrm>
              <a:off x="7989888" y="698500"/>
              <a:ext cx="214313" cy="111125"/>
            </a:xfrm>
            <a:custGeom>
              <a:avLst/>
              <a:gdLst>
                <a:gd name="T0" fmla="*/ 135 w 135"/>
                <a:gd name="T1" fmla="*/ 70 h 70"/>
                <a:gd name="T2" fmla="*/ 0 w 135"/>
                <a:gd name="T3" fmla="*/ 70 h 70"/>
                <a:gd name="T4" fmla="*/ 0 w 135"/>
                <a:gd name="T5" fmla="*/ 0 h 70"/>
                <a:gd name="T6" fmla="*/ 72 w 135"/>
                <a:gd name="T7" fmla="*/ 0 h 70"/>
                <a:gd name="T8" fmla="*/ 97 w 135"/>
                <a:gd name="T9" fmla="*/ 28 h 70"/>
                <a:gd name="T10" fmla="*/ 97 w 135"/>
                <a:gd name="T11" fmla="*/ 0 h 70"/>
                <a:gd name="T12" fmla="*/ 135 w 135"/>
                <a:gd name="T13" fmla="*/ 0 h 70"/>
                <a:gd name="T14" fmla="*/ 135 w 135"/>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70">
                  <a:moveTo>
                    <a:pt x="135" y="70"/>
                  </a:moveTo>
                  <a:lnTo>
                    <a:pt x="0" y="70"/>
                  </a:lnTo>
                  <a:lnTo>
                    <a:pt x="0" y="0"/>
                  </a:lnTo>
                  <a:lnTo>
                    <a:pt x="72" y="0"/>
                  </a:lnTo>
                  <a:lnTo>
                    <a:pt x="97" y="28"/>
                  </a:lnTo>
                  <a:lnTo>
                    <a:pt x="97" y="0"/>
                  </a:lnTo>
                  <a:lnTo>
                    <a:pt x="135" y="0"/>
                  </a:lnTo>
                  <a:lnTo>
                    <a:pt x="135" y="7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44"/>
            <p:cNvSpPr>
              <a:spLocks/>
            </p:cNvSpPr>
            <p:nvPr/>
          </p:nvSpPr>
          <p:spPr bwMode="auto">
            <a:xfrm>
              <a:off x="7650163" y="209550"/>
              <a:ext cx="342900" cy="319088"/>
            </a:xfrm>
            <a:custGeom>
              <a:avLst/>
              <a:gdLst>
                <a:gd name="T0" fmla="*/ 109 w 216"/>
                <a:gd name="T1" fmla="*/ 80 h 201"/>
                <a:gd name="T2" fmla="*/ 135 w 216"/>
                <a:gd name="T3" fmla="*/ 110 h 201"/>
                <a:gd name="T4" fmla="*/ 0 w 216"/>
                <a:gd name="T5" fmla="*/ 201 h 201"/>
                <a:gd name="T6" fmla="*/ 133 w 216"/>
                <a:gd name="T7" fmla="*/ 0 h 201"/>
                <a:gd name="T8" fmla="*/ 216 w 216"/>
                <a:gd name="T9" fmla="*/ 54 h 201"/>
                <a:gd name="T10" fmla="*/ 159 w 216"/>
                <a:gd name="T11" fmla="*/ 92 h 201"/>
                <a:gd name="T12" fmla="*/ 109 w 216"/>
                <a:gd name="T13" fmla="*/ 80 h 201"/>
              </a:gdLst>
              <a:ahLst/>
              <a:cxnLst>
                <a:cxn ang="0">
                  <a:pos x="T0" y="T1"/>
                </a:cxn>
                <a:cxn ang="0">
                  <a:pos x="T2" y="T3"/>
                </a:cxn>
                <a:cxn ang="0">
                  <a:pos x="T4" y="T5"/>
                </a:cxn>
                <a:cxn ang="0">
                  <a:pos x="T6" y="T7"/>
                </a:cxn>
                <a:cxn ang="0">
                  <a:pos x="T8" y="T9"/>
                </a:cxn>
                <a:cxn ang="0">
                  <a:pos x="T10" y="T11"/>
                </a:cxn>
                <a:cxn ang="0">
                  <a:pos x="T12" y="T13"/>
                </a:cxn>
              </a:cxnLst>
              <a:rect l="0" t="0" r="r" b="b"/>
              <a:pathLst>
                <a:path w="216" h="201">
                  <a:moveTo>
                    <a:pt x="109" y="80"/>
                  </a:moveTo>
                  <a:lnTo>
                    <a:pt x="135" y="110"/>
                  </a:lnTo>
                  <a:lnTo>
                    <a:pt x="0" y="201"/>
                  </a:lnTo>
                  <a:lnTo>
                    <a:pt x="133" y="0"/>
                  </a:lnTo>
                  <a:lnTo>
                    <a:pt x="216" y="54"/>
                  </a:lnTo>
                  <a:lnTo>
                    <a:pt x="159" y="92"/>
                  </a:lnTo>
                  <a:lnTo>
                    <a:pt x="109" y="8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45"/>
            <p:cNvSpPr>
              <a:spLocks noChangeArrowheads="1"/>
            </p:cNvSpPr>
            <p:nvPr/>
          </p:nvSpPr>
          <p:spPr bwMode="auto">
            <a:xfrm>
              <a:off x="7608888" y="-30163"/>
              <a:ext cx="176213" cy="220663"/>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46"/>
            <p:cNvSpPr>
              <a:spLocks/>
            </p:cNvSpPr>
            <p:nvPr/>
          </p:nvSpPr>
          <p:spPr bwMode="auto">
            <a:xfrm>
              <a:off x="7608888" y="-312738"/>
              <a:ext cx="355600" cy="365125"/>
            </a:xfrm>
            <a:custGeom>
              <a:avLst/>
              <a:gdLst>
                <a:gd name="T0" fmla="*/ 113 w 113"/>
                <a:gd name="T1" fmla="*/ 116 h 116"/>
                <a:gd name="T2" fmla="*/ 113 w 113"/>
                <a:gd name="T3" fmla="*/ 56 h 116"/>
                <a:gd name="T4" fmla="*/ 56 w 113"/>
                <a:gd name="T5" fmla="*/ 0 h 116"/>
                <a:gd name="T6" fmla="*/ 0 w 113"/>
                <a:gd name="T7" fmla="*/ 56 h 116"/>
                <a:gd name="T8" fmla="*/ 0 w 113"/>
                <a:gd name="T9" fmla="*/ 116 h 116"/>
                <a:gd name="T10" fmla="*/ 113 w 113"/>
                <a:gd name="T11" fmla="*/ 116 h 116"/>
              </a:gdLst>
              <a:ahLst/>
              <a:cxnLst>
                <a:cxn ang="0">
                  <a:pos x="T0" y="T1"/>
                </a:cxn>
                <a:cxn ang="0">
                  <a:pos x="T2" y="T3"/>
                </a:cxn>
                <a:cxn ang="0">
                  <a:pos x="T4" y="T5"/>
                </a:cxn>
                <a:cxn ang="0">
                  <a:pos x="T6" y="T7"/>
                </a:cxn>
                <a:cxn ang="0">
                  <a:pos x="T8" y="T9"/>
                </a:cxn>
                <a:cxn ang="0">
                  <a:pos x="T10" y="T11"/>
                </a:cxn>
              </a:cxnLst>
              <a:rect l="0" t="0" r="r" b="b"/>
              <a:pathLst>
                <a:path w="113" h="116">
                  <a:moveTo>
                    <a:pt x="113" y="116"/>
                  </a:moveTo>
                  <a:cubicBezTo>
                    <a:pt x="113" y="56"/>
                    <a:pt x="113" y="56"/>
                    <a:pt x="113" y="56"/>
                  </a:cubicBezTo>
                  <a:cubicBezTo>
                    <a:pt x="113" y="25"/>
                    <a:pt x="88" y="0"/>
                    <a:pt x="56" y="0"/>
                  </a:cubicBezTo>
                  <a:cubicBezTo>
                    <a:pt x="25" y="0"/>
                    <a:pt x="0" y="25"/>
                    <a:pt x="0" y="56"/>
                  </a:cubicBezTo>
                  <a:cubicBezTo>
                    <a:pt x="0" y="116"/>
                    <a:pt x="0" y="116"/>
                    <a:pt x="0" y="116"/>
                  </a:cubicBezTo>
                  <a:lnTo>
                    <a:pt x="113" y="116"/>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47"/>
            <p:cNvSpPr>
              <a:spLocks/>
            </p:cNvSpPr>
            <p:nvPr/>
          </p:nvSpPr>
          <p:spPr bwMode="auto">
            <a:xfrm>
              <a:off x="7688263" y="-366713"/>
              <a:ext cx="361950" cy="384175"/>
            </a:xfrm>
            <a:custGeom>
              <a:avLst/>
              <a:gdLst>
                <a:gd name="T0" fmla="*/ 0 w 115"/>
                <a:gd name="T1" fmla="*/ 7 h 122"/>
                <a:gd name="T2" fmla="*/ 33 w 115"/>
                <a:gd name="T3" fmla="*/ 0 h 122"/>
                <a:gd name="T4" fmla="*/ 115 w 115"/>
                <a:gd name="T5" fmla="*/ 81 h 122"/>
                <a:gd name="T6" fmla="*/ 115 w 115"/>
                <a:gd name="T7" fmla="*/ 122 h 122"/>
                <a:gd name="T8" fmla="*/ 0 w 115"/>
                <a:gd name="T9" fmla="*/ 7 h 122"/>
              </a:gdLst>
              <a:ahLst/>
              <a:cxnLst>
                <a:cxn ang="0">
                  <a:pos x="T0" y="T1"/>
                </a:cxn>
                <a:cxn ang="0">
                  <a:pos x="T2" y="T3"/>
                </a:cxn>
                <a:cxn ang="0">
                  <a:pos x="T4" y="T5"/>
                </a:cxn>
                <a:cxn ang="0">
                  <a:pos x="T6" y="T7"/>
                </a:cxn>
                <a:cxn ang="0">
                  <a:pos x="T8" y="T9"/>
                </a:cxn>
              </a:cxnLst>
              <a:rect l="0" t="0" r="r" b="b"/>
              <a:pathLst>
                <a:path w="115" h="122">
                  <a:moveTo>
                    <a:pt x="0" y="7"/>
                  </a:moveTo>
                  <a:cubicBezTo>
                    <a:pt x="10" y="2"/>
                    <a:pt x="21" y="0"/>
                    <a:pt x="33" y="0"/>
                  </a:cubicBezTo>
                  <a:cubicBezTo>
                    <a:pt x="79" y="0"/>
                    <a:pt x="115" y="36"/>
                    <a:pt x="115" y="81"/>
                  </a:cubicBezTo>
                  <a:cubicBezTo>
                    <a:pt x="115" y="122"/>
                    <a:pt x="115" y="122"/>
                    <a:pt x="115" y="122"/>
                  </a:cubicBezTo>
                  <a:cubicBezTo>
                    <a:pt x="55" y="115"/>
                    <a:pt x="7" y="67"/>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48"/>
            <p:cNvSpPr>
              <a:spLocks/>
            </p:cNvSpPr>
            <p:nvPr/>
          </p:nvSpPr>
          <p:spPr bwMode="auto">
            <a:xfrm>
              <a:off x="7588250" y="-312738"/>
              <a:ext cx="179388" cy="185738"/>
            </a:xfrm>
            <a:custGeom>
              <a:avLst/>
              <a:gdLst>
                <a:gd name="T0" fmla="*/ 57 w 57"/>
                <a:gd name="T1" fmla="*/ 3 h 59"/>
                <a:gd name="T2" fmla="*/ 40 w 57"/>
                <a:gd name="T3" fmla="*/ 0 h 59"/>
                <a:gd name="T4" fmla="*/ 0 w 57"/>
                <a:gd name="T5" fmla="*/ 40 h 59"/>
                <a:gd name="T6" fmla="*/ 0 w 57"/>
                <a:gd name="T7" fmla="*/ 59 h 59"/>
                <a:gd name="T8" fmla="*/ 57 w 57"/>
                <a:gd name="T9" fmla="*/ 3 h 59"/>
              </a:gdLst>
              <a:ahLst/>
              <a:cxnLst>
                <a:cxn ang="0">
                  <a:pos x="T0" y="T1"/>
                </a:cxn>
                <a:cxn ang="0">
                  <a:pos x="T2" y="T3"/>
                </a:cxn>
                <a:cxn ang="0">
                  <a:pos x="T4" y="T5"/>
                </a:cxn>
                <a:cxn ang="0">
                  <a:pos x="T6" y="T7"/>
                </a:cxn>
                <a:cxn ang="0">
                  <a:pos x="T8" y="T9"/>
                </a:cxn>
              </a:cxnLst>
              <a:rect l="0" t="0" r="r" b="b"/>
              <a:pathLst>
                <a:path w="57" h="59">
                  <a:moveTo>
                    <a:pt x="57" y="3"/>
                  </a:moveTo>
                  <a:cubicBezTo>
                    <a:pt x="52" y="1"/>
                    <a:pt x="46" y="0"/>
                    <a:pt x="40" y="0"/>
                  </a:cubicBezTo>
                  <a:cubicBezTo>
                    <a:pt x="18" y="0"/>
                    <a:pt x="0" y="18"/>
                    <a:pt x="0" y="40"/>
                  </a:cubicBezTo>
                  <a:cubicBezTo>
                    <a:pt x="0" y="59"/>
                    <a:pt x="0" y="59"/>
                    <a:pt x="0" y="59"/>
                  </a:cubicBezTo>
                  <a:cubicBezTo>
                    <a:pt x="30" y="56"/>
                    <a:pt x="53" y="33"/>
                    <a:pt x="57"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49"/>
            <p:cNvSpPr>
              <a:spLocks/>
            </p:cNvSpPr>
            <p:nvPr/>
          </p:nvSpPr>
          <p:spPr bwMode="auto">
            <a:xfrm>
              <a:off x="7877175" y="-69850"/>
              <a:ext cx="47625" cy="90488"/>
            </a:xfrm>
            <a:custGeom>
              <a:avLst/>
              <a:gdLst>
                <a:gd name="T0" fmla="*/ 8 w 15"/>
                <a:gd name="T1" fmla="*/ 0 h 29"/>
                <a:gd name="T2" fmla="*/ 0 w 15"/>
                <a:gd name="T3" fmla="*/ 0 h 29"/>
                <a:gd name="T4" fmla="*/ 0 w 15"/>
                <a:gd name="T5" fmla="*/ 29 h 29"/>
                <a:gd name="T6" fmla="*/ 8 w 15"/>
                <a:gd name="T7" fmla="*/ 29 h 29"/>
                <a:gd name="T8" fmla="*/ 15 w 15"/>
                <a:gd name="T9" fmla="*/ 22 h 29"/>
                <a:gd name="T10" fmla="*/ 15 w 15"/>
                <a:gd name="T11" fmla="*/ 7 h 29"/>
                <a:gd name="T12" fmla="*/ 8 w 15"/>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5" h="29">
                  <a:moveTo>
                    <a:pt x="8" y="0"/>
                  </a:moveTo>
                  <a:cubicBezTo>
                    <a:pt x="0" y="0"/>
                    <a:pt x="0" y="0"/>
                    <a:pt x="0" y="0"/>
                  </a:cubicBezTo>
                  <a:cubicBezTo>
                    <a:pt x="0" y="29"/>
                    <a:pt x="0" y="29"/>
                    <a:pt x="0" y="29"/>
                  </a:cubicBezTo>
                  <a:cubicBezTo>
                    <a:pt x="8" y="29"/>
                    <a:pt x="8" y="29"/>
                    <a:pt x="8" y="29"/>
                  </a:cubicBezTo>
                  <a:cubicBezTo>
                    <a:pt x="12" y="29"/>
                    <a:pt x="15" y="26"/>
                    <a:pt x="15" y="22"/>
                  </a:cubicBezTo>
                  <a:cubicBezTo>
                    <a:pt x="15" y="7"/>
                    <a:pt x="15" y="7"/>
                    <a:pt x="15" y="7"/>
                  </a:cubicBezTo>
                  <a:cubicBezTo>
                    <a:pt x="15" y="3"/>
                    <a:pt x="12" y="0"/>
                    <a:pt x="8" y="0"/>
                  </a:cubicBez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Oval 50"/>
            <p:cNvSpPr>
              <a:spLocks noChangeArrowheads="1"/>
            </p:cNvSpPr>
            <p:nvPr/>
          </p:nvSpPr>
          <p:spPr bwMode="auto">
            <a:xfrm>
              <a:off x="7889875" y="14287"/>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51"/>
            <p:cNvSpPr>
              <a:spLocks/>
            </p:cNvSpPr>
            <p:nvPr/>
          </p:nvSpPr>
          <p:spPr bwMode="auto">
            <a:xfrm>
              <a:off x="7627938" y="212725"/>
              <a:ext cx="82550" cy="315913"/>
            </a:xfrm>
            <a:custGeom>
              <a:avLst/>
              <a:gdLst>
                <a:gd name="T0" fmla="*/ 14 w 52"/>
                <a:gd name="T1" fmla="*/ 199 h 199"/>
                <a:gd name="T2" fmla="*/ 52 w 52"/>
                <a:gd name="T3" fmla="*/ 0 h 199"/>
                <a:gd name="T4" fmla="*/ 0 w 52"/>
                <a:gd name="T5" fmla="*/ 48 h 199"/>
                <a:gd name="T6" fmla="*/ 2 w 52"/>
                <a:gd name="T7" fmla="*/ 78 h 199"/>
                <a:gd name="T8" fmla="*/ 18 w 52"/>
                <a:gd name="T9" fmla="*/ 78 h 199"/>
                <a:gd name="T10" fmla="*/ 4 w 52"/>
                <a:gd name="T11" fmla="*/ 100 h 199"/>
                <a:gd name="T12" fmla="*/ 14 w 52"/>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52" h="199">
                  <a:moveTo>
                    <a:pt x="14" y="199"/>
                  </a:moveTo>
                  <a:lnTo>
                    <a:pt x="52" y="0"/>
                  </a:lnTo>
                  <a:lnTo>
                    <a:pt x="0" y="48"/>
                  </a:lnTo>
                  <a:lnTo>
                    <a:pt x="2" y="78"/>
                  </a:lnTo>
                  <a:lnTo>
                    <a:pt x="18" y="78"/>
                  </a:lnTo>
                  <a:lnTo>
                    <a:pt x="4" y="100"/>
                  </a:lnTo>
                  <a:lnTo>
                    <a:pt x="14" y="19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52"/>
            <p:cNvSpPr>
              <a:spLocks/>
            </p:cNvSpPr>
            <p:nvPr/>
          </p:nvSpPr>
          <p:spPr bwMode="auto">
            <a:xfrm>
              <a:off x="8037513" y="809625"/>
              <a:ext cx="104775" cy="103188"/>
            </a:xfrm>
            <a:custGeom>
              <a:avLst/>
              <a:gdLst>
                <a:gd name="T0" fmla="*/ 33 w 33"/>
                <a:gd name="T1" fmla="*/ 0 h 33"/>
                <a:gd name="T2" fmla="*/ 0 w 33"/>
                <a:gd name="T3" fmla="*/ 33 h 33"/>
                <a:gd name="T4" fmla="*/ 0 w 33"/>
                <a:gd name="T5" fmla="*/ 0 h 33"/>
                <a:gd name="T6" fmla="*/ 33 w 33"/>
                <a:gd name="T7" fmla="*/ 0 h 33"/>
              </a:gdLst>
              <a:ahLst/>
              <a:cxnLst>
                <a:cxn ang="0">
                  <a:pos x="T0" y="T1"/>
                </a:cxn>
                <a:cxn ang="0">
                  <a:pos x="T2" y="T3"/>
                </a:cxn>
                <a:cxn ang="0">
                  <a:pos x="T4" y="T5"/>
                </a:cxn>
                <a:cxn ang="0">
                  <a:pos x="T6" y="T7"/>
                </a:cxn>
              </a:cxnLst>
              <a:rect l="0" t="0" r="r" b="b"/>
              <a:pathLst>
                <a:path w="33" h="33">
                  <a:moveTo>
                    <a:pt x="33" y="0"/>
                  </a:moveTo>
                  <a:cubicBezTo>
                    <a:pt x="33" y="18"/>
                    <a:pt x="18" y="33"/>
                    <a:pt x="0" y="33"/>
                  </a:cubicBezTo>
                  <a:cubicBezTo>
                    <a:pt x="0" y="0"/>
                    <a:pt x="0" y="0"/>
                    <a:pt x="0" y="0"/>
                  </a:cubicBezTo>
                  <a:lnTo>
                    <a:pt x="33"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53"/>
            <p:cNvSpPr>
              <a:spLocks/>
            </p:cNvSpPr>
            <p:nvPr/>
          </p:nvSpPr>
          <p:spPr bwMode="auto">
            <a:xfrm>
              <a:off x="7386638" y="809625"/>
              <a:ext cx="650875" cy="103188"/>
            </a:xfrm>
            <a:custGeom>
              <a:avLst/>
              <a:gdLst>
                <a:gd name="T0" fmla="*/ 69 w 207"/>
                <a:gd name="T1" fmla="*/ 0 h 33"/>
                <a:gd name="T2" fmla="*/ 0 w 207"/>
                <a:gd name="T3" fmla="*/ 33 h 33"/>
                <a:gd name="T4" fmla="*/ 69 w 207"/>
                <a:gd name="T5" fmla="*/ 33 h 33"/>
                <a:gd name="T6" fmla="*/ 207 w 207"/>
                <a:gd name="T7" fmla="*/ 33 h 33"/>
                <a:gd name="T8" fmla="*/ 207 w 207"/>
                <a:gd name="T9" fmla="*/ 0 h 33"/>
                <a:gd name="T10" fmla="*/ 69 w 207"/>
                <a:gd name="T11" fmla="*/ 0 h 33"/>
              </a:gdLst>
              <a:ahLst/>
              <a:cxnLst>
                <a:cxn ang="0">
                  <a:pos x="T0" y="T1"/>
                </a:cxn>
                <a:cxn ang="0">
                  <a:pos x="T2" y="T3"/>
                </a:cxn>
                <a:cxn ang="0">
                  <a:pos x="T4" y="T5"/>
                </a:cxn>
                <a:cxn ang="0">
                  <a:pos x="T6" y="T7"/>
                </a:cxn>
                <a:cxn ang="0">
                  <a:pos x="T8" y="T9"/>
                </a:cxn>
                <a:cxn ang="0">
                  <a:pos x="T10" y="T11"/>
                </a:cxn>
              </a:cxnLst>
              <a:rect l="0" t="0" r="r" b="b"/>
              <a:pathLst>
                <a:path w="207" h="33">
                  <a:moveTo>
                    <a:pt x="69" y="0"/>
                  </a:moveTo>
                  <a:cubicBezTo>
                    <a:pt x="4" y="0"/>
                    <a:pt x="0" y="33"/>
                    <a:pt x="0" y="33"/>
                  </a:cubicBezTo>
                  <a:cubicBezTo>
                    <a:pt x="69" y="33"/>
                    <a:pt x="69" y="33"/>
                    <a:pt x="69" y="33"/>
                  </a:cubicBezTo>
                  <a:cubicBezTo>
                    <a:pt x="207" y="33"/>
                    <a:pt x="207" y="33"/>
                    <a:pt x="207" y="33"/>
                  </a:cubicBezTo>
                  <a:cubicBezTo>
                    <a:pt x="207" y="0"/>
                    <a:pt x="207" y="0"/>
                    <a:pt x="207" y="0"/>
                  </a:cubicBezTo>
                  <a:lnTo>
                    <a:pt x="69" y="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54"/>
            <p:cNvSpPr>
              <a:spLocks/>
            </p:cNvSpPr>
            <p:nvPr/>
          </p:nvSpPr>
          <p:spPr bwMode="auto">
            <a:xfrm>
              <a:off x="7777163" y="-69850"/>
              <a:ext cx="100013" cy="33338"/>
            </a:xfrm>
            <a:custGeom>
              <a:avLst/>
              <a:gdLst>
                <a:gd name="T0" fmla="*/ 11 w 63"/>
                <a:gd name="T1" fmla="*/ 21 h 21"/>
                <a:gd name="T2" fmla="*/ 63 w 63"/>
                <a:gd name="T3" fmla="*/ 17 h 21"/>
                <a:gd name="T4" fmla="*/ 63 w 63"/>
                <a:gd name="T5" fmla="*/ 0 h 21"/>
                <a:gd name="T6" fmla="*/ 0 w 63"/>
                <a:gd name="T7" fmla="*/ 0 h 21"/>
                <a:gd name="T8" fmla="*/ 11 w 63"/>
                <a:gd name="T9" fmla="*/ 21 h 21"/>
              </a:gdLst>
              <a:ahLst/>
              <a:cxnLst>
                <a:cxn ang="0">
                  <a:pos x="T0" y="T1"/>
                </a:cxn>
                <a:cxn ang="0">
                  <a:pos x="T2" y="T3"/>
                </a:cxn>
                <a:cxn ang="0">
                  <a:pos x="T4" y="T5"/>
                </a:cxn>
                <a:cxn ang="0">
                  <a:pos x="T6" y="T7"/>
                </a:cxn>
                <a:cxn ang="0">
                  <a:pos x="T8" y="T9"/>
                </a:cxn>
              </a:cxnLst>
              <a:rect l="0" t="0" r="r" b="b"/>
              <a:pathLst>
                <a:path w="63" h="21">
                  <a:moveTo>
                    <a:pt x="11" y="21"/>
                  </a:moveTo>
                  <a:lnTo>
                    <a:pt x="63" y="17"/>
                  </a:lnTo>
                  <a:lnTo>
                    <a:pt x="63" y="0"/>
                  </a:lnTo>
                  <a:lnTo>
                    <a:pt x="0" y="0"/>
                  </a:lnTo>
                  <a:lnTo>
                    <a:pt x="11" y="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55"/>
            <p:cNvSpPr>
              <a:spLocks noEditPoints="1"/>
            </p:cNvSpPr>
            <p:nvPr/>
          </p:nvSpPr>
          <p:spPr bwMode="auto">
            <a:xfrm>
              <a:off x="7569200" y="-69850"/>
              <a:ext cx="225425" cy="74613"/>
            </a:xfrm>
            <a:custGeom>
              <a:avLst/>
              <a:gdLst>
                <a:gd name="T0" fmla="*/ 66 w 72"/>
                <a:gd name="T1" fmla="*/ 0 h 24"/>
                <a:gd name="T2" fmla="*/ 48 w 72"/>
                <a:gd name="T3" fmla="*/ 0 h 24"/>
                <a:gd name="T4" fmla="*/ 42 w 72"/>
                <a:gd name="T5" fmla="*/ 4 h 24"/>
                <a:gd name="T6" fmla="*/ 30 w 72"/>
                <a:gd name="T7" fmla="*/ 4 h 24"/>
                <a:gd name="T8" fmla="*/ 24 w 72"/>
                <a:gd name="T9" fmla="*/ 0 h 24"/>
                <a:gd name="T10" fmla="*/ 6 w 72"/>
                <a:gd name="T11" fmla="*/ 0 h 24"/>
                <a:gd name="T12" fmla="*/ 0 w 72"/>
                <a:gd name="T13" fmla="*/ 6 h 24"/>
                <a:gd name="T14" fmla="*/ 0 w 72"/>
                <a:gd name="T15" fmla="*/ 18 h 24"/>
                <a:gd name="T16" fmla="*/ 6 w 72"/>
                <a:gd name="T17" fmla="*/ 24 h 24"/>
                <a:gd name="T18" fmla="*/ 23 w 72"/>
                <a:gd name="T19" fmla="*/ 24 h 24"/>
                <a:gd name="T20" fmla="*/ 29 w 72"/>
                <a:gd name="T21" fmla="*/ 18 h 24"/>
                <a:gd name="T22" fmla="*/ 30 w 72"/>
                <a:gd name="T23" fmla="*/ 8 h 24"/>
                <a:gd name="T24" fmla="*/ 42 w 72"/>
                <a:gd name="T25" fmla="*/ 8 h 24"/>
                <a:gd name="T26" fmla="*/ 43 w 72"/>
                <a:gd name="T27" fmla="*/ 18 h 24"/>
                <a:gd name="T28" fmla="*/ 49 w 72"/>
                <a:gd name="T29" fmla="*/ 24 h 24"/>
                <a:gd name="T30" fmla="*/ 66 w 72"/>
                <a:gd name="T31" fmla="*/ 24 h 24"/>
                <a:gd name="T32" fmla="*/ 72 w 72"/>
                <a:gd name="T33" fmla="*/ 18 h 24"/>
                <a:gd name="T34" fmla="*/ 72 w 72"/>
                <a:gd name="T35" fmla="*/ 6 h 24"/>
                <a:gd name="T36" fmla="*/ 66 w 72"/>
                <a:gd name="T37" fmla="*/ 0 h 24"/>
                <a:gd name="T38" fmla="*/ 26 w 72"/>
                <a:gd name="T39" fmla="*/ 18 h 24"/>
                <a:gd name="T40" fmla="*/ 26 w 72"/>
                <a:gd name="T41" fmla="*/ 18 h 24"/>
                <a:gd name="T42" fmla="*/ 23 w 72"/>
                <a:gd name="T43" fmla="*/ 21 h 24"/>
                <a:gd name="T44" fmla="*/ 6 w 72"/>
                <a:gd name="T45" fmla="*/ 21 h 24"/>
                <a:gd name="T46" fmla="*/ 3 w 72"/>
                <a:gd name="T47" fmla="*/ 18 h 24"/>
                <a:gd name="T48" fmla="*/ 3 w 72"/>
                <a:gd name="T49" fmla="*/ 6 h 24"/>
                <a:gd name="T50" fmla="*/ 6 w 72"/>
                <a:gd name="T51" fmla="*/ 3 h 24"/>
                <a:gd name="T52" fmla="*/ 24 w 72"/>
                <a:gd name="T53" fmla="*/ 3 h 24"/>
                <a:gd name="T54" fmla="*/ 27 w 72"/>
                <a:gd name="T55" fmla="*/ 6 h 24"/>
                <a:gd name="T56" fmla="*/ 26 w 72"/>
                <a:gd name="T57" fmla="*/ 18 h 24"/>
                <a:gd name="T58" fmla="*/ 69 w 72"/>
                <a:gd name="T59" fmla="*/ 18 h 24"/>
                <a:gd name="T60" fmla="*/ 66 w 72"/>
                <a:gd name="T61" fmla="*/ 21 h 24"/>
                <a:gd name="T62" fmla="*/ 49 w 72"/>
                <a:gd name="T63" fmla="*/ 21 h 24"/>
                <a:gd name="T64" fmla="*/ 46 w 72"/>
                <a:gd name="T65" fmla="*/ 18 h 24"/>
                <a:gd name="T66" fmla="*/ 45 w 72"/>
                <a:gd name="T67" fmla="*/ 6 h 24"/>
                <a:gd name="T68" fmla="*/ 48 w 72"/>
                <a:gd name="T69" fmla="*/ 3 h 24"/>
                <a:gd name="T70" fmla="*/ 66 w 72"/>
                <a:gd name="T71" fmla="*/ 3 h 24"/>
                <a:gd name="T72" fmla="*/ 69 w 72"/>
                <a:gd name="T73" fmla="*/ 6 h 24"/>
                <a:gd name="T74" fmla="*/ 69 w 72"/>
                <a:gd name="T7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24">
                  <a:moveTo>
                    <a:pt x="66" y="0"/>
                  </a:moveTo>
                  <a:cubicBezTo>
                    <a:pt x="48" y="0"/>
                    <a:pt x="48" y="0"/>
                    <a:pt x="48" y="0"/>
                  </a:cubicBezTo>
                  <a:cubicBezTo>
                    <a:pt x="45" y="0"/>
                    <a:pt x="43" y="2"/>
                    <a:pt x="42" y="4"/>
                  </a:cubicBezTo>
                  <a:cubicBezTo>
                    <a:pt x="30" y="4"/>
                    <a:pt x="30" y="4"/>
                    <a:pt x="30" y="4"/>
                  </a:cubicBezTo>
                  <a:cubicBezTo>
                    <a:pt x="29" y="2"/>
                    <a:pt x="27" y="0"/>
                    <a:pt x="24" y="0"/>
                  </a:cubicBezTo>
                  <a:cubicBezTo>
                    <a:pt x="6" y="0"/>
                    <a:pt x="6" y="0"/>
                    <a:pt x="6" y="0"/>
                  </a:cubicBezTo>
                  <a:cubicBezTo>
                    <a:pt x="3" y="0"/>
                    <a:pt x="0" y="3"/>
                    <a:pt x="0" y="6"/>
                  </a:cubicBezTo>
                  <a:cubicBezTo>
                    <a:pt x="0" y="18"/>
                    <a:pt x="0" y="18"/>
                    <a:pt x="0" y="18"/>
                  </a:cubicBezTo>
                  <a:cubicBezTo>
                    <a:pt x="0" y="21"/>
                    <a:pt x="3" y="24"/>
                    <a:pt x="6" y="24"/>
                  </a:cubicBezTo>
                  <a:cubicBezTo>
                    <a:pt x="23" y="24"/>
                    <a:pt x="23" y="24"/>
                    <a:pt x="23" y="24"/>
                  </a:cubicBezTo>
                  <a:cubicBezTo>
                    <a:pt x="27" y="24"/>
                    <a:pt x="29" y="21"/>
                    <a:pt x="29" y="18"/>
                  </a:cubicBezTo>
                  <a:cubicBezTo>
                    <a:pt x="30" y="8"/>
                    <a:pt x="30" y="8"/>
                    <a:pt x="30" y="8"/>
                  </a:cubicBezTo>
                  <a:cubicBezTo>
                    <a:pt x="42" y="8"/>
                    <a:pt x="42" y="8"/>
                    <a:pt x="42" y="8"/>
                  </a:cubicBezTo>
                  <a:cubicBezTo>
                    <a:pt x="43" y="18"/>
                    <a:pt x="43" y="18"/>
                    <a:pt x="43" y="18"/>
                  </a:cubicBezTo>
                  <a:cubicBezTo>
                    <a:pt x="43" y="21"/>
                    <a:pt x="46" y="24"/>
                    <a:pt x="49" y="24"/>
                  </a:cubicBezTo>
                  <a:cubicBezTo>
                    <a:pt x="66" y="24"/>
                    <a:pt x="66" y="24"/>
                    <a:pt x="66" y="24"/>
                  </a:cubicBezTo>
                  <a:cubicBezTo>
                    <a:pt x="69" y="24"/>
                    <a:pt x="72" y="21"/>
                    <a:pt x="72" y="18"/>
                  </a:cubicBezTo>
                  <a:cubicBezTo>
                    <a:pt x="72" y="6"/>
                    <a:pt x="72" y="6"/>
                    <a:pt x="72" y="6"/>
                  </a:cubicBezTo>
                  <a:cubicBezTo>
                    <a:pt x="72" y="3"/>
                    <a:pt x="69" y="0"/>
                    <a:pt x="66" y="0"/>
                  </a:cubicBezTo>
                  <a:close/>
                  <a:moveTo>
                    <a:pt x="26" y="18"/>
                  </a:moveTo>
                  <a:cubicBezTo>
                    <a:pt x="26" y="18"/>
                    <a:pt x="26" y="18"/>
                    <a:pt x="26" y="18"/>
                  </a:cubicBezTo>
                  <a:cubicBezTo>
                    <a:pt x="26" y="19"/>
                    <a:pt x="25" y="21"/>
                    <a:pt x="23" y="21"/>
                  </a:cubicBezTo>
                  <a:cubicBezTo>
                    <a:pt x="6" y="21"/>
                    <a:pt x="6" y="21"/>
                    <a:pt x="6" y="21"/>
                  </a:cubicBezTo>
                  <a:cubicBezTo>
                    <a:pt x="4" y="21"/>
                    <a:pt x="3" y="19"/>
                    <a:pt x="3" y="18"/>
                  </a:cubicBezTo>
                  <a:cubicBezTo>
                    <a:pt x="3" y="6"/>
                    <a:pt x="3" y="6"/>
                    <a:pt x="3" y="6"/>
                  </a:cubicBezTo>
                  <a:cubicBezTo>
                    <a:pt x="3" y="5"/>
                    <a:pt x="4" y="3"/>
                    <a:pt x="6" y="3"/>
                  </a:cubicBezTo>
                  <a:cubicBezTo>
                    <a:pt x="24" y="3"/>
                    <a:pt x="24" y="3"/>
                    <a:pt x="24" y="3"/>
                  </a:cubicBezTo>
                  <a:cubicBezTo>
                    <a:pt x="26" y="3"/>
                    <a:pt x="27" y="5"/>
                    <a:pt x="27" y="6"/>
                  </a:cubicBezTo>
                  <a:lnTo>
                    <a:pt x="26" y="18"/>
                  </a:lnTo>
                  <a:close/>
                  <a:moveTo>
                    <a:pt x="69" y="18"/>
                  </a:moveTo>
                  <a:cubicBezTo>
                    <a:pt x="69" y="19"/>
                    <a:pt x="68" y="21"/>
                    <a:pt x="66" y="21"/>
                  </a:cubicBezTo>
                  <a:cubicBezTo>
                    <a:pt x="49" y="21"/>
                    <a:pt x="49" y="21"/>
                    <a:pt x="49" y="21"/>
                  </a:cubicBezTo>
                  <a:cubicBezTo>
                    <a:pt x="48" y="21"/>
                    <a:pt x="46" y="19"/>
                    <a:pt x="46" y="18"/>
                  </a:cubicBezTo>
                  <a:cubicBezTo>
                    <a:pt x="45" y="6"/>
                    <a:pt x="45" y="6"/>
                    <a:pt x="45" y="6"/>
                  </a:cubicBezTo>
                  <a:cubicBezTo>
                    <a:pt x="45" y="5"/>
                    <a:pt x="46" y="3"/>
                    <a:pt x="48" y="3"/>
                  </a:cubicBezTo>
                  <a:cubicBezTo>
                    <a:pt x="66" y="3"/>
                    <a:pt x="66" y="3"/>
                    <a:pt x="66" y="3"/>
                  </a:cubicBezTo>
                  <a:cubicBezTo>
                    <a:pt x="68" y="3"/>
                    <a:pt x="69" y="5"/>
                    <a:pt x="69" y="6"/>
                  </a:cubicBezTo>
                  <a:lnTo>
                    <a:pt x="69"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56"/>
            <p:cNvSpPr>
              <a:spLocks/>
            </p:cNvSpPr>
            <p:nvPr/>
          </p:nvSpPr>
          <p:spPr bwMode="auto">
            <a:xfrm>
              <a:off x="5903913" y="998538"/>
              <a:ext cx="166688" cy="128588"/>
            </a:xfrm>
            <a:custGeom>
              <a:avLst/>
              <a:gdLst>
                <a:gd name="T0" fmla="*/ 105 w 105"/>
                <a:gd name="T1" fmla="*/ 81 h 81"/>
                <a:gd name="T2" fmla="*/ 0 w 105"/>
                <a:gd name="T3" fmla="*/ 0 h 81"/>
                <a:gd name="T4" fmla="*/ 105 w 105"/>
                <a:gd name="T5" fmla="*/ 0 h 81"/>
                <a:gd name="T6" fmla="*/ 105 w 105"/>
                <a:gd name="T7" fmla="*/ 81 h 81"/>
              </a:gdLst>
              <a:ahLst/>
              <a:cxnLst>
                <a:cxn ang="0">
                  <a:pos x="T0" y="T1"/>
                </a:cxn>
                <a:cxn ang="0">
                  <a:pos x="T2" y="T3"/>
                </a:cxn>
                <a:cxn ang="0">
                  <a:pos x="T4" y="T5"/>
                </a:cxn>
                <a:cxn ang="0">
                  <a:pos x="T6" y="T7"/>
                </a:cxn>
              </a:cxnLst>
              <a:rect l="0" t="0" r="r" b="b"/>
              <a:pathLst>
                <a:path w="105" h="81">
                  <a:moveTo>
                    <a:pt x="105" y="81"/>
                  </a:moveTo>
                  <a:lnTo>
                    <a:pt x="0" y="0"/>
                  </a:lnTo>
                  <a:lnTo>
                    <a:pt x="105" y="0"/>
                  </a:lnTo>
                  <a:lnTo>
                    <a:pt x="105" y="8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57"/>
            <p:cNvSpPr>
              <a:spLocks noChangeArrowheads="1"/>
            </p:cNvSpPr>
            <p:nvPr/>
          </p:nvSpPr>
          <p:spPr bwMode="auto">
            <a:xfrm>
              <a:off x="8572500" y="998538"/>
              <a:ext cx="141288" cy="8128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58"/>
            <p:cNvSpPr>
              <a:spLocks/>
            </p:cNvSpPr>
            <p:nvPr/>
          </p:nvSpPr>
          <p:spPr bwMode="auto">
            <a:xfrm>
              <a:off x="8572500" y="998538"/>
              <a:ext cx="141288" cy="109538"/>
            </a:xfrm>
            <a:custGeom>
              <a:avLst/>
              <a:gdLst>
                <a:gd name="T0" fmla="*/ 89 w 89"/>
                <a:gd name="T1" fmla="*/ 69 h 69"/>
                <a:gd name="T2" fmla="*/ 0 w 89"/>
                <a:gd name="T3" fmla="*/ 0 h 69"/>
                <a:gd name="T4" fmla="*/ 89 w 89"/>
                <a:gd name="T5" fmla="*/ 0 h 69"/>
                <a:gd name="T6" fmla="*/ 89 w 89"/>
                <a:gd name="T7" fmla="*/ 69 h 69"/>
              </a:gdLst>
              <a:ahLst/>
              <a:cxnLst>
                <a:cxn ang="0">
                  <a:pos x="T0" y="T1"/>
                </a:cxn>
                <a:cxn ang="0">
                  <a:pos x="T2" y="T3"/>
                </a:cxn>
                <a:cxn ang="0">
                  <a:pos x="T4" y="T5"/>
                </a:cxn>
                <a:cxn ang="0">
                  <a:pos x="T6" y="T7"/>
                </a:cxn>
              </a:cxnLst>
              <a:rect l="0" t="0" r="r" b="b"/>
              <a:pathLst>
                <a:path w="89" h="69">
                  <a:moveTo>
                    <a:pt x="89" y="69"/>
                  </a:moveTo>
                  <a:lnTo>
                    <a:pt x="0" y="0"/>
                  </a:lnTo>
                  <a:lnTo>
                    <a:pt x="89" y="0"/>
                  </a:lnTo>
                  <a:lnTo>
                    <a:pt x="89" y="6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59"/>
            <p:cNvSpPr>
              <a:spLocks noChangeArrowheads="1"/>
            </p:cNvSpPr>
            <p:nvPr/>
          </p:nvSpPr>
          <p:spPr bwMode="auto">
            <a:xfrm>
              <a:off x="8210550" y="998538"/>
              <a:ext cx="166688" cy="8128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60"/>
            <p:cNvSpPr>
              <a:spLocks/>
            </p:cNvSpPr>
            <p:nvPr/>
          </p:nvSpPr>
          <p:spPr bwMode="auto">
            <a:xfrm>
              <a:off x="8210550" y="998538"/>
              <a:ext cx="166688" cy="128588"/>
            </a:xfrm>
            <a:custGeom>
              <a:avLst/>
              <a:gdLst>
                <a:gd name="T0" fmla="*/ 105 w 105"/>
                <a:gd name="T1" fmla="*/ 81 h 81"/>
                <a:gd name="T2" fmla="*/ 0 w 105"/>
                <a:gd name="T3" fmla="*/ 0 h 81"/>
                <a:gd name="T4" fmla="*/ 105 w 105"/>
                <a:gd name="T5" fmla="*/ 0 h 81"/>
                <a:gd name="T6" fmla="*/ 105 w 105"/>
                <a:gd name="T7" fmla="*/ 81 h 81"/>
              </a:gdLst>
              <a:ahLst/>
              <a:cxnLst>
                <a:cxn ang="0">
                  <a:pos x="T0" y="T1"/>
                </a:cxn>
                <a:cxn ang="0">
                  <a:pos x="T2" y="T3"/>
                </a:cxn>
                <a:cxn ang="0">
                  <a:pos x="T4" y="T5"/>
                </a:cxn>
                <a:cxn ang="0">
                  <a:pos x="T6" y="T7"/>
                </a:cxn>
              </a:cxnLst>
              <a:rect l="0" t="0" r="r" b="b"/>
              <a:pathLst>
                <a:path w="105" h="81">
                  <a:moveTo>
                    <a:pt x="105" y="81"/>
                  </a:moveTo>
                  <a:lnTo>
                    <a:pt x="0" y="0"/>
                  </a:lnTo>
                  <a:lnTo>
                    <a:pt x="105" y="0"/>
                  </a:lnTo>
                  <a:lnTo>
                    <a:pt x="105" y="8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Rectangle 61"/>
            <p:cNvSpPr>
              <a:spLocks noChangeArrowheads="1"/>
            </p:cNvSpPr>
            <p:nvPr/>
          </p:nvSpPr>
          <p:spPr bwMode="auto">
            <a:xfrm>
              <a:off x="5667375" y="903288"/>
              <a:ext cx="3279775" cy="9842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62"/>
            <p:cNvSpPr>
              <a:spLocks noChangeArrowheads="1"/>
            </p:cNvSpPr>
            <p:nvPr/>
          </p:nvSpPr>
          <p:spPr bwMode="auto">
            <a:xfrm>
              <a:off x="8097838" y="903288"/>
              <a:ext cx="849313" cy="984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63"/>
            <p:cNvSpPr>
              <a:spLocks/>
            </p:cNvSpPr>
            <p:nvPr/>
          </p:nvSpPr>
          <p:spPr bwMode="auto">
            <a:xfrm>
              <a:off x="6176963" y="266700"/>
              <a:ext cx="992188" cy="536575"/>
            </a:xfrm>
            <a:custGeom>
              <a:avLst/>
              <a:gdLst>
                <a:gd name="T0" fmla="*/ 542 w 625"/>
                <a:gd name="T1" fmla="*/ 0 h 338"/>
                <a:gd name="T2" fmla="*/ 0 w 625"/>
                <a:gd name="T3" fmla="*/ 0 h 338"/>
                <a:gd name="T4" fmla="*/ 83 w 625"/>
                <a:gd name="T5" fmla="*/ 338 h 338"/>
                <a:gd name="T6" fmla="*/ 625 w 625"/>
                <a:gd name="T7" fmla="*/ 338 h 338"/>
                <a:gd name="T8" fmla="*/ 542 w 625"/>
                <a:gd name="T9" fmla="*/ 0 h 338"/>
              </a:gdLst>
              <a:ahLst/>
              <a:cxnLst>
                <a:cxn ang="0">
                  <a:pos x="T0" y="T1"/>
                </a:cxn>
                <a:cxn ang="0">
                  <a:pos x="T2" y="T3"/>
                </a:cxn>
                <a:cxn ang="0">
                  <a:pos x="T4" y="T5"/>
                </a:cxn>
                <a:cxn ang="0">
                  <a:pos x="T6" y="T7"/>
                </a:cxn>
                <a:cxn ang="0">
                  <a:pos x="T8" y="T9"/>
                </a:cxn>
              </a:cxnLst>
              <a:rect l="0" t="0" r="r" b="b"/>
              <a:pathLst>
                <a:path w="625" h="338">
                  <a:moveTo>
                    <a:pt x="542" y="0"/>
                  </a:moveTo>
                  <a:lnTo>
                    <a:pt x="0" y="0"/>
                  </a:lnTo>
                  <a:lnTo>
                    <a:pt x="83" y="338"/>
                  </a:lnTo>
                  <a:lnTo>
                    <a:pt x="625" y="338"/>
                  </a:lnTo>
                  <a:lnTo>
                    <a:pt x="5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64"/>
            <p:cNvSpPr>
              <a:spLocks noChangeArrowheads="1"/>
            </p:cNvSpPr>
            <p:nvPr/>
          </p:nvSpPr>
          <p:spPr bwMode="auto">
            <a:xfrm>
              <a:off x="6308725" y="803275"/>
              <a:ext cx="860425" cy="100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65"/>
            <p:cNvSpPr>
              <a:spLocks/>
            </p:cNvSpPr>
            <p:nvPr/>
          </p:nvSpPr>
          <p:spPr bwMode="auto">
            <a:xfrm>
              <a:off x="7169150" y="803275"/>
              <a:ext cx="250825" cy="100013"/>
            </a:xfrm>
            <a:custGeom>
              <a:avLst/>
              <a:gdLst>
                <a:gd name="T0" fmla="*/ 0 w 158"/>
                <a:gd name="T1" fmla="*/ 63 h 63"/>
                <a:gd name="T2" fmla="*/ 158 w 158"/>
                <a:gd name="T3" fmla="*/ 63 h 63"/>
                <a:gd name="T4" fmla="*/ 158 w 158"/>
                <a:gd name="T5" fmla="*/ 33 h 63"/>
                <a:gd name="T6" fmla="*/ 0 w 158"/>
                <a:gd name="T7" fmla="*/ 0 h 63"/>
                <a:gd name="T8" fmla="*/ 0 w 158"/>
                <a:gd name="T9" fmla="*/ 63 h 63"/>
              </a:gdLst>
              <a:ahLst/>
              <a:cxnLst>
                <a:cxn ang="0">
                  <a:pos x="T0" y="T1"/>
                </a:cxn>
                <a:cxn ang="0">
                  <a:pos x="T2" y="T3"/>
                </a:cxn>
                <a:cxn ang="0">
                  <a:pos x="T4" y="T5"/>
                </a:cxn>
                <a:cxn ang="0">
                  <a:pos x="T6" y="T7"/>
                </a:cxn>
                <a:cxn ang="0">
                  <a:pos x="T8" y="T9"/>
                </a:cxn>
              </a:cxnLst>
              <a:rect l="0" t="0" r="r" b="b"/>
              <a:pathLst>
                <a:path w="158" h="63">
                  <a:moveTo>
                    <a:pt x="0" y="63"/>
                  </a:moveTo>
                  <a:lnTo>
                    <a:pt x="158" y="63"/>
                  </a:lnTo>
                  <a:lnTo>
                    <a:pt x="158" y="33"/>
                  </a:lnTo>
                  <a:lnTo>
                    <a:pt x="0" y="0"/>
                  </a:lnTo>
                  <a:lnTo>
                    <a:pt x="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66"/>
            <p:cNvSpPr>
              <a:spLocks/>
            </p:cNvSpPr>
            <p:nvPr/>
          </p:nvSpPr>
          <p:spPr bwMode="auto">
            <a:xfrm>
              <a:off x="7631113" y="-36513"/>
              <a:ext cx="50800" cy="104775"/>
            </a:xfrm>
            <a:custGeom>
              <a:avLst/>
              <a:gdLst>
                <a:gd name="T0" fmla="*/ 32 w 32"/>
                <a:gd name="T1" fmla="*/ 66 h 66"/>
                <a:gd name="T2" fmla="*/ 0 w 32"/>
                <a:gd name="T3" fmla="*/ 66 h 66"/>
                <a:gd name="T4" fmla="*/ 32 w 32"/>
                <a:gd name="T5" fmla="*/ 0 h 66"/>
                <a:gd name="T6" fmla="*/ 32 w 32"/>
                <a:gd name="T7" fmla="*/ 66 h 66"/>
              </a:gdLst>
              <a:ahLst/>
              <a:cxnLst>
                <a:cxn ang="0">
                  <a:pos x="T0" y="T1"/>
                </a:cxn>
                <a:cxn ang="0">
                  <a:pos x="T2" y="T3"/>
                </a:cxn>
                <a:cxn ang="0">
                  <a:pos x="T4" y="T5"/>
                </a:cxn>
                <a:cxn ang="0">
                  <a:pos x="T6" y="T7"/>
                </a:cxn>
              </a:cxnLst>
              <a:rect l="0" t="0" r="r" b="b"/>
              <a:pathLst>
                <a:path w="32" h="66">
                  <a:moveTo>
                    <a:pt x="32" y="66"/>
                  </a:moveTo>
                  <a:lnTo>
                    <a:pt x="0" y="66"/>
                  </a:lnTo>
                  <a:lnTo>
                    <a:pt x="32" y="0"/>
                  </a:lnTo>
                  <a:lnTo>
                    <a:pt x="32" y="66"/>
                  </a:lnTo>
                  <a:close/>
                </a:path>
              </a:pathLst>
            </a:custGeom>
            <a:solidFill>
              <a:srgbClr val="9274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1" name="Group 200"/>
          <p:cNvGrpSpPr/>
          <p:nvPr/>
        </p:nvGrpSpPr>
        <p:grpSpPr>
          <a:xfrm>
            <a:off x="5029626" y="3049195"/>
            <a:ext cx="447982" cy="843714"/>
            <a:chOff x="7089775" y="446088"/>
            <a:chExt cx="925513" cy="1743076"/>
          </a:xfrm>
        </p:grpSpPr>
        <p:sp>
          <p:nvSpPr>
            <p:cNvPr id="177" name="Freeform 103"/>
            <p:cNvSpPr>
              <a:spLocks noEditPoints="1"/>
            </p:cNvSpPr>
            <p:nvPr/>
          </p:nvSpPr>
          <p:spPr bwMode="auto">
            <a:xfrm>
              <a:off x="7421563" y="898526"/>
              <a:ext cx="219075" cy="217488"/>
            </a:xfrm>
            <a:custGeom>
              <a:avLst/>
              <a:gdLst>
                <a:gd name="T0" fmla="*/ 16 w 77"/>
                <a:gd name="T1" fmla="*/ 19 h 77"/>
                <a:gd name="T2" fmla="*/ 16 w 77"/>
                <a:gd name="T3" fmla="*/ 24 h 77"/>
                <a:gd name="T4" fmla="*/ 11 w 77"/>
                <a:gd name="T5" fmla="*/ 29 h 77"/>
                <a:gd name="T6" fmla="*/ 1 w 77"/>
                <a:gd name="T7" fmla="*/ 31 h 77"/>
                <a:gd name="T8" fmla="*/ 3 w 77"/>
                <a:gd name="T9" fmla="*/ 39 h 77"/>
                <a:gd name="T10" fmla="*/ 12 w 77"/>
                <a:gd name="T11" fmla="*/ 43 h 77"/>
                <a:gd name="T12" fmla="*/ 12 w 77"/>
                <a:gd name="T13" fmla="*/ 51 h 77"/>
                <a:gd name="T14" fmla="*/ 7 w 77"/>
                <a:gd name="T15" fmla="*/ 59 h 77"/>
                <a:gd name="T16" fmla="*/ 13 w 77"/>
                <a:gd name="T17" fmla="*/ 64 h 77"/>
                <a:gd name="T18" fmla="*/ 24 w 77"/>
                <a:gd name="T19" fmla="*/ 61 h 77"/>
                <a:gd name="T20" fmla="*/ 29 w 77"/>
                <a:gd name="T21" fmla="*/ 66 h 77"/>
                <a:gd name="T22" fmla="*/ 31 w 77"/>
                <a:gd name="T23" fmla="*/ 76 h 77"/>
                <a:gd name="T24" fmla="*/ 39 w 77"/>
                <a:gd name="T25" fmla="*/ 75 h 77"/>
                <a:gd name="T26" fmla="*/ 44 w 77"/>
                <a:gd name="T27" fmla="*/ 65 h 77"/>
                <a:gd name="T28" fmla="*/ 47 w 77"/>
                <a:gd name="T29" fmla="*/ 64 h 77"/>
                <a:gd name="T30" fmla="*/ 52 w 77"/>
                <a:gd name="T31" fmla="*/ 65 h 77"/>
                <a:gd name="T32" fmla="*/ 60 w 77"/>
                <a:gd name="T33" fmla="*/ 70 h 77"/>
                <a:gd name="T34" fmla="*/ 65 w 77"/>
                <a:gd name="T35" fmla="*/ 64 h 77"/>
                <a:gd name="T36" fmla="*/ 61 w 77"/>
                <a:gd name="T37" fmla="*/ 53 h 77"/>
                <a:gd name="T38" fmla="*/ 63 w 77"/>
                <a:gd name="T39" fmla="*/ 50 h 77"/>
                <a:gd name="T40" fmla="*/ 67 w 77"/>
                <a:gd name="T41" fmla="*/ 48 h 77"/>
                <a:gd name="T42" fmla="*/ 76 w 77"/>
                <a:gd name="T43" fmla="*/ 46 h 77"/>
                <a:gd name="T44" fmla="*/ 75 w 77"/>
                <a:gd name="T45" fmla="*/ 38 h 77"/>
                <a:gd name="T46" fmla="*/ 65 w 77"/>
                <a:gd name="T47" fmla="*/ 33 h 77"/>
                <a:gd name="T48" fmla="*/ 64 w 77"/>
                <a:gd name="T49" fmla="*/ 30 h 77"/>
                <a:gd name="T50" fmla="*/ 65 w 77"/>
                <a:gd name="T51" fmla="*/ 25 h 77"/>
                <a:gd name="T52" fmla="*/ 71 w 77"/>
                <a:gd name="T53" fmla="*/ 17 h 77"/>
                <a:gd name="T54" fmla="*/ 64 w 77"/>
                <a:gd name="T55" fmla="*/ 12 h 77"/>
                <a:gd name="T56" fmla="*/ 54 w 77"/>
                <a:gd name="T57" fmla="*/ 16 h 77"/>
                <a:gd name="T58" fmla="*/ 51 w 77"/>
                <a:gd name="T59" fmla="*/ 14 h 77"/>
                <a:gd name="T60" fmla="*/ 48 w 77"/>
                <a:gd name="T61" fmla="*/ 10 h 77"/>
                <a:gd name="T62" fmla="*/ 46 w 77"/>
                <a:gd name="T63" fmla="*/ 1 h 77"/>
                <a:gd name="T64" fmla="*/ 38 w 77"/>
                <a:gd name="T65" fmla="*/ 2 h 77"/>
                <a:gd name="T66" fmla="*/ 33 w 77"/>
                <a:gd name="T67" fmla="*/ 12 h 77"/>
                <a:gd name="T68" fmla="*/ 30 w 77"/>
                <a:gd name="T69" fmla="*/ 13 h 77"/>
                <a:gd name="T70" fmla="*/ 26 w 77"/>
                <a:gd name="T71" fmla="*/ 12 h 77"/>
                <a:gd name="T72" fmla="*/ 18 w 77"/>
                <a:gd name="T73" fmla="*/ 6 h 77"/>
                <a:gd name="T74" fmla="*/ 13 w 77"/>
                <a:gd name="T75" fmla="*/ 13 h 77"/>
                <a:gd name="T76" fmla="*/ 47 w 77"/>
                <a:gd name="T77" fmla="*/ 49 h 77"/>
                <a:gd name="T78" fmla="*/ 30 w 77"/>
                <a:gd name="T79"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13" y="13"/>
                  </a:moveTo>
                  <a:cubicBezTo>
                    <a:pt x="16" y="19"/>
                    <a:pt x="16" y="19"/>
                    <a:pt x="16" y="19"/>
                  </a:cubicBezTo>
                  <a:cubicBezTo>
                    <a:pt x="18" y="21"/>
                    <a:pt x="17" y="22"/>
                    <a:pt x="16" y="24"/>
                  </a:cubicBezTo>
                  <a:cubicBezTo>
                    <a:pt x="16" y="24"/>
                    <a:pt x="16" y="24"/>
                    <a:pt x="16" y="24"/>
                  </a:cubicBezTo>
                  <a:cubicBezTo>
                    <a:pt x="16" y="25"/>
                    <a:pt x="15" y="26"/>
                    <a:pt x="15" y="27"/>
                  </a:cubicBezTo>
                  <a:cubicBezTo>
                    <a:pt x="14" y="28"/>
                    <a:pt x="13" y="29"/>
                    <a:pt x="11" y="29"/>
                  </a:cubicBezTo>
                  <a:cubicBezTo>
                    <a:pt x="4" y="29"/>
                    <a:pt x="4" y="29"/>
                    <a:pt x="4" y="29"/>
                  </a:cubicBezTo>
                  <a:cubicBezTo>
                    <a:pt x="2" y="29"/>
                    <a:pt x="1" y="30"/>
                    <a:pt x="1" y="31"/>
                  </a:cubicBezTo>
                  <a:cubicBezTo>
                    <a:pt x="1" y="36"/>
                    <a:pt x="1" y="36"/>
                    <a:pt x="1" y="36"/>
                  </a:cubicBezTo>
                  <a:cubicBezTo>
                    <a:pt x="0" y="37"/>
                    <a:pt x="1" y="38"/>
                    <a:pt x="3" y="39"/>
                  </a:cubicBezTo>
                  <a:cubicBezTo>
                    <a:pt x="9" y="40"/>
                    <a:pt x="9" y="40"/>
                    <a:pt x="9" y="40"/>
                  </a:cubicBezTo>
                  <a:cubicBezTo>
                    <a:pt x="11" y="41"/>
                    <a:pt x="12" y="42"/>
                    <a:pt x="12" y="43"/>
                  </a:cubicBezTo>
                  <a:cubicBezTo>
                    <a:pt x="13" y="45"/>
                    <a:pt x="13" y="46"/>
                    <a:pt x="14" y="48"/>
                  </a:cubicBezTo>
                  <a:cubicBezTo>
                    <a:pt x="14" y="49"/>
                    <a:pt x="14" y="50"/>
                    <a:pt x="12" y="51"/>
                  </a:cubicBezTo>
                  <a:cubicBezTo>
                    <a:pt x="7" y="56"/>
                    <a:pt x="7" y="56"/>
                    <a:pt x="7" y="56"/>
                  </a:cubicBezTo>
                  <a:cubicBezTo>
                    <a:pt x="6" y="57"/>
                    <a:pt x="6" y="59"/>
                    <a:pt x="7" y="59"/>
                  </a:cubicBezTo>
                  <a:cubicBezTo>
                    <a:pt x="10" y="64"/>
                    <a:pt x="10" y="64"/>
                    <a:pt x="10" y="64"/>
                  </a:cubicBezTo>
                  <a:cubicBezTo>
                    <a:pt x="11" y="64"/>
                    <a:pt x="12" y="65"/>
                    <a:pt x="13" y="64"/>
                  </a:cubicBezTo>
                  <a:cubicBezTo>
                    <a:pt x="19" y="61"/>
                    <a:pt x="19" y="61"/>
                    <a:pt x="19" y="61"/>
                  </a:cubicBezTo>
                  <a:cubicBezTo>
                    <a:pt x="21" y="59"/>
                    <a:pt x="23" y="60"/>
                    <a:pt x="24" y="61"/>
                  </a:cubicBezTo>
                  <a:cubicBezTo>
                    <a:pt x="25" y="61"/>
                    <a:pt x="26" y="62"/>
                    <a:pt x="27" y="62"/>
                  </a:cubicBezTo>
                  <a:cubicBezTo>
                    <a:pt x="28" y="63"/>
                    <a:pt x="29" y="64"/>
                    <a:pt x="29" y="66"/>
                  </a:cubicBezTo>
                  <a:cubicBezTo>
                    <a:pt x="29" y="73"/>
                    <a:pt x="29" y="73"/>
                    <a:pt x="29" y="73"/>
                  </a:cubicBezTo>
                  <a:cubicBezTo>
                    <a:pt x="29" y="75"/>
                    <a:pt x="30" y="76"/>
                    <a:pt x="31" y="76"/>
                  </a:cubicBezTo>
                  <a:cubicBezTo>
                    <a:pt x="37" y="76"/>
                    <a:pt x="37" y="76"/>
                    <a:pt x="37" y="76"/>
                  </a:cubicBezTo>
                  <a:cubicBezTo>
                    <a:pt x="37" y="77"/>
                    <a:pt x="39" y="76"/>
                    <a:pt x="39" y="75"/>
                  </a:cubicBezTo>
                  <a:cubicBezTo>
                    <a:pt x="41" y="68"/>
                    <a:pt x="41" y="68"/>
                    <a:pt x="41" y="68"/>
                  </a:cubicBezTo>
                  <a:cubicBezTo>
                    <a:pt x="41" y="66"/>
                    <a:pt x="43" y="65"/>
                    <a:pt x="44" y="65"/>
                  </a:cubicBezTo>
                  <a:cubicBezTo>
                    <a:pt x="44" y="65"/>
                    <a:pt x="44" y="65"/>
                    <a:pt x="44" y="65"/>
                  </a:cubicBezTo>
                  <a:cubicBezTo>
                    <a:pt x="45" y="64"/>
                    <a:pt x="46" y="64"/>
                    <a:pt x="47" y="64"/>
                  </a:cubicBezTo>
                  <a:cubicBezTo>
                    <a:pt x="47" y="64"/>
                    <a:pt x="47" y="64"/>
                    <a:pt x="47" y="64"/>
                  </a:cubicBezTo>
                  <a:cubicBezTo>
                    <a:pt x="49" y="63"/>
                    <a:pt x="50" y="63"/>
                    <a:pt x="52" y="65"/>
                  </a:cubicBezTo>
                  <a:cubicBezTo>
                    <a:pt x="57" y="70"/>
                    <a:pt x="57" y="70"/>
                    <a:pt x="57" y="70"/>
                  </a:cubicBezTo>
                  <a:cubicBezTo>
                    <a:pt x="57" y="71"/>
                    <a:pt x="59" y="71"/>
                    <a:pt x="60" y="70"/>
                  </a:cubicBezTo>
                  <a:cubicBezTo>
                    <a:pt x="64" y="67"/>
                    <a:pt x="64" y="67"/>
                    <a:pt x="64" y="67"/>
                  </a:cubicBezTo>
                  <a:cubicBezTo>
                    <a:pt x="65" y="66"/>
                    <a:pt x="65" y="65"/>
                    <a:pt x="65" y="64"/>
                  </a:cubicBezTo>
                  <a:cubicBezTo>
                    <a:pt x="61" y="58"/>
                    <a:pt x="61" y="58"/>
                    <a:pt x="61" y="58"/>
                  </a:cubicBezTo>
                  <a:cubicBezTo>
                    <a:pt x="60" y="56"/>
                    <a:pt x="60" y="54"/>
                    <a:pt x="61" y="53"/>
                  </a:cubicBezTo>
                  <a:cubicBezTo>
                    <a:pt x="61" y="53"/>
                    <a:pt x="61" y="53"/>
                    <a:pt x="61" y="53"/>
                  </a:cubicBezTo>
                  <a:cubicBezTo>
                    <a:pt x="62" y="52"/>
                    <a:pt x="62" y="51"/>
                    <a:pt x="63" y="50"/>
                  </a:cubicBezTo>
                  <a:cubicBezTo>
                    <a:pt x="63" y="50"/>
                    <a:pt x="63" y="50"/>
                    <a:pt x="63" y="50"/>
                  </a:cubicBezTo>
                  <a:cubicBezTo>
                    <a:pt x="63" y="49"/>
                    <a:pt x="64" y="48"/>
                    <a:pt x="67" y="48"/>
                  </a:cubicBezTo>
                  <a:cubicBezTo>
                    <a:pt x="74" y="48"/>
                    <a:pt x="74" y="48"/>
                    <a:pt x="74" y="48"/>
                  </a:cubicBezTo>
                  <a:cubicBezTo>
                    <a:pt x="75" y="48"/>
                    <a:pt x="76" y="47"/>
                    <a:pt x="76" y="46"/>
                  </a:cubicBezTo>
                  <a:cubicBezTo>
                    <a:pt x="77" y="40"/>
                    <a:pt x="77" y="40"/>
                    <a:pt x="77" y="40"/>
                  </a:cubicBezTo>
                  <a:cubicBezTo>
                    <a:pt x="77" y="40"/>
                    <a:pt x="76" y="38"/>
                    <a:pt x="75" y="38"/>
                  </a:cubicBezTo>
                  <a:cubicBezTo>
                    <a:pt x="68" y="36"/>
                    <a:pt x="68" y="36"/>
                    <a:pt x="68" y="36"/>
                  </a:cubicBezTo>
                  <a:cubicBezTo>
                    <a:pt x="66" y="36"/>
                    <a:pt x="65" y="35"/>
                    <a:pt x="65" y="33"/>
                  </a:cubicBezTo>
                  <a:cubicBezTo>
                    <a:pt x="65" y="33"/>
                    <a:pt x="65" y="33"/>
                    <a:pt x="65" y="33"/>
                  </a:cubicBezTo>
                  <a:cubicBezTo>
                    <a:pt x="65" y="32"/>
                    <a:pt x="64" y="31"/>
                    <a:pt x="64" y="30"/>
                  </a:cubicBezTo>
                  <a:cubicBezTo>
                    <a:pt x="64" y="30"/>
                    <a:pt x="64" y="30"/>
                    <a:pt x="64" y="30"/>
                  </a:cubicBezTo>
                  <a:cubicBezTo>
                    <a:pt x="63" y="28"/>
                    <a:pt x="63" y="27"/>
                    <a:pt x="65" y="25"/>
                  </a:cubicBezTo>
                  <a:cubicBezTo>
                    <a:pt x="70" y="21"/>
                    <a:pt x="70" y="21"/>
                    <a:pt x="70" y="21"/>
                  </a:cubicBezTo>
                  <a:cubicBezTo>
                    <a:pt x="71" y="20"/>
                    <a:pt x="71" y="18"/>
                    <a:pt x="71" y="17"/>
                  </a:cubicBezTo>
                  <a:cubicBezTo>
                    <a:pt x="67" y="13"/>
                    <a:pt x="67" y="13"/>
                    <a:pt x="67" y="13"/>
                  </a:cubicBezTo>
                  <a:cubicBezTo>
                    <a:pt x="67" y="12"/>
                    <a:pt x="65" y="12"/>
                    <a:pt x="64" y="12"/>
                  </a:cubicBezTo>
                  <a:cubicBezTo>
                    <a:pt x="58" y="16"/>
                    <a:pt x="58" y="16"/>
                    <a:pt x="58" y="16"/>
                  </a:cubicBezTo>
                  <a:cubicBezTo>
                    <a:pt x="56" y="17"/>
                    <a:pt x="55" y="17"/>
                    <a:pt x="54" y="16"/>
                  </a:cubicBezTo>
                  <a:cubicBezTo>
                    <a:pt x="53" y="16"/>
                    <a:pt x="53" y="16"/>
                    <a:pt x="53" y="16"/>
                  </a:cubicBezTo>
                  <a:cubicBezTo>
                    <a:pt x="52" y="15"/>
                    <a:pt x="52" y="15"/>
                    <a:pt x="51" y="14"/>
                  </a:cubicBezTo>
                  <a:cubicBezTo>
                    <a:pt x="51" y="14"/>
                    <a:pt x="50" y="14"/>
                    <a:pt x="50" y="14"/>
                  </a:cubicBezTo>
                  <a:cubicBezTo>
                    <a:pt x="49" y="14"/>
                    <a:pt x="48" y="13"/>
                    <a:pt x="48" y="10"/>
                  </a:cubicBezTo>
                  <a:cubicBezTo>
                    <a:pt x="48" y="3"/>
                    <a:pt x="48" y="3"/>
                    <a:pt x="48" y="3"/>
                  </a:cubicBezTo>
                  <a:cubicBezTo>
                    <a:pt x="48" y="2"/>
                    <a:pt x="47" y="1"/>
                    <a:pt x="46" y="1"/>
                  </a:cubicBezTo>
                  <a:cubicBezTo>
                    <a:pt x="41" y="0"/>
                    <a:pt x="41" y="0"/>
                    <a:pt x="41" y="0"/>
                  </a:cubicBezTo>
                  <a:cubicBezTo>
                    <a:pt x="40" y="0"/>
                    <a:pt x="39" y="1"/>
                    <a:pt x="38" y="2"/>
                  </a:cubicBezTo>
                  <a:cubicBezTo>
                    <a:pt x="37" y="9"/>
                    <a:pt x="37" y="9"/>
                    <a:pt x="37" y="9"/>
                  </a:cubicBezTo>
                  <a:cubicBezTo>
                    <a:pt x="36" y="11"/>
                    <a:pt x="35" y="12"/>
                    <a:pt x="33" y="12"/>
                  </a:cubicBezTo>
                  <a:cubicBezTo>
                    <a:pt x="33" y="12"/>
                    <a:pt x="33" y="12"/>
                    <a:pt x="33" y="12"/>
                  </a:cubicBezTo>
                  <a:cubicBezTo>
                    <a:pt x="32" y="12"/>
                    <a:pt x="31" y="13"/>
                    <a:pt x="30" y="13"/>
                  </a:cubicBezTo>
                  <a:cubicBezTo>
                    <a:pt x="30" y="13"/>
                    <a:pt x="30" y="13"/>
                    <a:pt x="30" y="13"/>
                  </a:cubicBezTo>
                  <a:cubicBezTo>
                    <a:pt x="29" y="14"/>
                    <a:pt x="27" y="14"/>
                    <a:pt x="26" y="12"/>
                  </a:cubicBezTo>
                  <a:cubicBezTo>
                    <a:pt x="21" y="7"/>
                    <a:pt x="21" y="7"/>
                    <a:pt x="21" y="7"/>
                  </a:cubicBezTo>
                  <a:cubicBezTo>
                    <a:pt x="20" y="6"/>
                    <a:pt x="18" y="6"/>
                    <a:pt x="18" y="6"/>
                  </a:cubicBezTo>
                  <a:cubicBezTo>
                    <a:pt x="13" y="10"/>
                    <a:pt x="13" y="10"/>
                    <a:pt x="13" y="10"/>
                  </a:cubicBezTo>
                  <a:cubicBezTo>
                    <a:pt x="13" y="10"/>
                    <a:pt x="12" y="12"/>
                    <a:pt x="13" y="13"/>
                  </a:cubicBezTo>
                  <a:close/>
                  <a:moveTo>
                    <a:pt x="50" y="30"/>
                  </a:moveTo>
                  <a:cubicBezTo>
                    <a:pt x="54" y="36"/>
                    <a:pt x="53" y="45"/>
                    <a:pt x="47" y="49"/>
                  </a:cubicBezTo>
                  <a:cubicBezTo>
                    <a:pt x="41" y="54"/>
                    <a:pt x="32" y="53"/>
                    <a:pt x="28" y="47"/>
                  </a:cubicBezTo>
                  <a:cubicBezTo>
                    <a:pt x="23" y="41"/>
                    <a:pt x="24" y="32"/>
                    <a:pt x="30" y="27"/>
                  </a:cubicBezTo>
                  <a:cubicBezTo>
                    <a:pt x="36" y="23"/>
                    <a:pt x="45" y="24"/>
                    <a:pt x="50" y="3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104"/>
            <p:cNvSpPr>
              <a:spLocks noEditPoints="1"/>
            </p:cNvSpPr>
            <p:nvPr/>
          </p:nvSpPr>
          <p:spPr bwMode="auto">
            <a:xfrm>
              <a:off x="7269163" y="1231901"/>
              <a:ext cx="657225" cy="655638"/>
            </a:xfrm>
            <a:custGeom>
              <a:avLst/>
              <a:gdLst>
                <a:gd name="T0" fmla="*/ 208 w 232"/>
                <a:gd name="T1" fmla="*/ 92 h 232"/>
                <a:gd name="T2" fmla="*/ 221 w 232"/>
                <a:gd name="T3" fmla="*/ 66 h 232"/>
                <a:gd name="T4" fmla="*/ 192 w 232"/>
                <a:gd name="T5" fmla="*/ 58 h 232"/>
                <a:gd name="T6" fmla="*/ 194 w 232"/>
                <a:gd name="T7" fmla="*/ 30 h 232"/>
                <a:gd name="T8" fmla="*/ 164 w 232"/>
                <a:gd name="T9" fmla="*/ 33 h 232"/>
                <a:gd name="T10" fmla="*/ 155 w 232"/>
                <a:gd name="T11" fmla="*/ 7 h 232"/>
                <a:gd name="T12" fmla="*/ 129 w 232"/>
                <a:gd name="T13" fmla="*/ 21 h 232"/>
                <a:gd name="T14" fmla="*/ 110 w 232"/>
                <a:gd name="T15" fmla="*/ 0 h 232"/>
                <a:gd name="T16" fmla="*/ 92 w 232"/>
                <a:gd name="T17" fmla="*/ 23 h 232"/>
                <a:gd name="T18" fmla="*/ 67 w 232"/>
                <a:gd name="T19" fmla="*/ 11 h 232"/>
                <a:gd name="T20" fmla="*/ 58 w 232"/>
                <a:gd name="T21" fmla="*/ 40 h 232"/>
                <a:gd name="T22" fmla="*/ 30 w 232"/>
                <a:gd name="T23" fmla="*/ 38 h 232"/>
                <a:gd name="T24" fmla="*/ 34 w 232"/>
                <a:gd name="T25" fmla="*/ 67 h 232"/>
                <a:gd name="T26" fmla="*/ 7 w 232"/>
                <a:gd name="T27" fmla="*/ 76 h 232"/>
                <a:gd name="T28" fmla="*/ 21 w 232"/>
                <a:gd name="T29" fmla="*/ 103 h 232"/>
                <a:gd name="T30" fmla="*/ 0 w 232"/>
                <a:gd name="T31" fmla="*/ 122 h 232"/>
                <a:gd name="T32" fmla="*/ 23 w 232"/>
                <a:gd name="T33" fmla="*/ 140 h 232"/>
                <a:gd name="T34" fmla="*/ 11 w 232"/>
                <a:gd name="T35" fmla="*/ 165 h 232"/>
                <a:gd name="T36" fmla="*/ 40 w 232"/>
                <a:gd name="T37" fmla="*/ 173 h 232"/>
                <a:gd name="T38" fmla="*/ 38 w 232"/>
                <a:gd name="T39" fmla="*/ 202 h 232"/>
                <a:gd name="T40" fmla="*/ 67 w 232"/>
                <a:gd name="T41" fmla="*/ 198 h 232"/>
                <a:gd name="T42" fmla="*/ 76 w 232"/>
                <a:gd name="T43" fmla="*/ 225 h 232"/>
                <a:gd name="T44" fmla="*/ 103 w 232"/>
                <a:gd name="T45" fmla="*/ 210 h 232"/>
                <a:gd name="T46" fmla="*/ 122 w 232"/>
                <a:gd name="T47" fmla="*/ 232 h 232"/>
                <a:gd name="T48" fmla="*/ 140 w 232"/>
                <a:gd name="T49" fmla="*/ 208 h 232"/>
                <a:gd name="T50" fmla="*/ 165 w 232"/>
                <a:gd name="T51" fmla="*/ 221 h 232"/>
                <a:gd name="T52" fmla="*/ 174 w 232"/>
                <a:gd name="T53" fmla="*/ 192 h 232"/>
                <a:gd name="T54" fmla="*/ 202 w 232"/>
                <a:gd name="T55" fmla="*/ 193 h 232"/>
                <a:gd name="T56" fmla="*/ 198 w 232"/>
                <a:gd name="T57" fmla="*/ 164 h 232"/>
                <a:gd name="T58" fmla="*/ 225 w 232"/>
                <a:gd name="T59" fmla="*/ 155 h 232"/>
                <a:gd name="T60" fmla="*/ 210 w 232"/>
                <a:gd name="T61" fmla="*/ 129 h 232"/>
                <a:gd name="T62" fmla="*/ 232 w 232"/>
                <a:gd name="T63" fmla="*/ 110 h 232"/>
                <a:gd name="T64" fmla="*/ 178 w 232"/>
                <a:gd name="T65" fmla="*/ 138 h 232"/>
                <a:gd name="T66" fmla="*/ 178 w 232"/>
                <a:gd name="T67" fmla="*/ 94 h 232"/>
                <a:gd name="T68" fmla="*/ 187 w 232"/>
                <a:gd name="T69" fmla="*/ 134 h 232"/>
                <a:gd name="T70" fmla="*/ 142 w 232"/>
                <a:gd name="T71" fmla="*/ 95 h 232"/>
                <a:gd name="T72" fmla="*/ 153 w 232"/>
                <a:gd name="T73" fmla="*/ 52 h 232"/>
                <a:gd name="T74" fmla="*/ 97 w 232"/>
                <a:gd name="T75" fmla="*/ 43 h 232"/>
                <a:gd name="T76" fmla="*/ 138 w 232"/>
                <a:gd name="T77" fmla="*/ 52 h 232"/>
                <a:gd name="T78" fmla="*/ 94 w 232"/>
                <a:gd name="T79" fmla="*/ 52 h 232"/>
                <a:gd name="T80" fmla="*/ 116 w 232"/>
                <a:gd name="T81" fmla="*/ 134 h 232"/>
                <a:gd name="T82" fmla="*/ 134 w 232"/>
                <a:gd name="T83" fmla="*/ 116 h 232"/>
                <a:gd name="T84" fmla="*/ 95 w 232"/>
                <a:gd name="T85" fmla="*/ 88 h 232"/>
                <a:gd name="T86" fmla="*/ 52 w 232"/>
                <a:gd name="T87" fmla="*/ 77 h 232"/>
                <a:gd name="T88" fmla="*/ 44 w 232"/>
                <a:gd name="T89" fmla="*/ 133 h 232"/>
                <a:gd name="T90" fmla="*/ 52 w 232"/>
                <a:gd name="T91" fmla="*/ 93 h 232"/>
                <a:gd name="T92" fmla="*/ 52 w 232"/>
                <a:gd name="T93" fmla="*/ 137 h 232"/>
                <a:gd name="T94" fmla="*/ 55 w 232"/>
                <a:gd name="T95" fmla="*/ 144 h 232"/>
                <a:gd name="T96" fmla="*/ 86 w 232"/>
                <a:gd name="T97" fmla="*/ 175 h 232"/>
                <a:gd name="T98" fmla="*/ 51 w 232"/>
                <a:gd name="T99" fmla="*/ 152 h 232"/>
                <a:gd name="T100" fmla="*/ 96 w 232"/>
                <a:gd name="T101" fmla="*/ 187 h 232"/>
                <a:gd name="T102" fmla="*/ 119 w 232"/>
                <a:gd name="T103" fmla="*/ 149 h 232"/>
                <a:gd name="T104" fmla="*/ 152 w 232"/>
                <a:gd name="T105" fmla="*/ 179 h 232"/>
                <a:gd name="T106" fmla="*/ 142 w 232"/>
                <a:gd name="T107" fmla="*/ 136 h 232"/>
                <a:gd name="T108" fmla="*/ 168 w 232"/>
                <a:gd name="T109"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232">
                  <a:moveTo>
                    <a:pt x="228" y="105"/>
                  </a:moveTo>
                  <a:cubicBezTo>
                    <a:pt x="210" y="103"/>
                    <a:pt x="210" y="103"/>
                    <a:pt x="210" y="103"/>
                  </a:cubicBezTo>
                  <a:cubicBezTo>
                    <a:pt x="210" y="99"/>
                    <a:pt x="209" y="95"/>
                    <a:pt x="208" y="92"/>
                  </a:cubicBezTo>
                  <a:cubicBezTo>
                    <a:pt x="223" y="83"/>
                    <a:pt x="223" y="83"/>
                    <a:pt x="223" y="83"/>
                  </a:cubicBezTo>
                  <a:cubicBezTo>
                    <a:pt x="225" y="82"/>
                    <a:pt x="226" y="79"/>
                    <a:pt x="225" y="77"/>
                  </a:cubicBezTo>
                  <a:cubicBezTo>
                    <a:pt x="221" y="66"/>
                    <a:pt x="221" y="66"/>
                    <a:pt x="221" y="66"/>
                  </a:cubicBezTo>
                  <a:cubicBezTo>
                    <a:pt x="220" y="64"/>
                    <a:pt x="218" y="63"/>
                    <a:pt x="216" y="64"/>
                  </a:cubicBezTo>
                  <a:cubicBezTo>
                    <a:pt x="199" y="68"/>
                    <a:pt x="199" y="68"/>
                    <a:pt x="199" y="68"/>
                  </a:cubicBezTo>
                  <a:cubicBezTo>
                    <a:pt x="196" y="64"/>
                    <a:pt x="194" y="61"/>
                    <a:pt x="192" y="58"/>
                  </a:cubicBezTo>
                  <a:cubicBezTo>
                    <a:pt x="202" y="44"/>
                    <a:pt x="202" y="44"/>
                    <a:pt x="202" y="44"/>
                  </a:cubicBezTo>
                  <a:cubicBezTo>
                    <a:pt x="204" y="42"/>
                    <a:pt x="203" y="39"/>
                    <a:pt x="202" y="38"/>
                  </a:cubicBezTo>
                  <a:cubicBezTo>
                    <a:pt x="194" y="30"/>
                    <a:pt x="194" y="30"/>
                    <a:pt x="194" y="30"/>
                  </a:cubicBezTo>
                  <a:cubicBezTo>
                    <a:pt x="192" y="28"/>
                    <a:pt x="189" y="28"/>
                    <a:pt x="188" y="29"/>
                  </a:cubicBezTo>
                  <a:cubicBezTo>
                    <a:pt x="174" y="40"/>
                    <a:pt x="174" y="40"/>
                    <a:pt x="174" y="40"/>
                  </a:cubicBezTo>
                  <a:cubicBezTo>
                    <a:pt x="171" y="37"/>
                    <a:pt x="168" y="35"/>
                    <a:pt x="164" y="33"/>
                  </a:cubicBezTo>
                  <a:cubicBezTo>
                    <a:pt x="169" y="16"/>
                    <a:pt x="169" y="16"/>
                    <a:pt x="169" y="16"/>
                  </a:cubicBezTo>
                  <a:cubicBezTo>
                    <a:pt x="169" y="14"/>
                    <a:pt x="168" y="12"/>
                    <a:pt x="166" y="11"/>
                  </a:cubicBezTo>
                  <a:cubicBezTo>
                    <a:pt x="155" y="7"/>
                    <a:pt x="155" y="7"/>
                    <a:pt x="155" y="7"/>
                  </a:cubicBezTo>
                  <a:cubicBezTo>
                    <a:pt x="153" y="6"/>
                    <a:pt x="151" y="6"/>
                    <a:pt x="150" y="8"/>
                  </a:cubicBezTo>
                  <a:cubicBezTo>
                    <a:pt x="141" y="23"/>
                    <a:pt x="141" y="23"/>
                    <a:pt x="141" y="23"/>
                  </a:cubicBezTo>
                  <a:cubicBezTo>
                    <a:pt x="137" y="22"/>
                    <a:pt x="133" y="22"/>
                    <a:pt x="129" y="21"/>
                  </a:cubicBezTo>
                  <a:cubicBezTo>
                    <a:pt x="126" y="4"/>
                    <a:pt x="126" y="4"/>
                    <a:pt x="126" y="4"/>
                  </a:cubicBezTo>
                  <a:cubicBezTo>
                    <a:pt x="126" y="1"/>
                    <a:pt x="124" y="0"/>
                    <a:pt x="122" y="0"/>
                  </a:cubicBezTo>
                  <a:cubicBezTo>
                    <a:pt x="110" y="0"/>
                    <a:pt x="110" y="0"/>
                    <a:pt x="110" y="0"/>
                  </a:cubicBezTo>
                  <a:cubicBezTo>
                    <a:pt x="108" y="0"/>
                    <a:pt x="106" y="1"/>
                    <a:pt x="105" y="4"/>
                  </a:cubicBezTo>
                  <a:cubicBezTo>
                    <a:pt x="103" y="21"/>
                    <a:pt x="103" y="21"/>
                    <a:pt x="103" y="21"/>
                  </a:cubicBezTo>
                  <a:cubicBezTo>
                    <a:pt x="99" y="22"/>
                    <a:pt x="96" y="22"/>
                    <a:pt x="92" y="23"/>
                  </a:cubicBezTo>
                  <a:cubicBezTo>
                    <a:pt x="83" y="8"/>
                    <a:pt x="83" y="8"/>
                    <a:pt x="83" y="8"/>
                  </a:cubicBezTo>
                  <a:cubicBezTo>
                    <a:pt x="82" y="6"/>
                    <a:pt x="79" y="5"/>
                    <a:pt x="77" y="6"/>
                  </a:cubicBezTo>
                  <a:cubicBezTo>
                    <a:pt x="67" y="11"/>
                    <a:pt x="67" y="11"/>
                    <a:pt x="67" y="11"/>
                  </a:cubicBezTo>
                  <a:cubicBezTo>
                    <a:pt x="65" y="11"/>
                    <a:pt x="63" y="14"/>
                    <a:pt x="64" y="16"/>
                  </a:cubicBezTo>
                  <a:cubicBezTo>
                    <a:pt x="68" y="33"/>
                    <a:pt x="68" y="33"/>
                    <a:pt x="68" y="33"/>
                  </a:cubicBezTo>
                  <a:cubicBezTo>
                    <a:pt x="65" y="35"/>
                    <a:pt x="61" y="37"/>
                    <a:pt x="58" y="40"/>
                  </a:cubicBezTo>
                  <a:cubicBezTo>
                    <a:pt x="44" y="29"/>
                    <a:pt x="44" y="29"/>
                    <a:pt x="44" y="29"/>
                  </a:cubicBezTo>
                  <a:cubicBezTo>
                    <a:pt x="42" y="28"/>
                    <a:pt x="40" y="28"/>
                    <a:pt x="38" y="30"/>
                  </a:cubicBezTo>
                  <a:cubicBezTo>
                    <a:pt x="30" y="38"/>
                    <a:pt x="30" y="38"/>
                    <a:pt x="30" y="38"/>
                  </a:cubicBezTo>
                  <a:cubicBezTo>
                    <a:pt x="28" y="39"/>
                    <a:pt x="28" y="42"/>
                    <a:pt x="29" y="44"/>
                  </a:cubicBezTo>
                  <a:cubicBezTo>
                    <a:pt x="40" y="58"/>
                    <a:pt x="40" y="58"/>
                    <a:pt x="40" y="58"/>
                  </a:cubicBezTo>
                  <a:cubicBezTo>
                    <a:pt x="38" y="61"/>
                    <a:pt x="35" y="64"/>
                    <a:pt x="34" y="67"/>
                  </a:cubicBezTo>
                  <a:cubicBezTo>
                    <a:pt x="17" y="63"/>
                    <a:pt x="17" y="63"/>
                    <a:pt x="17" y="63"/>
                  </a:cubicBezTo>
                  <a:cubicBezTo>
                    <a:pt x="14" y="62"/>
                    <a:pt x="12" y="63"/>
                    <a:pt x="11" y="65"/>
                  </a:cubicBezTo>
                  <a:cubicBezTo>
                    <a:pt x="7" y="76"/>
                    <a:pt x="7" y="76"/>
                    <a:pt x="7" y="76"/>
                  </a:cubicBezTo>
                  <a:cubicBezTo>
                    <a:pt x="6" y="78"/>
                    <a:pt x="7" y="81"/>
                    <a:pt x="9" y="82"/>
                  </a:cubicBezTo>
                  <a:cubicBezTo>
                    <a:pt x="24" y="91"/>
                    <a:pt x="24" y="91"/>
                    <a:pt x="24" y="91"/>
                  </a:cubicBezTo>
                  <a:cubicBezTo>
                    <a:pt x="23" y="95"/>
                    <a:pt x="22" y="99"/>
                    <a:pt x="21" y="103"/>
                  </a:cubicBezTo>
                  <a:cubicBezTo>
                    <a:pt x="4" y="105"/>
                    <a:pt x="4" y="105"/>
                    <a:pt x="4" y="105"/>
                  </a:cubicBezTo>
                  <a:cubicBezTo>
                    <a:pt x="2" y="106"/>
                    <a:pt x="0" y="108"/>
                    <a:pt x="0" y="110"/>
                  </a:cubicBezTo>
                  <a:cubicBezTo>
                    <a:pt x="0" y="122"/>
                    <a:pt x="0" y="122"/>
                    <a:pt x="0" y="122"/>
                  </a:cubicBezTo>
                  <a:cubicBezTo>
                    <a:pt x="0" y="124"/>
                    <a:pt x="2" y="126"/>
                    <a:pt x="4" y="126"/>
                  </a:cubicBezTo>
                  <a:cubicBezTo>
                    <a:pt x="21" y="129"/>
                    <a:pt x="21" y="129"/>
                    <a:pt x="21" y="129"/>
                  </a:cubicBezTo>
                  <a:cubicBezTo>
                    <a:pt x="22" y="132"/>
                    <a:pt x="22" y="136"/>
                    <a:pt x="23" y="140"/>
                  </a:cubicBezTo>
                  <a:cubicBezTo>
                    <a:pt x="8" y="148"/>
                    <a:pt x="8" y="148"/>
                    <a:pt x="8" y="148"/>
                  </a:cubicBezTo>
                  <a:cubicBezTo>
                    <a:pt x="6" y="150"/>
                    <a:pt x="5" y="152"/>
                    <a:pt x="6" y="154"/>
                  </a:cubicBezTo>
                  <a:cubicBezTo>
                    <a:pt x="11" y="165"/>
                    <a:pt x="11" y="165"/>
                    <a:pt x="11" y="165"/>
                  </a:cubicBezTo>
                  <a:cubicBezTo>
                    <a:pt x="12" y="167"/>
                    <a:pt x="14" y="168"/>
                    <a:pt x="16" y="168"/>
                  </a:cubicBezTo>
                  <a:cubicBezTo>
                    <a:pt x="33" y="163"/>
                    <a:pt x="33" y="163"/>
                    <a:pt x="33" y="163"/>
                  </a:cubicBezTo>
                  <a:cubicBezTo>
                    <a:pt x="35" y="167"/>
                    <a:pt x="37" y="170"/>
                    <a:pt x="40" y="173"/>
                  </a:cubicBezTo>
                  <a:cubicBezTo>
                    <a:pt x="29" y="188"/>
                    <a:pt x="29" y="188"/>
                    <a:pt x="29" y="188"/>
                  </a:cubicBezTo>
                  <a:cubicBezTo>
                    <a:pt x="28" y="189"/>
                    <a:pt x="28" y="192"/>
                    <a:pt x="30" y="193"/>
                  </a:cubicBezTo>
                  <a:cubicBezTo>
                    <a:pt x="38" y="202"/>
                    <a:pt x="38" y="202"/>
                    <a:pt x="38" y="202"/>
                  </a:cubicBezTo>
                  <a:cubicBezTo>
                    <a:pt x="40" y="203"/>
                    <a:pt x="42" y="203"/>
                    <a:pt x="44" y="202"/>
                  </a:cubicBezTo>
                  <a:cubicBezTo>
                    <a:pt x="58" y="192"/>
                    <a:pt x="58" y="192"/>
                    <a:pt x="58" y="192"/>
                  </a:cubicBezTo>
                  <a:cubicBezTo>
                    <a:pt x="61" y="194"/>
                    <a:pt x="64" y="196"/>
                    <a:pt x="67" y="198"/>
                  </a:cubicBezTo>
                  <a:cubicBezTo>
                    <a:pt x="63" y="215"/>
                    <a:pt x="63" y="215"/>
                    <a:pt x="63" y="215"/>
                  </a:cubicBezTo>
                  <a:cubicBezTo>
                    <a:pt x="62" y="217"/>
                    <a:pt x="64" y="219"/>
                    <a:pt x="66" y="220"/>
                  </a:cubicBezTo>
                  <a:cubicBezTo>
                    <a:pt x="76" y="225"/>
                    <a:pt x="76" y="225"/>
                    <a:pt x="76" y="225"/>
                  </a:cubicBezTo>
                  <a:cubicBezTo>
                    <a:pt x="78" y="226"/>
                    <a:pt x="81" y="225"/>
                    <a:pt x="82" y="223"/>
                  </a:cubicBezTo>
                  <a:cubicBezTo>
                    <a:pt x="91" y="208"/>
                    <a:pt x="91" y="208"/>
                    <a:pt x="91" y="208"/>
                  </a:cubicBezTo>
                  <a:cubicBezTo>
                    <a:pt x="95" y="209"/>
                    <a:pt x="99" y="210"/>
                    <a:pt x="103" y="210"/>
                  </a:cubicBezTo>
                  <a:cubicBezTo>
                    <a:pt x="105" y="228"/>
                    <a:pt x="105" y="228"/>
                    <a:pt x="105" y="228"/>
                  </a:cubicBezTo>
                  <a:cubicBezTo>
                    <a:pt x="106" y="230"/>
                    <a:pt x="108" y="232"/>
                    <a:pt x="110" y="232"/>
                  </a:cubicBezTo>
                  <a:cubicBezTo>
                    <a:pt x="122" y="232"/>
                    <a:pt x="122" y="232"/>
                    <a:pt x="122" y="232"/>
                  </a:cubicBezTo>
                  <a:cubicBezTo>
                    <a:pt x="124" y="232"/>
                    <a:pt x="126" y="230"/>
                    <a:pt x="126" y="228"/>
                  </a:cubicBezTo>
                  <a:cubicBezTo>
                    <a:pt x="129" y="210"/>
                    <a:pt x="129" y="210"/>
                    <a:pt x="129" y="210"/>
                  </a:cubicBezTo>
                  <a:cubicBezTo>
                    <a:pt x="132" y="210"/>
                    <a:pt x="136" y="209"/>
                    <a:pt x="140" y="208"/>
                  </a:cubicBezTo>
                  <a:cubicBezTo>
                    <a:pt x="149" y="223"/>
                    <a:pt x="149" y="223"/>
                    <a:pt x="149" y="223"/>
                  </a:cubicBezTo>
                  <a:cubicBezTo>
                    <a:pt x="150" y="225"/>
                    <a:pt x="152" y="226"/>
                    <a:pt x="154" y="225"/>
                  </a:cubicBezTo>
                  <a:cubicBezTo>
                    <a:pt x="165" y="221"/>
                    <a:pt x="165" y="221"/>
                    <a:pt x="165" y="221"/>
                  </a:cubicBezTo>
                  <a:cubicBezTo>
                    <a:pt x="167" y="220"/>
                    <a:pt x="168" y="218"/>
                    <a:pt x="168" y="215"/>
                  </a:cubicBezTo>
                  <a:cubicBezTo>
                    <a:pt x="163" y="198"/>
                    <a:pt x="163" y="198"/>
                    <a:pt x="163" y="198"/>
                  </a:cubicBezTo>
                  <a:cubicBezTo>
                    <a:pt x="167" y="196"/>
                    <a:pt x="170" y="194"/>
                    <a:pt x="174" y="192"/>
                  </a:cubicBezTo>
                  <a:cubicBezTo>
                    <a:pt x="188" y="202"/>
                    <a:pt x="188" y="202"/>
                    <a:pt x="188" y="202"/>
                  </a:cubicBezTo>
                  <a:cubicBezTo>
                    <a:pt x="189" y="203"/>
                    <a:pt x="192" y="203"/>
                    <a:pt x="194" y="202"/>
                  </a:cubicBezTo>
                  <a:cubicBezTo>
                    <a:pt x="202" y="193"/>
                    <a:pt x="202" y="193"/>
                    <a:pt x="202" y="193"/>
                  </a:cubicBezTo>
                  <a:cubicBezTo>
                    <a:pt x="203" y="192"/>
                    <a:pt x="204" y="189"/>
                    <a:pt x="202" y="188"/>
                  </a:cubicBezTo>
                  <a:cubicBezTo>
                    <a:pt x="192" y="173"/>
                    <a:pt x="192" y="173"/>
                    <a:pt x="192" y="173"/>
                  </a:cubicBezTo>
                  <a:cubicBezTo>
                    <a:pt x="194" y="170"/>
                    <a:pt x="196" y="167"/>
                    <a:pt x="198" y="164"/>
                  </a:cubicBezTo>
                  <a:cubicBezTo>
                    <a:pt x="215" y="169"/>
                    <a:pt x="215" y="169"/>
                    <a:pt x="215" y="169"/>
                  </a:cubicBezTo>
                  <a:cubicBezTo>
                    <a:pt x="217" y="169"/>
                    <a:pt x="220" y="168"/>
                    <a:pt x="220" y="166"/>
                  </a:cubicBezTo>
                  <a:cubicBezTo>
                    <a:pt x="225" y="155"/>
                    <a:pt x="225" y="155"/>
                    <a:pt x="225" y="155"/>
                  </a:cubicBezTo>
                  <a:cubicBezTo>
                    <a:pt x="226" y="153"/>
                    <a:pt x="225" y="151"/>
                    <a:pt x="223" y="149"/>
                  </a:cubicBezTo>
                  <a:cubicBezTo>
                    <a:pt x="208" y="140"/>
                    <a:pt x="208" y="140"/>
                    <a:pt x="208" y="140"/>
                  </a:cubicBezTo>
                  <a:cubicBezTo>
                    <a:pt x="209" y="137"/>
                    <a:pt x="210" y="133"/>
                    <a:pt x="210" y="129"/>
                  </a:cubicBezTo>
                  <a:cubicBezTo>
                    <a:pt x="228" y="126"/>
                    <a:pt x="228" y="126"/>
                    <a:pt x="228" y="126"/>
                  </a:cubicBezTo>
                  <a:cubicBezTo>
                    <a:pt x="230" y="126"/>
                    <a:pt x="232" y="124"/>
                    <a:pt x="232" y="122"/>
                  </a:cubicBezTo>
                  <a:cubicBezTo>
                    <a:pt x="232" y="110"/>
                    <a:pt x="232" y="110"/>
                    <a:pt x="232" y="110"/>
                  </a:cubicBezTo>
                  <a:cubicBezTo>
                    <a:pt x="232" y="108"/>
                    <a:pt x="230" y="106"/>
                    <a:pt x="228" y="105"/>
                  </a:cubicBezTo>
                  <a:close/>
                  <a:moveTo>
                    <a:pt x="187" y="134"/>
                  </a:moveTo>
                  <a:cubicBezTo>
                    <a:pt x="186" y="138"/>
                    <a:pt x="182" y="140"/>
                    <a:pt x="178" y="138"/>
                  </a:cubicBezTo>
                  <a:cubicBezTo>
                    <a:pt x="149" y="120"/>
                    <a:pt x="149" y="120"/>
                    <a:pt x="149" y="120"/>
                  </a:cubicBezTo>
                  <a:cubicBezTo>
                    <a:pt x="145" y="118"/>
                    <a:pt x="145" y="114"/>
                    <a:pt x="149" y="112"/>
                  </a:cubicBezTo>
                  <a:cubicBezTo>
                    <a:pt x="178" y="94"/>
                    <a:pt x="178" y="94"/>
                    <a:pt x="178" y="94"/>
                  </a:cubicBezTo>
                  <a:cubicBezTo>
                    <a:pt x="182" y="91"/>
                    <a:pt x="186" y="93"/>
                    <a:pt x="187" y="97"/>
                  </a:cubicBezTo>
                  <a:cubicBezTo>
                    <a:pt x="187" y="97"/>
                    <a:pt x="190" y="106"/>
                    <a:pt x="190" y="116"/>
                  </a:cubicBezTo>
                  <a:cubicBezTo>
                    <a:pt x="190" y="125"/>
                    <a:pt x="187" y="134"/>
                    <a:pt x="187" y="134"/>
                  </a:cubicBezTo>
                  <a:close/>
                  <a:moveTo>
                    <a:pt x="180" y="78"/>
                  </a:moveTo>
                  <a:cubicBezTo>
                    <a:pt x="182" y="82"/>
                    <a:pt x="180" y="86"/>
                    <a:pt x="176" y="87"/>
                  </a:cubicBezTo>
                  <a:cubicBezTo>
                    <a:pt x="142" y="95"/>
                    <a:pt x="142" y="95"/>
                    <a:pt x="142" y="95"/>
                  </a:cubicBezTo>
                  <a:cubicBezTo>
                    <a:pt x="138" y="96"/>
                    <a:pt x="136" y="93"/>
                    <a:pt x="137" y="89"/>
                  </a:cubicBezTo>
                  <a:cubicBezTo>
                    <a:pt x="145" y="55"/>
                    <a:pt x="145" y="55"/>
                    <a:pt x="145" y="55"/>
                  </a:cubicBezTo>
                  <a:cubicBezTo>
                    <a:pt x="146" y="51"/>
                    <a:pt x="149" y="49"/>
                    <a:pt x="153" y="52"/>
                  </a:cubicBezTo>
                  <a:cubicBezTo>
                    <a:pt x="153" y="52"/>
                    <a:pt x="162" y="56"/>
                    <a:pt x="168" y="63"/>
                  </a:cubicBezTo>
                  <a:cubicBezTo>
                    <a:pt x="175" y="69"/>
                    <a:pt x="180" y="78"/>
                    <a:pt x="180" y="78"/>
                  </a:cubicBezTo>
                  <a:close/>
                  <a:moveTo>
                    <a:pt x="97" y="43"/>
                  </a:moveTo>
                  <a:cubicBezTo>
                    <a:pt x="97" y="43"/>
                    <a:pt x="107" y="41"/>
                    <a:pt x="116" y="41"/>
                  </a:cubicBezTo>
                  <a:cubicBezTo>
                    <a:pt x="125" y="41"/>
                    <a:pt x="134" y="43"/>
                    <a:pt x="134" y="43"/>
                  </a:cubicBezTo>
                  <a:cubicBezTo>
                    <a:pt x="139" y="45"/>
                    <a:pt x="140" y="49"/>
                    <a:pt x="138" y="52"/>
                  </a:cubicBezTo>
                  <a:cubicBezTo>
                    <a:pt x="120" y="82"/>
                    <a:pt x="120" y="82"/>
                    <a:pt x="120" y="82"/>
                  </a:cubicBezTo>
                  <a:cubicBezTo>
                    <a:pt x="118" y="85"/>
                    <a:pt x="114" y="85"/>
                    <a:pt x="112" y="82"/>
                  </a:cubicBezTo>
                  <a:cubicBezTo>
                    <a:pt x="94" y="52"/>
                    <a:pt x="94" y="52"/>
                    <a:pt x="94" y="52"/>
                  </a:cubicBezTo>
                  <a:cubicBezTo>
                    <a:pt x="91" y="49"/>
                    <a:pt x="93" y="45"/>
                    <a:pt x="97" y="43"/>
                  </a:cubicBezTo>
                  <a:close/>
                  <a:moveTo>
                    <a:pt x="134" y="116"/>
                  </a:moveTo>
                  <a:cubicBezTo>
                    <a:pt x="134" y="126"/>
                    <a:pt x="126" y="134"/>
                    <a:pt x="116" y="134"/>
                  </a:cubicBezTo>
                  <a:cubicBezTo>
                    <a:pt x="106" y="134"/>
                    <a:pt x="98" y="126"/>
                    <a:pt x="98" y="116"/>
                  </a:cubicBezTo>
                  <a:cubicBezTo>
                    <a:pt x="98" y="106"/>
                    <a:pt x="106" y="98"/>
                    <a:pt x="116" y="98"/>
                  </a:cubicBezTo>
                  <a:cubicBezTo>
                    <a:pt x="126" y="98"/>
                    <a:pt x="134" y="106"/>
                    <a:pt x="134" y="116"/>
                  </a:cubicBezTo>
                  <a:close/>
                  <a:moveTo>
                    <a:pt x="78" y="51"/>
                  </a:moveTo>
                  <a:cubicBezTo>
                    <a:pt x="82" y="49"/>
                    <a:pt x="86" y="50"/>
                    <a:pt x="87" y="55"/>
                  </a:cubicBezTo>
                  <a:cubicBezTo>
                    <a:pt x="95" y="88"/>
                    <a:pt x="95" y="88"/>
                    <a:pt x="95" y="88"/>
                  </a:cubicBezTo>
                  <a:cubicBezTo>
                    <a:pt x="96" y="92"/>
                    <a:pt x="93" y="95"/>
                    <a:pt x="89" y="94"/>
                  </a:cubicBezTo>
                  <a:cubicBezTo>
                    <a:pt x="56" y="86"/>
                    <a:pt x="56" y="86"/>
                    <a:pt x="56" y="86"/>
                  </a:cubicBezTo>
                  <a:cubicBezTo>
                    <a:pt x="51" y="85"/>
                    <a:pt x="50" y="81"/>
                    <a:pt x="52" y="77"/>
                  </a:cubicBezTo>
                  <a:cubicBezTo>
                    <a:pt x="52" y="77"/>
                    <a:pt x="57" y="69"/>
                    <a:pt x="63" y="62"/>
                  </a:cubicBezTo>
                  <a:cubicBezTo>
                    <a:pt x="70" y="56"/>
                    <a:pt x="78" y="51"/>
                    <a:pt x="78" y="51"/>
                  </a:cubicBezTo>
                  <a:close/>
                  <a:moveTo>
                    <a:pt x="44" y="133"/>
                  </a:moveTo>
                  <a:cubicBezTo>
                    <a:pt x="44" y="133"/>
                    <a:pt x="41" y="124"/>
                    <a:pt x="41" y="115"/>
                  </a:cubicBezTo>
                  <a:cubicBezTo>
                    <a:pt x="41" y="105"/>
                    <a:pt x="44" y="96"/>
                    <a:pt x="44" y="96"/>
                  </a:cubicBezTo>
                  <a:cubicBezTo>
                    <a:pt x="45" y="92"/>
                    <a:pt x="49" y="90"/>
                    <a:pt x="52" y="93"/>
                  </a:cubicBezTo>
                  <a:cubicBezTo>
                    <a:pt x="82" y="111"/>
                    <a:pt x="82" y="111"/>
                    <a:pt x="82" y="111"/>
                  </a:cubicBezTo>
                  <a:cubicBezTo>
                    <a:pt x="85" y="113"/>
                    <a:pt x="85" y="117"/>
                    <a:pt x="82" y="119"/>
                  </a:cubicBezTo>
                  <a:cubicBezTo>
                    <a:pt x="52" y="137"/>
                    <a:pt x="52" y="137"/>
                    <a:pt x="52" y="137"/>
                  </a:cubicBezTo>
                  <a:cubicBezTo>
                    <a:pt x="49" y="139"/>
                    <a:pt x="45" y="138"/>
                    <a:pt x="44" y="133"/>
                  </a:cubicBezTo>
                  <a:close/>
                  <a:moveTo>
                    <a:pt x="51" y="152"/>
                  </a:moveTo>
                  <a:cubicBezTo>
                    <a:pt x="49" y="149"/>
                    <a:pt x="51" y="145"/>
                    <a:pt x="55" y="144"/>
                  </a:cubicBezTo>
                  <a:cubicBezTo>
                    <a:pt x="88" y="136"/>
                    <a:pt x="88" y="136"/>
                    <a:pt x="88" y="136"/>
                  </a:cubicBezTo>
                  <a:cubicBezTo>
                    <a:pt x="93" y="135"/>
                    <a:pt x="95" y="137"/>
                    <a:pt x="94" y="141"/>
                  </a:cubicBezTo>
                  <a:cubicBezTo>
                    <a:pt x="86" y="175"/>
                    <a:pt x="86" y="175"/>
                    <a:pt x="86" y="175"/>
                  </a:cubicBezTo>
                  <a:cubicBezTo>
                    <a:pt x="85" y="179"/>
                    <a:pt x="81" y="181"/>
                    <a:pt x="77" y="179"/>
                  </a:cubicBezTo>
                  <a:cubicBezTo>
                    <a:pt x="77" y="179"/>
                    <a:pt x="69" y="174"/>
                    <a:pt x="62" y="167"/>
                  </a:cubicBezTo>
                  <a:cubicBezTo>
                    <a:pt x="56" y="161"/>
                    <a:pt x="51" y="152"/>
                    <a:pt x="51" y="152"/>
                  </a:cubicBezTo>
                  <a:close/>
                  <a:moveTo>
                    <a:pt x="134" y="187"/>
                  </a:moveTo>
                  <a:cubicBezTo>
                    <a:pt x="134" y="187"/>
                    <a:pt x="124" y="190"/>
                    <a:pt x="115" y="190"/>
                  </a:cubicBezTo>
                  <a:cubicBezTo>
                    <a:pt x="106" y="190"/>
                    <a:pt x="96" y="187"/>
                    <a:pt x="96" y="187"/>
                  </a:cubicBezTo>
                  <a:cubicBezTo>
                    <a:pt x="92" y="186"/>
                    <a:pt x="90" y="182"/>
                    <a:pt x="93" y="178"/>
                  </a:cubicBezTo>
                  <a:cubicBezTo>
                    <a:pt x="111" y="149"/>
                    <a:pt x="111" y="149"/>
                    <a:pt x="111" y="149"/>
                  </a:cubicBezTo>
                  <a:cubicBezTo>
                    <a:pt x="113" y="145"/>
                    <a:pt x="117" y="145"/>
                    <a:pt x="119" y="149"/>
                  </a:cubicBezTo>
                  <a:cubicBezTo>
                    <a:pt x="137" y="178"/>
                    <a:pt x="137" y="178"/>
                    <a:pt x="137" y="178"/>
                  </a:cubicBezTo>
                  <a:cubicBezTo>
                    <a:pt x="139" y="182"/>
                    <a:pt x="138" y="186"/>
                    <a:pt x="134" y="187"/>
                  </a:cubicBezTo>
                  <a:close/>
                  <a:moveTo>
                    <a:pt x="152" y="179"/>
                  </a:moveTo>
                  <a:cubicBezTo>
                    <a:pt x="149" y="182"/>
                    <a:pt x="145" y="180"/>
                    <a:pt x="144" y="176"/>
                  </a:cubicBezTo>
                  <a:cubicBezTo>
                    <a:pt x="136" y="142"/>
                    <a:pt x="136" y="142"/>
                    <a:pt x="136" y="142"/>
                  </a:cubicBezTo>
                  <a:cubicBezTo>
                    <a:pt x="135" y="138"/>
                    <a:pt x="137" y="135"/>
                    <a:pt x="142" y="136"/>
                  </a:cubicBezTo>
                  <a:cubicBezTo>
                    <a:pt x="175" y="144"/>
                    <a:pt x="175" y="144"/>
                    <a:pt x="175" y="144"/>
                  </a:cubicBezTo>
                  <a:cubicBezTo>
                    <a:pt x="179" y="145"/>
                    <a:pt x="181" y="149"/>
                    <a:pt x="179" y="153"/>
                  </a:cubicBezTo>
                  <a:cubicBezTo>
                    <a:pt x="179" y="153"/>
                    <a:pt x="174" y="162"/>
                    <a:pt x="168" y="168"/>
                  </a:cubicBezTo>
                  <a:cubicBezTo>
                    <a:pt x="161" y="175"/>
                    <a:pt x="152" y="179"/>
                    <a:pt x="152" y="17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105"/>
            <p:cNvSpPr>
              <a:spLocks noEditPoints="1"/>
            </p:cNvSpPr>
            <p:nvPr/>
          </p:nvSpPr>
          <p:spPr bwMode="auto">
            <a:xfrm>
              <a:off x="7467600" y="446088"/>
              <a:ext cx="309563" cy="311150"/>
            </a:xfrm>
            <a:custGeom>
              <a:avLst/>
              <a:gdLst>
                <a:gd name="T0" fmla="*/ 106 w 109"/>
                <a:gd name="T1" fmla="*/ 67 h 110"/>
                <a:gd name="T2" fmla="*/ 91 w 109"/>
                <a:gd name="T3" fmla="*/ 57 h 110"/>
                <a:gd name="T4" fmla="*/ 91 w 109"/>
                <a:gd name="T5" fmla="*/ 57 h 110"/>
                <a:gd name="T6" fmla="*/ 90 w 109"/>
                <a:gd name="T7" fmla="*/ 48 h 110"/>
                <a:gd name="T8" fmla="*/ 91 w 109"/>
                <a:gd name="T9" fmla="*/ 48 h 110"/>
                <a:gd name="T10" fmla="*/ 104 w 109"/>
                <a:gd name="T11" fmla="*/ 37 h 110"/>
                <a:gd name="T12" fmla="*/ 106 w 109"/>
                <a:gd name="T13" fmla="*/ 30 h 110"/>
                <a:gd name="T14" fmla="*/ 99 w 109"/>
                <a:gd name="T15" fmla="*/ 27 h 110"/>
                <a:gd name="T16" fmla="*/ 82 w 109"/>
                <a:gd name="T17" fmla="*/ 31 h 110"/>
                <a:gd name="T18" fmla="*/ 82 w 109"/>
                <a:gd name="T19" fmla="*/ 31 h 110"/>
                <a:gd name="T20" fmla="*/ 75 w 109"/>
                <a:gd name="T21" fmla="*/ 25 h 110"/>
                <a:gd name="T22" fmla="*/ 75 w 109"/>
                <a:gd name="T23" fmla="*/ 24 h 110"/>
                <a:gd name="T24" fmla="*/ 77 w 109"/>
                <a:gd name="T25" fmla="*/ 7 h 110"/>
                <a:gd name="T26" fmla="*/ 73 w 109"/>
                <a:gd name="T27" fmla="*/ 1 h 110"/>
                <a:gd name="T28" fmla="*/ 66 w 109"/>
                <a:gd name="T29" fmla="*/ 3 h 110"/>
                <a:gd name="T30" fmla="*/ 57 w 109"/>
                <a:gd name="T31" fmla="*/ 18 h 110"/>
                <a:gd name="T32" fmla="*/ 57 w 109"/>
                <a:gd name="T33" fmla="*/ 18 h 110"/>
                <a:gd name="T34" fmla="*/ 48 w 109"/>
                <a:gd name="T35" fmla="*/ 19 h 110"/>
                <a:gd name="T36" fmla="*/ 47 w 109"/>
                <a:gd name="T37" fmla="*/ 18 h 110"/>
                <a:gd name="T38" fmla="*/ 37 w 109"/>
                <a:gd name="T39" fmla="*/ 5 h 110"/>
                <a:gd name="T40" fmla="*/ 29 w 109"/>
                <a:gd name="T41" fmla="*/ 3 h 110"/>
                <a:gd name="T42" fmla="*/ 26 w 109"/>
                <a:gd name="T43" fmla="*/ 10 h 110"/>
                <a:gd name="T44" fmla="*/ 30 w 109"/>
                <a:gd name="T45" fmla="*/ 27 h 110"/>
                <a:gd name="T46" fmla="*/ 30 w 109"/>
                <a:gd name="T47" fmla="*/ 27 h 110"/>
                <a:gd name="T48" fmla="*/ 24 w 109"/>
                <a:gd name="T49" fmla="*/ 34 h 110"/>
                <a:gd name="T50" fmla="*/ 24 w 109"/>
                <a:gd name="T51" fmla="*/ 34 h 110"/>
                <a:gd name="T52" fmla="*/ 7 w 109"/>
                <a:gd name="T53" fmla="*/ 32 h 110"/>
                <a:gd name="T54" fmla="*/ 0 w 109"/>
                <a:gd name="T55" fmla="*/ 36 h 110"/>
                <a:gd name="T56" fmla="*/ 3 w 109"/>
                <a:gd name="T57" fmla="*/ 43 h 110"/>
                <a:gd name="T58" fmla="*/ 17 w 109"/>
                <a:gd name="T59" fmla="*/ 52 h 110"/>
                <a:gd name="T60" fmla="*/ 18 w 109"/>
                <a:gd name="T61" fmla="*/ 62 h 110"/>
                <a:gd name="T62" fmla="*/ 5 w 109"/>
                <a:gd name="T63" fmla="*/ 73 h 110"/>
                <a:gd name="T64" fmla="*/ 3 w 109"/>
                <a:gd name="T65" fmla="*/ 80 h 110"/>
                <a:gd name="T66" fmla="*/ 10 w 109"/>
                <a:gd name="T67" fmla="*/ 83 h 110"/>
                <a:gd name="T68" fmla="*/ 26 w 109"/>
                <a:gd name="T69" fmla="*/ 79 h 110"/>
                <a:gd name="T70" fmla="*/ 34 w 109"/>
                <a:gd name="T71" fmla="*/ 86 h 110"/>
                <a:gd name="T72" fmla="*/ 32 w 109"/>
                <a:gd name="T73" fmla="*/ 102 h 110"/>
                <a:gd name="T74" fmla="*/ 36 w 109"/>
                <a:gd name="T75" fmla="*/ 109 h 110"/>
                <a:gd name="T76" fmla="*/ 43 w 109"/>
                <a:gd name="T77" fmla="*/ 106 h 110"/>
                <a:gd name="T78" fmla="*/ 51 w 109"/>
                <a:gd name="T79" fmla="*/ 92 h 110"/>
                <a:gd name="T80" fmla="*/ 62 w 109"/>
                <a:gd name="T81" fmla="*/ 91 h 110"/>
                <a:gd name="T82" fmla="*/ 72 w 109"/>
                <a:gd name="T83" fmla="*/ 104 h 110"/>
                <a:gd name="T84" fmla="*/ 79 w 109"/>
                <a:gd name="T85" fmla="*/ 106 h 110"/>
                <a:gd name="T86" fmla="*/ 82 w 109"/>
                <a:gd name="T87" fmla="*/ 99 h 110"/>
                <a:gd name="T88" fmla="*/ 79 w 109"/>
                <a:gd name="T89" fmla="*/ 83 h 110"/>
                <a:gd name="T90" fmla="*/ 85 w 109"/>
                <a:gd name="T91" fmla="*/ 75 h 110"/>
                <a:gd name="T92" fmla="*/ 102 w 109"/>
                <a:gd name="T93" fmla="*/ 77 h 110"/>
                <a:gd name="T94" fmla="*/ 108 w 109"/>
                <a:gd name="T95" fmla="*/ 73 h 110"/>
                <a:gd name="T96" fmla="*/ 106 w 109"/>
                <a:gd name="T97" fmla="*/ 67 h 110"/>
                <a:gd name="T98" fmla="*/ 46 w 109"/>
                <a:gd name="T99" fmla="*/ 78 h 110"/>
                <a:gd name="T100" fmla="*/ 32 w 109"/>
                <a:gd name="T101" fmla="*/ 47 h 110"/>
                <a:gd name="T102" fmla="*/ 62 w 109"/>
                <a:gd name="T103" fmla="*/ 33 h 110"/>
                <a:gd name="T104" fmla="*/ 77 w 109"/>
                <a:gd name="T105" fmla="*/ 63 h 110"/>
                <a:gd name="T106" fmla="*/ 46 w 109"/>
                <a:gd name="T107" fmla="*/ 7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110">
                  <a:moveTo>
                    <a:pt x="106" y="67"/>
                  </a:moveTo>
                  <a:cubicBezTo>
                    <a:pt x="91" y="57"/>
                    <a:pt x="91" y="57"/>
                    <a:pt x="91" y="57"/>
                  </a:cubicBezTo>
                  <a:cubicBezTo>
                    <a:pt x="91" y="57"/>
                    <a:pt x="91" y="57"/>
                    <a:pt x="91" y="57"/>
                  </a:cubicBezTo>
                  <a:cubicBezTo>
                    <a:pt x="91" y="54"/>
                    <a:pt x="91" y="51"/>
                    <a:pt x="90" y="48"/>
                  </a:cubicBezTo>
                  <a:cubicBezTo>
                    <a:pt x="91" y="48"/>
                    <a:pt x="91" y="48"/>
                    <a:pt x="91" y="48"/>
                  </a:cubicBezTo>
                  <a:cubicBezTo>
                    <a:pt x="104" y="37"/>
                    <a:pt x="104" y="37"/>
                    <a:pt x="104" y="37"/>
                  </a:cubicBezTo>
                  <a:cubicBezTo>
                    <a:pt x="106" y="35"/>
                    <a:pt x="107" y="32"/>
                    <a:pt x="106" y="30"/>
                  </a:cubicBezTo>
                  <a:cubicBezTo>
                    <a:pt x="105" y="27"/>
                    <a:pt x="102" y="26"/>
                    <a:pt x="99" y="27"/>
                  </a:cubicBezTo>
                  <a:cubicBezTo>
                    <a:pt x="82" y="31"/>
                    <a:pt x="82" y="31"/>
                    <a:pt x="82" y="31"/>
                  </a:cubicBezTo>
                  <a:cubicBezTo>
                    <a:pt x="82" y="31"/>
                    <a:pt x="82" y="31"/>
                    <a:pt x="82" y="31"/>
                  </a:cubicBezTo>
                  <a:cubicBezTo>
                    <a:pt x="80" y="28"/>
                    <a:pt x="78" y="26"/>
                    <a:pt x="75" y="25"/>
                  </a:cubicBezTo>
                  <a:cubicBezTo>
                    <a:pt x="75" y="24"/>
                    <a:pt x="75" y="24"/>
                    <a:pt x="75" y="24"/>
                  </a:cubicBezTo>
                  <a:cubicBezTo>
                    <a:pt x="77" y="7"/>
                    <a:pt x="77" y="7"/>
                    <a:pt x="77" y="7"/>
                  </a:cubicBezTo>
                  <a:cubicBezTo>
                    <a:pt x="77" y="4"/>
                    <a:pt x="76" y="2"/>
                    <a:pt x="73" y="1"/>
                  </a:cubicBezTo>
                  <a:cubicBezTo>
                    <a:pt x="71" y="0"/>
                    <a:pt x="68" y="1"/>
                    <a:pt x="66" y="3"/>
                  </a:cubicBezTo>
                  <a:cubicBezTo>
                    <a:pt x="57" y="18"/>
                    <a:pt x="57" y="18"/>
                    <a:pt x="57" y="18"/>
                  </a:cubicBezTo>
                  <a:cubicBezTo>
                    <a:pt x="57" y="18"/>
                    <a:pt x="57" y="18"/>
                    <a:pt x="57" y="18"/>
                  </a:cubicBezTo>
                  <a:cubicBezTo>
                    <a:pt x="54" y="18"/>
                    <a:pt x="51" y="18"/>
                    <a:pt x="48" y="19"/>
                  </a:cubicBezTo>
                  <a:cubicBezTo>
                    <a:pt x="47" y="19"/>
                    <a:pt x="47" y="19"/>
                    <a:pt x="47" y="18"/>
                  </a:cubicBezTo>
                  <a:cubicBezTo>
                    <a:pt x="37" y="5"/>
                    <a:pt x="37" y="5"/>
                    <a:pt x="37" y="5"/>
                  </a:cubicBezTo>
                  <a:cubicBezTo>
                    <a:pt x="35" y="3"/>
                    <a:pt x="32" y="2"/>
                    <a:pt x="29" y="3"/>
                  </a:cubicBezTo>
                  <a:cubicBezTo>
                    <a:pt x="27" y="5"/>
                    <a:pt x="26" y="7"/>
                    <a:pt x="26" y="10"/>
                  </a:cubicBezTo>
                  <a:cubicBezTo>
                    <a:pt x="30" y="27"/>
                    <a:pt x="30" y="27"/>
                    <a:pt x="30" y="27"/>
                  </a:cubicBezTo>
                  <a:cubicBezTo>
                    <a:pt x="30" y="27"/>
                    <a:pt x="30" y="27"/>
                    <a:pt x="30" y="27"/>
                  </a:cubicBezTo>
                  <a:cubicBezTo>
                    <a:pt x="28" y="29"/>
                    <a:pt x="26" y="31"/>
                    <a:pt x="24" y="34"/>
                  </a:cubicBezTo>
                  <a:cubicBezTo>
                    <a:pt x="24" y="34"/>
                    <a:pt x="24" y="34"/>
                    <a:pt x="24" y="34"/>
                  </a:cubicBezTo>
                  <a:cubicBezTo>
                    <a:pt x="7" y="32"/>
                    <a:pt x="7" y="32"/>
                    <a:pt x="7" y="32"/>
                  </a:cubicBezTo>
                  <a:cubicBezTo>
                    <a:pt x="4" y="32"/>
                    <a:pt x="1" y="34"/>
                    <a:pt x="0" y="36"/>
                  </a:cubicBezTo>
                  <a:cubicBezTo>
                    <a:pt x="0" y="38"/>
                    <a:pt x="1" y="42"/>
                    <a:pt x="3" y="43"/>
                  </a:cubicBezTo>
                  <a:cubicBezTo>
                    <a:pt x="17" y="52"/>
                    <a:pt x="17" y="52"/>
                    <a:pt x="17" y="52"/>
                  </a:cubicBezTo>
                  <a:cubicBezTo>
                    <a:pt x="17" y="55"/>
                    <a:pt x="17" y="59"/>
                    <a:pt x="18" y="62"/>
                  </a:cubicBezTo>
                  <a:cubicBezTo>
                    <a:pt x="5" y="73"/>
                    <a:pt x="5" y="73"/>
                    <a:pt x="5" y="73"/>
                  </a:cubicBezTo>
                  <a:cubicBezTo>
                    <a:pt x="3" y="74"/>
                    <a:pt x="2" y="77"/>
                    <a:pt x="3" y="80"/>
                  </a:cubicBezTo>
                  <a:cubicBezTo>
                    <a:pt x="4" y="82"/>
                    <a:pt x="7" y="83"/>
                    <a:pt x="10" y="83"/>
                  </a:cubicBezTo>
                  <a:cubicBezTo>
                    <a:pt x="26" y="79"/>
                    <a:pt x="26" y="79"/>
                    <a:pt x="26" y="79"/>
                  </a:cubicBezTo>
                  <a:cubicBezTo>
                    <a:pt x="28" y="82"/>
                    <a:pt x="31" y="84"/>
                    <a:pt x="34" y="86"/>
                  </a:cubicBezTo>
                  <a:cubicBezTo>
                    <a:pt x="32" y="102"/>
                    <a:pt x="32" y="102"/>
                    <a:pt x="32" y="102"/>
                  </a:cubicBezTo>
                  <a:cubicBezTo>
                    <a:pt x="32" y="105"/>
                    <a:pt x="33" y="108"/>
                    <a:pt x="36" y="109"/>
                  </a:cubicBezTo>
                  <a:cubicBezTo>
                    <a:pt x="38" y="110"/>
                    <a:pt x="41" y="108"/>
                    <a:pt x="43" y="106"/>
                  </a:cubicBezTo>
                  <a:cubicBezTo>
                    <a:pt x="51" y="92"/>
                    <a:pt x="51" y="92"/>
                    <a:pt x="51" y="92"/>
                  </a:cubicBezTo>
                  <a:cubicBezTo>
                    <a:pt x="55" y="92"/>
                    <a:pt x="58" y="92"/>
                    <a:pt x="62" y="91"/>
                  </a:cubicBezTo>
                  <a:cubicBezTo>
                    <a:pt x="72" y="104"/>
                    <a:pt x="72" y="104"/>
                    <a:pt x="72" y="104"/>
                  </a:cubicBezTo>
                  <a:cubicBezTo>
                    <a:pt x="74" y="106"/>
                    <a:pt x="77" y="107"/>
                    <a:pt x="79" y="106"/>
                  </a:cubicBezTo>
                  <a:cubicBezTo>
                    <a:pt x="82" y="105"/>
                    <a:pt x="83" y="102"/>
                    <a:pt x="82" y="99"/>
                  </a:cubicBezTo>
                  <a:cubicBezTo>
                    <a:pt x="79" y="83"/>
                    <a:pt x="79" y="83"/>
                    <a:pt x="79" y="83"/>
                  </a:cubicBezTo>
                  <a:cubicBezTo>
                    <a:pt x="81" y="81"/>
                    <a:pt x="83" y="78"/>
                    <a:pt x="85" y="75"/>
                  </a:cubicBezTo>
                  <a:cubicBezTo>
                    <a:pt x="102" y="77"/>
                    <a:pt x="102" y="77"/>
                    <a:pt x="102" y="77"/>
                  </a:cubicBezTo>
                  <a:cubicBezTo>
                    <a:pt x="105" y="78"/>
                    <a:pt x="107" y="76"/>
                    <a:pt x="108" y="73"/>
                  </a:cubicBezTo>
                  <a:cubicBezTo>
                    <a:pt x="109" y="71"/>
                    <a:pt x="108" y="68"/>
                    <a:pt x="106" y="67"/>
                  </a:cubicBezTo>
                  <a:close/>
                  <a:moveTo>
                    <a:pt x="46" y="78"/>
                  </a:moveTo>
                  <a:cubicBezTo>
                    <a:pt x="34" y="73"/>
                    <a:pt x="28" y="60"/>
                    <a:pt x="32" y="47"/>
                  </a:cubicBezTo>
                  <a:cubicBezTo>
                    <a:pt x="36" y="35"/>
                    <a:pt x="50" y="28"/>
                    <a:pt x="62" y="33"/>
                  </a:cubicBezTo>
                  <a:cubicBezTo>
                    <a:pt x="74" y="37"/>
                    <a:pt x="81" y="50"/>
                    <a:pt x="77" y="63"/>
                  </a:cubicBezTo>
                  <a:cubicBezTo>
                    <a:pt x="72" y="75"/>
                    <a:pt x="59" y="82"/>
                    <a:pt x="46" y="7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106"/>
            <p:cNvSpPr>
              <a:spLocks noEditPoints="1"/>
            </p:cNvSpPr>
            <p:nvPr/>
          </p:nvSpPr>
          <p:spPr bwMode="auto">
            <a:xfrm>
              <a:off x="7089775" y="966788"/>
              <a:ext cx="388938" cy="385763"/>
            </a:xfrm>
            <a:custGeom>
              <a:avLst/>
              <a:gdLst>
                <a:gd name="T0" fmla="*/ 131 w 137"/>
                <a:gd name="T1" fmla="*/ 75 h 137"/>
                <a:gd name="T2" fmla="*/ 137 w 137"/>
                <a:gd name="T3" fmla="*/ 67 h 137"/>
                <a:gd name="T4" fmla="*/ 128 w 137"/>
                <a:gd name="T5" fmla="*/ 59 h 137"/>
                <a:gd name="T6" fmla="*/ 120 w 137"/>
                <a:gd name="T7" fmla="*/ 56 h 137"/>
                <a:gd name="T8" fmla="*/ 113 w 137"/>
                <a:gd name="T9" fmla="*/ 38 h 137"/>
                <a:gd name="T10" fmla="*/ 118 w 137"/>
                <a:gd name="T11" fmla="*/ 29 h 137"/>
                <a:gd name="T12" fmla="*/ 116 w 137"/>
                <a:gd name="T13" fmla="*/ 19 h 137"/>
                <a:gd name="T14" fmla="*/ 105 w 137"/>
                <a:gd name="T15" fmla="*/ 20 h 137"/>
                <a:gd name="T16" fmla="*/ 96 w 137"/>
                <a:gd name="T17" fmla="*/ 24 h 137"/>
                <a:gd name="T18" fmla="*/ 79 w 137"/>
                <a:gd name="T19" fmla="*/ 16 h 137"/>
                <a:gd name="T20" fmla="*/ 76 w 137"/>
                <a:gd name="T21" fmla="*/ 5 h 137"/>
                <a:gd name="T22" fmla="*/ 68 w 137"/>
                <a:gd name="T23" fmla="*/ 0 h 137"/>
                <a:gd name="T24" fmla="*/ 60 w 137"/>
                <a:gd name="T25" fmla="*/ 9 h 137"/>
                <a:gd name="T26" fmla="*/ 57 w 137"/>
                <a:gd name="T27" fmla="*/ 18 h 137"/>
                <a:gd name="T28" fmla="*/ 39 w 137"/>
                <a:gd name="T29" fmla="*/ 24 h 137"/>
                <a:gd name="T30" fmla="*/ 30 w 137"/>
                <a:gd name="T31" fmla="*/ 18 h 137"/>
                <a:gd name="T32" fmla="*/ 20 w 137"/>
                <a:gd name="T33" fmla="*/ 21 h 137"/>
                <a:gd name="T34" fmla="*/ 21 w 137"/>
                <a:gd name="T35" fmla="*/ 32 h 137"/>
                <a:gd name="T36" fmla="*/ 25 w 137"/>
                <a:gd name="T37" fmla="*/ 41 h 137"/>
                <a:gd name="T38" fmla="*/ 16 w 137"/>
                <a:gd name="T39" fmla="*/ 58 h 137"/>
                <a:gd name="T40" fmla="*/ 6 w 137"/>
                <a:gd name="T41" fmla="*/ 61 h 137"/>
                <a:gd name="T42" fmla="*/ 1 w 137"/>
                <a:gd name="T43" fmla="*/ 69 h 137"/>
                <a:gd name="T44" fmla="*/ 10 w 137"/>
                <a:gd name="T45" fmla="*/ 77 h 137"/>
                <a:gd name="T46" fmla="*/ 18 w 137"/>
                <a:gd name="T47" fmla="*/ 80 h 137"/>
                <a:gd name="T48" fmla="*/ 24 w 137"/>
                <a:gd name="T49" fmla="*/ 99 h 137"/>
                <a:gd name="T50" fmla="*/ 19 w 137"/>
                <a:gd name="T51" fmla="*/ 107 h 137"/>
                <a:gd name="T52" fmla="*/ 22 w 137"/>
                <a:gd name="T53" fmla="*/ 117 h 137"/>
                <a:gd name="T54" fmla="*/ 33 w 137"/>
                <a:gd name="T55" fmla="*/ 116 h 137"/>
                <a:gd name="T56" fmla="*/ 41 w 137"/>
                <a:gd name="T57" fmla="*/ 112 h 137"/>
                <a:gd name="T58" fmla="*/ 59 w 137"/>
                <a:gd name="T59" fmla="*/ 122 h 137"/>
                <a:gd name="T60" fmla="*/ 61 w 137"/>
                <a:gd name="T61" fmla="*/ 131 h 137"/>
                <a:gd name="T62" fmla="*/ 70 w 137"/>
                <a:gd name="T63" fmla="*/ 136 h 137"/>
                <a:gd name="T64" fmla="*/ 77 w 137"/>
                <a:gd name="T65" fmla="*/ 127 h 137"/>
                <a:gd name="T66" fmla="*/ 80 w 137"/>
                <a:gd name="T67" fmla="*/ 119 h 137"/>
                <a:gd name="T68" fmla="*/ 100 w 137"/>
                <a:gd name="T69" fmla="*/ 113 h 137"/>
                <a:gd name="T70" fmla="*/ 108 w 137"/>
                <a:gd name="T71" fmla="*/ 118 h 137"/>
                <a:gd name="T72" fmla="*/ 118 w 137"/>
                <a:gd name="T73" fmla="*/ 115 h 137"/>
                <a:gd name="T74" fmla="*/ 117 w 137"/>
                <a:gd name="T75" fmla="*/ 104 h 137"/>
                <a:gd name="T76" fmla="*/ 113 w 137"/>
                <a:gd name="T77" fmla="*/ 96 h 137"/>
                <a:gd name="T78" fmla="*/ 122 w 137"/>
                <a:gd name="T79" fmla="*/ 78 h 137"/>
                <a:gd name="T80" fmla="*/ 99 w 137"/>
                <a:gd name="T81" fmla="*/ 39 h 137"/>
                <a:gd name="T82" fmla="*/ 83 w 137"/>
                <a:gd name="T83" fmla="*/ 55 h 137"/>
                <a:gd name="T84" fmla="*/ 99 w 137"/>
                <a:gd name="T85" fmla="*/ 39 h 137"/>
                <a:gd name="T86" fmla="*/ 76 w 137"/>
                <a:gd name="T87" fmla="*/ 62 h 137"/>
                <a:gd name="T88" fmla="*/ 63 w 137"/>
                <a:gd name="T89" fmla="*/ 75 h 137"/>
                <a:gd name="T90" fmla="*/ 56 w 137"/>
                <a:gd name="T91" fmla="*/ 55 h 137"/>
                <a:gd name="T92" fmla="*/ 39 w 137"/>
                <a:gd name="T93" fmla="*/ 39 h 137"/>
                <a:gd name="T94" fmla="*/ 56 w 137"/>
                <a:gd name="T95" fmla="*/ 55 h 137"/>
                <a:gd name="T96" fmla="*/ 39 w 137"/>
                <a:gd name="T97" fmla="*/ 82 h 137"/>
                <a:gd name="T98" fmla="*/ 56 w 137"/>
                <a:gd name="T99" fmla="*/ 98 h 137"/>
                <a:gd name="T100" fmla="*/ 83 w 137"/>
                <a:gd name="T101" fmla="*/ 82 h 137"/>
                <a:gd name="T102" fmla="*/ 99 w 137"/>
                <a:gd name="T103" fmla="*/ 98 h 137"/>
                <a:gd name="T104" fmla="*/ 83 w 137"/>
                <a:gd name="T105" fmla="*/ 8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7" h="137">
                  <a:moveTo>
                    <a:pt x="128" y="77"/>
                  </a:moveTo>
                  <a:cubicBezTo>
                    <a:pt x="129" y="77"/>
                    <a:pt x="131" y="76"/>
                    <a:pt x="131" y="75"/>
                  </a:cubicBezTo>
                  <a:cubicBezTo>
                    <a:pt x="137" y="70"/>
                    <a:pt x="137" y="70"/>
                    <a:pt x="137" y="70"/>
                  </a:cubicBezTo>
                  <a:cubicBezTo>
                    <a:pt x="137" y="69"/>
                    <a:pt x="137" y="68"/>
                    <a:pt x="137" y="67"/>
                  </a:cubicBezTo>
                  <a:cubicBezTo>
                    <a:pt x="131" y="61"/>
                    <a:pt x="131" y="61"/>
                    <a:pt x="131" y="61"/>
                  </a:cubicBezTo>
                  <a:cubicBezTo>
                    <a:pt x="131" y="60"/>
                    <a:pt x="129" y="60"/>
                    <a:pt x="128" y="59"/>
                  </a:cubicBezTo>
                  <a:cubicBezTo>
                    <a:pt x="122" y="59"/>
                    <a:pt x="122" y="59"/>
                    <a:pt x="122" y="59"/>
                  </a:cubicBezTo>
                  <a:cubicBezTo>
                    <a:pt x="121" y="59"/>
                    <a:pt x="120" y="58"/>
                    <a:pt x="120" y="56"/>
                  </a:cubicBezTo>
                  <a:cubicBezTo>
                    <a:pt x="113" y="41"/>
                    <a:pt x="113" y="41"/>
                    <a:pt x="113" y="41"/>
                  </a:cubicBezTo>
                  <a:cubicBezTo>
                    <a:pt x="112" y="40"/>
                    <a:pt x="113" y="39"/>
                    <a:pt x="113" y="38"/>
                  </a:cubicBezTo>
                  <a:cubicBezTo>
                    <a:pt x="117" y="33"/>
                    <a:pt x="117" y="33"/>
                    <a:pt x="117" y="33"/>
                  </a:cubicBezTo>
                  <a:cubicBezTo>
                    <a:pt x="118" y="32"/>
                    <a:pt x="118" y="30"/>
                    <a:pt x="118" y="29"/>
                  </a:cubicBezTo>
                  <a:cubicBezTo>
                    <a:pt x="118" y="21"/>
                    <a:pt x="118" y="21"/>
                    <a:pt x="118" y="21"/>
                  </a:cubicBezTo>
                  <a:cubicBezTo>
                    <a:pt x="118" y="20"/>
                    <a:pt x="117" y="19"/>
                    <a:pt x="116" y="19"/>
                  </a:cubicBezTo>
                  <a:cubicBezTo>
                    <a:pt x="108" y="19"/>
                    <a:pt x="108" y="19"/>
                    <a:pt x="108" y="19"/>
                  </a:cubicBezTo>
                  <a:cubicBezTo>
                    <a:pt x="107" y="19"/>
                    <a:pt x="105" y="19"/>
                    <a:pt x="105" y="20"/>
                  </a:cubicBezTo>
                  <a:cubicBezTo>
                    <a:pt x="100" y="24"/>
                    <a:pt x="100" y="24"/>
                    <a:pt x="100" y="24"/>
                  </a:cubicBezTo>
                  <a:cubicBezTo>
                    <a:pt x="99" y="25"/>
                    <a:pt x="97" y="25"/>
                    <a:pt x="96" y="24"/>
                  </a:cubicBezTo>
                  <a:cubicBezTo>
                    <a:pt x="81" y="18"/>
                    <a:pt x="81" y="18"/>
                    <a:pt x="81" y="18"/>
                  </a:cubicBezTo>
                  <a:cubicBezTo>
                    <a:pt x="80" y="18"/>
                    <a:pt x="79" y="17"/>
                    <a:pt x="79" y="16"/>
                  </a:cubicBezTo>
                  <a:cubicBezTo>
                    <a:pt x="78" y="9"/>
                    <a:pt x="78" y="9"/>
                    <a:pt x="78" y="9"/>
                  </a:cubicBezTo>
                  <a:cubicBezTo>
                    <a:pt x="78" y="8"/>
                    <a:pt x="77" y="6"/>
                    <a:pt x="76" y="5"/>
                  </a:cubicBezTo>
                  <a:cubicBezTo>
                    <a:pt x="71" y="0"/>
                    <a:pt x="71" y="0"/>
                    <a:pt x="71" y="0"/>
                  </a:cubicBezTo>
                  <a:cubicBezTo>
                    <a:pt x="70" y="0"/>
                    <a:pt x="68" y="0"/>
                    <a:pt x="68" y="0"/>
                  </a:cubicBezTo>
                  <a:cubicBezTo>
                    <a:pt x="62" y="5"/>
                    <a:pt x="62" y="5"/>
                    <a:pt x="62" y="5"/>
                  </a:cubicBezTo>
                  <a:cubicBezTo>
                    <a:pt x="61" y="6"/>
                    <a:pt x="60" y="8"/>
                    <a:pt x="60" y="9"/>
                  </a:cubicBezTo>
                  <a:cubicBezTo>
                    <a:pt x="59" y="16"/>
                    <a:pt x="59" y="16"/>
                    <a:pt x="59" y="16"/>
                  </a:cubicBezTo>
                  <a:cubicBezTo>
                    <a:pt x="59" y="17"/>
                    <a:pt x="58" y="18"/>
                    <a:pt x="57" y="18"/>
                  </a:cubicBezTo>
                  <a:cubicBezTo>
                    <a:pt x="42" y="24"/>
                    <a:pt x="42" y="24"/>
                    <a:pt x="42" y="24"/>
                  </a:cubicBezTo>
                  <a:cubicBezTo>
                    <a:pt x="41" y="25"/>
                    <a:pt x="40" y="25"/>
                    <a:pt x="39" y="24"/>
                  </a:cubicBezTo>
                  <a:cubicBezTo>
                    <a:pt x="33" y="20"/>
                    <a:pt x="33" y="20"/>
                    <a:pt x="33" y="20"/>
                  </a:cubicBezTo>
                  <a:cubicBezTo>
                    <a:pt x="33" y="19"/>
                    <a:pt x="31" y="18"/>
                    <a:pt x="30" y="18"/>
                  </a:cubicBezTo>
                  <a:cubicBezTo>
                    <a:pt x="22" y="19"/>
                    <a:pt x="22" y="19"/>
                    <a:pt x="22" y="19"/>
                  </a:cubicBezTo>
                  <a:cubicBezTo>
                    <a:pt x="21" y="19"/>
                    <a:pt x="20" y="20"/>
                    <a:pt x="20" y="21"/>
                  </a:cubicBezTo>
                  <a:cubicBezTo>
                    <a:pt x="20" y="29"/>
                    <a:pt x="20" y="29"/>
                    <a:pt x="20" y="29"/>
                  </a:cubicBezTo>
                  <a:cubicBezTo>
                    <a:pt x="20" y="30"/>
                    <a:pt x="20" y="31"/>
                    <a:pt x="21" y="32"/>
                  </a:cubicBezTo>
                  <a:cubicBezTo>
                    <a:pt x="25" y="37"/>
                    <a:pt x="25" y="37"/>
                    <a:pt x="25" y="37"/>
                  </a:cubicBezTo>
                  <a:cubicBezTo>
                    <a:pt x="26" y="38"/>
                    <a:pt x="26" y="40"/>
                    <a:pt x="25" y="41"/>
                  </a:cubicBezTo>
                  <a:cubicBezTo>
                    <a:pt x="19" y="56"/>
                    <a:pt x="19" y="56"/>
                    <a:pt x="19" y="56"/>
                  </a:cubicBezTo>
                  <a:cubicBezTo>
                    <a:pt x="18" y="57"/>
                    <a:pt x="17" y="58"/>
                    <a:pt x="16" y="58"/>
                  </a:cubicBezTo>
                  <a:cubicBezTo>
                    <a:pt x="10" y="59"/>
                    <a:pt x="10" y="59"/>
                    <a:pt x="10" y="59"/>
                  </a:cubicBezTo>
                  <a:cubicBezTo>
                    <a:pt x="8" y="59"/>
                    <a:pt x="7" y="60"/>
                    <a:pt x="6" y="61"/>
                  </a:cubicBezTo>
                  <a:cubicBezTo>
                    <a:pt x="1" y="66"/>
                    <a:pt x="1" y="66"/>
                    <a:pt x="1" y="66"/>
                  </a:cubicBezTo>
                  <a:cubicBezTo>
                    <a:pt x="0" y="67"/>
                    <a:pt x="0" y="68"/>
                    <a:pt x="1" y="69"/>
                  </a:cubicBezTo>
                  <a:cubicBezTo>
                    <a:pt x="6" y="75"/>
                    <a:pt x="6" y="75"/>
                    <a:pt x="6" y="75"/>
                  </a:cubicBezTo>
                  <a:cubicBezTo>
                    <a:pt x="7" y="76"/>
                    <a:pt x="8" y="77"/>
                    <a:pt x="10" y="77"/>
                  </a:cubicBezTo>
                  <a:cubicBezTo>
                    <a:pt x="16" y="77"/>
                    <a:pt x="16" y="77"/>
                    <a:pt x="16" y="77"/>
                  </a:cubicBezTo>
                  <a:cubicBezTo>
                    <a:pt x="17" y="78"/>
                    <a:pt x="18" y="79"/>
                    <a:pt x="18" y="80"/>
                  </a:cubicBezTo>
                  <a:cubicBezTo>
                    <a:pt x="24" y="95"/>
                    <a:pt x="24" y="95"/>
                    <a:pt x="24" y="95"/>
                  </a:cubicBezTo>
                  <a:cubicBezTo>
                    <a:pt x="25" y="96"/>
                    <a:pt x="25" y="98"/>
                    <a:pt x="24" y="99"/>
                  </a:cubicBezTo>
                  <a:cubicBezTo>
                    <a:pt x="20" y="103"/>
                    <a:pt x="20" y="103"/>
                    <a:pt x="20" y="103"/>
                  </a:cubicBezTo>
                  <a:cubicBezTo>
                    <a:pt x="20" y="104"/>
                    <a:pt x="19" y="106"/>
                    <a:pt x="19" y="107"/>
                  </a:cubicBezTo>
                  <a:cubicBezTo>
                    <a:pt x="20" y="115"/>
                    <a:pt x="20" y="115"/>
                    <a:pt x="20" y="115"/>
                  </a:cubicBezTo>
                  <a:cubicBezTo>
                    <a:pt x="20" y="116"/>
                    <a:pt x="21" y="117"/>
                    <a:pt x="22" y="117"/>
                  </a:cubicBezTo>
                  <a:cubicBezTo>
                    <a:pt x="29" y="117"/>
                    <a:pt x="29" y="117"/>
                    <a:pt x="29" y="117"/>
                  </a:cubicBezTo>
                  <a:cubicBezTo>
                    <a:pt x="30" y="117"/>
                    <a:pt x="32" y="117"/>
                    <a:pt x="33" y="116"/>
                  </a:cubicBezTo>
                  <a:cubicBezTo>
                    <a:pt x="37" y="113"/>
                    <a:pt x="37" y="113"/>
                    <a:pt x="37" y="113"/>
                  </a:cubicBezTo>
                  <a:cubicBezTo>
                    <a:pt x="38" y="112"/>
                    <a:pt x="40" y="112"/>
                    <a:pt x="41" y="112"/>
                  </a:cubicBezTo>
                  <a:cubicBezTo>
                    <a:pt x="57" y="119"/>
                    <a:pt x="57" y="119"/>
                    <a:pt x="57" y="119"/>
                  </a:cubicBezTo>
                  <a:cubicBezTo>
                    <a:pt x="58" y="119"/>
                    <a:pt x="59" y="121"/>
                    <a:pt x="59" y="122"/>
                  </a:cubicBezTo>
                  <a:cubicBezTo>
                    <a:pt x="60" y="127"/>
                    <a:pt x="60" y="127"/>
                    <a:pt x="60" y="127"/>
                  </a:cubicBezTo>
                  <a:cubicBezTo>
                    <a:pt x="60" y="128"/>
                    <a:pt x="60" y="130"/>
                    <a:pt x="61" y="131"/>
                  </a:cubicBezTo>
                  <a:cubicBezTo>
                    <a:pt x="67" y="136"/>
                    <a:pt x="67" y="136"/>
                    <a:pt x="67" y="136"/>
                  </a:cubicBezTo>
                  <a:cubicBezTo>
                    <a:pt x="68" y="137"/>
                    <a:pt x="69" y="137"/>
                    <a:pt x="70" y="136"/>
                  </a:cubicBezTo>
                  <a:cubicBezTo>
                    <a:pt x="76" y="131"/>
                    <a:pt x="76" y="131"/>
                    <a:pt x="76" y="131"/>
                  </a:cubicBezTo>
                  <a:cubicBezTo>
                    <a:pt x="76" y="130"/>
                    <a:pt x="77" y="128"/>
                    <a:pt x="77" y="127"/>
                  </a:cubicBezTo>
                  <a:cubicBezTo>
                    <a:pt x="78" y="122"/>
                    <a:pt x="78" y="122"/>
                    <a:pt x="78" y="122"/>
                  </a:cubicBezTo>
                  <a:cubicBezTo>
                    <a:pt x="78" y="121"/>
                    <a:pt x="79" y="120"/>
                    <a:pt x="80" y="119"/>
                  </a:cubicBezTo>
                  <a:cubicBezTo>
                    <a:pt x="96" y="113"/>
                    <a:pt x="96" y="113"/>
                    <a:pt x="96" y="113"/>
                  </a:cubicBezTo>
                  <a:cubicBezTo>
                    <a:pt x="97" y="112"/>
                    <a:pt x="99" y="112"/>
                    <a:pt x="100" y="113"/>
                  </a:cubicBezTo>
                  <a:cubicBezTo>
                    <a:pt x="104" y="116"/>
                    <a:pt x="104" y="116"/>
                    <a:pt x="104" y="116"/>
                  </a:cubicBezTo>
                  <a:cubicBezTo>
                    <a:pt x="105" y="117"/>
                    <a:pt x="107" y="118"/>
                    <a:pt x="108" y="118"/>
                  </a:cubicBezTo>
                  <a:cubicBezTo>
                    <a:pt x="115" y="117"/>
                    <a:pt x="115" y="117"/>
                    <a:pt x="115" y="117"/>
                  </a:cubicBezTo>
                  <a:cubicBezTo>
                    <a:pt x="117" y="117"/>
                    <a:pt x="118" y="116"/>
                    <a:pt x="118" y="115"/>
                  </a:cubicBezTo>
                  <a:cubicBezTo>
                    <a:pt x="118" y="108"/>
                    <a:pt x="118" y="108"/>
                    <a:pt x="118" y="108"/>
                  </a:cubicBezTo>
                  <a:cubicBezTo>
                    <a:pt x="118" y="106"/>
                    <a:pt x="117" y="105"/>
                    <a:pt x="117" y="104"/>
                  </a:cubicBezTo>
                  <a:cubicBezTo>
                    <a:pt x="113" y="100"/>
                    <a:pt x="113" y="100"/>
                    <a:pt x="113" y="100"/>
                  </a:cubicBezTo>
                  <a:cubicBezTo>
                    <a:pt x="113" y="99"/>
                    <a:pt x="113" y="97"/>
                    <a:pt x="113" y="96"/>
                  </a:cubicBezTo>
                  <a:cubicBezTo>
                    <a:pt x="120" y="80"/>
                    <a:pt x="120" y="80"/>
                    <a:pt x="120" y="80"/>
                  </a:cubicBezTo>
                  <a:cubicBezTo>
                    <a:pt x="120" y="79"/>
                    <a:pt x="121" y="78"/>
                    <a:pt x="122" y="78"/>
                  </a:cubicBezTo>
                  <a:lnTo>
                    <a:pt x="128" y="77"/>
                  </a:lnTo>
                  <a:close/>
                  <a:moveTo>
                    <a:pt x="99" y="39"/>
                  </a:moveTo>
                  <a:cubicBezTo>
                    <a:pt x="104" y="43"/>
                    <a:pt x="104" y="50"/>
                    <a:pt x="99" y="55"/>
                  </a:cubicBezTo>
                  <a:cubicBezTo>
                    <a:pt x="95" y="59"/>
                    <a:pt x="87" y="59"/>
                    <a:pt x="83" y="55"/>
                  </a:cubicBezTo>
                  <a:cubicBezTo>
                    <a:pt x="78" y="50"/>
                    <a:pt x="78" y="43"/>
                    <a:pt x="83" y="39"/>
                  </a:cubicBezTo>
                  <a:cubicBezTo>
                    <a:pt x="87" y="34"/>
                    <a:pt x="95" y="34"/>
                    <a:pt x="99" y="39"/>
                  </a:cubicBezTo>
                  <a:close/>
                  <a:moveTo>
                    <a:pt x="63" y="62"/>
                  </a:moveTo>
                  <a:cubicBezTo>
                    <a:pt x="66" y="59"/>
                    <a:pt x="72" y="59"/>
                    <a:pt x="76" y="62"/>
                  </a:cubicBezTo>
                  <a:cubicBezTo>
                    <a:pt x="79" y="66"/>
                    <a:pt x="79" y="72"/>
                    <a:pt x="76" y="75"/>
                  </a:cubicBezTo>
                  <a:cubicBezTo>
                    <a:pt x="72" y="79"/>
                    <a:pt x="66" y="79"/>
                    <a:pt x="63" y="75"/>
                  </a:cubicBezTo>
                  <a:cubicBezTo>
                    <a:pt x="59" y="72"/>
                    <a:pt x="59" y="66"/>
                    <a:pt x="63" y="62"/>
                  </a:cubicBezTo>
                  <a:close/>
                  <a:moveTo>
                    <a:pt x="56" y="55"/>
                  </a:moveTo>
                  <a:cubicBezTo>
                    <a:pt x="51" y="59"/>
                    <a:pt x="44" y="59"/>
                    <a:pt x="39" y="55"/>
                  </a:cubicBezTo>
                  <a:cubicBezTo>
                    <a:pt x="35" y="50"/>
                    <a:pt x="35" y="43"/>
                    <a:pt x="39" y="39"/>
                  </a:cubicBezTo>
                  <a:cubicBezTo>
                    <a:pt x="44" y="34"/>
                    <a:pt x="51" y="34"/>
                    <a:pt x="56" y="39"/>
                  </a:cubicBezTo>
                  <a:cubicBezTo>
                    <a:pt x="60" y="43"/>
                    <a:pt x="60" y="50"/>
                    <a:pt x="56" y="55"/>
                  </a:cubicBezTo>
                  <a:close/>
                  <a:moveTo>
                    <a:pt x="39" y="98"/>
                  </a:moveTo>
                  <a:cubicBezTo>
                    <a:pt x="35" y="94"/>
                    <a:pt x="35" y="87"/>
                    <a:pt x="39" y="82"/>
                  </a:cubicBezTo>
                  <a:cubicBezTo>
                    <a:pt x="44" y="78"/>
                    <a:pt x="51" y="78"/>
                    <a:pt x="56" y="82"/>
                  </a:cubicBezTo>
                  <a:cubicBezTo>
                    <a:pt x="60" y="87"/>
                    <a:pt x="60" y="94"/>
                    <a:pt x="56" y="98"/>
                  </a:cubicBezTo>
                  <a:cubicBezTo>
                    <a:pt x="51" y="103"/>
                    <a:pt x="44" y="103"/>
                    <a:pt x="39" y="98"/>
                  </a:cubicBezTo>
                  <a:close/>
                  <a:moveTo>
                    <a:pt x="83" y="82"/>
                  </a:moveTo>
                  <a:cubicBezTo>
                    <a:pt x="87" y="78"/>
                    <a:pt x="95" y="78"/>
                    <a:pt x="99" y="82"/>
                  </a:cubicBezTo>
                  <a:cubicBezTo>
                    <a:pt x="104" y="87"/>
                    <a:pt x="104" y="94"/>
                    <a:pt x="99" y="98"/>
                  </a:cubicBezTo>
                  <a:cubicBezTo>
                    <a:pt x="95" y="103"/>
                    <a:pt x="87" y="103"/>
                    <a:pt x="83" y="98"/>
                  </a:cubicBezTo>
                  <a:cubicBezTo>
                    <a:pt x="78" y="94"/>
                    <a:pt x="78" y="87"/>
                    <a:pt x="83" y="8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107"/>
            <p:cNvSpPr>
              <a:spLocks noEditPoints="1"/>
            </p:cNvSpPr>
            <p:nvPr/>
          </p:nvSpPr>
          <p:spPr bwMode="auto">
            <a:xfrm>
              <a:off x="7648575" y="728663"/>
              <a:ext cx="334963" cy="333375"/>
            </a:xfrm>
            <a:custGeom>
              <a:avLst/>
              <a:gdLst>
                <a:gd name="T0" fmla="*/ 55 w 118"/>
                <a:gd name="T1" fmla="*/ 2 h 118"/>
                <a:gd name="T2" fmla="*/ 2 w 118"/>
                <a:gd name="T3" fmla="*/ 63 h 118"/>
                <a:gd name="T4" fmla="*/ 63 w 118"/>
                <a:gd name="T5" fmla="*/ 116 h 118"/>
                <a:gd name="T6" fmla="*/ 116 w 118"/>
                <a:gd name="T7" fmla="*/ 55 h 118"/>
                <a:gd name="T8" fmla="*/ 55 w 118"/>
                <a:gd name="T9" fmla="*/ 2 h 118"/>
                <a:gd name="T10" fmla="*/ 61 w 118"/>
                <a:gd name="T11" fmla="*/ 86 h 118"/>
                <a:gd name="T12" fmla="*/ 32 w 118"/>
                <a:gd name="T13" fmla="*/ 61 h 118"/>
                <a:gd name="T14" fmla="*/ 57 w 118"/>
                <a:gd name="T15" fmla="*/ 32 h 118"/>
                <a:gd name="T16" fmla="*/ 86 w 118"/>
                <a:gd name="T17" fmla="*/ 57 h 118"/>
                <a:gd name="T18" fmla="*/ 61 w 118"/>
                <a:gd name="T19" fmla="*/ 8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5" y="2"/>
                  </a:moveTo>
                  <a:cubicBezTo>
                    <a:pt x="24" y="4"/>
                    <a:pt x="0" y="31"/>
                    <a:pt x="2" y="63"/>
                  </a:cubicBezTo>
                  <a:cubicBezTo>
                    <a:pt x="4" y="94"/>
                    <a:pt x="31" y="118"/>
                    <a:pt x="63" y="116"/>
                  </a:cubicBezTo>
                  <a:cubicBezTo>
                    <a:pt x="94" y="114"/>
                    <a:pt x="118" y="87"/>
                    <a:pt x="116" y="55"/>
                  </a:cubicBezTo>
                  <a:cubicBezTo>
                    <a:pt x="114" y="24"/>
                    <a:pt x="87" y="0"/>
                    <a:pt x="55" y="2"/>
                  </a:cubicBezTo>
                  <a:close/>
                  <a:moveTo>
                    <a:pt x="61" y="86"/>
                  </a:moveTo>
                  <a:cubicBezTo>
                    <a:pt x="46" y="87"/>
                    <a:pt x="33" y="76"/>
                    <a:pt x="32" y="61"/>
                  </a:cubicBezTo>
                  <a:cubicBezTo>
                    <a:pt x="31" y="46"/>
                    <a:pt x="42" y="33"/>
                    <a:pt x="57" y="32"/>
                  </a:cubicBezTo>
                  <a:cubicBezTo>
                    <a:pt x="72" y="31"/>
                    <a:pt x="85" y="42"/>
                    <a:pt x="86" y="57"/>
                  </a:cubicBezTo>
                  <a:cubicBezTo>
                    <a:pt x="87" y="72"/>
                    <a:pt x="76" y="85"/>
                    <a:pt x="61" y="8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108"/>
            <p:cNvSpPr>
              <a:spLocks/>
            </p:cNvSpPr>
            <p:nvPr/>
          </p:nvSpPr>
          <p:spPr bwMode="auto">
            <a:xfrm>
              <a:off x="7778750" y="696913"/>
              <a:ext cx="60325" cy="96838"/>
            </a:xfrm>
            <a:custGeom>
              <a:avLst/>
              <a:gdLst>
                <a:gd name="T0" fmla="*/ 20 w 21"/>
                <a:gd name="T1" fmla="*/ 28 h 34"/>
                <a:gd name="T2" fmla="*/ 17 w 21"/>
                <a:gd name="T3" fmla="*/ 33 h 34"/>
                <a:gd name="T4" fmla="*/ 5 w 21"/>
                <a:gd name="T5" fmla="*/ 34 h 34"/>
                <a:gd name="T6" fmla="*/ 0 w 21"/>
                <a:gd name="T7" fmla="*/ 30 h 34"/>
                <a:gd name="T8" fmla="*/ 2 w 21"/>
                <a:gd name="T9" fmla="*/ 5 h 34"/>
                <a:gd name="T10" fmla="*/ 7 w 21"/>
                <a:gd name="T11" fmla="*/ 0 h 34"/>
                <a:gd name="T12" fmla="*/ 10 w 21"/>
                <a:gd name="T13" fmla="*/ 0 h 34"/>
                <a:gd name="T14" fmla="*/ 15 w 21"/>
                <a:gd name="T15" fmla="*/ 4 h 34"/>
                <a:gd name="T16" fmla="*/ 20 w 21"/>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4">
                  <a:moveTo>
                    <a:pt x="20" y="28"/>
                  </a:moveTo>
                  <a:cubicBezTo>
                    <a:pt x="21" y="31"/>
                    <a:pt x="19" y="33"/>
                    <a:pt x="17" y="33"/>
                  </a:cubicBezTo>
                  <a:cubicBezTo>
                    <a:pt x="5" y="34"/>
                    <a:pt x="5" y="34"/>
                    <a:pt x="5" y="34"/>
                  </a:cubicBezTo>
                  <a:cubicBezTo>
                    <a:pt x="2" y="34"/>
                    <a:pt x="0" y="32"/>
                    <a:pt x="0" y="30"/>
                  </a:cubicBezTo>
                  <a:cubicBezTo>
                    <a:pt x="2" y="5"/>
                    <a:pt x="2" y="5"/>
                    <a:pt x="2" y="5"/>
                  </a:cubicBezTo>
                  <a:cubicBezTo>
                    <a:pt x="3" y="2"/>
                    <a:pt x="5" y="0"/>
                    <a:pt x="7" y="0"/>
                  </a:cubicBezTo>
                  <a:cubicBezTo>
                    <a:pt x="10" y="0"/>
                    <a:pt x="10" y="0"/>
                    <a:pt x="10" y="0"/>
                  </a:cubicBezTo>
                  <a:cubicBezTo>
                    <a:pt x="12" y="0"/>
                    <a:pt x="14" y="1"/>
                    <a:pt x="15" y="4"/>
                  </a:cubicBezTo>
                  <a:lnTo>
                    <a:pt x="20" y="2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109"/>
            <p:cNvSpPr>
              <a:spLocks/>
            </p:cNvSpPr>
            <p:nvPr/>
          </p:nvSpPr>
          <p:spPr bwMode="auto">
            <a:xfrm>
              <a:off x="7793038" y="996951"/>
              <a:ext cx="60325" cy="96838"/>
            </a:xfrm>
            <a:custGeom>
              <a:avLst/>
              <a:gdLst>
                <a:gd name="T0" fmla="*/ 1 w 21"/>
                <a:gd name="T1" fmla="*/ 6 h 34"/>
                <a:gd name="T2" fmla="*/ 4 w 21"/>
                <a:gd name="T3" fmla="*/ 1 h 34"/>
                <a:gd name="T4" fmla="*/ 16 w 21"/>
                <a:gd name="T5" fmla="*/ 0 h 34"/>
                <a:gd name="T6" fmla="*/ 20 w 21"/>
                <a:gd name="T7" fmla="*/ 4 h 34"/>
                <a:gd name="T8" fmla="*/ 19 w 21"/>
                <a:gd name="T9" fmla="*/ 29 h 34"/>
                <a:gd name="T10" fmla="*/ 14 w 21"/>
                <a:gd name="T11" fmla="*/ 34 h 34"/>
                <a:gd name="T12" fmla="*/ 11 w 21"/>
                <a:gd name="T13" fmla="*/ 34 h 34"/>
                <a:gd name="T14" fmla="*/ 6 w 21"/>
                <a:gd name="T15" fmla="*/ 30 h 34"/>
                <a:gd name="T16" fmla="*/ 1 w 21"/>
                <a:gd name="T17"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4">
                  <a:moveTo>
                    <a:pt x="1" y="6"/>
                  </a:moveTo>
                  <a:cubicBezTo>
                    <a:pt x="0" y="3"/>
                    <a:pt x="2" y="1"/>
                    <a:pt x="4" y="1"/>
                  </a:cubicBezTo>
                  <a:cubicBezTo>
                    <a:pt x="16" y="0"/>
                    <a:pt x="16" y="0"/>
                    <a:pt x="16" y="0"/>
                  </a:cubicBezTo>
                  <a:cubicBezTo>
                    <a:pt x="19" y="0"/>
                    <a:pt x="21" y="2"/>
                    <a:pt x="20" y="4"/>
                  </a:cubicBezTo>
                  <a:cubicBezTo>
                    <a:pt x="19" y="29"/>
                    <a:pt x="19" y="29"/>
                    <a:pt x="19" y="29"/>
                  </a:cubicBezTo>
                  <a:cubicBezTo>
                    <a:pt x="18" y="32"/>
                    <a:pt x="16" y="34"/>
                    <a:pt x="14" y="34"/>
                  </a:cubicBezTo>
                  <a:cubicBezTo>
                    <a:pt x="11" y="34"/>
                    <a:pt x="11" y="34"/>
                    <a:pt x="11" y="34"/>
                  </a:cubicBezTo>
                  <a:cubicBezTo>
                    <a:pt x="9" y="34"/>
                    <a:pt x="7" y="33"/>
                    <a:pt x="6" y="30"/>
                  </a:cubicBezTo>
                  <a:lnTo>
                    <a:pt x="1"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110"/>
            <p:cNvSpPr>
              <a:spLocks/>
            </p:cNvSpPr>
            <p:nvPr/>
          </p:nvSpPr>
          <p:spPr bwMode="auto">
            <a:xfrm>
              <a:off x="7618413" y="873126"/>
              <a:ext cx="95250" cy="58738"/>
            </a:xfrm>
            <a:custGeom>
              <a:avLst/>
              <a:gdLst>
                <a:gd name="T0" fmla="*/ 28 w 34"/>
                <a:gd name="T1" fmla="*/ 1 h 21"/>
                <a:gd name="T2" fmla="*/ 33 w 34"/>
                <a:gd name="T3" fmla="*/ 4 h 21"/>
                <a:gd name="T4" fmla="*/ 34 w 34"/>
                <a:gd name="T5" fmla="*/ 16 h 21"/>
                <a:gd name="T6" fmla="*/ 30 w 34"/>
                <a:gd name="T7" fmla="*/ 20 h 21"/>
                <a:gd name="T8" fmla="*/ 5 w 34"/>
                <a:gd name="T9" fmla="*/ 19 h 21"/>
                <a:gd name="T10" fmla="*/ 0 w 34"/>
                <a:gd name="T11" fmla="*/ 14 h 21"/>
                <a:gd name="T12" fmla="*/ 0 w 34"/>
                <a:gd name="T13" fmla="*/ 11 h 21"/>
                <a:gd name="T14" fmla="*/ 4 w 34"/>
                <a:gd name="T15" fmla="*/ 6 h 21"/>
                <a:gd name="T16" fmla="*/ 28 w 34"/>
                <a:gd name="T17"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1">
                  <a:moveTo>
                    <a:pt x="28" y="1"/>
                  </a:moveTo>
                  <a:cubicBezTo>
                    <a:pt x="31" y="0"/>
                    <a:pt x="33" y="2"/>
                    <a:pt x="33" y="4"/>
                  </a:cubicBezTo>
                  <a:cubicBezTo>
                    <a:pt x="34" y="16"/>
                    <a:pt x="34" y="16"/>
                    <a:pt x="34" y="16"/>
                  </a:cubicBezTo>
                  <a:cubicBezTo>
                    <a:pt x="34" y="19"/>
                    <a:pt x="32" y="21"/>
                    <a:pt x="30" y="20"/>
                  </a:cubicBezTo>
                  <a:cubicBezTo>
                    <a:pt x="5" y="19"/>
                    <a:pt x="5" y="19"/>
                    <a:pt x="5" y="19"/>
                  </a:cubicBezTo>
                  <a:cubicBezTo>
                    <a:pt x="2" y="18"/>
                    <a:pt x="0" y="16"/>
                    <a:pt x="0" y="14"/>
                  </a:cubicBezTo>
                  <a:cubicBezTo>
                    <a:pt x="0" y="11"/>
                    <a:pt x="0" y="11"/>
                    <a:pt x="0" y="11"/>
                  </a:cubicBezTo>
                  <a:cubicBezTo>
                    <a:pt x="0" y="9"/>
                    <a:pt x="1" y="7"/>
                    <a:pt x="4" y="6"/>
                  </a:cubicBezTo>
                  <a:lnTo>
                    <a:pt x="28" y="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111"/>
            <p:cNvSpPr>
              <a:spLocks/>
            </p:cNvSpPr>
            <p:nvPr/>
          </p:nvSpPr>
          <p:spPr bwMode="auto">
            <a:xfrm>
              <a:off x="7918450" y="858838"/>
              <a:ext cx="96838" cy="58738"/>
            </a:xfrm>
            <a:custGeom>
              <a:avLst/>
              <a:gdLst>
                <a:gd name="T0" fmla="*/ 6 w 34"/>
                <a:gd name="T1" fmla="*/ 20 h 21"/>
                <a:gd name="T2" fmla="*/ 1 w 34"/>
                <a:gd name="T3" fmla="*/ 17 h 21"/>
                <a:gd name="T4" fmla="*/ 0 w 34"/>
                <a:gd name="T5" fmla="*/ 5 h 21"/>
                <a:gd name="T6" fmla="*/ 4 w 34"/>
                <a:gd name="T7" fmla="*/ 1 h 21"/>
                <a:gd name="T8" fmla="*/ 29 w 34"/>
                <a:gd name="T9" fmla="*/ 2 h 21"/>
                <a:gd name="T10" fmla="*/ 34 w 34"/>
                <a:gd name="T11" fmla="*/ 7 h 21"/>
                <a:gd name="T12" fmla="*/ 34 w 34"/>
                <a:gd name="T13" fmla="*/ 10 h 21"/>
                <a:gd name="T14" fmla="*/ 30 w 34"/>
                <a:gd name="T15" fmla="*/ 15 h 21"/>
                <a:gd name="T16" fmla="*/ 6 w 34"/>
                <a:gd name="T1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1">
                  <a:moveTo>
                    <a:pt x="6" y="20"/>
                  </a:moveTo>
                  <a:cubicBezTo>
                    <a:pt x="3" y="21"/>
                    <a:pt x="1" y="19"/>
                    <a:pt x="1" y="17"/>
                  </a:cubicBezTo>
                  <a:cubicBezTo>
                    <a:pt x="0" y="5"/>
                    <a:pt x="0" y="5"/>
                    <a:pt x="0" y="5"/>
                  </a:cubicBezTo>
                  <a:cubicBezTo>
                    <a:pt x="0" y="2"/>
                    <a:pt x="2" y="0"/>
                    <a:pt x="4" y="1"/>
                  </a:cubicBezTo>
                  <a:cubicBezTo>
                    <a:pt x="29" y="2"/>
                    <a:pt x="29" y="2"/>
                    <a:pt x="29" y="2"/>
                  </a:cubicBezTo>
                  <a:cubicBezTo>
                    <a:pt x="32" y="3"/>
                    <a:pt x="34" y="5"/>
                    <a:pt x="34" y="7"/>
                  </a:cubicBezTo>
                  <a:cubicBezTo>
                    <a:pt x="34" y="10"/>
                    <a:pt x="34" y="10"/>
                    <a:pt x="34" y="10"/>
                  </a:cubicBezTo>
                  <a:cubicBezTo>
                    <a:pt x="34" y="12"/>
                    <a:pt x="33" y="14"/>
                    <a:pt x="30" y="15"/>
                  </a:cubicBezTo>
                  <a:lnTo>
                    <a:pt x="6" y="2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112"/>
            <p:cNvSpPr>
              <a:spLocks/>
            </p:cNvSpPr>
            <p:nvPr/>
          </p:nvSpPr>
          <p:spPr bwMode="auto">
            <a:xfrm>
              <a:off x="7659688" y="754063"/>
              <a:ext cx="93663" cy="90488"/>
            </a:xfrm>
            <a:custGeom>
              <a:avLst/>
              <a:gdLst>
                <a:gd name="T0" fmla="*/ 31 w 33"/>
                <a:gd name="T1" fmla="*/ 16 h 32"/>
                <a:gd name="T2" fmla="*/ 31 w 33"/>
                <a:gd name="T3" fmla="*/ 21 h 32"/>
                <a:gd name="T4" fmla="*/ 23 w 33"/>
                <a:gd name="T5" fmla="*/ 30 h 32"/>
                <a:gd name="T6" fmla="*/ 18 w 33"/>
                <a:gd name="T7" fmla="*/ 30 h 32"/>
                <a:gd name="T8" fmla="*/ 1 w 33"/>
                <a:gd name="T9" fmla="*/ 11 h 32"/>
                <a:gd name="T10" fmla="*/ 1 w 33"/>
                <a:gd name="T11" fmla="*/ 5 h 32"/>
                <a:gd name="T12" fmla="*/ 3 w 33"/>
                <a:gd name="T13" fmla="*/ 3 h 32"/>
                <a:gd name="T14" fmla="*/ 10 w 33"/>
                <a:gd name="T15" fmla="*/ 2 h 32"/>
                <a:gd name="T16" fmla="*/ 31 w 33"/>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1" y="16"/>
                  </a:moveTo>
                  <a:cubicBezTo>
                    <a:pt x="33" y="17"/>
                    <a:pt x="33" y="20"/>
                    <a:pt x="31" y="21"/>
                  </a:cubicBezTo>
                  <a:cubicBezTo>
                    <a:pt x="23" y="30"/>
                    <a:pt x="23" y="30"/>
                    <a:pt x="23" y="30"/>
                  </a:cubicBezTo>
                  <a:cubicBezTo>
                    <a:pt x="22" y="32"/>
                    <a:pt x="19" y="32"/>
                    <a:pt x="18" y="30"/>
                  </a:cubicBezTo>
                  <a:cubicBezTo>
                    <a:pt x="1" y="11"/>
                    <a:pt x="1" y="11"/>
                    <a:pt x="1" y="11"/>
                  </a:cubicBezTo>
                  <a:cubicBezTo>
                    <a:pt x="0" y="9"/>
                    <a:pt x="0" y="6"/>
                    <a:pt x="1" y="5"/>
                  </a:cubicBezTo>
                  <a:cubicBezTo>
                    <a:pt x="3" y="3"/>
                    <a:pt x="3" y="3"/>
                    <a:pt x="3" y="3"/>
                  </a:cubicBezTo>
                  <a:cubicBezTo>
                    <a:pt x="5" y="1"/>
                    <a:pt x="7" y="0"/>
                    <a:pt x="10" y="2"/>
                  </a:cubicBezTo>
                  <a:lnTo>
                    <a:pt x="31"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113"/>
            <p:cNvSpPr>
              <a:spLocks/>
            </p:cNvSpPr>
            <p:nvPr/>
          </p:nvSpPr>
          <p:spPr bwMode="auto">
            <a:xfrm>
              <a:off x="7878763" y="946151"/>
              <a:ext cx="93663" cy="90488"/>
            </a:xfrm>
            <a:custGeom>
              <a:avLst/>
              <a:gdLst>
                <a:gd name="T0" fmla="*/ 2 w 33"/>
                <a:gd name="T1" fmla="*/ 16 h 32"/>
                <a:gd name="T2" fmla="*/ 2 w 33"/>
                <a:gd name="T3" fmla="*/ 11 h 32"/>
                <a:gd name="T4" fmla="*/ 9 w 33"/>
                <a:gd name="T5" fmla="*/ 2 h 32"/>
                <a:gd name="T6" fmla="*/ 15 w 33"/>
                <a:gd name="T7" fmla="*/ 2 h 32"/>
                <a:gd name="T8" fmla="*/ 32 w 33"/>
                <a:gd name="T9" fmla="*/ 21 h 32"/>
                <a:gd name="T10" fmla="*/ 32 w 33"/>
                <a:gd name="T11" fmla="*/ 27 h 32"/>
                <a:gd name="T12" fmla="*/ 30 w 33"/>
                <a:gd name="T13" fmla="*/ 29 h 32"/>
                <a:gd name="T14" fmla="*/ 23 w 33"/>
                <a:gd name="T15" fmla="*/ 30 h 32"/>
                <a:gd name="T16" fmla="*/ 2 w 33"/>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2" y="16"/>
                  </a:moveTo>
                  <a:cubicBezTo>
                    <a:pt x="0" y="15"/>
                    <a:pt x="0" y="12"/>
                    <a:pt x="2" y="11"/>
                  </a:cubicBezTo>
                  <a:cubicBezTo>
                    <a:pt x="9" y="2"/>
                    <a:pt x="9" y="2"/>
                    <a:pt x="9" y="2"/>
                  </a:cubicBezTo>
                  <a:cubicBezTo>
                    <a:pt x="11" y="0"/>
                    <a:pt x="14" y="0"/>
                    <a:pt x="15" y="2"/>
                  </a:cubicBezTo>
                  <a:cubicBezTo>
                    <a:pt x="32" y="21"/>
                    <a:pt x="32" y="21"/>
                    <a:pt x="32" y="21"/>
                  </a:cubicBezTo>
                  <a:cubicBezTo>
                    <a:pt x="33" y="23"/>
                    <a:pt x="33" y="26"/>
                    <a:pt x="32" y="27"/>
                  </a:cubicBezTo>
                  <a:cubicBezTo>
                    <a:pt x="30" y="29"/>
                    <a:pt x="30" y="29"/>
                    <a:pt x="30" y="29"/>
                  </a:cubicBezTo>
                  <a:cubicBezTo>
                    <a:pt x="28" y="31"/>
                    <a:pt x="25" y="32"/>
                    <a:pt x="23" y="30"/>
                  </a:cubicBezTo>
                  <a:lnTo>
                    <a:pt x="2"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114"/>
            <p:cNvSpPr>
              <a:spLocks/>
            </p:cNvSpPr>
            <p:nvPr/>
          </p:nvSpPr>
          <p:spPr bwMode="auto">
            <a:xfrm>
              <a:off x="7673975" y="957263"/>
              <a:ext cx="90488" cy="93663"/>
            </a:xfrm>
            <a:custGeom>
              <a:avLst/>
              <a:gdLst>
                <a:gd name="T0" fmla="*/ 16 w 32"/>
                <a:gd name="T1" fmla="*/ 2 h 33"/>
                <a:gd name="T2" fmla="*/ 21 w 32"/>
                <a:gd name="T3" fmla="*/ 2 h 33"/>
                <a:gd name="T4" fmla="*/ 30 w 32"/>
                <a:gd name="T5" fmla="*/ 9 h 33"/>
                <a:gd name="T6" fmla="*/ 30 w 32"/>
                <a:gd name="T7" fmla="*/ 15 h 33"/>
                <a:gd name="T8" fmla="*/ 11 w 32"/>
                <a:gd name="T9" fmla="*/ 32 h 33"/>
                <a:gd name="T10" fmla="*/ 5 w 32"/>
                <a:gd name="T11" fmla="*/ 32 h 33"/>
                <a:gd name="T12" fmla="*/ 3 w 32"/>
                <a:gd name="T13" fmla="*/ 30 h 33"/>
                <a:gd name="T14" fmla="*/ 2 w 32"/>
                <a:gd name="T15" fmla="*/ 23 h 33"/>
                <a:gd name="T16" fmla="*/ 16 w 32"/>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6" y="2"/>
                  </a:moveTo>
                  <a:cubicBezTo>
                    <a:pt x="17" y="0"/>
                    <a:pt x="20" y="0"/>
                    <a:pt x="21" y="2"/>
                  </a:cubicBezTo>
                  <a:cubicBezTo>
                    <a:pt x="30" y="9"/>
                    <a:pt x="30" y="9"/>
                    <a:pt x="30" y="9"/>
                  </a:cubicBezTo>
                  <a:cubicBezTo>
                    <a:pt x="32" y="11"/>
                    <a:pt x="32" y="14"/>
                    <a:pt x="30" y="15"/>
                  </a:cubicBezTo>
                  <a:cubicBezTo>
                    <a:pt x="11" y="32"/>
                    <a:pt x="11" y="32"/>
                    <a:pt x="11" y="32"/>
                  </a:cubicBezTo>
                  <a:cubicBezTo>
                    <a:pt x="9" y="33"/>
                    <a:pt x="6" y="33"/>
                    <a:pt x="5" y="32"/>
                  </a:cubicBezTo>
                  <a:cubicBezTo>
                    <a:pt x="3" y="30"/>
                    <a:pt x="3" y="30"/>
                    <a:pt x="3" y="30"/>
                  </a:cubicBezTo>
                  <a:cubicBezTo>
                    <a:pt x="1" y="28"/>
                    <a:pt x="0" y="25"/>
                    <a:pt x="2" y="23"/>
                  </a:cubicBezTo>
                  <a:lnTo>
                    <a:pt x="16"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115"/>
            <p:cNvSpPr>
              <a:spLocks/>
            </p:cNvSpPr>
            <p:nvPr/>
          </p:nvSpPr>
          <p:spPr bwMode="auto">
            <a:xfrm>
              <a:off x="7867650" y="739776"/>
              <a:ext cx="90488" cy="93663"/>
            </a:xfrm>
            <a:custGeom>
              <a:avLst/>
              <a:gdLst>
                <a:gd name="T0" fmla="*/ 16 w 32"/>
                <a:gd name="T1" fmla="*/ 31 h 33"/>
                <a:gd name="T2" fmla="*/ 11 w 32"/>
                <a:gd name="T3" fmla="*/ 31 h 33"/>
                <a:gd name="T4" fmla="*/ 2 w 32"/>
                <a:gd name="T5" fmla="*/ 24 h 33"/>
                <a:gd name="T6" fmla="*/ 2 w 32"/>
                <a:gd name="T7" fmla="*/ 18 h 33"/>
                <a:gd name="T8" fmla="*/ 21 w 32"/>
                <a:gd name="T9" fmla="*/ 1 h 33"/>
                <a:gd name="T10" fmla="*/ 27 w 32"/>
                <a:gd name="T11" fmla="*/ 1 h 33"/>
                <a:gd name="T12" fmla="*/ 29 w 32"/>
                <a:gd name="T13" fmla="*/ 3 h 33"/>
                <a:gd name="T14" fmla="*/ 30 w 32"/>
                <a:gd name="T15" fmla="*/ 10 h 33"/>
                <a:gd name="T16" fmla="*/ 16 w 32"/>
                <a:gd name="T17"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16" y="31"/>
                  </a:moveTo>
                  <a:cubicBezTo>
                    <a:pt x="15" y="33"/>
                    <a:pt x="12" y="33"/>
                    <a:pt x="11" y="31"/>
                  </a:cubicBezTo>
                  <a:cubicBezTo>
                    <a:pt x="2" y="24"/>
                    <a:pt x="2" y="24"/>
                    <a:pt x="2" y="24"/>
                  </a:cubicBezTo>
                  <a:cubicBezTo>
                    <a:pt x="0" y="22"/>
                    <a:pt x="0" y="19"/>
                    <a:pt x="2" y="18"/>
                  </a:cubicBezTo>
                  <a:cubicBezTo>
                    <a:pt x="21" y="1"/>
                    <a:pt x="21" y="1"/>
                    <a:pt x="21" y="1"/>
                  </a:cubicBezTo>
                  <a:cubicBezTo>
                    <a:pt x="23" y="0"/>
                    <a:pt x="26" y="0"/>
                    <a:pt x="27" y="1"/>
                  </a:cubicBezTo>
                  <a:cubicBezTo>
                    <a:pt x="29" y="3"/>
                    <a:pt x="29" y="3"/>
                    <a:pt x="29" y="3"/>
                  </a:cubicBezTo>
                  <a:cubicBezTo>
                    <a:pt x="31" y="5"/>
                    <a:pt x="32" y="8"/>
                    <a:pt x="30" y="10"/>
                  </a:cubicBezTo>
                  <a:lnTo>
                    <a:pt x="16"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116"/>
            <p:cNvSpPr>
              <a:spLocks/>
            </p:cNvSpPr>
            <p:nvPr/>
          </p:nvSpPr>
          <p:spPr bwMode="auto">
            <a:xfrm>
              <a:off x="7713663" y="711201"/>
              <a:ext cx="79375" cy="101600"/>
            </a:xfrm>
            <a:custGeom>
              <a:avLst/>
              <a:gdLst>
                <a:gd name="T0" fmla="*/ 26 w 28"/>
                <a:gd name="T1" fmla="*/ 24 h 36"/>
                <a:gd name="T2" fmla="*/ 25 w 28"/>
                <a:gd name="T3" fmla="*/ 30 h 36"/>
                <a:gd name="T4" fmla="*/ 14 w 28"/>
                <a:gd name="T5" fmla="*/ 35 h 36"/>
                <a:gd name="T6" fmla="*/ 9 w 28"/>
                <a:gd name="T7" fmla="*/ 33 h 36"/>
                <a:gd name="T8" fmla="*/ 1 w 28"/>
                <a:gd name="T9" fmla="*/ 9 h 36"/>
                <a:gd name="T10" fmla="*/ 3 w 28"/>
                <a:gd name="T11" fmla="*/ 3 h 36"/>
                <a:gd name="T12" fmla="*/ 5 w 28"/>
                <a:gd name="T13" fmla="*/ 2 h 36"/>
                <a:gd name="T14" fmla="*/ 12 w 28"/>
                <a:gd name="T15" fmla="*/ 3 h 36"/>
                <a:gd name="T16" fmla="*/ 26 w 28"/>
                <a:gd name="T1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26" y="24"/>
                  </a:moveTo>
                  <a:cubicBezTo>
                    <a:pt x="28" y="26"/>
                    <a:pt x="27" y="28"/>
                    <a:pt x="25" y="30"/>
                  </a:cubicBezTo>
                  <a:cubicBezTo>
                    <a:pt x="14" y="35"/>
                    <a:pt x="14" y="35"/>
                    <a:pt x="14" y="35"/>
                  </a:cubicBezTo>
                  <a:cubicBezTo>
                    <a:pt x="12" y="36"/>
                    <a:pt x="10" y="35"/>
                    <a:pt x="9" y="33"/>
                  </a:cubicBezTo>
                  <a:cubicBezTo>
                    <a:pt x="1" y="9"/>
                    <a:pt x="1" y="9"/>
                    <a:pt x="1" y="9"/>
                  </a:cubicBezTo>
                  <a:cubicBezTo>
                    <a:pt x="0" y="7"/>
                    <a:pt x="1" y="4"/>
                    <a:pt x="3" y="3"/>
                  </a:cubicBezTo>
                  <a:cubicBezTo>
                    <a:pt x="5" y="2"/>
                    <a:pt x="5" y="2"/>
                    <a:pt x="5" y="2"/>
                  </a:cubicBezTo>
                  <a:cubicBezTo>
                    <a:pt x="8" y="0"/>
                    <a:pt x="11" y="1"/>
                    <a:pt x="12" y="3"/>
                  </a:cubicBezTo>
                  <a:lnTo>
                    <a:pt x="26"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117"/>
            <p:cNvSpPr>
              <a:spLocks/>
            </p:cNvSpPr>
            <p:nvPr/>
          </p:nvSpPr>
          <p:spPr bwMode="auto">
            <a:xfrm>
              <a:off x="7839075" y="977901"/>
              <a:ext cx="79375" cy="101600"/>
            </a:xfrm>
            <a:custGeom>
              <a:avLst/>
              <a:gdLst>
                <a:gd name="T0" fmla="*/ 2 w 28"/>
                <a:gd name="T1" fmla="*/ 12 h 36"/>
                <a:gd name="T2" fmla="*/ 3 w 28"/>
                <a:gd name="T3" fmla="*/ 6 h 36"/>
                <a:gd name="T4" fmla="*/ 14 w 28"/>
                <a:gd name="T5" fmla="*/ 1 h 36"/>
                <a:gd name="T6" fmla="*/ 19 w 28"/>
                <a:gd name="T7" fmla="*/ 3 h 36"/>
                <a:gd name="T8" fmla="*/ 27 w 28"/>
                <a:gd name="T9" fmla="*/ 27 h 36"/>
                <a:gd name="T10" fmla="*/ 25 w 28"/>
                <a:gd name="T11" fmla="*/ 33 h 36"/>
                <a:gd name="T12" fmla="*/ 23 w 28"/>
                <a:gd name="T13" fmla="*/ 34 h 36"/>
                <a:gd name="T14" fmla="*/ 16 w 28"/>
                <a:gd name="T15" fmla="*/ 33 h 36"/>
                <a:gd name="T16" fmla="*/ 2 w 28"/>
                <a:gd name="T17"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2" y="12"/>
                  </a:moveTo>
                  <a:cubicBezTo>
                    <a:pt x="0" y="10"/>
                    <a:pt x="1" y="7"/>
                    <a:pt x="3" y="6"/>
                  </a:cubicBezTo>
                  <a:cubicBezTo>
                    <a:pt x="14" y="1"/>
                    <a:pt x="14" y="1"/>
                    <a:pt x="14" y="1"/>
                  </a:cubicBezTo>
                  <a:cubicBezTo>
                    <a:pt x="16" y="0"/>
                    <a:pt x="18" y="1"/>
                    <a:pt x="19" y="3"/>
                  </a:cubicBezTo>
                  <a:cubicBezTo>
                    <a:pt x="27" y="27"/>
                    <a:pt x="27" y="27"/>
                    <a:pt x="27" y="27"/>
                  </a:cubicBezTo>
                  <a:cubicBezTo>
                    <a:pt x="28" y="29"/>
                    <a:pt x="27" y="32"/>
                    <a:pt x="25" y="33"/>
                  </a:cubicBezTo>
                  <a:cubicBezTo>
                    <a:pt x="23" y="34"/>
                    <a:pt x="23" y="34"/>
                    <a:pt x="23" y="34"/>
                  </a:cubicBezTo>
                  <a:cubicBezTo>
                    <a:pt x="20" y="36"/>
                    <a:pt x="17" y="35"/>
                    <a:pt x="16" y="33"/>
                  </a:cubicBezTo>
                  <a:lnTo>
                    <a:pt x="2" y="1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118"/>
            <p:cNvSpPr>
              <a:spLocks/>
            </p:cNvSpPr>
            <p:nvPr/>
          </p:nvSpPr>
          <p:spPr bwMode="auto">
            <a:xfrm>
              <a:off x="7631113" y="917576"/>
              <a:ext cx="103188" cy="79375"/>
            </a:xfrm>
            <a:custGeom>
              <a:avLst/>
              <a:gdLst>
                <a:gd name="T0" fmla="*/ 24 w 36"/>
                <a:gd name="T1" fmla="*/ 2 h 28"/>
                <a:gd name="T2" fmla="*/ 30 w 36"/>
                <a:gd name="T3" fmla="*/ 3 h 28"/>
                <a:gd name="T4" fmla="*/ 35 w 36"/>
                <a:gd name="T5" fmla="*/ 14 h 28"/>
                <a:gd name="T6" fmla="*/ 33 w 36"/>
                <a:gd name="T7" fmla="*/ 19 h 28"/>
                <a:gd name="T8" fmla="*/ 9 w 36"/>
                <a:gd name="T9" fmla="*/ 27 h 28"/>
                <a:gd name="T10" fmla="*/ 3 w 36"/>
                <a:gd name="T11" fmla="*/ 25 h 28"/>
                <a:gd name="T12" fmla="*/ 2 w 36"/>
                <a:gd name="T13" fmla="*/ 23 h 28"/>
                <a:gd name="T14" fmla="*/ 3 w 36"/>
                <a:gd name="T15" fmla="*/ 16 h 28"/>
                <a:gd name="T16" fmla="*/ 24 w 36"/>
                <a:gd name="T17"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24" y="2"/>
                  </a:moveTo>
                  <a:cubicBezTo>
                    <a:pt x="26" y="0"/>
                    <a:pt x="28" y="1"/>
                    <a:pt x="30" y="3"/>
                  </a:cubicBezTo>
                  <a:cubicBezTo>
                    <a:pt x="35" y="14"/>
                    <a:pt x="35" y="14"/>
                    <a:pt x="35" y="14"/>
                  </a:cubicBezTo>
                  <a:cubicBezTo>
                    <a:pt x="36" y="16"/>
                    <a:pt x="35" y="18"/>
                    <a:pt x="33" y="19"/>
                  </a:cubicBezTo>
                  <a:cubicBezTo>
                    <a:pt x="9" y="27"/>
                    <a:pt x="9" y="27"/>
                    <a:pt x="9" y="27"/>
                  </a:cubicBezTo>
                  <a:cubicBezTo>
                    <a:pt x="7" y="28"/>
                    <a:pt x="4" y="27"/>
                    <a:pt x="3" y="25"/>
                  </a:cubicBezTo>
                  <a:cubicBezTo>
                    <a:pt x="2" y="23"/>
                    <a:pt x="2" y="23"/>
                    <a:pt x="2" y="23"/>
                  </a:cubicBezTo>
                  <a:cubicBezTo>
                    <a:pt x="0" y="20"/>
                    <a:pt x="1" y="17"/>
                    <a:pt x="3" y="16"/>
                  </a:cubicBezTo>
                  <a:lnTo>
                    <a:pt x="24"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119"/>
            <p:cNvSpPr>
              <a:spLocks/>
            </p:cNvSpPr>
            <p:nvPr/>
          </p:nvSpPr>
          <p:spPr bwMode="auto">
            <a:xfrm>
              <a:off x="7897813" y="793751"/>
              <a:ext cx="100013" cy="79375"/>
            </a:xfrm>
            <a:custGeom>
              <a:avLst/>
              <a:gdLst>
                <a:gd name="T0" fmla="*/ 12 w 35"/>
                <a:gd name="T1" fmla="*/ 26 h 28"/>
                <a:gd name="T2" fmla="*/ 6 w 35"/>
                <a:gd name="T3" fmla="*/ 25 h 28"/>
                <a:gd name="T4" fmla="*/ 1 w 35"/>
                <a:gd name="T5" fmla="*/ 14 h 28"/>
                <a:gd name="T6" fmla="*/ 3 w 35"/>
                <a:gd name="T7" fmla="*/ 9 h 28"/>
                <a:gd name="T8" fmla="*/ 27 w 35"/>
                <a:gd name="T9" fmla="*/ 1 h 28"/>
                <a:gd name="T10" fmla="*/ 33 w 35"/>
                <a:gd name="T11" fmla="*/ 3 h 28"/>
                <a:gd name="T12" fmla="*/ 34 w 35"/>
                <a:gd name="T13" fmla="*/ 5 h 28"/>
                <a:gd name="T14" fmla="*/ 33 w 35"/>
                <a:gd name="T15" fmla="*/ 12 h 28"/>
                <a:gd name="T16" fmla="*/ 12 w 35"/>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8">
                  <a:moveTo>
                    <a:pt x="12" y="26"/>
                  </a:moveTo>
                  <a:cubicBezTo>
                    <a:pt x="10" y="28"/>
                    <a:pt x="7" y="27"/>
                    <a:pt x="6" y="25"/>
                  </a:cubicBezTo>
                  <a:cubicBezTo>
                    <a:pt x="1" y="14"/>
                    <a:pt x="1" y="14"/>
                    <a:pt x="1" y="14"/>
                  </a:cubicBezTo>
                  <a:cubicBezTo>
                    <a:pt x="0" y="12"/>
                    <a:pt x="1" y="10"/>
                    <a:pt x="3" y="9"/>
                  </a:cubicBezTo>
                  <a:cubicBezTo>
                    <a:pt x="27" y="1"/>
                    <a:pt x="27" y="1"/>
                    <a:pt x="27" y="1"/>
                  </a:cubicBezTo>
                  <a:cubicBezTo>
                    <a:pt x="29" y="0"/>
                    <a:pt x="32" y="1"/>
                    <a:pt x="33" y="3"/>
                  </a:cubicBezTo>
                  <a:cubicBezTo>
                    <a:pt x="34" y="5"/>
                    <a:pt x="34" y="5"/>
                    <a:pt x="34" y="5"/>
                  </a:cubicBezTo>
                  <a:cubicBezTo>
                    <a:pt x="35" y="8"/>
                    <a:pt x="35" y="11"/>
                    <a:pt x="33" y="12"/>
                  </a:cubicBezTo>
                  <a:lnTo>
                    <a:pt x="12" y="2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120"/>
            <p:cNvSpPr>
              <a:spLocks/>
            </p:cNvSpPr>
            <p:nvPr/>
          </p:nvSpPr>
          <p:spPr bwMode="auto">
            <a:xfrm>
              <a:off x="7623175" y="819151"/>
              <a:ext cx="101600" cy="71438"/>
            </a:xfrm>
            <a:custGeom>
              <a:avLst/>
              <a:gdLst>
                <a:gd name="T0" fmla="*/ 32 w 36"/>
                <a:gd name="T1" fmla="*/ 5 h 25"/>
                <a:gd name="T2" fmla="*/ 35 w 36"/>
                <a:gd name="T3" fmla="*/ 10 h 25"/>
                <a:gd name="T4" fmla="*/ 31 w 36"/>
                <a:gd name="T5" fmla="*/ 21 h 25"/>
                <a:gd name="T6" fmla="*/ 26 w 36"/>
                <a:gd name="T7" fmla="*/ 23 h 25"/>
                <a:gd name="T8" fmla="*/ 3 w 36"/>
                <a:gd name="T9" fmla="*/ 12 h 25"/>
                <a:gd name="T10" fmla="*/ 1 w 36"/>
                <a:gd name="T11" fmla="*/ 6 h 25"/>
                <a:gd name="T12" fmla="*/ 2 w 36"/>
                <a:gd name="T13" fmla="*/ 4 h 25"/>
                <a:gd name="T14" fmla="*/ 7 w 36"/>
                <a:gd name="T15" fmla="*/ 0 h 25"/>
                <a:gd name="T16" fmla="*/ 32 w 36"/>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5">
                  <a:moveTo>
                    <a:pt x="32" y="5"/>
                  </a:moveTo>
                  <a:cubicBezTo>
                    <a:pt x="35" y="5"/>
                    <a:pt x="36" y="8"/>
                    <a:pt x="35" y="10"/>
                  </a:cubicBezTo>
                  <a:cubicBezTo>
                    <a:pt x="31" y="21"/>
                    <a:pt x="31" y="21"/>
                    <a:pt x="31" y="21"/>
                  </a:cubicBezTo>
                  <a:cubicBezTo>
                    <a:pt x="31" y="24"/>
                    <a:pt x="28" y="25"/>
                    <a:pt x="26" y="23"/>
                  </a:cubicBezTo>
                  <a:cubicBezTo>
                    <a:pt x="3" y="12"/>
                    <a:pt x="3" y="12"/>
                    <a:pt x="3" y="12"/>
                  </a:cubicBezTo>
                  <a:cubicBezTo>
                    <a:pt x="1" y="11"/>
                    <a:pt x="0" y="8"/>
                    <a:pt x="1" y="6"/>
                  </a:cubicBezTo>
                  <a:cubicBezTo>
                    <a:pt x="2" y="4"/>
                    <a:pt x="2" y="4"/>
                    <a:pt x="2" y="4"/>
                  </a:cubicBezTo>
                  <a:cubicBezTo>
                    <a:pt x="2" y="1"/>
                    <a:pt x="5" y="0"/>
                    <a:pt x="7" y="0"/>
                  </a:cubicBezTo>
                  <a:lnTo>
                    <a:pt x="32" y="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121"/>
            <p:cNvSpPr>
              <a:spLocks/>
            </p:cNvSpPr>
            <p:nvPr/>
          </p:nvSpPr>
          <p:spPr bwMode="auto">
            <a:xfrm>
              <a:off x="7907338" y="901701"/>
              <a:ext cx="101600" cy="69850"/>
            </a:xfrm>
            <a:custGeom>
              <a:avLst/>
              <a:gdLst>
                <a:gd name="T0" fmla="*/ 4 w 36"/>
                <a:gd name="T1" fmla="*/ 20 h 25"/>
                <a:gd name="T2" fmla="*/ 1 w 36"/>
                <a:gd name="T3" fmla="*/ 15 h 25"/>
                <a:gd name="T4" fmla="*/ 5 w 36"/>
                <a:gd name="T5" fmla="*/ 4 h 25"/>
                <a:gd name="T6" fmla="*/ 10 w 36"/>
                <a:gd name="T7" fmla="*/ 2 h 25"/>
                <a:gd name="T8" fmla="*/ 33 w 36"/>
                <a:gd name="T9" fmla="*/ 13 h 25"/>
                <a:gd name="T10" fmla="*/ 35 w 36"/>
                <a:gd name="T11" fmla="*/ 19 h 25"/>
                <a:gd name="T12" fmla="*/ 34 w 36"/>
                <a:gd name="T13" fmla="*/ 21 h 25"/>
                <a:gd name="T14" fmla="*/ 29 w 36"/>
                <a:gd name="T15" fmla="*/ 25 h 25"/>
                <a:gd name="T16" fmla="*/ 4 w 36"/>
                <a:gd name="T1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5">
                  <a:moveTo>
                    <a:pt x="4" y="20"/>
                  </a:moveTo>
                  <a:cubicBezTo>
                    <a:pt x="1" y="20"/>
                    <a:pt x="0" y="17"/>
                    <a:pt x="1" y="15"/>
                  </a:cubicBezTo>
                  <a:cubicBezTo>
                    <a:pt x="5" y="4"/>
                    <a:pt x="5" y="4"/>
                    <a:pt x="5" y="4"/>
                  </a:cubicBezTo>
                  <a:cubicBezTo>
                    <a:pt x="5" y="1"/>
                    <a:pt x="8" y="0"/>
                    <a:pt x="10" y="2"/>
                  </a:cubicBezTo>
                  <a:cubicBezTo>
                    <a:pt x="33" y="13"/>
                    <a:pt x="33" y="13"/>
                    <a:pt x="33" y="13"/>
                  </a:cubicBezTo>
                  <a:cubicBezTo>
                    <a:pt x="35" y="14"/>
                    <a:pt x="36" y="17"/>
                    <a:pt x="35" y="19"/>
                  </a:cubicBezTo>
                  <a:cubicBezTo>
                    <a:pt x="34" y="21"/>
                    <a:pt x="34" y="21"/>
                    <a:pt x="34" y="21"/>
                  </a:cubicBezTo>
                  <a:cubicBezTo>
                    <a:pt x="34" y="24"/>
                    <a:pt x="31" y="25"/>
                    <a:pt x="29" y="25"/>
                  </a:cubicBezTo>
                  <a:lnTo>
                    <a:pt x="4" y="2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122"/>
            <p:cNvSpPr>
              <a:spLocks/>
            </p:cNvSpPr>
            <p:nvPr/>
          </p:nvSpPr>
          <p:spPr bwMode="auto">
            <a:xfrm>
              <a:off x="7739063" y="985838"/>
              <a:ext cx="71438" cy="101600"/>
            </a:xfrm>
            <a:custGeom>
              <a:avLst/>
              <a:gdLst>
                <a:gd name="T0" fmla="*/ 5 w 25"/>
                <a:gd name="T1" fmla="*/ 4 h 36"/>
                <a:gd name="T2" fmla="*/ 10 w 25"/>
                <a:gd name="T3" fmla="*/ 1 h 36"/>
                <a:gd name="T4" fmla="*/ 21 w 25"/>
                <a:gd name="T5" fmla="*/ 5 h 36"/>
                <a:gd name="T6" fmla="*/ 23 w 25"/>
                <a:gd name="T7" fmla="*/ 10 h 36"/>
                <a:gd name="T8" fmla="*/ 12 w 25"/>
                <a:gd name="T9" fmla="*/ 33 h 36"/>
                <a:gd name="T10" fmla="*/ 6 w 25"/>
                <a:gd name="T11" fmla="*/ 35 h 36"/>
                <a:gd name="T12" fmla="*/ 4 w 25"/>
                <a:gd name="T13" fmla="*/ 34 h 36"/>
                <a:gd name="T14" fmla="*/ 0 w 25"/>
                <a:gd name="T15" fmla="*/ 29 h 36"/>
                <a:gd name="T16" fmla="*/ 5 w 25"/>
                <a:gd name="T1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5" y="4"/>
                  </a:moveTo>
                  <a:cubicBezTo>
                    <a:pt x="5" y="1"/>
                    <a:pt x="7" y="0"/>
                    <a:pt x="10" y="1"/>
                  </a:cubicBezTo>
                  <a:cubicBezTo>
                    <a:pt x="21" y="5"/>
                    <a:pt x="21" y="5"/>
                    <a:pt x="21" y="5"/>
                  </a:cubicBezTo>
                  <a:cubicBezTo>
                    <a:pt x="24" y="5"/>
                    <a:pt x="25" y="8"/>
                    <a:pt x="23" y="10"/>
                  </a:cubicBezTo>
                  <a:cubicBezTo>
                    <a:pt x="12" y="33"/>
                    <a:pt x="12" y="33"/>
                    <a:pt x="12" y="33"/>
                  </a:cubicBezTo>
                  <a:cubicBezTo>
                    <a:pt x="11" y="35"/>
                    <a:pt x="8" y="36"/>
                    <a:pt x="6" y="35"/>
                  </a:cubicBezTo>
                  <a:cubicBezTo>
                    <a:pt x="4" y="34"/>
                    <a:pt x="4" y="34"/>
                    <a:pt x="4" y="34"/>
                  </a:cubicBezTo>
                  <a:cubicBezTo>
                    <a:pt x="1" y="34"/>
                    <a:pt x="0" y="31"/>
                    <a:pt x="0" y="29"/>
                  </a:cubicBezTo>
                  <a:lnTo>
                    <a:pt x="5" y="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123"/>
            <p:cNvSpPr>
              <a:spLocks/>
            </p:cNvSpPr>
            <p:nvPr/>
          </p:nvSpPr>
          <p:spPr bwMode="auto">
            <a:xfrm>
              <a:off x="7821613" y="703263"/>
              <a:ext cx="71438" cy="101600"/>
            </a:xfrm>
            <a:custGeom>
              <a:avLst/>
              <a:gdLst>
                <a:gd name="T0" fmla="*/ 20 w 25"/>
                <a:gd name="T1" fmla="*/ 32 h 36"/>
                <a:gd name="T2" fmla="*/ 15 w 25"/>
                <a:gd name="T3" fmla="*/ 35 h 36"/>
                <a:gd name="T4" fmla="*/ 4 w 25"/>
                <a:gd name="T5" fmla="*/ 31 h 36"/>
                <a:gd name="T6" fmla="*/ 2 w 25"/>
                <a:gd name="T7" fmla="*/ 26 h 36"/>
                <a:gd name="T8" fmla="*/ 13 w 25"/>
                <a:gd name="T9" fmla="*/ 3 h 36"/>
                <a:gd name="T10" fmla="*/ 19 w 25"/>
                <a:gd name="T11" fmla="*/ 1 h 36"/>
                <a:gd name="T12" fmla="*/ 21 w 25"/>
                <a:gd name="T13" fmla="*/ 2 h 36"/>
                <a:gd name="T14" fmla="*/ 25 w 25"/>
                <a:gd name="T15" fmla="*/ 7 h 36"/>
                <a:gd name="T16" fmla="*/ 20 w 25"/>
                <a:gd name="T1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2"/>
                  </a:moveTo>
                  <a:cubicBezTo>
                    <a:pt x="20" y="35"/>
                    <a:pt x="17" y="36"/>
                    <a:pt x="15" y="35"/>
                  </a:cubicBezTo>
                  <a:cubicBezTo>
                    <a:pt x="4" y="31"/>
                    <a:pt x="4" y="31"/>
                    <a:pt x="4" y="31"/>
                  </a:cubicBezTo>
                  <a:cubicBezTo>
                    <a:pt x="1" y="31"/>
                    <a:pt x="0" y="28"/>
                    <a:pt x="2" y="26"/>
                  </a:cubicBezTo>
                  <a:cubicBezTo>
                    <a:pt x="13" y="3"/>
                    <a:pt x="13" y="3"/>
                    <a:pt x="13" y="3"/>
                  </a:cubicBezTo>
                  <a:cubicBezTo>
                    <a:pt x="14" y="1"/>
                    <a:pt x="17" y="0"/>
                    <a:pt x="19" y="1"/>
                  </a:cubicBezTo>
                  <a:cubicBezTo>
                    <a:pt x="21" y="2"/>
                    <a:pt x="21" y="2"/>
                    <a:pt x="21" y="2"/>
                  </a:cubicBezTo>
                  <a:cubicBezTo>
                    <a:pt x="24" y="2"/>
                    <a:pt x="25" y="5"/>
                    <a:pt x="25" y="7"/>
                  </a:cubicBezTo>
                  <a:lnTo>
                    <a:pt x="20" y="3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124"/>
            <p:cNvSpPr>
              <a:spLocks/>
            </p:cNvSpPr>
            <p:nvPr/>
          </p:nvSpPr>
          <p:spPr bwMode="auto">
            <a:xfrm>
              <a:off x="7269163" y="1558926"/>
              <a:ext cx="742950" cy="630238"/>
            </a:xfrm>
            <a:custGeom>
              <a:avLst/>
              <a:gdLst>
                <a:gd name="T0" fmla="*/ 414 w 468"/>
                <a:gd name="T1" fmla="*/ 105 h 397"/>
                <a:gd name="T2" fmla="*/ 414 w 468"/>
                <a:gd name="T3" fmla="*/ 0 h 397"/>
                <a:gd name="T4" fmla="*/ 370 w 468"/>
                <a:gd name="T5" fmla="*/ 0 h 397"/>
                <a:gd name="T6" fmla="*/ 362 w 468"/>
                <a:gd name="T7" fmla="*/ 0 h 397"/>
                <a:gd name="T8" fmla="*/ 0 w 468"/>
                <a:gd name="T9" fmla="*/ 0 h 397"/>
                <a:gd name="T10" fmla="*/ 0 w 468"/>
                <a:gd name="T11" fmla="*/ 397 h 397"/>
                <a:gd name="T12" fmla="*/ 388 w 468"/>
                <a:gd name="T13" fmla="*/ 397 h 397"/>
                <a:gd name="T14" fmla="*/ 388 w 468"/>
                <a:gd name="T15" fmla="*/ 225 h 397"/>
                <a:gd name="T16" fmla="*/ 468 w 468"/>
                <a:gd name="T17" fmla="*/ 225 h 397"/>
                <a:gd name="T18" fmla="*/ 414 w 468"/>
                <a:gd name="T19" fmla="*/ 10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8" h="397">
                  <a:moveTo>
                    <a:pt x="414" y="105"/>
                  </a:moveTo>
                  <a:lnTo>
                    <a:pt x="414" y="0"/>
                  </a:lnTo>
                  <a:lnTo>
                    <a:pt x="370" y="0"/>
                  </a:lnTo>
                  <a:lnTo>
                    <a:pt x="362" y="0"/>
                  </a:lnTo>
                  <a:lnTo>
                    <a:pt x="0" y="0"/>
                  </a:lnTo>
                  <a:lnTo>
                    <a:pt x="0" y="397"/>
                  </a:lnTo>
                  <a:lnTo>
                    <a:pt x="388" y="397"/>
                  </a:lnTo>
                  <a:lnTo>
                    <a:pt x="388" y="225"/>
                  </a:lnTo>
                  <a:lnTo>
                    <a:pt x="468" y="225"/>
                  </a:lnTo>
                  <a:lnTo>
                    <a:pt x="414" y="10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125"/>
            <p:cNvSpPr>
              <a:spLocks noChangeArrowheads="1"/>
            </p:cNvSpPr>
            <p:nvPr/>
          </p:nvSpPr>
          <p:spPr bwMode="auto">
            <a:xfrm>
              <a:off x="7708900" y="1677988"/>
              <a:ext cx="87313" cy="873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126"/>
            <p:cNvSpPr>
              <a:spLocks/>
            </p:cNvSpPr>
            <p:nvPr/>
          </p:nvSpPr>
          <p:spPr bwMode="auto">
            <a:xfrm>
              <a:off x="7399338" y="1698626"/>
              <a:ext cx="82550" cy="160338"/>
            </a:xfrm>
            <a:custGeom>
              <a:avLst/>
              <a:gdLst>
                <a:gd name="T0" fmla="*/ 29 w 29"/>
                <a:gd name="T1" fmla="*/ 57 h 57"/>
                <a:gd name="T2" fmla="*/ 0 w 29"/>
                <a:gd name="T3" fmla="*/ 28 h 57"/>
                <a:gd name="T4" fmla="*/ 29 w 29"/>
                <a:gd name="T5" fmla="*/ 0 h 57"/>
              </a:gdLst>
              <a:ahLst/>
              <a:cxnLst>
                <a:cxn ang="0">
                  <a:pos x="T0" y="T1"/>
                </a:cxn>
                <a:cxn ang="0">
                  <a:pos x="T2" y="T3"/>
                </a:cxn>
                <a:cxn ang="0">
                  <a:pos x="T4" y="T5"/>
                </a:cxn>
              </a:cxnLst>
              <a:rect l="0" t="0" r="r" b="b"/>
              <a:pathLst>
                <a:path w="29" h="57">
                  <a:moveTo>
                    <a:pt x="29" y="57"/>
                  </a:moveTo>
                  <a:cubicBezTo>
                    <a:pt x="13" y="57"/>
                    <a:pt x="0" y="44"/>
                    <a:pt x="0" y="28"/>
                  </a:cubicBezTo>
                  <a:cubicBezTo>
                    <a:pt x="0" y="12"/>
                    <a:pt x="13" y="0"/>
                    <a:pt x="29" y="0"/>
                  </a:cubicBezTo>
                </a:path>
              </a:pathLst>
            </a:custGeom>
            <a:noFill/>
            <a:ln w="1746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0" name="Group 249"/>
          <p:cNvGrpSpPr/>
          <p:nvPr/>
        </p:nvGrpSpPr>
        <p:grpSpPr>
          <a:xfrm>
            <a:off x="4885861" y="4118949"/>
            <a:ext cx="793262" cy="906686"/>
            <a:chOff x="4701746" y="4211483"/>
            <a:chExt cx="865384" cy="989120"/>
          </a:xfrm>
        </p:grpSpPr>
        <p:grpSp>
          <p:nvGrpSpPr>
            <p:cNvPr id="245" name="Group 244"/>
            <p:cNvGrpSpPr/>
            <p:nvPr/>
          </p:nvGrpSpPr>
          <p:grpSpPr>
            <a:xfrm>
              <a:off x="4701746" y="4211483"/>
              <a:ext cx="865384" cy="988558"/>
              <a:chOff x="6761163" y="4341813"/>
              <a:chExt cx="1739901" cy="1987549"/>
            </a:xfrm>
          </p:grpSpPr>
          <p:sp>
            <p:nvSpPr>
              <p:cNvPr id="208" name="Freeform 132"/>
              <p:cNvSpPr>
                <a:spLocks noEditPoints="1"/>
              </p:cNvSpPr>
              <p:nvPr/>
            </p:nvSpPr>
            <p:spPr bwMode="auto">
              <a:xfrm>
                <a:off x="7024688" y="4454525"/>
                <a:ext cx="1193800" cy="1192212"/>
              </a:xfrm>
              <a:custGeom>
                <a:avLst/>
                <a:gdLst>
                  <a:gd name="T0" fmla="*/ 669 w 1596"/>
                  <a:gd name="T1" fmla="*/ 1576 h 1596"/>
                  <a:gd name="T2" fmla="*/ 759 w 1596"/>
                  <a:gd name="T3" fmla="*/ 1596 h 1596"/>
                  <a:gd name="T4" fmla="*/ 916 w 1596"/>
                  <a:gd name="T5" fmla="*/ 1568 h 1596"/>
                  <a:gd name="T6" fmla="*/ 838 w 1596"/>
                  <a:gd name="T7" fmla="*/ 1596 h 1596"/>
                  <a:gd name="T8" fmla="*/ 515 w 1596"/>
                  <a:gd name="T9" fmla="*/ 1535 h 1596"/>
                  <a:gd name="T10" fmla="*/ 601 w 1596"/>
                  <a:gd name="T11" fmla="*/ 1572 h 1596"/>
                  <a:gd name="T12" fmla="*/ 1069 w 1596"/>
                  <a:gd name="T13" fmla="*/ 1528 h 1596"/>
                  <a:gd name="T14" fmla="*/ 996 w 1596"/>
                  <a:gd name="T15" fmla="*/ 1572 h 1596"/>
                  <a:gd name="T16" fmla="*/ 373 w 1596"/>
                  <a:gd name="T17" fmla="*/ 1463 h 1596"/>
                  <a:gd name="T18" fmla="*/ 451 w 1596"/>
                  <a:gd name="T19" fmla="*/ 1517 h 1596"/>
                  <a:gd name="T20" fmla="*/ 1210 w 1596"/>
                  <a:gd name="T21" fmla="*/ 1459 h 1596"/>
                  <a:gd name="T22" fmla="*/ 1145 w 1596"/>
                  <a:gd name="T23" fmla="*/ 1516 h 1596"/>
                  <a:gd name="T24" fmla="*/ 248 w 1596"/>
                  <a:gd name="T25" fmla="*/ 1363 h 1596"/>
                  <a:gd name="T26" fmla="*/ 316 w 1596"/>
                  <a:gd name="T27" fmla="*/ 1432 h 1596"/>
                  <a:gd name="T28" fmla="*/ 1334 w 1596"/>
                  <a:gd name="T29" fmla="*/ 1363 h 1596"/>
                  <a:gd name="T30" fmla="*/ 1281 w 1596"/>
                  <a:gd name="T31" fmla="*/ 1432 h 1596"/>
                  <a:gd name="T32" fmla="*/ 146 w 1596"/>
                  <a:gd name="T33" fmla="*/ 1241 h 1596"/>
                  <a:gd name="T34" fmla="*/ 200 w 1596"/>
                  <a:gd name="T35" fmla="*/ 1323 h 1596"/>
                  <a:gd name="T36" fmla="*/ 1437 w 1596"/>
                  <a:gd name="T37" fmla="*/ 1243 h 1596"/>
                  <a:gd name="T38" fmla="*/ 1396 w 1596"/>
                  <a:gd name="T39" fmla="*/ 1322 h 1596"/>
                  <a:gd name="T40" fmla="*/ 70 w 1596"/>
                  <a:gd name="T41" fmla="*/ 1101 h 1596"/>
                  <a:gd name="T42" fmla="*/ 109 w 1596"/>
                  <a:gd name="T43" fmla="*/ 1192 h 1596"/>
                  <a:gd name="T44" fmla="*/ 1513 w 1596"/>
                  <a:gd name="T45" fmla="*/ 1105 h 1596"/>
                  <a:gd name="T46" fmla="*/ 1487 w 1596"/>
                  <a:gd name="T47" fmla="*/ 1191 h 1596"/>
                  <a:gd name="T48" fmla="*/ 24 w 1596"/>
                  <a:gd name="T49" fmla="*/ 948 h 1596"/>
                  <a:gd name="T50" fmla="*/ 46 w 1596"/>
                  <a:gd name="T51" fmla="*/ 1045 h 1596"/>
                  <a:gd name="T52" fmla="*/ 1560 w 1596"/>
                  <a:gd name="T53" fmla="*/ 955 h 1596"/>
                  <a:gd name="T54" fmla="*/ 1550 w 1596"/>
                  <a:gd name="T55" fmla="*/ 1045 h 1596"/>
                  <a:gd name="T56" fmla="*/ 10 w 1596"/>
                  <a:gd name="T57" fmla="*/ 790 h 1596"/>
                  <a:gd name="T58" fmla="*/ 15 w 1596"/>
                  <a:gd name="T59" fmla="*/ 889 h 1596"/>
                  <a:gd name="T60" fmla="*/ 1572 w 1596"/>
                  <a:gd name="T61" fmla="*/ 877 h 1596"/>
                  <a:gd name="T62" fmla="*/ 1596 w 1596"/>
                  <a:gd name="T63" fmla="*/ 797 h 1596"/>
                  <a:gd name="T64" fmla="*/ 14 w 1596"/>
                  <a:gd name="T65" fmla="*/ 730 h 1596"/>
                  <a:gd name="T66" fmla="*/ 28 w 1596"/>
                  <a:gd name="T67" fmla="*/ 631 h 1596"/>
                  <a:gd name="T68" fmla="*/ 1582 w 1596"/>
                  <a:gd name="T69" fmla="*/ 727 h 1596"/>
                  <a:gd name="T70" fmla="*/ 1580 w 1596"/>
                  <a:gd name="T71" fmla="*/ 636 h 1596"/>
                  <a:gd name="T72" fmla="*/ 46 w 1596"/>
                  <a:gd name="T73" fmla="*/ 574 h 1596"/>
                  <a:gd name="T74" fmla="*/ 77 w 1596"/>
                  <a:gd name="T75" fmla="*/ 480 h 1596"/>
                  <a:gd name="T76" fmla="*/ 1550 w 1596"/>
                  <a:gd name="T77" fmla="*/ 571 h 1596"/>
                  <a:gd name="T78" fmla="*/ 1531 w 1596"/>
                  <a:gd name="T79" fmla="*/ 482 h 1596"/>
                  <a:gd name="T80" fmla="*/ 108 w 1596"/>
                  <a:gd name="T81" fmla="*/ 427 h 1596"/>
                  <a:gd name="T82" fmla="*/ 156 w 1596"/>
                  <a:gd name="T83" fmla="*/ 341 h 1596"/>
                  <a:gd name="T84" fmla="*/ 1486 w 1596"/>
                  <a:gd name="T85" fmla="*/ 425 h 1596"/>
                  <a:gd name="T86" fmla="*/ 1452 w 1596"/>
                  <a:gd name="T87" fmla="*/ 341 h 1596"/>
                  <a:gd name="T88" fmla="*/ 199 w 1596"/>
                  <a:gd name="T89" fmla="*/ 296 h 1596"/>
                  <a:gd name="T90" fmla="*/ 261 w 1596"/>
                  <a:gd name="T91" fmla="*/ 221 h 1596"/>
                  <a:gd name="T92" fmla="*/ 1395 w 1596"/>
                  <a:gd name="T93" fmla="*/ 294 h 1596"/>
                  <a:gd name="T94" fmla="*/ 1347 w 1596"/>
                  <a:gd name="T95" fmla="*/ 219 h 1596"/>
                  <a:gd name="T96" fmla="*/ 315 w 1596"/>
                  <a:gd name="T97" fmla="*/ 186 h 1596"/>
                  <a:gd name="T98" fmla="*/ 389 w 1596"/>
                  <a:gd name="T99" fmla="*/ 125 h 1596"/>
                  <a:gd name="T100" fmla="*/ 1279 w 1596"/>
                  <a:gd name="T101" fmla="*/ 184 h 1596"/>
                  <a:gd name="T102" fmla="*/ 1219 w 1596"/>
                  <a:gd name="T103" fmla="*/ 120 h 1596"/>
                  <a:gd name="T104" fmla="*/ 450 w 1596"/>
                  <a:gd name="T105" fmla="*/ 101 h 1596"/>
                  <a:gd name="T106" fmla="*/ 532 w 1596"/>
                  <a:gd name="T107" fmla="*/ 56 h 1596"/>
                  <a:gd name="T108" fmla="*/ 1144 w 1596"/>
                  <a:gd name="T109" fmla="*/ 100 h 1596"/>
                  <a:gd name="T110" fmla="*/ 1074 w 1596"/>
                  <a:gd name="T111" fmla="*/ 50 h 1596"/>
                  <a:gd name="T112" fmla="*/ 599 w 1596"/>
                  <a:gd name="T113" fmla="*/ 46 h 1596"/>
                  <a:gd name="T114" fmla="*/ 687 w 1596"/>
                  <a:gd name="T115" fmla="*/ 18 h 1596"/>
                  <a:gd name="T116" fmla="*/ 994 w 1596"/>
                  <a:gd name="T117" fmla="*/ 45 h 1596"/>
                  <a:gd name="T118" fmla="*/ 918 w 1596"/>
                  <a:gd name="T119" fmla="*/ 9 h 1596"/>
                  <a:gd name="T120" fmla="*/ 757 w 1596"/>
                  <a:gd name="T121" fmla="*/ 22 h 1596"/>
                  <a:gd name="T122" fmla="*/ 847 w 1596"/>
                  <a:gd name="T123" fmla="*/ 12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6" h="1596">
                    <a:moveTo>
                      <a:pt x="759" y="1596"/>
                    </a:moveTo>
                    <a:cubicBezTo>
                      <a:pt x="758" y="1596"/>
                      <a:pt x="758" y="1596"/>
                      <a:pt x="758" y="1596"/>
                    </a:cubicBezTo>
                    <a:cubicBezTo>
                      <a:pt x="731" y="1594"/>
                      <a:pt x="704" y="1592"/>
                      <a:pt x="678" y="1588"/>
                    </a:cubicBezTo>
                    <a:cubicBezTo>
                      <a:pt x="672" y="1587"/>
                      <a:pt x="668" y="1582"/>
                      <a:pt x="669" y="1576"/>
                    </a:cubicBezTo>
                    <a:cubicBezTo>
                      <a:pt x="670" y="1571"/>
                      <a:pt x="675" y="1567"/>
                      <a:pt x="681" y="1568"/>
                    </a:cubicBezTo>
                    <a:cubicBezTo>
                      <a:pt x="706" y="1572"/>
                      <a:pt x="733" y="1575"/>
                      <a:pt x="759" y="1576"/>
                    </a:cubicBezTo>
                    <a:cubicBezTo>
                      <a:pt x="765" y="1576"/>
                      <a:pt x="769" y="1581"/>
                      <a:pt x="769" y="1586"/>
                    </a:cubicBezTo>
                    <a:cubicBezTo>
                      <a:pt x="768" y="1592"/>
                      <a:pt x="764" y="1596"/>
                      <a:pt x="759" y="1596"/>
                    </a:cubicBezTo>
                    <a:close/>
                    <a:moveTo>
                      <a:pt x="838" y="1596"/>
                    </a:moveTo>
                    <a:cubicBezTo>
                      <a:pt x="833" y="1596"/>
                      <a:pt x="829" y="1592"/>
                      <a:pt x="828" y="1586"/>
                    </a:cubicBezTo>
                    <a:cubicBezTo>
                      <a:pt x="828" y="1581"/>
                      <a:pt x="832" y="1576"/>
                      <a:pt x="838" y="1576"/>
                    </a:cubicBezTo>
                    <a:cubicBezTo>
                      <a:pt x="864" y="1574"/>
                      <a:pt x="890" y="1572"/>
                      <a:pt x="916" y="1568"/>
                    </a:cubicBezTo>
                    <a:cubicBezTo>
                      <a:pt x="922" y="1567"/>
                      <a:pt x="927" y="1571"/>
                      <a:pt x="928" y="1576"/>
                    </a:cubicBezTo>
                    <a:cubicBezTo>
                      <a:pt x="928" y="1582"/>
                      <a:pt x="925" y="1587"/>
                      <a:pt x="919" y="1588"/>
                    </a:cubicBezTo>
                    <a:cubicBezTo>
                      <a:pt x="893" y="1592"/>
                      <a:pt x="866" y="1594"/>
                      <a:pt x="839" y="1596"/>
                    </a:cubicBezTo>
                    <a:cubicBezTo>
                      <a:pt x="839" y="1596"/>
                      <a:pt x="839" y="1596"/>
                      <a:pt x="838" y="1596"/>
                    </a:cubicBezTo>
                    <a:close/>
                    <a:moveTo>
                      <a:pt x="601" y="1572"/>
                    </a:moveTo>
                    <a:cubicBezTo>
                      <a:pt x="600" y="1572"/>
                      <a:pt x="599" y="1572"/>
                      <a:pt x="598" y="1572"/>
                    </a:cubicBezTo>
                    <a:cubicBezTo>
                      <a:pt x="572" y="1565"/>
                      <a:pt x="546" y="1557"/>
                      <a:pt x="521" y="1548"/>
                    </a:cubicBezTo>
                    <a:cubicBezTo>
                      <a:pt x="516" y="1546"/>
                      <a:pt x="513" y="1540"/>
                      <a:pt x="515" y="1535"/>
                    </a:cubicBezTo>
                    <a:cubicBezTo>
                      <a:pt x="517" y="1529"/>
                      <a:pt x="523" y="1527"/>
                      <a:pt x="528" y="1529"/>
                    </a:cubicBezTo>
                    <a:cubicBezTo>
                      <a:pt x="553" y="1538"/>
                      <a:pt x="578" y="1546"/>
                      <a:pt x="603" y="1552"/>
                    </a:cubicBezTo>
                    <a:cubicBezTo>
                      <a:pt x="609" y="1554"/>
                      <a:pt x="612" y="1559"/>
                      <a:pt x="611" y="1564"/>
                    </a:cubicBezTo>
                    <a:cubicBezTo>
                      <a:pt x="609" y="1569"/>
                      <a:pt x="605" y="1572"/>
                      <a:pt x="601" y="1572"/>
                    </a:cubicBezTo>
                    <a:close/>
                    <a:moveTo>
                      <a:pt x="996" y="1572"/>
                    </a:moveTo>
                    <a:cubicBezTo>
                      <a:pt x="991" y="1572"/>
                      <a:pt x="987" y="1569"/>
                      <a:pt x="986" y="1564"/>
                    </a:cubicBezTo>
                    <a:cubicBezTo>
                      <a:pt x="985" y="1559"/>
                      <a:pt x="988" y="1553"/>
                      <a:pt x="993" y="1552"/>
                    </a:cubicBezTo>
                    <a:cubicBezTo>
                      <a:pt x="1019" y="1546"/>
                      <a:pt x="1044" y="1538"/>
                      <a:pt x="1069" y="1528"/>
                    </a:cubicBezTo>
                    <a:cubicBezTo>
                      <a:pt x="1074" y="1527"/>
                      <a:pt x="1080" y="1529"/>
                      <a:pt x="1081" y="1534"/>
                    </a:cubicBezTo>
                    <a:cubicBezTo>
                      <a:pt x="1083" y="1540"/>
                      <a:pt x="1081" y="1545"/>
                      <a:pt x="1076" y="1547"/>
                    </a:cubicBezTo>
                    <a:cubicBezTo>
                      <a:pt x="1050" y="1557"/>
                      <a:pt x="1024" y="1565"/>
                      <a:pt x="998" y="1571"/>
                    </a:cubicBezTo>
                    <a:cubicBezTo>
                      <a:pt x="998" y="1572"/>
                      <a:pt x="997" y="1572"/>
                      <a:pt x="996" y="1572"/>
                    </a:cubicBezTo>
                    <a:close/>
                    <a:moveTo>
                      <a:pt x="451" y="1517"/>
                    </a:moveTo>
                    <a:cubicBezTo>
                      <a:pt x="450" y="1517"/>
                      <a:pt x="448" y="1516"/>
                      <a:pt x="447" y="1516"/>
                    </a:cubicBezTo>
                    <a:cubicBezTo>
                      <a:pt x="423" y="1504"/>
                      <a:pt x="399" y="1491"/>
                      <a:pt x="376" y="1476"/>
                    </a:cubicBezTo>
                    <a:cubicBezTo>
                      <a:pt x="372" y="1473"/>
                      <a:pt x="370" y="1467"/>
                      <a:pt x="373" y="1463"/>
                    </a:cubicBezTo>
                    <a:cubicBezTo>
                      <a:pt x="376" y="1458"/>
                      <a:pt x="382" y="1457"/>
                      <a:pt x="387" y="1459"/>
                    </a:cubicBezTo>
                    <a:cubicBezTo>
                      <a:pt x="409" y="1473"/>
                      <a:pt x="432" y="1486"/>
                      <a:pt x="456" y="1498"/>
                    </a:cubicBezTo>
                    <a:cubicBezTo>
                      <a:pt x="461" y="1500"/>
                      <a:pt x="463" y="1506"/>
                      <a:pt x="460" y="1511"/>
                    </a:cubicBezTo>
                    <a:cubicBezTo>
                      <a:pt x="459" y="1515"/>
                      <a:pt x="455" y="1517"/>
                      <a:pt x="451" y="1517"/>
                    </a:cubicBezTo>
                    <a:close/>
                    <a:moveTo>
                      <a:pt x="1145" y="1516"/>
                    </a:moveTo>
                    <a:cubicBezTo>
                      <a:pt x="1142" y="1516"/>
                      <a:pt x="1138" y="1514"/>
                      <a:pt x="1136" y="1511"/>
                    </a:cubicBezTo>
                    <a:cubicBezTo>
                      <a:pt x="1134" y="1506"/>
                      <a:pt x="1136" y="1500"/>
                      <a:pt x="1141" y="1497"/>
                    </a:cubicBezTo>
                    <a:cubicBezTo>
                      <a:pt x="1165" y="1486"/>
                      <a:pt x="1188" y="1473"/>
                      <a:pt x="1210" y="1459"/>
                    </a:cubicBezTo>
                    <a:cubicBezTo>
                      <a:pt x="1215" y="1456"/>
                      <a:pt x="1221" y="1457"/>
                      <a:pt x="1224" y="1462"/>
                    </a:cubicBezTo>
                    <a:cubicBezTo>
                      <a:pt x="1227" y="1467"/>
                      <a:pt x="1225" y="1473"/>
                      <a:pt x="1220" y="1476"/>
                    </a:cubicBezTo>
                    <a:cubicBezTo>
                      <a:pt x="1198" y="1490"/>
                      <a:pt x="1174" y="1503"/>
                      <a:pt x="1150" y="1515"/>
                    </a:cubicBezTo>
                    <a:cubicBezTo>
                      <a:pt x="1148" y="1516"/>
                      <a:pt x="1147" y="1516"/>
                      <a:pt x="1145" y="1516"/>
                    </a:cubicBezTo>
                    <a:close/>
                    <a:moveTo>
                      <a:pt x="316" y="1432"/>
                    </a:moveTo>
                    <a:cubicBezTo>
                      <a:pt x="314" y="1432"/>
                      <a:pt x="312" y="1432"/>
                      <a:pt x="310" y="1430"/>
                    </a:cubicBezTo>
                    <a:cubicBezTo>
                      <a:pt x="289" y="1414"/>
                      <a:pt x="268" y="1396"/>
                      <a:pt x="249" y="1378"/>
                    </a:cubicBezTo>
                    <a:cubicBezTo>
                      <a:pt x="245" y="1374"/>
                      <a:pt x="244" y="1367"/>
                      <a:pt x="248" y="1363"/>
                    </a:cubicBezTo>
                    <a:cubicBezTo>
                      <a:pt x="252" y="1359"/>
                      <a:pt x="258" y="1359"/>
                      <a:pt x="262" y="1363"/>
                    </a:cubicBezTo>
                    <a:cubicBezTo>
                      <a:pt x="281" y="1381"/>
                      <a:pt x="301" y="1398"/>
                      <a:pt x="322" y="1414"/>
                    </a:cubicBezTo>
                    <a:cubicBezTo>
                      <a:pt x="327" y="1418"/>
                      <a:pt x="327" y="1424"/>
                      <a:pt x="324" y="1428"/>
                    </a:cubicBezTo>
                    <a:cubicBezTo>
                      <a:pt x="322" y="1431"/>
                      <a:pt x="319" y="1432"/>
                      <a:pt x="316" y="1432"/>
                    </a:cubicBezTo>
                    <a:close/>
                    <a:moveTo>
                      <a:pt x="1281" y="1432"/>
                    </a:moveTo>
                    <a:cubicBezTo>
                      <a:pt x="1278" y="1432"/>
                      <a:pt x="1275" y="1430"/>
                      <a:pt x="1273" y="1428"/>
                    </a:cubicBezTo>
                    <a:cubicBezTo>
                      <a:pt x="1269" y="1424"/>
                      <a:pt x="1270" y="1417"/>
                      <a:pt x="1274" y="1414"/>
                    </a:cubicBezTo>
                    <a:cubicBezTo>
                      <a:pt x="1295" y="1398"/>
                      <a:pt x="1315" y="1381"/>
                      <a:pt x="1334" y="1363"/>
                    </a:cubicBezTo>
                    <a:cubicBezTo>
                      <a:pt x="1338" y="1359"/>
                      <a:pt x="1345" y="1359"/>
                      <a:pt x="1348" y="1363"/>
                    </a:cubicBezTo>
                    <a:cubicBezTo>
                      <a:pt x="1352" y="1367"/>
                      <a:pt x="1352" y="1373"/>
                      <a:pt x="1348" y="1377"/>
                    </a:cubicBezTo>
                    <a:cubicBezTo>
                      <a:pt x="1329" y="1396"/>
                      <a:pt x="1308" y="1413"/>
                      <a:pt x="1287" y="1430"/>
                    </a:cubicBezTo>
                    <a:cubicBezTo>
                      <a:pt x="1285" y="1431"/>
                      <a:pt x="1283" y="1432"/>
                      <a:pt x="1281" y="1432"/>
                    </a:cubicBezTo>
                    <a:close/>
                    <a:moveTo>
                      <a:pt x="200" y="1323"/>
                    </a:moveTo>
                    <a:cubicBezTo>
                      <a:pt x="198" y="1323"/>
                      <a:pt x="195" y="1321"/>
                      <a:pt x="193" y="1319"/>
                    </a:cubicBezTo>
                    <a:cubicBezTo>
                      <a:pt x="175" y="1299"/>
                      <a:pt x="159" y="1277"/>
                      <a:pt x="143" y="1255"/>
                    </a:cubicBezTo>
                    <a:cubicBezTo>
                      <a:pt x="140" y="1251"/>
                      <a:pt x="141" y="1244"/>
                      <a:pt x="146" y="1241"/>
                    </a:cubicBezTo>
                    <a:cubicBezTo>
                      <a:pt x="150" y="1238"/>
                      <a:pt x="156" y="1239"/>
                      <a:pt x="160" y="1244"/>
                    </a:cubicBezTo>
                    <a:cubicBezTo>
                      <a:pt x="175" y="1265"/>
                      <a:pt x="191" y="1286"/>
                      <a:pt x="208" y="1306"/>
                    </a:cubicBezTo>
                    <a:cubicBezTo>
                      <a:pt x="212" y="1310"/>
                      <a:pt x="211" y="1316"/>
                      <a:pt x="207" y="1320"/>
                    </a:cubicBezTo>
                    <a:cubicBezTo>
                      <a:pt x="205" y="1322"/>
                      <a:pt x="203" y="1323"/>
                      <a:pt x="200" y="1323"/>
                    </a:cubicBezTo>
                    <a:close/>
                    <a:moveTo>
                      <a:pt x="1396" y="1322"/>
                    </a:moveTo>
                    <a:cubicBezTo>
                      <a:pt x="1394" y="1322"/>
                      <a:pt x="1392" y="1321"/>
                      <a:pt x="1390" y="1319"/>
                    </a:cubicBezTo>
                    <a:cubicBezTo>
                      <a:pt x="1385" y="1316"/>
                      <a:pt x="1385" y="1310"/>
                      <a:pt x="1389" y="1305"/>
                    </a:cubicBezTo>
                    <a:cubicBezTo>
                      <a:pt x="1406" y="1286"/>
                      <a:pt x="1422" y="1265"/>
                      <a:pt x="1437" y="1243"/>
                    </a:cubicBezTo>
                    <a:cubicBezTo>
                      <a:pt x="1440" y="1239"/>
                      <a:pt x="1446" y="1237"/>
                      <a:pt x="1451" y="1241"/>
                    </a:cubicBezTo>
                    <a:cubicBezTo>
                      <a:pt x="1455" y="1244"/>
                      <a:pt x="1456" y="1250"/>
                      <a:pt x="1453" y="1255"/>
                    </a:cubicBezTo>
                    <a:cubicBezTo>
                      <a:pt x="1438" y="1277"/>
                      <a:pt x="1421" y="1298"/>
                      <a:pt x="1404" y="1318"/>
                    </a:cubicBezTo>
                    <a:cubicBezTo>
                      <a:pt x="1402" y="1321"/>
                      <a:pt x="1399" y="1322"/>
                      <a:pt x="1396" y="1322"/>
                    </a:cubicBezTo>
                    <a:close/>
                    <a:moveTo>
                      <a:pt x="109" y="1192"/>
                    </a:moveTo>
                    <a:cubicBezTo>
                      <a:pt x="106" y="1192"/>
                      <a:pt x="102" y="1190"/>
                      <a:pt x="100" y="1187"/>
                    </a:cubicBezTo>
                    <a:cubicBezTo>
                      <a:pt x="87" y="1163"/>
                      <a:pt x="75" y="1139"/>
                      <a:pt x="65" y="1114"/>
                    </a:cubicBezTo>
                    <a:cubicBezTo>
                      <a:pt x="63" y="1109"/>
                      <a:pt x="65" y="1103"/>
                      <a:pt x="70" y="1101"/>
                    </a:cubicBezTo>
                    <a:cubicBezTo>
                      <a:pt x="75" y="1099"/>
                      <a:pt x="81" y="1101"/>
                      <a:pt x="83" y="1106"/>
                    </a:cubicBezTo>
                    <a:cubicBezTo>
                      <a:pt x="93" y="1130"/>
                      <a:pt x="105" y="1154"/>
                      <a:pt x="118" y="1177"/>
                    </a:cubicBezTo>
                    <a:cubicBezTo>
                      <a:pt x="121" y="1182"/>
                      <a:pt x="119" y="1188"/>
                      <a:pt x="114" y="1191"/>
                    </a:cubicBezTo>
                    <a:cubicBezTo>
                      <a:pt x="112" y="1191"/>
                      <a:pt x="111" y="1192"/>
                      <a:pt x="109" y="1192"/>
                    </a:cubicBezTo>
                    <a:close/>
                    <a:moveTo>
                      <a:pt x="1487" y="1191"/>
                    </a:moveTo>
                    <a:cubicBezTo>
                      <a:pt x="1486" y="1191"/>
                      <a:pt x="1484" y="1191"/>
                      <a:pt x="1482" y="1190"/>
                    </a:cubicBezTo>
                    <a:cubicBezTo>
                      <a:pt x="1478" y="1187"/>
                      <a:pt x="1476" y="1181"/>
                      <a:pt x="1479" y="1176"/>
                    </a:cubicBezTo>
                    <a:cubicBezTo>
                      <a:pt x="1491" y="1153"/>
                      <a:pt x="1503" y="1130"/>
                      <a:pt x="1513" y="1105"/>
                    </a:cubicBezTo>
                    <a:cubicBezTo>
                      <a:pt x="1516" y="1100"/>
                      <a:pt x="1521" y="1098"/>
                      <a:pt x="1526" y="1100"/>
                    </a:cubicBezTo>
                    <a:cubicBezTo>
                      <a:pt x="1532" y="1102"/>
                      <a:pt x="1534" y="1108"/>
                      <a:pt x="1532" y="1113"/>
                    </a:cubicBezTo>
                    <a:cubicBezTo>
                      <a:pt x="1521" y="1138"/>
                      <a:pt x="1509" y="1162"/>
                      <a:pt x="1496" y="1186"/>
                    </a:cubicBezTo>
                    <a:cubicBezTo>
                      <a:pt x="1494" y="1189"/>
                      <a:pt x="1491" y="1191"/>
                      <a:pt x="1487" y="1191"/>
                    </a:cubicBezTo>
                    <a:close/>
                    <a:moveTo>
                      <a:pt x="46" y="1045"/>
                    </a:moveTo>
                    <a:cubicBezTo>
                      <a:pt x="42" y="1045"/>
                      <a:pt x="38" y="1043"/>
                      <a:pt x="37" y="1038"/>
                    </a:cubicBezTo>
                    <a:cubicBezTo>
                      <a:pt x="28" y="1013"/>
                      <a:pt x="22" y="986"/>
                      <a:pt x="16" y="960"/>
                    </a:cubicBezTo>
                    <a:cubicBezTo>
                      <a:pt x="15" y="955"/>
                      <a:pt x="19" y="949"/>
                      <a:pt x="24" y="948"/>
                    </a:cubicBezTo>
                    <a:cubicBezTo>
                      <a:pt x="29" y="947"/>
                      <a:pt x="35" y="951"/>
                      <a:pt x="36" y="956"/>
                    </a:cubicBezTo>
                    <a:cubicBezTo>
                      <a:pt x="41" y="982"/>
                      <a:pt x="48" y="1007"/>
                      <a:pt x="56" y="1032"/>
                    </a:cubicBezTo>
                    <a:cubicBezTo>
                      <a:pt x="57" y="1038"/>
                      <a:pt x="54" y="1043"/>
                      <a:pt x="49" y="1045"/>
                    </a:cubicBezTo>
                    <a:cubicBezTo>
                      <a:pt x="48" y="1045"/>
                      <a:pt x="47" y="1045"/>
                      <a:pt x="46" y="1045"/>
                    </a:cubicBezTo>
                    <a:close/>
                    <a:moveTo>
                      <a:pt x="1550" y="1045"/>
                    </a:moveTo>
                    <a:cubicBezTo>
                      <a:pt x="1549" y="1045"/>
                      <a:pt x="1548" y="1044"/>
                      <a:pt x="1547" y="1044"/>
                    </a:cubicBezTo>
                    <a:cubicBezTo>
                      <a:pt x="1542" y="1042"/>
                      <a:pt x="1539" y="1037"/>
                      <a:pt x="1541" y="1032"/>
                    </a:cubicBezTo>
                    <a:cubicBezTo>
                      <a:pt x="1549" y="1007"/>
                      <a:pt x="1555" y="981"/>
                      <a:pt x="1560" y="955"/>
                    </a:cubicBezTo>
                    <a:cubicBezTo>
                      <a:pt x="1562" y="950"/>
                      <a:pt x="1567" y="946"/>
                      <a:pt x="1572" y="947"/>
                    </a:cubicBezTo>
                    <a:cubicBezTo>
                      <a:pt x="1578" y="949"/>
                      <a:pt x="1581" y="954"/>
                      <a:pt x="1580" y="959"/>
                    </a:cubicBezTo>
                    <a:cubicBezTo>
                      <a:pt x="1575" y="986"/>
                      <a:pt x="1568" y="1012"/>
                      <a:pt x="1560" y="1038"/>
                    </a:cubicBezTo>
                    <a:cubicBezTo>
                      <a:pt x="1558" y="1042"/>
                      <a:pt x="1554" y="1045"/>
                      <a:pt x="1550" y="1045"/>
                    </a:cubicBezTo>
                    <a:close/>
                    <a:moveTo>
                      <a:pt x="14" y="889"/>
                    </a:moveTo>
                    <a:cubicBezTo>
                      <a:pt x="9" y="889"/>
                      <a:pt x="5" y="885"/>
                      <a:pt x="4" y="880"/>
                    </a:cubicBezTo>
                    <a:cubicBezTo>
                      <a:pt x="1" y="854"/>
                      <a:pt x="0" y="826"/>
                      <a:pt x="0" y="800"/>
                    </a:cubicBezTo>
                    <a:cubicBezTo>
                      <a:pt x="0" y="794"/>
                      <a:pt x="4" y="790"/>
                      <a:pt x="10" y="790"/>
                    </a:cubicBezTo>
                    <a:cubicBezTo>
                      <a:pt x="10" y="790"/>
                      <a:pt x="10" y="790"/>
                      <a:pt x="10" y="790"/>
                    </a:cubicBezTo>
                    <a:cubicBezTo>
                      <a:pt x="15" y="790"/>
                      <a:pt x="20" y="794"/>
                      <a:pt x="20" y="800"/>
                    </a:cubicBezTo>
                    <a:cubicBezTo>
                      <a:pt x="20" y="826"/>
                      <a:pt x="21" y="852"/>
                      <a:pt x="24" y="878"/>
                    </a:cubicBezTo>
                    <a:cubicBezTo>
                      <a:pt x="24" y="884"/>
                      <a:pt x="20" y="889"/>
                      <a:pt x="15" y="889"/>
                    </a:cubicBezTo>
                    <a:cubicBezTo>
                      <a:pt x="15" y="889"/>
                      <a:pt x="14" y="889"/>
                      <a:pt x="14" y="889"/>
                    </a:cubicBezTo>
                    <a:close/>
                    <a:moveTo>
                      <a:pt x="1582" y="888"/>
                    </a:moveTo>
                    <a:cubicBezTo>
                      <a:pt x="1582" y="888"/>
                      <a:pt x="1582" y="888"/>
                      <a:pt x="1581" y="888"/>
                    </a:cubicBezTo>
                    <a:cubicBezTo>
                      <a:pt x="1576" y="888"/>
                      <a:pt x="1572" y="883"/>
                      <a:pt x="1572" y="877"/>
                    </a:cubicBezTo>
                    <a:cubicBezTo>
                      <a:pt x="1575" y="851"/>
                      <a:pt x="1576" y="825"/>
                      <a:pt x="1576" y="799"/>
                    </a:cubicBezTo>
                    <a:cubicBezTo>
                      <a:pt x="1576" y="797"/>
                      <a:pt x="1576" y="797"/>
                      <a:pt x="1576" y="797"/>
                    </a:cubicBezTo>
                    <a:cubicBezTo>
                      <a:pt x="1576" y="791"/>
                      <a:pt x="1581" y="787"/>
                      <a:pt x="1586" y="787"/>
                    </a:cubicBezTo>
                    <a:cubicBezTo>
                      <a:pt x="1592" y="787"/>
                      <a:pt x="1596" y="791"/>
                      <a:pt x="1596" y="797"/>
                    </a:cubicBezTo>
                    <a:cubicBezTo>
                      <a:pt x="1596" y="799"/>
                      <a:pt x="1596" y="799"/>
                      <a:pt x="1596" y="799"/>
                    </a:cubicBezTo>
                    <a:cubicBezTo>
                      <a:pt x="1596" y="826"/>
                      <a:pt x="1595" y="853"/>
                      <a:pt x="1592" y="879"/>
                    </a:cubicBezTo>
                    <a:cubicBezTo>
                      <a:pt x="1592" y="885"/>
                      <a:pt x="1587" y="888"/>
                      <a:pt x="1582" y="888"/>
                    </a:cubicBezTo>
                    <a:close/>
                    <a:moveTo>
                      <a:pt x="14" y="730"/>
                    </a:moveTo>
                    <a:cubicBezTo>
                      <a:pt x="13" y="730"/>
                      <a:pt x="13" y="730"/>
                      <a:pt x="13" y="730"/>
                    </a:cubicBezTo>
                    <a:cubicBezTo>
                      <a:pt x="7" y="729"/>
                      <a:pt x="3" y="724"/>
                      <a:pt x="4" y="719"/>
                    </a:cubicBezTo>
                    <a:cubicBezTo>
                      <a:pt x="6" y="692"/>
                      <a:pt x="11" y="665"/>
                      <a:pt x="16" y="639"/>
                    </a:cubicBezTo>
                    <a:cubicBezTo>
                      <a:pt x="17" y="634"/>
                      <a:pt x="22" y="630"/>
                      <a:pt x="28" y="631"/>
                    </a:cubicBezTo>
                    <a:cubicBezTo>
                      <a:pt x="33" y="632"/>
                      <a:pt x="37" y="637"/>
                      <a:pt x="35" y="643"/>
                    </a:cubicBezTo>
                    <a:cubicBezTo>
                      <a:pt x="30" y="669"/>
                      <a:pt x="26" y="695"/>
                      <a:pt x="24" y="721"/>
                    </a:cubicBezTo>
                    <a:cubicBezTo>
                      <a:pt x="23" y="726"/>
                      <a:pt x="19" y="730"/>
                      <a:pt x="14" y="730"/>
                    </a:cubicBezTo>
                    <a:close/>
                    <a:moveTo>
                      <a:pt x="1582" y="727"/>
                    </a:moveTo>
                    <a:cubicBezTo>
                      <a:pt x="1577" y="727"/>
                      <a:pt x="1573" y="723"/>
                      <a:pt x="1572" y="718"/>
                    </a:cubicBezTo>
                    <a:cubicBezTo>
                      <a:pt x="1569" y="692"/>
                      <a:pt x="1565" y="666"/>
                      <a:pt x="1560" y="640"/>
                    </a:cubicBezTo>
                    <a:cubicBezTo>
                      <a:pt x="1559" y="635"/>
                      <a:pt x="1562" y="630"/>
                      <a:pt x="1568" y="629"/>
                    </a:cubicBezTo>
                    <a:cubicBezTo>
                      <a:pt x="1573" y="627"/>
                      <a:pt x="1578" y="631"/>
                      <a:pt x="1580" y="636"/>
                    </a:cubicBezTo>
                    <a:cubicBezTo>
                      <a:pt x="1585" y="663"/>
                      <a:pt x="1589" y="689"/>
                      <a:pt x="1592" y="716"/>
                    </a:cubicBezTo>
                    <a:cubicBezTo>
                      <a:pt x="1592" y="722"/>
                      <a:pt x="1589" y="727"/>
                      <a:pt x="1583" y="727"/>
                    </a:cubicBezTo>
                    <a:cubicBezTo>
                      <a:pt x="1583" y="727"/>
                      <a:pt x="1582" y="727"/>
                      <a:pt x="1582" y="727"/>
                    </a:cubicBezTo>
                    <a:close/>
                    <a:moveTo>
                      <a:pt x="46" y="574"/>
                    </a:moveTo>
                    <a:cubicBezTo>
                      <a:pt x="45" y="574"/>
                      <a:pt x="44" y="573"/>
                      <a:pt x="43" y="573"/>
                    </a:cubicBezTo>
                    <a:cubicBezTo>
                      <a:pt x="37" y="572"/>
                      <a:pt x="34" y="566"/>
                      <a:pt x="36" y="561"/>
                    </a:cubicBezTo>
                    <a:cubicBezTo>
                      <a:pt x="44" y="535"/>
                      <a:pt x="53" y="509"/>
                      <a:pt x="64" y="485"/>
                    </a:cubicBezTo>
                    <a:cubicBezTo>
                      <a:pt x="66" y="480"/>
                      <a:pt x="72" y="477"/>
                      <a:pt x="77" y="480"/>
                    </a:cubicBezTo>
                    <a:cubicBezTo>
                      <a:pt x="82" y="482"/>
                      <a:pt x="85" y="488"/>
                      <a:pt x="82" y="493"/>
                    </a:cubicBezTo>
                    <a:cubicBezTo>
                      <a:pt x="72" y="517"/>
                      <a:pt x="63" y="542"/>
                      <a:pt x="55" y="567"/>
                    </a:cubicBezTo>
                    <a:cubicBezTo>
                      <a:pt x="54" y="571"/>
                      <a:pt x="50" y="574"/>
                      <a:pt x="46" y="574"/>
                    </a:cubicBezTo>
                    <a:close/>
                    <a:moveTo>
                      <a:pt x="1550" y="571"/>
                    </a:moveTo>
                    <a:cubicBezTo>
                      <a:pt x="1545" y="571"/>
                      <a:pt x="1542" y="568"/>
                      <a:pt x="1540" y="564"/>
                    </a:cubicBezTo>
                    <a:cubicBezTo>
                      <a:pt x="1532" y="539"/>
                      <a:pt x="1523" y="514"/>
                      <a:pt x="1513" y="490"/>
                    </a:cubicBezTo>
                    <a:cubicBezTo>
                      <a:pt x="1510" y="485"/>
                      <a:pt x="1513" y="479"/>
                      <a:pt x="1518" y="477"/>
                    </a:cubicBezTo>
                    <a:cubicBezTo>
                      <a:pt x="1523" y="475"/>
                      <a:pt x="1529" y="477"/>
                      <a:pt x="1531" y="482"/>
                    </a:cubicBezTo>
                    <a:cubicBezTo>
                      <a:pt x="1542" y="507"/>
                      <a:pt x="1551" y="532"/>
                      <a:pt x="1559" y="558"/>
                    </a:cubicBezTo>
                    <a:cubicBezTo>
                      <a:pt x="1561" y="563"/>
                      <a:pt x="1558" y="569"/>
                      <a:pt x="1553" y="571"/>
                    </a:cubicBezTo>
                    <a:cubicBezTo>
                      <a:pt x="1552" y="571"/>
                      <a:pt x="1551" y="571"/>
                      <a:pt x="1550" y="571"/>
                    </a:cubicBezTo>
                    <a:close/>
                    <a:moveTo>
                      <a:pt x="108" y="427"/>
                    </a:moveTo>
                    <a:cubicBezTo>
                      <a:pt x="107" y="427"/>
                      <a:pt x="105" y="427"/>
                      <a:pt x="103" y="426"/>
                    </a:cubicBezTo>
                    <a:cubicBezTo>
                      <a:pt x="99" y="423"/>
                      <a:pt x="97" y="417"/>
                      <a:pt x="100" y="412"/>
                    </a:cubicBezTo>
                    <a:cubicBezTo>
                      <a:pt x="113" y="389"/>
                      <a:pt x="127" y="366"/>
                      <a:pt x="142" y="344"/>
                    </a:cubicBezTo>
                    <a:cubicBezTo>
                      <a:pt x="145" y="339"/>
                      <a:pt x="152" y="338"/>
                      <a:pt x="156" y="341"/>
                    </a:cubicBezTo>
                    <a:cubicBezTo>
                      <a:pt x="161" y="344"/>
                      <a:pt x="162" y="350"/>
                      <a:pt x="159" y="355"/>
                    </a:cubicBezTo>
                    <a:cubicBezTo>
                      <a:pt x="144" y="376"/>
                      <a:pt x="130" y="399"/>
                      <a:pt x="117" y="422"/>
                    </a:cubicBezTo>
                    <a:cubicBezTo>
                      <a:pt x="115" y="425"/>
                      <a:pt x="112" y="427"/>
                      <a:pt x="108" y="427"/>
                    </a:cubicBezTo>
                    <a:close/>
                    <a:moveTo>
                      <a:pt x="1486" y="425"/>
                    </a:moveTo>
                    <a:cubicBezTo>
                      <a:pt x="1483" y="425"/>
                      <a:pt x="1480" y="423"/>
                      <a:pt x="1478" y="420"/>
                    </a:cubicBezTo>
                    <a:cubicBezTo>
                      <a:pt x="1465" y="397"/>
                      <a:pt x="1451" y="374"/>
                      <a:pt x="1436" y="353"/>
                    </a:cubicBezTo>
                    <a:cubicBezTo>
                      <a:pt x="1433" y="348"/>
                      <a:pt x="1434" y="342"/>
                      <a:pt x="1438" y="339"/>
                    </a:cubicBezTo>
                    <a:cubicBezTo>
                      <a:pt x="1443" y="336"/>
                      <a:pt x="1449" y="337"/>
                      <a:pt x="1452" y="341"/>
                    </a:cubicBezTo>
                    <a:cubicBezTo>
                      <a:pt x="1468" y="363"/>
                      <a:pt x="1482" y="386"/>
                      <a:pt x="1495" y="410"/>
                    </a:cubicBezTo>
                    <a:cubicBezTo>
                      <a:pt x="1498" y="415"/>
                      <a:pt x="1496" y="421"/>
                      <a:pt x="1491" y="423"/>
                    </a:cubicBezTo>
                    <a:cubicBezTo>
                      <a:pt x="1490" y="424"/>
                      <a:pt x="1488" y="425"/>
                      <a:pt x="1486" y="425"/>
                    </a:cubicBezTo>
                    <a:close/>
                    <a:moveTo>
                      <a:pt x="199" y="296"/>
                    </a:moveTo>
                    <a:cubicBezTo>
                      <a:pt x="197" y="296"/>
                      <a:pt x="195" y="295"/>
                      <a:pt x="193" y="294"/>
                    </a:cubicBezTo>
                    <a:cubicBezTo>
                      <a:pt x="189" y="290"/>
                      <a:pt x="188" y="284"/>
                      <a:pt x="192" y="280"/>
                    </a:cubicBezTo>
                    <a:cubicBezTo>
                      <a:pt x="209" y="259"/>
                      <a:pt x="228" y="239"/>
                      <a:pt x="247" y="221"/>
                    </a:cubicBezTo>
                    <a:cubicBezTo>
                      <a:pt x="251" y="217"/>
                      <a:pt x="258" y="217"/>
                      <a:pt x="261" y="221"/>
                    </a:cubicBezTo>
                    <a:cubicBezTo>
                      <a:pt x="265" y="225"/>
                      <a:pt x="265" y="232"/>
                      <a:pt x="261" y="235"/>
                    </a:cubicBezTo>
                    <a:cubicBezTo>
                      <a:pt x="242" y="253"/>
                      <a:pt x="224" y="273"/>
                      <a:pt x="207" y="293"/>
                    </a:cubicBezTo>
                    <a:cubicBezTo>
                      <a:pt x="205" y="295"/>
                      <a:pt x="202" y="296"/>
                      <a:pt x="199" y="296"/>
                    </a:cubicBezTo>
                    <a:close/>
                    <a:moveTo>
                      <a:pt x="1395" y="294"/>
                    </a:moveTo>
                    <a:cubicBezTo>
                      <a:pt x="1392" y="294"/>
                      <a:pt x="1389" y="293"/>
                      <a:pt x="1387" y="291"/>
                    </a:cubicBezTo>
                    <a:cubicBezTo>
                      <a:pt x="1370" y="271"/>
                      <a:pt x="1352" y="252"/>
                      <a:pt x="1333" y="234"/>
                    </a:cubicBezTo>
                    <a:cubicBezTo>
                      <a:pt x="1329" y="230"/>
                      <a:pt x="1329" y="224"/>
                      <a:pt x="1333" y="220"/>
                    </a:cubicBezTo>
                    <a:cubicBezTo>
                      <a:pt x="1336" y="216"/>
                      <a:pt x="1343" y="215"/>
                      <a:pt x="1347" y="219"/>
                    </a:cubicBezTo>
                    <a:cubicBezTo>
                      <a:pt x="1366" y="238"/>
                      <a:pt x="1385" y="257"/>
                      <a:pt x="1403" y="278"/>
                    </a:cubicBezTo>
                    <a:cubicBezTo>
                      <a:pt x="1406" y="282"/>
                      <a:pt x="1406" y="288"/>
                      <a:pt x="1402" y="292"/>
                    </a:cubicBezTo>
                    <a:cubicBezTo>
                      <a:pt x="1400" y="293"/>
                      <a:pt x="1397" y="294"/>
                      <a:pt x="1395" y="294"/>
                    </a:cubicBezTo>
                    <a:close/>
                    <a:moveTo>
                      <a:pt x="315" y="186"/>
                    </a:moveTo>
                    <a:cubicBezTo>
                      <a:pt x="312" y="186"/>
                      <a:pt x="309" y="185"/>
                      <a:pt x="307" y="182"/>
                    </a:cubicBezTo>
                    <a:cubicBezTo>
                      <a:pt x="303" y="178"/>
                      <a:pt x="304" y="172"/>
                      <a:pt x="309" y="168"/>
                    </a:cubicBezTo>
                    <a:cubicBezTo>
                      <a:pt x="330" y="152"/>
                      <a:pt x="352" y="136"/>
                      <a:pt x="375" y="122"/>
                    </a:cubicBezTo>
                    <a:cubicBezTo>
                      <a:pt x="379" y="119"/>
                      <a:pt x="386" y="120"/>
                      <a:pt x="389" y="125"/>
                    </a:cubicBezTo>
                    <a:cubicBezTo>
                      <a:pt x="392" y="130"/>
                      <a:pt x="390" y="136"/>
                      <a:pt x="385" y="139"/>
                    </a:cubicBezTo>
                    <a:cubicBezTo>
                      <a:pt x="363" y="153"/>
                      <a:pt x="342" y="168"/>
                      <a:pt x="321" y="184"/>
                    </a:cubicBezTo>
                    <a:cubicBezTo>
                      <a:pt x="319" y="185"/>
                      <a:pt x="317" y="186"/>
                      <a:pt x="315" y="186"/>
                    </a:cubicBezTo>
                    <a:close/>
                    <a:moveTo>
                      <a:pt x="1279" y="184"/>
                    </a:moveTo>
                    <a:cubicBezTo>
                      <a:pt x="1277" y="184"/>
                      <a:pt x="1275" y="184"/>
                      <a:pt x="1273" y="182"/>
                    </a:cubicBezTo>
                    <a:cubicBezTo>
                      <a:pt x="1252" y="166"/>
                      <a:pt x="1231" y="151"/>
                      <a:pt x="1208" y="137"/>
                    </a:cubicBezTo>
                    <a:cubicBezTo>
                      <a:pt x="1204" y="135"/>
                      <a:pt x="1202" y="128"/>
                      <a:pt x="1205" y="124"/>
                    </a:cubicBezTo>
                    <a:cubicBezTo>
                      <a:pt x="1208" y="119"/>
                      <a:pt x="1214" y="118"/>
                      <a:pt x="1219" y="120"/>
                    </a:cubicBezTo>
                    <a:cubicBezTo>
                      <a:pt x="1242" y="135"/>
                      <a:pt x="1264" y="150"/>
                      <a:pt x="1285" y="167"/>
                    </a:cubicBezTo>
                    <a:cubicBezTo>
                      <a:pt x="1290" y="170"/>
                      <a:pt x="1291" y="176"/>
                      <a:pt x="1287" y="181"/>
                    </a:cubicBezTo>
                    <a:cubicBezTo>
                      <a:pt x="1285" y="183"/>
                      <a:pt x="1282" y="184"/>
                      <a:pt x="1279" y="184"/>
                    </a:cubicBezTo>
                    <a:close/>
                    <a:moveTo>
                      <a:pt x="450" y="101"/>
                    </a:moveTo>
                    <a:cubicBezTo>
                      <a:pt x="446" y="101"/>
                      <a:pt x="443" y="99"/>
                      <a:pt x="441" y="96"/>
                    </a:cubicBezTo>
                    <a:cubicBezTo>
                      <a:pt x="438" y="91"/>
                      <a:pt x="440" y="85"/>
                      <a:pt x="445" y="82"/>
                    </a:cubicBezTo>
                    <a:cubicBezTo>
                      <a:pt x="470" y="71"/>
                      <a:pt x="494" y="60"/>
                      <a:pt x="520" y="50"/>
                    </a:cubicBezTo>
                    <a:cubicBezTo>
                      <a:pt x="525" y="49"/>
                      <a:pt x="531" y="51"/>
                      <a:pt x="532" y="56"/>
                    </a:cubicBezTo>
                    <a:cubicBezTo>
                      <a:pt x="534" y="61"/>
                      <a:pt x="532" y="67"/>
                      <a:pt x="527" y="69"/>
                    </a:cubicBezTo>
                    <a:cubicBezTo>
                      <a:pt x="502" y="78"/>
                      <a:pt x="478" y="89"/>
                      <a:pt x="454" y="100"/>
                    </a:cubicBezTo>
                    <a:cubicBezTo>
                      <a:pt x="453" y="101"/>
                      <a:pt x="451" y="101"/>
                      <a:pt x="450" y="101"/>
                    </a:cubicBezTo>
                    <a:close/>
                    <a:moveTo>
                      <a:pt x="1144" y="100"/>
                    </a:moveTo>
                    <a:cubicBezTo>
                      <a:pt x="1142" y="100"/>
                      <a:pt x="1141" y="100"/>
                      <a:pt x="1139" y="99"/>
                    </a:cubicBezTo>
                    <a:cubicBezTo>
                      <a:pt x="1116" y="88"/>
                      <a:pt x="1092" y="77"/>
                      <a:pt x="1067" y="68"/>
                    </a:cubicBezTo>
                    <a:cubicBezTo>
                      <a:pt x="1062" y="66"/>
                      <a:pt x="1059" y="61"/>
                      <a:pt x="1061" y="55"/>
                    </a:cubicBezTo>
                    <a:cubicBezTo>
                      <a:pt x="1063" y="50"/>
                      <a:pt x="1069" y="48"/>
                      <a:pt x="1074" y="50"/>
                    </a:cubicBezTo>
                    <a:cubicBezTo>
                      <a:pt x="1099" y="59"/>
                      <a:pt x="1124" y="69"/>
                      <a:pt x="1148" y="81"/>
                    </a:cubicBezTo>
                    <a:cubicBezTo>
                      <a:pt x="1153" y="84"/>
                      <a:pt x="1155" y="90"/>
                      <a:pt x="1153" y="95"/>
                    </a:cubicBezTo>
                    <a:cubicBezTo>
                      <a:pt x="1151" y="98"/>
                      <a:pt x="1148" y="100"/>
                      <a:pt x="1144" y="100"/>
                    </a:cubicBezTo>
                    <a:close/>
                    <a:moveTo>
                      <a:pt x="599" y="46"/>
                    </a:moveTo>
                    <a:cubicBezTo>
                      <a:pt x="595" y="46"/>
                      <a:pt x="591" y="43"/>
                      <a:pt x="590" y="38"/>
                    </a:cubicBezTo>
                    <a:cubicBezTo>
                      <a:pt x="588" y="33"/>
                      <a:pt x="591" y="28"/>
                      <a:pt x="597" y="26"/>
                    </a:cubicBezTo>
                    <a:cubicBezTo>
                      <a:pt x="623" y="19"/>
                      <a:pt x="649" y="14"/>
                      <a:pt x="676" y="10"/>
                    </a:cubicBezTo>
                    <a:cubicBezTo>
                      <a:pt x="681" y="9"/>
                      <a:pt x="686" y="13"/>
                      <a:pt x="687" y="18"/>
                    </a:cubicBezTo>
                    <a:cubicBezTo>
                      <a:pt x="688" y="24"/>
                      <a:pt x="684" y="29"/>
                      <a:pt x="679" y="30"/>
                    </a:cubicBezTo>
                    <a:cubicBezTo>
                      <a:pt x="653" y="34"/>
                      <a:pt x="627" y="39"/>
                      <a:pt x="602" y="46"/>
                    </a:cubicBezTo>
                    <a:cubicBezTo>
                      <a:pt x="601" y="46"/>
                      <a:pt x="600" y="46"/>
                      <a:pt x="599" y="46"/>
                    </a:cubicBezTo>
                    <a:close/>
                    <a:moveTo>
                      <a:pt x="994" y="45"/>
                    </a:moveTo>
                    <a:cubicBezTo>
                      <a:pt x="993" y="45"/>
                      <a:pt x="993" y="45"/>
                      <a:pt x="992" y="45"/>
                    </a:cubicBezTo>
                    <a:cubicBezTo>
                      <a:pt x="966" y="38"/>
                      <a:pt x="940" y="33"/>
                      <a:pt x="915" y="29"/>
                    </a:cubicBezTo>
                    <a:cubicBezTo>
                      <a:pt x="909" y="28"/>
                      <a:pt x="905" y="23"/>
                      <a:pt x="906" y="18"/>
                    </a:cubicBezTo>
                    <a:cubicBezTo>
                      <a:pt x="907" y="12"/>
                      <a:pt x="912" y="9"/>
                      <a:pt x="918" y="9"/>
                    </a:cubicBezTo>
                    <a:cubicBezTo>
                      <a:pt x="944" y="13"/>
                      <a:pt x="971" y="19"/>
                      <a:pt x="997" y="25"/>
                    </a:cubicBezTo>
                    <a:cubicBezTo>
                      <a:pt x="1002" y="27"/>
                      <a:pt x="1005" y="32"/>
                      <a:pt x="1004" y="38"/>
                    </a:cubicBezTo>
                    <a:cubicBezTo>
                      <a:pt x="1003" y="42"/>
                      <a:pt x="999" y="45"/>
                      <a:pt x="994" y="45"/>
                    </a:cubicBezTo>
                    <a:close/>
                    <a:moveTo>
                      <a:pt x="757" y="22"/>
                    </a:moveTo>
                    <a:cubicBezTo>
                      <a:pt x="752" y="22"/>
                      <a:pt x="747" y="17"/>
                      <a:pt x="747" y="12"/>
                    </a:cubicBezTo>
                    <a:cubicBezTo>
                      <a:pt x="747" y="7"/>
                      <a:pt x="751" y="2"/>
                      <a:pt x="756" y="2"/>
                    </a:cubicBezTo>
                    <a:cubicBezTo>
                      <a:pt x="783" y="0"/>
                      <a:pt x="810" y="0"/>
                      <a:pt x="837" y="1"/>
                    </a:cubicBezTo>
                    <a:cubicBezTo>
                      <a:pt x="843" y="2"/>
                      <a:pt x="847" y="6"/>
                      <a:pt x="847" y="12"/>
                    </a:cubicBezTo>
                    <a:cubicBezTo>
                      <a:pt x="846" y="17"/>
                      <a:pt x="842" y="22"/>
                      <a:pt x="836" y="21"/>
                    </a:cubicBezTo>
                    <a:cubicBezTo>
                      <a:pt x="810" y="20"/>
                      <a:pt x="783" y="20"/>
                      <a:pt x="757" y="22"/>
                    </a:cubicBezTo>
                    <a:cubicBezTo>
                      <a:pt x="757" y="22"/>
                      <a:pt x="757" y="22"/>
                      <a:pt x="757" y="2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44" name="Group 243"/>
              <p:cNvGrpSpPr/>
              <p:nvPr/>
            </p:nvGrpSpPr>
            <p:grpSpPr>
              <a:xfrm>
                <a:off x="6761163" y="4341813"/>
                <a:ext cx="1739901" cy="1987549"/>
                <a:chOff x="6761163" y="4341813"/>
                <a:chExt cx="1739901" cy="1987549"/>
              </a:xfrm>
            </p:grpSpPr>
            <p:sp>
              <p:nvSpPr>
                <p:cNvPr id="211" name="Freeform 135"/>
                <p:cNvSpPr>
                  <a:spLocks/>
                </p:cNvSpPr>
                <p:nvPr/>
              </p:nvSpPr>
              <p:spPr bwMode="auto">
                <a:xfrm>
                  <a:off x="7496176" y="5695950"/>
                  <a:ext cx="303213" cy="633412"/>
                </a:xfrm>
                <a:custGeom>
                  <a:avLst/>
                  <a:gdLst>
                    <a:gd name="T0" fmla="*/ 191 w 191"/>
                    <a:gd name="T1" fmla="*/ 399 h 399"/>
                    <a:gd name="T2" fmla="*/ 183 w 191"/>
                    <a:gd name="T3" fmla="*/ 235 h 399"/>
                    <a:gd name="T4" fmla="*/ 147 w 191"/>
                    <a:gd name="T5" fmla="*/ 0 h 399"/>
                    <a:gd name="T6" fmla="*/ 106 w 191"/>
                    <a:gd name="T7" fmla="*/ 0 h 399"/>
                    <a:gd name="T8" fmla="*/ 57 w 191"/>
                    <a:gd name="T9" fmla="*/ 0 h 399"/>
                    <a:gd name="T10" fmla="*/ 16 w 191"/>
                    <a:gd name="T11" fmla="*/ 0 h 399"/>
                    <a:gd name="T12" fmla="*/ 0 w 191"/>
                    <a:gd name="T13" fmla="*/ 399 h 399"/>
                    <a:gd name="T14" fmla="*/ 56 w 191"/>
                    <a:gd name="T15" fmla="*/ 399 h 399"/>
                    <a:gd name="T16" fmla="*/ 92 w 191"/>
                    <a:gd name="T17" fmla="*/ 101 h 399"/>
                    <a:gd name="T18" fmla="*/ 125 w 191"/>
                    <a:gd name="T19" fmla="*/ 249 h 399"/>
                    <a:gd name="T20" fmla="*/ 132 w 191"/>
                    <a:gd name="T21" fmla="*/ 399 h 399"/>
                    <a:gd name="T22" fmla="*/ 191 w 191"/>
                    <a:gd name="T23"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399">
                      <a:moveTo>
                        <a:pt x="191" y="399"/>
                      </a:moveTo>
                      <a:lnTo>
                        <a:pt x="183" y="235"/>
                      </a:lnTo>
                      <a:lnTo>
                        <a:pt x="147" y="0"/>
                      </a:lnTo>
                      <a:lnTo>
                        <a:pt x="106" y="0"/>
                      </a:lnTo>
                      <a:lnTo>
                        <a:pt x="57" y="0"/>
                      </a:lnTo>
                      <a:lnTo>
                        <a:pt x="16" y="0"/>
                      </a:lnTo>
                      <a:lnTo>
                        <a:pt x="0" y="399"/>
                      </a:lnTo>
                      <a:lnTo>
                        <a:pt x="56" y="399"/>
                      </a:lnTo>
                      <a:lnTo>
                        <a:pt x="92" y="101"/>
                      </a:lnTo>
                      <a:lnTo>
                        <a:pt x="125" y="249"/>
                      </a:lnTo>
                      <a:lnTo>
                        <a:pt x="132" y="399"/>
                      </a:lnTo>
                      <a:lnTo>
                        <a:pt x="191" y="39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136"/>
                <p:cNvSpPr>
                  <a:spLocks/>
                </p:cNvSpPr>
                <p:nvPr/>
              </p:nvSpPr>
              <p:spPr bwMode="auto">
                <a:xfrm>
                  <a:off x="8116888" y="5056188"/>
                  <a:ext cx="79375" cy="127000"/>
                </a:xfrm>
                <a:custGeom>
                  <a:avLst/>
                  <a:gdLst>
                    <a:gd name="T0" fmla="*/ 102 w 107"/>
                    <a:gd name="T1" fmla="*/ 60 h 170"/>
                    <a:gd name="T2" fmla="*/ 96 w 107"/>
                    <a:gd name="T3" fmla="*/ 61 h 170"/>
                    <a:gd name="T4" fmla="*/ 101 w 107"/>
                    <a:gd name="T5" fmla="*/ 47 h 170"/>
                    <a:gd name="T6" fmla="*/ 97 w 107"/>
                    <a:gd name="T7" fmla="*/ 38 h 170"/>
                    <a:gd name="T8" fmla="*/ 94 w 107"/>
                    <a:gd name="T9" fmla="*/ 38 h 170"/>
                    <a:gd name="T10" fmla="*/ 98 w 107"/>
                    <a:gd name="T11" fmla="*/ 27 h 170"/>
                    <a:gd name="T12" fmla="*/ 93 w 107"/>
                    <a:gd name="T13" fmla="*/ 15 h 170"/>
                    <a:gd name="T14" fmla="*/ 86 w 107"/>
                    <a:gd name="T15" fmla="*/ 15 h 170"/>
                    <a:gd name="T16" fmla="*/ 86 w 107"/>
                    <a:gd name="T17" fmla="*/ 14 h 170"/>
                    <a:gd name="T18" fmla="*/ 81 w 107"/>
                    <a:gd name="T19" fmla="*/ 2 h 170"/>
                    <a:gd name="T20" fmla="*/ 69 w 107"/>
                    <a:gd name="T21" fmla="*/ 7 h 170"/>
                    <a:gd name="T22" fmla="*/ 50 w 107"/>
                    <a:gd name="T23" fmla="*/ 56 h 170"/>
                    <a:gd name="T24" fmla="*/ 44 w 107"/>
                    <a:gd name="T25" fmla="*/ 49 h 170"/>
                    <a:gd name="T26" fmla="*/ 29 w 107"/>
                    <a:gd name="T27" fmla="*/ 56 h 170"/>
                    <a:gd name="T28" fmla="*/ 28 w 107"/>
                    <a:gd name="T29" fmla="*/ 59 h 170"/>
                    <a:gd name="T30" fmla="*/ 16 w 107"/>
                    <a:gd name="T31" fmla="*/ 90 h 170"/>
                    <a:gd name="T32" fmla="*/ 7 w 107"/>
                    <a:gd name="T33" fmla="*/ 113 h 170"/>
                    <a:gd name="T34" fmla="*/ 7 w 107"/>
                    <a:gd name="T35" fmla="*/ 113 h 170"/>
                    <a:gd name="T36" fmla="*/ 29 w 107"/>
                    <a:gd name="T37" fmla="*/ 162 h 170"/>
                    <a:gd name="T38" fmla="*/ 79 w 107"/>
                    <a:gd name="T39" fmla="*/ 140 h 170"/>
                    <a:gd name="T40" fmla="*/ 79 w 107"/>
                    <a:gd name="T41" fmla="*/ 140 h 170"/>
                    <a:gd name="T42" fmla="*/ 89 w 107"/>
                    <a:gd name="T43" fmla="*/ 115 h 170"/>
                    <a:gd name="T44" fmla="*/ 99 w 107"/>
                    <a:gd name="T45" fmla="*/ 87 h 170"/>
                    <a:gd name="T46" fmla="*/ 106 w 107"/>
                    <a:gd name="T47" fmla="*/ 70 h 170"/>
                    <a:gd name="T48" fmla="*/ 102 w 107"/>
                    <a:gd name="T49" fmla="*/ 6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70">
                      <a:moveTo>
                        <a:pt x="102" y="60"/>
                      </a:moveTo>
                      <a:cubicBezTo>
                        <a:pt x="100" y="60"/>
                        <a:pt x="98" y="60"/>
                        <a:pt x="96" y="61"/>
                      </a:cubicBezTo>
                      <a:cubicBezTo>
                        <a:pt x="99" y="54"/>
                        <a:pt x="101" y="48"/>
                        <a:pt x="101" y="47"/>
                      </a:cubicBezTo>
                      <a:cubicBezTo>
                        <a:pt x="102" y="44"/>
                        <a:pt x="101" y="40"/>
                        <a:pt x="97" y="38"/>
                      </a:cubicBezTo>
                      <a:cubicBezTo>
                        <a:pt x="96" y="38"/>
                        <a:pt x="95" y="38"/>
                        <a:pt x="94" y="38"/>
                      </a:cubicBezTo>
                      <a:cubicBezTo>
                        <a:pt x="96" y="32"/>
                        <a:pt x="98" y="27"/>
                        <a:pt x="98" y="27"/>
                      </a:cubicBezTo>
                      <a:cubicBezTo>
                        <a:pt x="100" y="22"/>
                        <a:pt x="98" y="17"/>
                        <a:pt x="93" y="15"/>
                      </a:cubicBezTo>
                      <a:cubicBezTo>
                        <a:pt x="90" y="14"/>
                        <a:pt x="88" y="14"/>
                        <a:pt x="86" y="15"/>
                      </a:cubicBezTo>
                      <a:cubicBezTo>
                        <a:pt x="86" y="15"/>
                        <a:pt x="86" y="14"/>
                        <a:pt x="86" y="14"/>
                      </a:cubicBezTo>
                      <a:cubicBezTo>
                        <a:pt x="88" y="9"/>
                        <a:pt x="86" y="4"/>
                        <a:pt x="81" y="2"/>
                      </a:cubicBezTo>
                      <a:cubicBezTo>
                        <a:pt x="76" y="0"/>
                        <a:pt x="71" y="3"/>
                        <a:pt x="69" y="7"/>
                      </a:cubicBezTo>
                      <a:cubicBezTo>
                        <a:pt x="68" y="10"/>
                        <a:pt x="56" y="42"/>
                        <a:pt x="50" y="56"/>
                      </a:cubicBezTo>
                      <a:cubicBezTo>
                        <a:pt x="49" y="53"/>
                        <a:pt x="47" y="51"/>
                        <a:pt x="44" y="49"/>
                      </a:cubicBezTo>
                      <a:cubicBezTo>
                        <a:pt x="38" y="47"/>
                        <a:pt x="31" y="50"/>
                        <a:pt x="29" y="56"/>
                      </a:cubicBezTo>
                      <a:cubicBezTo>
                        <a:pt x="29" y="56"/>
                        <a:pt x="28" y="58"/>
                        <a:pt x="28" y="59"/>
                      </a:cubicBezTo>
                      <a:cubicBezTo>
                        <a:pt x="25" y="68"/>
                        <a:pt x="17" y="87"/>
                        <a:pt x="16" y="90"/>
                      </a:cubicBezTo>
                      <a:cubicBezTo>
                        <a:pt x="7" y="113"/>
                        <a:pt x="7" y="113"/>
                        <a:pt x="7" y="113"/>
                      </a:cubicBezTo>
                      <a:cubicBezTo>
                        <a:pt x="7" y="113"/>
                        <a:pt x="7" y="113"/>
                        <a:pt x="7" y="113"/>
                      </a:cubicBezTo>
                      <a:cubicBezTo>
                        <a:pt x="0" y="132"/>
                        <a:pt x="10" y="155"/>
                        <a:pt x="29" y="162"/>
                      </a:cubicBezTo>
                      <a:cubicBezTo>
                        <a:pt x="49" y="170"/>
                        <a:pt x="71" y="160"/>
                        <a:pt x="79" y="140"/>
                      </a:cubicBezTo>
                      <a:cubicBezTo>
                        <a:pt x="79" y="140"/>
                        <a:pt x="79" y="140"/>
                        <a:pt x="79" y="140"/>
                      </a:cubicBezTo>
                      <a:cubicBezTo>
                        <a:pt x="89" y="115"/>
                        <a:pt x="89" y="115"/>
                        <a:pt x="89" y="115"/>
                      </a:cubicBezTo>
                      <a:cubicBezTo>
                        <a:pt x="89" y="114"/>
                        <a:pt x="95" y="99"/>
                        <a:pt x="99" y="87"/>
                      </a:cubicBezTo>
                      <a:cubicBezTo>
                        <a:pt x="103" y="78"/>
                        <a:pt x="106" y="71"/>
                        <a:pt x="106" y="70"/>
                      </a:cubicBezTo>
                      <a:cubicBezTo>
                        <a:pt x="107" y="66"/>
                        <a:pt x="105" y="62"/>
                        <a:pt x="102" y="6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137"/>
                <p:cNvSpPr>
                  <a:spLocks/>
                </p:cNvSpPr>
                <p:nvPr/>
              </p:nvSpPr>
              <p:spPr bwMode="auto">
                <a:xfrm>
                  <a:off x="7045326" y="5056188"/>
                  <a:ext cx="80963" cy="127000"/>
                </a:xfrm>
                <a:custGeom>
                  <a:avLst/>
                  <a:gdLst>
                    <a:gd name="T0" fmla="*/ 5 w 107"/>
                    <a:gd name="T1" fmla="*/ 60 h 170"/>
                    <a:gd name="T2" fmla="*/ 11 w 107"/>
                    <a:gd name="T3" fmla="*/ 61 h 170"/>
                    <a:gd name="T4" fmla="*/ 6 w 107"/>
                    <a:gd name="T5" fmla="*/ 47 h 170"/>
                    <a:gd name="T6" fmla="*/ 10 w 107"/>
                    <a:gd name="T7" fmla="*/ 38 h 170"/>
                    <a:gd name="T8" fmla="*/ 13 w 107"/>
                    <a:gd name="T9" fmla="*/ 38 h 170"/>
                    <a:gd name="T10" fmla="*/ 9 w 107"/>
                    <a:gd name="T11" fmla="*/ 27 h 170"/>
                    <a:gd name="T12" fmla="*/ 14 w 107"/>
                    <a:gd name="T13" fmla="*/ 15 h 170"/>
                    <a:gd name="T14" fmla="*/ 21 w 107"/>
                    <a:gd name="T15" fmla="*/ 15 h 170"/>
                    <a:gd name="T16" fmla="*/ 21 w 107"/>
                    <a:gd name="T17" fmla="*/ 14 h 170"/>
                    <a:gd name="T18" fmla="*/ 26 w 107"/>
                    <a:gd name="T19" fmla="*/ 2 h 170"/>
                    <a:gd name="T20" fmla="*/ 38 w 107"/>
                    <a:gd name="T21" fmla="*/ 7 h 170"/>
                    <a:gd name="T22" fmla="*/ 57 w 107"/>
                    <a:gd name="T23" fmla="*/ 56 h 170"/>
                    <a:gd name="T24" fmla="*/ 63 w 107"/>
                    <a:gd name="T25" fmla="*/ 49 h 170"/>
                    <a:gd name="T26" fmla="*/ 78 w 107"/>
                    <a:gd name="T27" fmla="*/ 56 h 170"/>
                    <a:gd name="T28" fmla="*/ 79 w 107"/>
                    <a:gd name="T29" fmla="*/ 59 h 170"/>
                    <a:gd name="T30" fmla="*/ 91 w 107"/>
                    <a:gd name="T31" fmla="*/ 90 h 170"/>
                    <a:gd name="T32" fmla="*/ 100 w 107"/>
                    <a:gd name="T33" fmla="*/ 113 h 170"/>
                    <a:gd name="T34" fmla="*/ 100 w 107"/>
                    <a:gd name="T35" fmla="*/ 113 h 170"/>
                    <a:gd name="T36" fmla="*/ 78 w 107"/>
                    <a:gd name="T37" fmla="*/ 162 h 170"/>
                    <a:gd name="T38" fmla="*/ 28 w 107"/>
                    <a:gd name="T39" fmla="*/ 140 h 170"/>
                    <a:gd name="T40" fmla="*/ 28 w 107"/>
                    <a:gd name="T41" fmla="*/ 140 h 170"/>
                    <a:gd name="T42" fmla="*/ 18 w 107"/>
                    <a:gd name="T43" fmla="*/ 115 h 170"/>
                    <a:gd name="T44" fmla="*/ 8 w 107"/>
                    <a:gd name="T45" fmla="*/ 87 h 170"/>
                    <a:gd name="T46" fmla="*/ 1 w 107"/>
                    <a:gd name="T47" fmla="*/ 70 h 170"/>
                    <a:gd name="T48" fmla="*/ 5 w 107"/>
                    <a:gd name="T49" fmla="*/ 6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70">
                      <a:moveTo>
                        <a:pt x="5" y="60"/>
                      </a:moveTo>
                      <a:cubicBezTo>
                        <a:pt x="7" y="60"/>
                        <a:pt x="9" y="60"/>
                        <a:pt x="11" y="61"/>
                      </a:cubicBezTo>
                      <a:cubicBezTo>
                        <a:pt x="8" y="54"/>
                        <a:pt x="6" y="48"/>
                        <a:pt x="6" y="47"/>
                      </a:cubicBezTo>
                      <a:cubicBezTo>
                        <a:pt x="5" y="44"/>
                        <a:pt x="6" y="40"/>
                        <a:pt x="10" y="38"/>
                      </a:cubicBezTo>
                      <a:cubicBezTo>
                        <a:pt x="11" y="38"/>
                        <a:pt x="12" y="38"/>
                        <a:pt x="13" y="38"/>
                      </a:cubicBezTo>
                      <a:cubicBezTo>
                        <a:pt x="11" y="32"/>
                        <a:pt x="9" y="27"/>
                        <a:pt x="9" y="27"/>
                      </a:cubicBezTo>
                      <a:cubicBezTo>
                        <a:pt x="7" y="22"/>
                        <a:pt x="9" y="17"/>
                        <a:pt x="14" y="15"/>
                      </a:cubicBezTo>
                      <a:cubicBezTo>
                        <a:pt x="17" y="14"/>
                        <a:pt x="19" y="14"/>
                        <a:pt x="21" y="15"/>
                      </a:cubicBezTo>
                      <a:cubicBezTo>
                        <a:pt x="21" y="15"/>
                        <a:pt x="21" y="14"/>
                        <a:pt x="21" y="14"/>
                      </a:cubicBezTo>
                      <a:cubicBezTo>
                        <a:pt x="19" y="9"/>
                        <a:pt x="21" y="4"/>
                        <a:pt x="26" y="2"/>
                      </a:cubicBezTo>
                      <a:cubicBezTo>
                        <a:pt x="31" y="0"/>
                        <a:pt x="36" y="3"/>
                        <a:pt x="38" y="7"/>
                      </a:cubicBezTo>
                      <a:cubicBezTo>
                        <a:pt x="39" y="10"/>
                        <a:pt x="51" y="42"/>
                        <a:pt x="57" y="56"/>
                      </a:cubicBezTo>
                      <a:cubicBezTo>
                        <a:pt x="58" y="53"/>
                        <a:pt x="60" y="51"/>
                        <a:pt x="63" y="49"/>
                      </a:cubicBezTo>
                      <a:cubicBezTo>
                        <a:pt x="69" y="47"/>
                        <a:pt x="76" y="50"/>
                        <a:pt x="78" y="56"/>
                      </a:cubicBezTo>
                      <a:cubicBezTo>
                        <a:pt x="78" y="56"/>
                        <a:pt x="79" y="58"/>
                        <a:pt x="79" y="59"/>
                      </a:cubicBezTo>
                      <a:cubicBezTo>
                        <a:pt x="82" y="68"/>
                        <a:pt x="90" y="87"/>
                        <a:pt x="91" y="90"/>
                      </a:cubicBezTo>
                      <a:cubicBezTo>
                        <a:pt x="100" y="113"/>
                        <a:pt x="100" y="113"/>
                        <a:pt x="100" y="113"/>
                      </a:cubicBezTo>
                      <a:cubicBezTo>
                        <a:pt x="100" y="113"/>
                        <a:pt x="100" y="113"/>
                        <a:pt x="100" y="113"/>
                      </a:cubicBezTo>
                      <a:cubicBezTo>
                        <a:pt x="107" y="132"/>
                        <a:pt x="97" y="155"/>
                        <a:pt x="78" y="162"/>
                      </a:cubicBezTo>
                      <a:cubicBezTo>
                        <a:pt x="58" y="170"/>
                        <a:pt x="36" y="160"/>
                        <a:pt x="28" y="140"/>
                      </a:cubicBezTo>
                      <a:cubicBezTo>
                        <a:pt x="28" y="140"/>
                        <a:pt x="28" y="140"/>
                        <a:pt x="28" y="140"/>
                      </a:cubicBezTo>
                      <a:cubicBezTo>
                        <a:pt x="18" y="115"/>
                        <a:pt x="18" y="115"/>
                        <a:pt x="18" y="115"/>
                      </a:cubicBezTo>
                      <a:cubicBezTo>
                        <a:pt x="18" y="114"/>
                        <a:pt x="12" y="99"/>
                        <a:pt x="8" y="87"/>
                      </a:cubicBezTo>
                      <a:cubicBezTo>
                        <a:pt x="4" y="78"/>
                        <a:pt x="1" y="71"/>
                        <a:pt x="1" y="70"/>
                      </a:cubicBezTo>
                      <a:cubicBezTo>
                        <a:pt x="0" y="66"/>
                        <a:pt x="1" y="62"/>
                        <a:pt x="5" y="6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138"/>
                <p:cNvSpPr>
                  <a:spLocks/>
                </p:cNvSpPr>
                <p:nvPr/>
              </p:nvSpPr>
              <p:spPr bwMode="auto">
                <a:xfrm>
                  <a:off x="7069138" y="5146675"/>
                  <a:ext cx="1104900" cy="568325"/>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3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0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0"/>
                        <a:pt x="1292" y="133"/>
                      </a:cubicBezTo>
                      <a:cubicBezTo>
                        <a:pt x="1227" y="177"/>
                        <a:pt x="1149" y="193"/>
                        <a:pt x="1072" y="178"/>
                      </a:cubicBezTo>
                      <a:cubicBezTo>
                        <a:pt x="1002" y="165"/>
                        <a:pt x="941" y="127"/>
                        <a:pt x="898" y="72"/>
                      </a:cubicBezTo>
                      <a:cubicBezTo>
                        <a:pt x="579" y="73"/>
                        <a:pt x="579" y="73"/>
                        <a:pt x="579" y="73"/>
                      </a:cubicBezTo>
                      <a:cubicBezTo>
                        <a:pt x="535" y="128"/>
                        <a:pt x="475" y="165"/>
                        <a:pt x="406" y="178"/>
                      </a:cubicBezTo>
                      <a:cubicBezTo>
                        <a:pt x="329" y="193"/>
                        <a:pt x="250" y="177"/>
                        <a:pt x="185" y="133"/>
                      </a:cubicBezTo>
                      <a:cubicBezTo>
                        <a:pt x="137" y="100"/>
                        <a:pt x="99" y="54"/>
                        <a:pt x="78" y="0"/>
                      </a:cubicBezTo>
                      <a:cubicBezTo>
                        <a:pt x="0" y="31"/>
                        <a:pt x="0" y="31"/>
                        <a:pt x="0" y="31"/>
                      </a:cubicBezTo>
                      <a:cubicBezTo>
                        <a:pt x="28" y="101"/>
                        <a:pt x="76" y="160"/>
                        <a:pt x="139" y="203"/>
                      </a:cubicBezTo>
                      <a:cubicBezTo>
                        <a:pt x="202" y="245"/>
                        <a:pt x="274" y="268"/>
                        <a:pt x="349" y="268"/>
                      </a:cubicBezTo>
                      <a:cubicBezTo>
                        <a:pt x="373" y="268"/>
                        <a:pt x="397" y="265"/>
                        <a:pt x="422" y="260"/>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0"/>
                        <a:pt x="1046" y="267"/>
                        <a:pt x="1128" y="267"/>
                      </a:cubicBezTo>
                      <a:cubicBezTo>
                        <a:pt x="1201" y="267"/>
                        <a:pt x="1274" y="246"/>
                        <a:pt x="1339" y="203"/>
                      </a:cubicBezTo>
                      <a:cubicBezTo>
                        <a:pt x="1402" y="160"/>
                        <a:pt x="1450" y="101"/>
                        <a:pt x="1478" y="31"/>
                      </a:cubicBezTo>
                      <a:lnTo>
                        <a:pt x="140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139"/>
                <p:cNvSpPr>
                  <a:spLocks/>
                </p:cNvSpPr>
                <p:nvPr/>
              </p:nvSpPr>
              <p:spPr bwMode="auto">
                <a:xfrm>
                  <a:off x="7529513" y="5540375"/>
                  <a:ext cx="192088" cy="104775"/>
                </a:xfrm>
                <a:custGeom>
                  <a:avLst/>
                  <a:gdLst>
                    <a:gd name="T0" fmla="*/ 99 w 121"/>
                    <a:gd name="T1" fmla="*/ 0 h 66"/>
                    <a:gd name="T2" fmla="*/ 22 w 121"/>
                    <a:gd name="T3" fmla="*/ 0 h 66"/>
                    <a:gd name="T4" fmla="*/ 0 w 121"/>
                    <a:gd name="T5" fmla="*/ 33 h 66"/>
                    <a:gd name="T6" fmla="*/ 0 w 121"/>
                    <a:gd name="T7" fmla="*/ 66 h 66"/>
                    <a:gd name="T8" fmla="*/ 6 w 121"/>
                    <a:gd name="T9" fmla="*/ 66 h 66"/>
                    <a:gd name="T10" fmla="*/ 115 w 121"/>
                    <a:gd name="T11" fmla="*/ 66 h 66"/>
                    <a:gd name="T12" fmla="*/ 121 w 121"/>
                    <a:gd name="T13" fmla="*/ 66 h 66"/>
                    <a:gd name="T14" fmla="*/ 121 w 121"/>
                    <a:gd name="T15" fmla="*/ 33 h 66"/>
                    <a:gd name="T16" fmla="*/ 99 w 12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6">
                      <a:moveTo>
                        <a:pt x="99" y="0"/>
                      </a:moveTo>
                      <a:lnTo>
                        <a:pt x="22" y="0"/>
                      </a:lnTo>
                      <a:lnTo>
                        <a:pt x="0" y="33"/>
                      </a:lnTo>
                      <a:lnTo>
                        <a:pt x="0" y="66"/>
                      </a:lnTo>
                      <a:lnTo>
                        <a:pt x="6" y="66"/>
                      </a:lnTo>
                      <a:lnTo>
                        <a:pt x="115" y="66"/>
                      </a:lnTo>
                      <a:lnTo>
                        <a:pt x="121" y="66"/>
                      </a:lnTo>
                      <a:lnTo>
                        <a:pt x="121" y="33"/>
                      </a:lnTo>
                      <a:lnTo>
                        <a:pt x="99"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Rectangle 140"/>
                <p:cNvSpPr>
                  <a:spLocks noChangeArrowheads="1"/>
                </p:cNvSpPr>
                <p:nvPr/>
              </p:nvSpPr>
              <p:spPr bwMode="auto">
                <a:xfrm>
                  <a:off x="7502526" y="5665788"/>
                  <a:ext cx="238125" cy="49212"/>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141"/>
                <p:cNvSpPr>
                  <a:spLocks/>
                </p:cNvSpPr>
                <p:nvPr/>
              </p:nvSpPr>
              <p:spPr bwMode="auto">
                <a:xfrm>
                  <a:off x="8094663" y="5146675"/>
                  <a:ext cx="79375" cy="73025"/>
                </a:xfrm>
                <a:custGeom>
                  <a:avLst/>
                  <a:gdLst>
                    <a:gd name="T0" fmla="*/ 0 w 106"/>
                    <a:gd name="T1" fmla="*/ 53 h 98"/>
                    <a:gd name="T2" fmla="*/ 71 w 106"/>
                    <a:gd name="T3" fmla="*/ 98 h 98"/>
                    <a:gd name="T4" fmla="*/ 106 w 106"/>
                    <a:gd name="T5" fmla="*/ 31 h 98"/>
                    <a:gd name="T6" fmla="*/ 28 w 106"/>
                    <a:gd name="T7" fmla="*/ 0 h 98"/>
                    <a:gd name="T8" fmla="*/ 0 w 106"/>
                    <a:gd name="T9" fmla="*/ 53 h 98"/>
                  </a:gdLst>
                  <a:ahLst/>
                  <a:cxnLst>
                    <a:cxn ang="0">
                      <a:pos x="T0" y="T1"/>
                    </a:cxn>
                    <a:cxn ang="0">
                      <a:pos x="T2" y="T3"/>
                    </a:cxn>
                    <a:cxn ang="0">
                      <a:pos x="T4" y="T5"/>
                    </a:cxn>
                    <a:cxn ang="0">
                      <a:pos x="T6" y="T7"/>
                    </a:cxn>
                    <a:cxn ang="0">
                      <a:pos x="T8" y="T9"/>
                    </a:cxn>
                  </a:cxnLst>
                  <a:rect l="0" t="0" r="r" b="b"/>
                  <a:pathLst>
                    <a:path w="106" h="98">
                      <a:moveTo>
                        <a:pt x="0" y="53"/>
                      </a:moveTo>
                      <a:cubicBezTo>
                        <a:pt x="71" y="98"/>
                        <a:pt x="71" y="98"/>
                        <a:pt x="71" y="98"/>
                      </a:cubicBezTo>
                      <a:cubicBezTo>
                        <a:pt x="84" y="77"/>
                        <a:pt x="96" y="55"/>
                        <a:pt x="106" y="31"/>
                      </a:cubicBezTo>
                      <a:cubicBezTo>
                        <a:pt x="28" y="0"/>
                        <a:pt x="28" y="0"/>
                        <a:pt x="28" y="0"/>
                      </a:cubicBezTo>
                      <a:cubicBezTo>
                        <a:pt x="20" y="19"/>
                        <a:pt x="11" y="37"/>
                        <a:pt x="0" y="53"/>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142"/>
                <p:cNvSpPr>
                  <a:spLocks/>
                </p:cNvSpPr>
                <p:nvPr/>
              </p:nvSpPr>
              <p:spPr bwMode="auto">
                <a:xfrm>
                  <a:off x="7069138" y="5146675"/>
                  <a:ext cx="71438" cy="69850"/>
                </a:xfrm>
                <a:custGeom>
                  <a:avLst/>
                  <a:gdLst>
                    <a:gd name="T0" fmla="*/ 78 w 96"/>
                    <a:gd name="T1" fmla="*/ 0 h 95"/>
                    <a:gd name="T2" fmla="*/ 0 w 96"/>
                    <a:gd name="T3" fmla="*/ 31 h 95"/>
                    <a:gd name="T4" fmla="*/ 33 w 96"/>
                    <a:gd name="T5" fmla="*/ 95 h 95"/>
                    <a:gd name="T6" fmla="*/ 96 w 96"/>
                    <a:gd name="T7" fmla="*/ 38 h 95"/>
                    <a:gd name="T8" fmla="*/ 78 w 96"/>
                    <a:gd name="T9" fmla="*/ 0 h 95"/>
                  </a:gdLst>
                  <a:ahLst/>
                  <a:cxnLst>
                    <a:cxn ang="0">
                      <a:pos x="T0" y="T1"/>
                    </a:cxn>
                    <a:cxn ang="0">
                      <a:pos x="T2" y="T3"/>
                    </a:cxn>
                    <a:cxn ang="0">
                      <a:pos x="T4" y="T5"/>
                    </a:cxn>
                    <a:cxn ang="0">
                      <a:pos x="T6" y="T7"/>
                    </a:cxn>
                    <a:cxn ang="0">
                      <a:pos x="T8" y="T9"/>
                    </a:cxn>
                  </a:cxnLst>
                  <a:rect l="0" t="0" r="r" b="b"/>
                  <a:pathLst>
                    <a:path w="96" h="95">
                      <a:moveTo>
                        <a:pt x="78" y="0"/>
                      </a:moveTo>
                      <a:cubicBezTo>
                        <a:pt x="0" y="31"/>
                        <a:pt x="0" y="31"/>
                        <a:pt x="0" y="31"/>
                      </a:cubicBezTo>
                      <a:cubicBezTo>
                        <a:pt x="9" y="54"/>
                        <a:pt x="20" y="75"/>
                        <a:pt x="33" y="95"/>
                      </a:cubicBezTo>
                      <a:cubicBezTo>
                        <a:pt x="96" y="38"/>
                        <a:pt x="96" y="38"/>
                        <a:pt x="96" y="38"/>
                      </a:cubicBezTo>
                      <a:cubicBezTo>
                        <a:pt x="89" y="26"/>
                        <a:pt x="83" y="13"/>
                        <a:pt x="78" y="0"/>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Oval 143"/>
                <p:cNvSpPr>
                  <a:spLocks noChangeArrowheads="1"/>
                </p:cNvSpPr>
                <p:nvPr/>
              </p:nvSpPr>
              <p:spPr bwMode="auto">
                <a:xfrm>
                  <a:off x="7618413" y="5165725"/>
                  <a:ext cx="95250" cy="95250"/>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144"/>
                <p:cNvSpPr>
                  <a:spLocks/>
                </p:cNvSpPr>
                <p:nvPr/>
              </p:nvSpPr>
              <p:spPr bwMode="auto">
                <a:xfrm>
                  <a:off x="7450138" y="4999038"/>
                  <a:ext cx="261938" cy="238125"/>
                </a:xfrm>
                <a:custGeom>
                  <a:avLst/>
                  <a:gdLst>
                    <a:gd name="T0" fmla="*/ 35 w 351"/>
                    <a:gd name="T1" fmla="*/ 0 h 318"/>
                    <a:gd name="T2" fmla="*/ 113 w 351"/>
                    <a:gd name="T3" fmla="*/ 235 h 318"/>
                    <a:gd name="T4" fmla="*/ 176 w 351"/>
                    <a:gd name="T5" fmla="*/ 256 h 318"/>
                    <a:gd name="T6" fmla="*/ 183 w 351"/>
                    <a:gd name="T7" fmla="*/ 269 h 318"/>
                    <a:gd name="T8" fmla="*/ 262 w 351"/>
                    <a:gd name="T9" fmla="*/ 318 h 318"/>
                    <a:gd name="T10" fmla="*/ 312 w 351"/>
                    <a:gd name="T11" fmla="*/ 268 h 318"/>
                    <a:gd name="T12" fmla="*/ 308 w 351"/>
                    <a:gd name="T13" fmla="*/ 208 h 318"/>
                    <a:gd name="T14" fmla="*/ 340 w 351"/>
                    <a:gd name="T15" fmla="*/ 166 h 318"/>
                    <a:gd name="T16" fmla="*/ 351 w 351"/>
                    <a:gd name="T17" fmla="*/ 139 h 318"/>
                    <a:gd name="T18" fmla="*/ 250 w 351"/>
                    <a:gd name="T19" fmla="*/ 84 h 318"/>
                    <a:gd name="T20" fmla="*/ 265 w 351"/>
                    <a:gd name="T21" fmla="*/ 57 h 318"/>
                    <a:gd name="T22" fmla="*/ 35 w 351"/>
                    <a:gd name="T2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18">
                      <a:moveTo>
                        <a:pt x="35" y="0"/>
                      </a:moveTo>
                      <a:cubicBezTo>
                        <a:pt x="0" y="90"/>
                        <a:pt x="29" y="190"/>
                        <a:pt x="113" y="235"/>
                      </a:cubicBezTo>
                      <a:cubicBezTo>
                        <a:pt x="136" y="248"/>
                        <a:pt x="152" y="255"/>
                        <a:pt x="176" y="256"/>
                      </a:cubicBezTo>
                      <a:cubicBezTo>
                        <a:pt x="183" y="269"/>
                        <a:pt x="183" y="269"/>
                        <a:pt x="183" y="269"/>
                      </a:cubicBezTo>
                      <a:cubicBezTo>
                        <a:pt x="262" y="318"/>
                        <a:pt x="262" y="318"/>
                        <a:pt x="262" y="318"/>
                      </a:cubicBezTo>
                      <a:cubicBezTo>
                        <a:pt x="312" y="268"/>
                        <a:pt x="312" y="268"/>
                        <a:pt x="312" y="268"/>
                      </a:cubicBezTo>
                      <a:cubicBezTo>
                        <a:pt x="308" y="208"/>
                        <a:pt x="308" y="208"/>
                        <a:pt x="308" y="208"/>
                      </a:cubicBezTo>
                      <a:cubicBezTo>
                        <a:pt x="320" y="196"/>
                        <a:pt x="331" y="182"/>
                        <a:pt x="340" y="166"/>
                      </a:cubicBezTo>
                      <a:cubicBezTo>
                        <a:pt x="344" y="158"/>
                        <a:pt x="348" y="148"/>
                        <a:pt x="351" y="139"/>
                      </a:cubicBezTo>
                      <a:cubicBezTo>
                        <a:pt x="250" y="84"/>
                        <a:pt x="250" y="84"/>
                        <a:pt x="250" y="84"/>
                      </a:cubicBezTo>
                      <a:cubicBezTo>
                        <a:pt x="265" y="57"/>
                        <a:pt x="265" y="57"/>
                        <a:pt x="265" y="57"/>
                      </a:cubicBezTo>
                      <a:lnTo>
                        <a:pt x="35"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145"/>
                <p:cNvSpPr>
                  <a:spLocks/>
                </p:cNvSpPr>
                <p:nvPr/>
              </p:nvSpPr>
              <p:spPr bwMode="auto">
                <a:xfrm>
                  <a:off x="7551738" y="5032375"/>
                  <a:ext cx="12700" cy="12700"/>
                </a:xfrm>
                <a:custGeom>
                  <a:avLst/>
                  <a:gdLst>
                    <a:gd name="T0" fmla="*/ 12 w 17"/>
                    <a:gd name="T1" fmla="*/ 2 h 16"/>
                    <a:gd name="T2" fmla="*/ 15 w 17"/>
                    <a:gd name="T3" fmla="*/ 12 h 16"/>
                    <a:gd name="T4" fmla="*/ 5 w 17"/>
                    <a:gd name="T5" fmla="*/ 14 h 16"/>
                    <a:gd name="T6" fmla="*/ 2 w 17"/>
                    <a:gd name="T7" fmla="*/ 5 h 16"/>
                    <a:gd name="T8" fmla="*/ 12 w 17"/>
                    <a:gd name="T9" fmla="*/ 2 h 16"/>
                  </a:gdLst>
                  <a:ahLst/>
                  <a:cxnLst>
                    <a:cxn ang="0">
                      <a:pos x="T0" y="T1"/>
                    </a:cxn>
                    <a:cxn ang="0">
                      <a:pos x="T2" y="T3"/>
                    </a:cxn>
                    <a:cxn ang="0">
                      <a:pos x="T4" y="T5"/>
                    </a:cxn>
                    <a:cxn ang="0">
                      <a:pos x="T6" y="T7"/>
                    </a:cxn>
                    <a:cxn ang="0">
                      <a:pos x="T8" y="T9"/>
                    </a:cxn>
                  </a:cxnLst>
                  <a:rect l="0" t="0" r="r" b="b"/>
                  <a:pathLst>
                    <a:path w="17" h="16">
                      <a:moveTo>
                        <a:pt x="12" y="2"/>
                      </a:moveTo>
                      <a:cubicBezTo>
                        <a:pt x="16" y="4"/>
                        <a:pt x="17" y="8"/>
                        <a:pt x="15" y="12"/>
                      </a:cubicBezTo>
                      <a:cubicBezTo>
                        <a:pt x="13" y="15"/>
                        <a:pt x="9" y="16"/>
                        <a:pt x="5" y="14"/>
                      </a:cubicBezTo>
                      <a:cubicBezTo>
                        <a:pt x="2" y="12"/>
                        <a:pt x="0" y="8"/>
                        <a:pt x="2" y="5"/>
                      </a:cubicBezTo>
                      <a:cubicBezTo>
                        <a:pt x="4" y="1"/>
                        <a:pt x="9" y="0"/>
                        <a:pt x="12"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146"/>
                <p:cNvSpPr>
                  <a:spLocks/>
                </p:cNvSpPr>
                <p:nvPr/>
              </p:nvSpPr>
              <p:spPr bwMode="auto">
                <a:xfrm>
                  <a:off x="7605713" y="5097463"/>
                  <a:ext cx="106363" cy="139700"/>
                </a:xfrm>
                <a:custGeom>
                  <a:avLst/>
                  <a:gdLst>
                    <a:gd name="T0" fmla="*/ 130 w 142"/>
                    <a:gd name="T1" fmla="*/ 0 h 186"/>
                    <a:gd name="T2" fmla="*/ 46 w 142"/>
                    <a:gd name="T3" fmla="*/ 69 h 186"/>
                    <a:gd name="T4" fmla="*/ 0 w 142"/>
                    <a:gd name="T5" fmla="*/ 59 h 186"/>
                    <a:gd name="T6" fmla="*/ 26 w 142"/>
                    <a:gd name="T7" fmla="*/ 169 h 186"/>
                    <a:gd name="T8" fmla="*/ 53 w 142"/>
                    <a:gd name="T9" fmla="*/ 186 h 186"/>
                    <a:gd name="T10" fmla="*/ 103 w 142"/>
                    <a:gd name="T11" fmla="*/ 136 h 186"/>
                    <a:gd name="T12" fmla="*/ 99 w 142"/>
                    <a:gd name="T13" fmla="*/ 76 h 186"/>
                    <a:gd name="T14" fmla="*/ 128 w 142"/>
                    <a:gd name="T15" fmla="*/ 38 h 186"/>
                    <a:gd name="T16" fmla="*/ 129 w 142"/>
                    <a:gd name="T17" fmla="*/ 34 h 186"/>
                    <a:gd name="T18" fmla="*/ 132 w 142"/>
                    <a:gd name="T19" fmla="*/ 31 h 186"/>
                    <a:gd name="T20" fmla="*/ 142 w 142"/>
                    <a:gd name="T21" fmla="*/ 7 h 186"/>
                    <a:gd name="T22" fmla="*/ 130 w 142"/>
                    <a:gd name="T2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6">
                      <a:moveTo>
                        <a:pt x="130" y="0"/>
                      </a:moveTo>
                      <a:cubicBezTo>
                        <a:pt x="46" y="69"/>
                        <a:pt x="46" y="69"/>
                        <a:pt x="46" y="69"/>
                      </a:cubicBezTo>
                      <a:cubicBezTo>
                        <a:pt x="0" y="59"/>
                        <a:pt x="0" y="59"/>
                        <a:pt x="0" y="59"/>
                      </a:cubicBezTo>
                      <a:cubicBezTo>
                        <a:pt x="26" y="169"/>
                        <a:pt x="26" y="169"/>
                        <a:pt x="26" y="169"/>
                      </a:cubicBezTo>
                      <a:cubicBezTo>
                        <a:pt x="53" y="186"/>
                        <a:pt x="53" y="186"/>
                        <a:pt x="53" y="186"/>
                      </a:cubicBezTo>
                      <a:cubicBezTo>
                        <a:pt x="103" y="136"/>
                        <a:pt x="103" y="136"/>
                        <a:pt x="103" y="136"/>
                      </a:cubicBezTo>
                      <a:cubicBezTo>
                        <a:pt x="99" y="76"/>
                        <a:pt x="99" y="76"/>
                        <a:pt x="99" y="76"/>
                      </a:cubicBezTo>
                      <a:cubicBezTo>
                        <a:pt x="110" y="65"/>
                        <a:pt x="120" y="52"/>
                        <a:pt x="128" y="38"/>
                      </a:cubicBezTo>
                      <a:cubicBezTo>
                        <a:pt x="128" y="37"/>
                        <a:pt x="129" y="35"/>
                        <a:pt x="129" y="34"/>
                      </a:cubicBezTo>
                      <a:cubicBezTo>
                        <a:pt x="130" y="33"/>
                        <a:pt x="131" y="32"/>
                        <a:pt x="132" y="31"/>
                      </a:cubicBezTo>
                      <a:cubicBezTo>
                        <a:pt x="136" y="24"/>
                        <a:pt x="140" y="15"/>
                        <a:pt x="142" y="7"/>
                      </a:cubicBezTo>
                      <a:lnTo>
                        <a:pt x="13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147"/>
                <p:cNvSpPr>
                  <a:spLocks/>
                </p:cNvSpPr>
                <p:nvPr/>
              </p:nvSpPr>
              <p:spPr bwMode="auto">
                <a:xfrm>
                  <a:off x="7513638" y="5141913"/>
                  <a:ext cx="50800" cy="47625"/>
                </a:xfrm>
                <a:custGeom>
                  <a:avLst/>
                  <a:gdLst>
                    <a:gd name="T0" fmla="*/ 0 w 67"/>
                    <a:gd name="T1" fmla="*/ 0 h 63"/>
                    <a:gd name="T2" fmla="*/ 0 w 67"/>
                    <a:gd name="T3" fmla="*/ 16 h 63"/>
                    <a:gd name="T4" fmla="*/ 4 w 67"/>
                    <a:gd name="T5" fmla="*/ 27 h 63"/>
                    <a:gd name="T6" fmla="*/ 67 w 67"/>
                    <a:gd name="T7" fmla="*/ 63 h 63"/>
                    <a:gd name="T8" fmla="*/ 67 w 67"/>
                    <a:gd name="T9" fmla="*/ 11 h 63"/>
                    <a:gd name="T10" fmla="*/ 39 w 67"/>
                    <a:gd name="T11" fmla="*/ 20 h 63"/>
                    <a:gd name="T12" fmla="*/ 0 w 67"/>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67" h="63">
                      <a:moveTo>
                        <a:pt x="0" y="0"/>
                      </a:moveTo>
                      <a:cubicBezTo>
                        <a:pt x="0" y="16"/>
                        <a:pt x="0" y="16"/>
                        <a:pt x="0" y="16"/>
                      </a:cubicBezTo>
                      <a:cubicBezTo>
                        <a:pt x="1" y="17"/>
                        <a:pt x="3" y="26"/>
                        <a:pt x="4" y="27"/>
                      </a:cubicBezTo>
                      <a:cubicBezTo>
                        <a:pt x="23" y="40"/>
                        <a:pt x="45" y="58"/>
                        <a:pt x="67" y="63"/>
                      </a:cubicBezTo>
                      <a:cubicBezTo>
                        <a:pt x="67" y="11"/>
                        <a:pt x="67" y="11"/>
                        <a:pt x="67" y="11"/>
                      </a:cubicBezTo>
                      <a:cubicBezTo>
                        <a:pt x="59" y="17"/>
                        <a:pt x="49" y="20"/>
                        <a:pt x="39" y="20"/>
                      </a:cubicBezTo>
                      <a:cubicBezTo>
                        <a:pt x="23" y="20"/>
                        <a:pt x="9" y="12"/>
                        <a:pt x="0"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148"/>
                <p:cNvSpPr>
                  <a:spLocks/>
                </p:cNvSpPr>
                <p:nvPr/>
              </p:nvSpPr>
              <p:spPr bwMode="auto">
                <a:xfrm>
                  <a:off x="7426326" y="4978400"/>
                  <a:ext cx="131763" cy="206375"/>
                </a:xfrm>
                <a:custGeom>
                  <a:avLst/>
                  <a:gdLst>
                    <a:gd name="T0" fmla="*/ 125 w 177"/>
                    <a:gd name="T1" fmla="*/ 229 h 276"/>
                    <a:gd name="T2" fmla="*/ 117 w 177"/>
                    <a:gd name="T3" fmla="*/ 209 h 276"/>
                    <a:gd name="T4" fmla="*/ 139 w 177"/>
                    <a:gd name="T5" fmla="*/ 181 h 276"/>
                    <a:gd name="T6" fmla="*/ 159 w 177"/>
                    <a:gd name="T7" fmla="*/ 181 h 276"/>
                    <a:gd name="T8" fmla="*/ 143 w 177"/>
                    <a:gd name="T9" fmla="*/ 171 h 276"/>
                    <a:gd name="T10" fmla="*/ 83 w 177"/>
                    <a:gd name="T11" fmla="*/ 122 h 276"/>
                    <a:gd name="T12" fmla="*/ 71 w 177"/>
                    <a:gd name="T13" fmla="*/ 123 h 276"/>
                    <a:gd name="T14" fmla="*/ 79 w 177"/>
                    <a:gd name="T15" fmla="*/ 99 h 276"/>
                    <a:gd name="T16" fmla="*/ 82 w 177"/>
                    <a:gd name="T17" fmla="*/ 66 h 276"/>
                    <a:gd name="T18" fmla="*/ 82 w 177"/>
                    <a:gd name="T19" fmla="*/ 65 h 276"/>
                    <a:gd name="T20" fmla="*/ 88 w 177"/>
                    <a:gd name="T21" fmla="*/ 91 h 276"/>
                    <a:gd name="T22" fmla="*/ 85 w 177"/>
                    <a:gd name="T23" fmla="*/ 31 h 276"/>
                    <a:gd name="T24" fmla="*/ 114 w 177"/>
                    <a:gd name="T25" fmla="*/ 4 h 276"/>
                    <a:gd name="T26" fmla="*/ 69 w 177"/>
                    <a:gd name="T27" fmla="*/ 14 h 276"/>
                    <a:gd name="T28" fmla="*/ 69 w 177"/>
                    <a:gd name="T29" fmla="*/ 14 h 276"/>
                    <a:gd name="T30" fmla="*/ 58 w 177"/>
                    <a:gd name="T31" fmla="*/ 5 h 276"/>
                    <a:gd name="T32" fmla="*/ 57 w 177"/>
                    <a:gd name="T33" fmla="*/ 5 h 276"/>
                    <a:gd name="T34" fmla="*/ 51 w 177"/>
                    <a:gd name="T35" fmla="*/ 2 h 276"/>
                    <a:gd name="T36" fmla="*/ 44 w 177"/>
                    <a:gd name="T37" fmla="*/ 0 h 276"/>
                    <a:gd name="T38" fmla="*/ 51 w 177"/>
                    <a:gd name="T39" fmla="*/ 10 h 276"/>
                    <a:gd name="T40" fmla="*/ 52 w 177"/>
                    <a:gd name="T41" fmla="*/ 11 h 276"/>
                    <a:gd name="T42" fmla="*/ 57 w 177"/>
                    <a:gd name="T43" fmla="*/ 22 h 276"/>
                    <a:gd name="T44" fmla="*/ 57 w 177"/>
                    <a:gd name="T45" fmla="*/ 22 h 276"/>
                    <a:gd name="T46" fmla="*/ 53 w 177"/>
                    <a:gd name="T47" fmla="*/ 24 h 276"/>
                    <a:gd name="T48" fmla="*/ 33 w 177"/>
                    <a:gd name="T49" fmla="*/ 16 h 276"/>
                    <a:gd name="T50" fmla="*/ 37 w 177"/>
                    <a:gd name="T51" fmla="*/ 37 h 276"/>
                    <a:gd name="T52" fmla="*/ 22 w 177"/>
                    <a:gd name="T53" fmla="*/ 29 h 276"/>
                    <a:gd name="T54" fmla="*/ 24 w 177"/>
                    <a:gd name="T55" fmla="*/ 56 h 276"/>
                    <a:gd name="T56" fmla="*/ 20 w 177"/>
                    <a:gd name="T57" fmla="*/ 64 h 276"/>
                    <a:gd name="T58" fmla="*/ 0 w 177"/>
                    <a:gd name="T59" fmla="*/ 57 h 276"/>
                    <a:gd name="T60" fmla="*/ 9 w 177"/>
                    <a:gd name="T61" fmla="*/ 111 h 276"/>
                    <a:gd name="T62" fmla="*/ 65 w 177"/>
                    <a:gd name="T63" fmla="*/ 209 h 276"/>
                    <a:gd name="T64" fmla="*/ 46 w 177"/>
                    <a:gd name="T65" fmla="*/ 219 h 276"/>
                    <a:gd name="T66" fmla="*/ 70 w 177"/>
                    <a:gd name="T67" fmla="*/ 220 h 276"/>
                    <a:gd name="T68" fmla="*/ 73 w 177"/>
                    <a:gd name="T69" fmla="*/ 237 h 276"/>
                    <a:gd name="T70" fmla="*/ 83 w 177"/>
                    <a:gd name="T71" fmla="*/ 216 h 276"/>
                    <a:gd name="T72" fmla="*/ 135 w 177"/>
                    <a:gd name="T73" fmla="*/ 260 h 276"/>
                    <a:gd name="T74" fmla="*/ 177 w 177"/>
                    <a:gd name="T75" fmla="*/ 276 h 276"/>
                    <a:gd name="T76" fmla="*/ 125 w 177"/>
                    <a:gd name="T77" fmla="*/ 22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7" h="276">
                      <a:moveTo>
                        <a:pt x="125" y="229"/>
                      </a:moveTo>
                      <a:cubicBezTo>
                        <a:pt x="120" y="224"/>
                        <a:pt x="117" y="217"/>
                        <a:pt x="117" y="209"/>
                      </a:cubicBezTo>
                      <a:cubicBezTo>
                        <a:pt x="117" y="195"/>
                        <a:pt x="126" y="184"/>
                        <a:pt x="139" y="181"/>
                      </a:cubicBezTo>
                      <a:cubicBezTo>
                        <a:pt x="146" y="180"/>
                        <a:pt x="153" y="180"/>
                        <a:pt x="159" y="181"/>
                      </a:cubicBezTo>
                      <a:cubicBezTo>
                        <a:pt x="155" y="177"/>
                        <a:pt x="149" y="173"/>
                        <a:pt x="143" y="171"/>
                      </a:cubicBezTo>
                      <a:cubicBezTo>
                        <a:pt x="137" y="143"/>
                        <a:pt x="113" y="122"/>
                        <a:pt x="83" y="122"/>
                      </a:cubicBezTo>
                      <a:cubicBezTo>
                        <a:pt x="79" y="122"/>
                        <a:pt x="75" y="122"/>
                        <a:pt x="71" y="123"/>
                      </a:cubicBezTo>
                      <a:cubicBezTo>
                        <a:pt x="74" y="116"/>
                        <a:pt x="77" y="108"/>
                        <a:pt x="79" y="99"/>
                      </a:cubicBezTo>
                      <a:cubicBezTo>
                        <a:pt x="83" y="87"/>
                        <a:pt x="83" y="76"/>
                        <a:pt x="82" y="66"/>
                      </a:cubicBezTo>
                      <a:cubicBezTo>
                        <a:pt x="82" y="66"/>
                        <a:pt x="82" y="66"/>
                        <a:pt x="82" y="65"/>
                      </a:cubicBezTo>
                      <a:cubicBezTo>
                        <a:pt x="86" y="73"/>
                        <a:pt x="88" y="82"/>
                        <a:pt x="88" y="91"/>
                      </a:cubicBezTo>
                      <a:cubicBezTo>
                        <a:pt x="100" y="72"/>
                        <a:pt x="98" y="48"/>
                        <a:pt x="85" y="31"/>
                      </a:cubicBezTo>
                      <a:cubicBezTo>
                        <a:pt x="94" y="21"/>
                        <a:pt x="104" y="12"/>
                        <a:pt x="114" y="4"/>
                      </a:cubicBezTo>
                      <a:cubicBezTo>
                        <a:pt x="99" y="4"/>
                        <a:pt x="83" y="8"/>
                        <a:pt x="69" y="14"/>
                      </a:cubicBezTo>
                      <a:cubicBezTo>
                        <a:pt x="69" y="14"/>
                        <a:pt x="69" y="14"/>
                        <a:pt x="69" y="14"/>
                      </a:cubicBezTo>
                      <a:cubicBezTo>
                        <a:pt x="66" y="11"/>
                        <a:pt x="62" y="8"/>
                        <a:pt x="58" y="5"/>
                      </a:cubicBezTo>
                      <a:cubicBezTo>
                        <a:pt x="58" y="5"/>
                        <a:pt x="57" y="5"/>
                        <a:pt x="57" y="5"/>
                      </a:cubicBezTo>
                      <a:cubicBezTo>
                        <a:pt x="55" y="4"/>
                        <a:pt x="53" y="3"/>
                        <a:pt x="51" y="2"/>
                      </a:cubicBezTo>
                      <a:cubicBezTo>
                        <a:pt x="49" y="1"/>
                        <a:pt x="47" y="0"/>
                        <a:pt x="44" y="0"/>
                      </a:cubicBezTo>
                      <a:cubicBezTo>
                        <a:pt x="47" y="3"/>
                        <a:pt x="49" y="6"/>
                        <a:pt x="51" y="10"/>
                      </a:cubicBezTo>
                      <a:cubicBezTo>
                        <a:pt x="52" y="10"/>
                        <a:pt x="52" y="10"/>
                        <a:pt x="52" y="11"/>
                      </a:cubicBezTo>
                      <a:cubicBezTo>
                        <a:pt x="54" y="14"/>
                        <a:pt x="56" y="18"/>
                        <a:pt x="57" y="22"/>
                      </a:cubicBezTo>
                      <a:cubicBezTo>
                        <a:pt x="57" y="22"/>
                        <a:pt x="57" y="22"/>
                        <a:pt x="57" y="22"/>
                      </a:cubicBezTo>
                      <a:cubicBezTo>
                        <a:pt x="56" y="23"/>
                        <a:pt x="54" y="23"/>
                        <a:pt x="53" y="24"/>
                      </a:cubicBezTo>
                      <a:cubicBezTo>
                        <a:pt x="50" y="19"/>
                        <a:pt x="43" y="15"/>
                        <a:pt x="33" y="16"/>
                      </a:cubicBezTo>
                      <a:cubicBezTo>
                        <a:pt x="36" y="19"/>
                        <a:pt x="37" y="26"/>
                        <a:pt x="37" y="37"/>
                      </a:cubicBezTo>
                      <a:cubicBezTo>
                        <a:pt x="34" y="31"/>
                        <a:pt x="30" y="27"/>
                        <a:pt x="22" y="29"/>
                      </a:cubicBezTo>
                      <a:cubicBezTo>
                        <a:pt x="27" y="31"/>
                        <a:pt x="26" y="43"/>
                        <a:pt x="24" y="56"/>
                      </a:cubicBezTo>
                      <a:cubicBezTo>
                        <a:pt x="23" y="58"/>
                        <a:pt x="22" y="61"/>
                        <a:pt x="20" y="64"/>
                      </a:cubicBezTo>
                      <a:cubicBezTo>
                        <a:pt x="15" y="58"/>
                        <a:pt x="9" y="55"/>
                        <a:pt x="0" y="57"/>
                      </a:cubicBezTo>
                      <a:cubicBezTo>
                        <a:pt x="10" y="62"/>
                        <a:pt x="6" y="93"/>
                        <a:pt x="9" y="111"/>
                      </a:cubicBezTo>
                      <a:cubicBezTo>
                        <a:pt x="9" y="143"/>
                        <a:pt x="19" y="197"/>
                        <a:pt x="65" y="209"/>
                      </a:cubicBezTo>
                      <a:cubicBezTo>
                        <a:pt x="59" y="213"/>
                        <a:pt x="53" y="217"/>
                        <a:pt x="46" y="219"/>
                      </a:cubicBezTo>
                      <a:cubicBezTo>
                        <a:pt x="54" y="221"/>
                        <a:pt x="63" y="221"/>
                        <a:pt x="70" y="220"/>
                      </a:cubicBezTo>
                      <a:cubicBezTo>
                        <a:pt x="70" y="226"/>
                        <a:pt x="71" y="231"/>
                        <a:pt x="73" y="237"/>
                      </a:cubicBezTo>
                      <a:cubicBezTo>
                        <a:pt x="75" y="230"/>
                        <a:pt x="79" y="223"/>
                        <a:pt x="83" y="216"/>
                      </a:cubicBezTo>
                      <a:cubicBezTo>
                        <a:pt x="97" y="234"/>
                        <a:pt x="115" y="249"/>
                        <a:pt x="135" y="260"/>
                      </a:cubicBezTo>
                      <a:cubicBezTo>
                        <a:pt x="149" y="267"/>
                        <a:pt x="163" y="273"/>
                        <a:pt x="177" y="276"/>
                      </a:cubicBezTo>
                      <a:cubicBezTo>
                        <a:pt x="158" y="260"/>
                        <a:pt x="132" y="240"/>
                        <a:pt x="125" y="22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149"/>
                <p:cNvSpPr>
                  <a:spLocks/>
                </p:cNvSpPr>
                <p:nvPr/>
              </p:nvSpPr>
              <p:spPr bwMode="auto">
                <a:xfrm>
                  <a:off x="8261351" y="4756150"/>
                  <a:ext cx="34925" cy="28575"/>
                </a:xfrm>
                <a:custGeom>
                  <a:avLst/>
                  <a:gdLst>
                    <a:gd name="T0" fmla="*/ 42 w 47"/>
                    <a:gd name="T1" fmla="*/ 3 h 37"/>
                    <a:gd name="T2" fmla="*/ 29 w 47"/>
                    <a:gd name="T3" fmla="*/ 4 h 37"/>
                    <a:gd name="T4" fmla="*/ 5 w 47"/>
                    <a:gd name="T5" fmla="*/ 23 h 37"/>
                    <a:gd name="T6" fmla="*/ 1 w 47"/>
                    <a:gd name="T7" fmla="*/ 34 h 37"/>
                    <a:gd name="T8" fmla="*/ 3 w 47"/>
                    <a:gd name="T9" fmla="*/ 37 h 37"/>
                    <a:gd name="T10" fmla="*/ 46 w 47"/>
                    <a:gd name="T11" fmla="*/ 37 h 37"/>
                    <a:gd name="T12" fmla="*/ 45 w 47"/>
                    <a:gd name="T13" fmla="*/ 32 h 37"/>
                    <a:gd name="T14" fmla="*/ 41 w 47"/>
                    <a:gd name="T15" fmla="*/ 24 h 37"/>
                    <a:gd name="T16" fmla="*/ 45 w 47"/>
                    <a:gd name="T17" fmla="*/ 15 h 37"/>
                    <a:gd name="T18" fmla="*/ 42 w 47"/>
                    <a:gd name="T19"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7">
                      <a:moveTo>
                        <a:pt x="42" y="3"/>
                      </a:moveTo>
                      <a:cubicBezTo>
                        <a:pt x="38" y="0"/>
                        <a:pt x="33" y="1"/>
                        <a:pt x="29" y="4"/>
                      </a:cubicBezTo>
                      <a:cubicBezTo>
                        <a:pt x="5" y="23"/>
                        <a:pt x="5" y="23"/>
                        <a:pt x="5" y="23"/>
                      </a:cubicBezTo>
                      <a:cubicBezTo>
                        <a:pt x="2" y="26"/>
                        <a:pt x="0" y="30"/>
                        <a:pt x="1" y="34"/>
                      </a:cubicBezTo>
                      <a:cubicBezTo>
                        <a:pt x="2" y="35"/>
                        <a:pt x="2" y="36"/>
                        <a:pt x="3" y="37"/>
                      </a:cubicBezTo>
                      <a:cubicBezTo>
                        <a:pt x="46" y="37"/>
                        <a:pt x="46" y="37"/>
                        <a:pt x="46" y="37"/>
                      </a:cubicBezTo>
                      <a:cubicBezTo>
                        <a:pt x="46" y="35"/>
                        <a:pt x="46" y="33"/>
                        <a:pt x="45" y="32"/>
                      </a:cubicBezTo>
                      <a:cubicBezTo>
                        <a:pt x="41" y="24"/>
                        <a:pt x="41" y="24"/>
                        <a:pt x="41" y="24"/>
                      </a:cubicBezTo>
                      <a:cubicBezTo>
                        <a:pt x="45" y="15"/>
                        <a:pt x="45" y="15"/>
                        <a:pt x="45" y="15"/>
                      </a:cubicBezTo>
                      <a:cubicBezTo>
                        <a:pt x="47" y="11"/>
                        <a:pt x="45" y="6"/>
                        <a:pt x="42" y="3"/>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150"/>
                <p:cNvSpPr>
                  <a:spLocks/>
                </p:cNvSpPr>
                <p:nvPr/>
              </p:nvSpPr>
              <p:spPr bwMode="auto">
                <a:xfrm>
                  <a:off x="7788276" y="4597400"/>
                  <a:ext cx="712788" cy="415925"/>
                </a:xfrm>
                <a:custGeom>
                  <a:avLst/>
                  <a:gdLst>
                    <a:gd name="T0" fmla="*/ 919 w 954"/>
                    <a:gd name="T1" fmla="*/ 0 h 557"/>
                    <a:gd name="T2" fmla="*/ 743 w 954"/>
                    <a:gd name="T3" fmla="*/ 8 h 557"/>
                    <a:gd name="T4" fmla="*/ 664 w 954"/>
                    <a:gd name="T5" fmla="*/ 0 h 557"/>
                    <a:gd name="T6" fmla="*/ 599 w 954"/>
                    <a:gd name="T7" fmla="*/ 17 h 557"/>
                    <a:gd name="T8" fmla="*/ 583 w 954"/>
                    <a:gd name="T9" fmla="*/ 42 h 557"/>
                    <a:gd name="T10" fmla="*/ 545 w 954"/>
                    <a:gd name="T11" fmla="*/ 75 h 557"/>
                    <a:gd name="T12" fmla="*/ 502 w 954"/>
                    <a:gd name="T13" fmla="*/ 48 h 557"/>
                    <a:gd name="T14" fmla="*/ 378 w 954"/>
                    <a:gd name="T15" fmla="*/ 71 h 557"/>
                    <a:gd name="T16" fmla="*/ 310 w 954"/>
                    <a:gd name="T17" fmla="*/ 76 h 557"/>
                    <a:gd name="T18" fmla="*/ 140 w 954"/>
                    <a:gd name="T19" fmla="*/ 84 h 557"/>
                    <a:gd name="T20" fmla="*/ 100 w 954"/>
                    <a:gd name="T21" fmla="*/ 112 h 557"/>
                    <a:gd name="T22" fmla="*/ 94 w 954"/>
                    <a:gd name="T23" fmla="*/ 120 h 557"/>
                    <a:gd name="T24" fmla="*/ 76 w 954"/>
                    <a:gd name="T25" fmla="*/ 158 h 557"/>
                    <a:gd name="T26" fmla="*/ 9 w 954"/>
                    <a:gd name="T27" fmla="*/ 177 h 557"/>
                    <a:gd name="T28" fmla="*/ 71 w 954"/>
                    <a:gd name="T29" fmla="*/ 196 h 557"/>
                    <a:gd name="T30" fmla="*/ 108 w 954"/>
                    <a:gd name="T31" fmla="*/ 184 h 557"/>
                    <a:gd name="T32" fmla="*/ 214 w 954"/>
                    <a:gd name="T33" fmla="*/ 173 h 557"/>
                    <a:gd name="T34" fmla="*/ 174 w 954"/>
                    <a:gd name="T35" fmla="*/ 285 h 557"/>
                    <a:gd name="T36" fmla="*/ 181 w 954"/>
                    <a:gd name="T37" fmla="*/ 348 h 557"/>
                    <a:gd name="T38" fmla="*/ 233 w 954"/>
                    <a:gd name="T39" fmla="*/ 438 h 557"/>
                    <a:gd name="T40" fmla="*/ 224 w 954"/>
                    <a:gd name="T41" fmla="*/ 368 h 557"/>
                    <a:gd name="T42" fmla="*/ 249 w 954"/>
                    <a:gd name="T43" fmla="*/ 452 h 557"/>
                    <a:gd name="T44" fmla="*/ 311 w 954"/>
                    <a:gd name="T45" fmla="*/ 488 h 557"/>
                    <a:gd name="T46" fmla="*/ 348 w 954"/>
                    <a:gd name="T47" fmla="*/ 500 h 557"/>
                    <a:gd name="T48" fmla="*/ 389 w 954"/>
                    <a:gd name="T49" fmla="*/ 537 h 557"/>
                    <a:gd name="T50" fmla="*/ 419 w 954"/>
                    <a:gd name="T51" fmla="*/ 511 h 557"/>
                    <a:gd name="T52" fmla="*/ 388 w 954"/>
                    <a:gd name="T53" fmla="*/ 473 h 557"/>
                    <a:gd name="T54" fmla="*/ 388 w 954"/>
                    <a:gd name="T55" fmla="*/ 432 h 557"/>
                    <a:gd name="T56" fmla="*/ 352 w 954"/>
                    <a:gd name="T57" fmla="*/ 442 h 557"/>
                    <a:gd name="T58" fmla="*/ 403 w 954"/>
                    <a:gd name="T59" fmla="*/ 376 h 557"/>
                    <a:gd name="T60" fmla="*/ 442 w 954"/>
                    <a:gd name="T61" fmla="*/ 410 h 557"/>
                    <a:gd name="T62" fmla="*/ 491 w 954"/>
                    <a:gd name="T63" fmla="*/ 339 h 557"/>
                    <a:gd name="T64" fmla="*/ 565 w 954"/>
                    <a:gd name="T65" fmla="*/ 271 h 557"/>
                    <a:gd name="T66" fmla="*/ 610 w 954"/>
                    <a:gd name="T67" fmla="*/ 244 h 557"/>
                    <a:gd name="T68" fmla="*/ 602 w 954"/>
                    <a:gd name="T69" fmla="*/ 223 h 557"/>
                    <a:gd name="T70" fmla="*/ 658 w 954"/>
                    <a:gd name="T71" fmla="*/ 209 h 557"/>
                    <a:gd name="T72" fmla="*/ 618 w 954"/>
                    <a:gd name="T73" fmla="*/ 154 h 557"/>
                    <a:gd name="T74" fmla="*/ 555 w 954"/>
                    <a:gd name="T75" fmla="*/ 136 h 557"/>
                    <a:gd name="T76" fmla="*/ 517 w 954"/>
                    <a:gd name="T77" fmla="*/ 180 h 557"/>
                    <a:gd name="T78" fmla="*/ 479 w 954"/>
                    <a:gd name="T79" fmla="*/ 161 h 557"/>
                    <a:gd name="T80" fmla="*/ 555 w 954"/>
                    <a:gd name="T81" fmla="*/ 125 h 557"/>
                    <a:gd name="T82" fmla="*/ 599 w 954"/>
                    <a:gd name="T83" fmla="*/ 121 h 557"/>
                    <a:gd name="T84" fmla="*/ 612 w 954"/>
                    <a:gd name="T85" fmla="*/ 129 h 557"/>
                    <a:gd name="T86" fmla="*/ 645 w 954"/>
                    <a:gd name="T87" fmla="*/ 124 h 557"/>
                    <a:gd name="T88" fmla="*/ 671 w 954"/>
                    <a:gd name="T89" fmla="*/ 82 h 557"/>
                    <a:gd name="T90" fmla="*/ 637 w 954"/>
                    <a:gd name="T91" fmla="*/ 56 h 557"/>
                    <a:gd name="T92" fmla="*/ 730 w 954"/>
                    <a:gd name="T93" fmla="*/ 80 h 557"/>
                    <a:gd name="T94" fmla="*/ 711 w 954"/>
                    <a:gd name="T95" fmla="*/ 125 h 557"/>
                    <a:gd name="T96" fmla="*/ 778 w 954"/>
                    <a:gd name="T97" fmla="*/ 136 h 557"/>
                    <a:gd name="T98" fmla="*/ 874 w 954"/>
                    <a:gd name="T99" fmla="*/ 102 h 557"/>
                    <a:gd name="T100" fmla="*/ 892 w 954"/>
                    <a:gd name="T101" fmla="*/ 73 h 557"/>
                    <a:gd name="T102" fmla="*/ 954 w 954"/>
                    <a:gd name="T103" fmla="*/ 22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4" h="557">
                      <a:moveTo>
                        <a:pt x="948" y="12"/>
                      </a:moveTo>
                      <a:cubicBezTo>
                        <a:pt x="923" y="1"/>
                        <a:pt x="923" y="1"/>
                        <a:pt x="923" y="1"/>
                      </a:cubicBezTo>
                      <a:cubicBezTo>
                        <a:pt x="922" y="0"/>
                        <a:pt x="920" y="0"/>
                        <a:pt x="919" y="0"/>
                      </a:cubicBezTo>
                      <a:cubicBezTo>
                        <a:pt x="820" y="0"/>
                        <a:pt x="820" y="0"/>
                        <a:pt x="820" y="0"/>
                      </a:cubicBezTo>
                      <a:cubicBezTo>
                        <a:pt x="820" y="0"/>
                        <a:pt x="820" y="0"/>
                        <a:pt x="819" y="0"/>
                      </a:cubicBezTo>
                      <a:cubicBezTo>
                        <a:pt x="743" y="8"/>
                        <a:pt x="743" y="8"/>
                        <a:pt x="743" y="8"/>
                      </a:cubicBezTo>
                      <a:cubicBezTo>
                        <a:pt x="743" y="8"/>
                        <a:pt x="742" y="7"/>
                        <a:pt x="742" y="7"/>
                      </a:cubicBezTo>
                      <a:cubicBezTo>
                        <a:pt x="741" y="3"/>
                        <a:pt x="737" y="0"/>
                        <a:pt x="732" y="0"/>
                      </a:cubicBezTo>
                      <a:cubicBezTo>
                        <a:pt x="664" y="0"/>
                        <a:pt x="664" y="0"/>
                        <a:pt x="664" y="0"/>
                      </a:cubicBezTo>
                      <a:cubicBezTo>
                        <a:pt x="663" y="0"/>
                        <a:pt x="662" y="0"/>
                        <a:pt x="662" y="0"/>
                      </a:cubicBezTo>
                      <a:cubicBezTo>
                        <a:pt x="608" y="9"/>
                        <a:pt x="608" y="9"/>
                        <a:pt x="608" y="9"/>
                      </a:cubicBezTo>
                      <a:cubicBezTo>
                        <a:pt x="603" y="9"/>
                        <a:pt x="600" y="13"/>
                        <a:pt x="599" y="17"/>
                      </a:cubicBezTo>
                      <a:cubicBezTo>
                        <a:pt x="598" y="21"/>
                        <a:pt x="600" y="25"/>
                        <a:pt x="604" y="27"/>
                      </a:cubicBezTo>
                      <a:cubicBezTo>
                        <a:pt x="609" y="31"/>
                        <a:pt x="609" y="31"/>
                        <a:pt x="609" y="31"/>
                      </a:cubicBezTo>
                      <a:cubicBezTo>
                        <a:pt x="583" y="42"/>
                        <a:pt x="583" y="42"/>
                        <a:pt x="583" y="42"/>
                      </a:cubicBezTo>
                      <a:cubicBezTo>
                        <a:pt x="582" y="42"/>
                        <a:pt x="581" y="43"/>
                        <a:pt x="580" y="44"/>
                      </a:cubicBezTo>
                      <a:cubicBezTo>
                        <a:pt x="553" y="71"/>
                        <a:pt x="553" y="71"/>
                        <a:pt x="553" y="71"/>
                      </a:cubicBezTo>
                      <a:cubicBezTo>
                        <a:pt x="551" y="72"/>
                        <a:pt x="548" y="74"/>
                        <a:pt x="545" y="75"/>
                      </a:cubicBezTo>
                      <a:cubicBezTo>
                        <a:pt x="543" y="68"/>
                        <a:pt x="540" y="61"/>
                        <a:pt x="539" y="60"/>
                      </a:cubicBezTo>
                      <a:cubicBezTo>
                        <a:pt x="538" y="57"/>
                        <a:pt x="536" y="55"/>
                        <a:pt x="533" y="54"/>
                      </a:cubicBezTo>
                      <a:cubicBezTo>
                        <a:pt x="529" y="53"/>
                        <a:pt x="511" y="48"/>
                        <a:pt x="502" y="48"/>
                      </a:cubicBezTo>
                      <a:cubicBezTo>
                        <a:pt x="436" y="48"/>
                        <a:pt x="436" y="48"/>
                        <a:pt x="436" y="48"/>
                      </a:cubicBezTo>
                      <a:cubicBezTo>
                        <a:pt x="423" y="48"/>
                        <a:pt x="393" y="61"/>
                        <a:pt x="384" y="65"/>
                      </a:cubicBezTo>
                      <a:cubicBezTo>
                        <a:pt x="381" y="66"/>
                        <a:pt x="379" y="69"/>
                        <a:pt x="378" y="71"/>
                      </a:cubicBezTo>
                      <a:cubicBezTo>
                        <a:pt x="377" y="74"/>
                        <a:pt x="377" y="77"/>
                        <a:pt x="379" y="79"/>
                      </a:cubicBezTo>
                      <a:cubicBezTo>
                        <a:pt x="380" y="82"/>
                        <a:pt x="380" y="82"/>
                        <a:pt x="380" y="82"/>
                      </a:cubicBezTo>
                      <a:cubicBezTo>
                        <a:pt x="310" y="76"/>
                        <a:pt x="310" y="76"/>
                        <a:pt x="310" y="76"/>
                      </a:cubicBezTo>
                      <a:cubicBezTo>
                        <a:pt x="218" y="64"/>
                        <a:pt x="218" y="64"/>
                        <a:pt x="218" y="64"/>
                      </a:cubicBezTo>
                      <a:cubicBezTo>
                        <a:pt x="216" y="64"/>
                        <a:pt x="215" y="64"/>
                        <a:pt x="214" y="65"/>
                      </a:cubicBezTo>
                      <a:cubicBezTo>
                        <a:pt x="140" y="84"/>
                        <a:pt x="140" y="84"/>
                        <a:pt x="140" y="84"/>
                      </a:cubicBezTo>
                      <a:cubicBezTo>
                        <a:pt x="139" y="84"/>
                        <a:pt x="139" y="84"/>
                        <a:pt x="138" y="85"/>
                      </a:cubicBezTo>
                      <a:cubicBezTo>
                        <a:pt x="106" y="104"/>
                        <a:pt x="106" y="104"/>
                        <a:pt x="106" y="104"/>
                      </a:cubicBezTo>
                      <a:cubicBezTo>
                        <a:pt x="102" y="106"/>
                        <a:pt x="101" y="109"/>
                        <a:pt x="100" y="112"/>
                      </a:cubicBezTo>
                      <a:cubicBezTo>
                        <a:pt x="100" y="114"/>
                        <a:pt x="101" y="115"/>
                        <a:pt x="101" y="117"/>
                      </a:cubicBezTo>
                      <a:cubicBezTo>
                        <a:pt x="99" y="117"/>
                        <a:pt x="99" y="117"/>
                        <a:pt x="99" y="117"/>
                      </a:cubicBezTo>
                      <a:cubicBezTo>
                        <a:pt x="97" y="118"/>
                        <a:pt x="96" y="119"/>
                        <a:pt x="94" y="120"/>
                      </a:cubicBezTo>
                      <a:cubicBezTo>
                        <a:pt x="74" y="142"/>
                        <a:pt x="74" y="142"/>
                        <a:pt x="74" y="142"/>
                      </a:cubicBezTo>
                      <a:cubicBezTo>
                        <a:pt x="72" y="145"/>
                        <a:pt x="71" y="148"/>
                        <a:pt x="71" y="151"/>
                      </a:cubicBezTo>
                      <a:cubicBezTo>
                        <a:pt x="72" y="154"/>
                        <a:pt x="73" y="156"/>
                        <a:pt x="76" y="158"/>
                      </a:cubicBezTo>
                      <a:cubicBezTo>
                        <a:pt x="78" y="160"/>
                        <a:pt x="78" y="160"/>
                        <a:pt x="78" y="160"/>
                      </a:cubicBezTo>
                      <a:cubicBezTo>
                        <a:pt x="75" y="164"/>
                        <a:pt x="75" y="164"/>
                        <a:pt x="75" y="164"/>
                      </a:cubicBezTo>
                      <a:cubicBezTo>
                        <a:pt x="9" y="177"/>
                        <a:pt x="9" y="177"/>
                        <a:pt x="9" y="177"/>
                      </a:cubicBezTo>
                      <a:cubicBezTo>
                        <a:pt x="4" y="178"/>
                        <a:pt x="0" y="183"/>
                        <a:pt x="1" y="189"/>
                      </a:cubicBezTo>
                      <a:cubicBezTo>
                        <a:pt x="1" y="194"/>
                        <a:pt x="6" y="198"/>
                        <a:pt x="11" y="198"/>
                      </a:cubicBezTo>
                      <a:cubicBezTo>
                        <a:pt x="71" y="196"/>
                        <a:pt x="71" y="196"/>
                        <a:pt x="71" y="196"/>
                      </a:cubicBezTo>
                      <a:cubicBezTo>
                        <a:pt x="73" y="196"/>
                        <a:pt x="74" y="196"/>
                        <a:pt x="75" y="196"/>
                      </a:cubicBezTo>
                      <a:cubicBezTo>
                        <a:pt x="107" y="184"/>
                        <a:pt x="107" y="184"/>
                        <a:pt x="107" y="184"/>
                      </a:cubicBezTo>
                      <a:cubicBezTo>
                        <a:pt x="107" y="184"/>
                        <a:pt x="107" y="184"/>
                        <a:pt x="108" y="184"/>
                      </a:cubicBezTo>
                      <a:cubicBezTo>
                        <a:pt x="151" y="164"/>
                        <a:pt x="151" y="164"/>
                        <a:pt x="151" y="164"/>
                      </a:cubicBezTo>
                      <a:cubicBezTo>
                        <a:pt x="179" y="158"/>
                        <a:pt x="179" y="158"/>
                        <a:pt x="179" y="158"/>
                      </a:cubicBezTo>
                      <a:cubicBezTo>
                        <a:pt x="214" y="173"/>
                        <a:pt x="214" y="173"/>
                        <a:pt x="214" y="173"/>
                      </a:cubicBezTo>
                      <a:cubicBezTo>
                        <a:pt x="216" y="194"/>
                        <a:pt x="216" y="194"/>
                        <a:pt x="216" y="194"/>
                      </a:cubicBezTo>
                      <a:cubicBezTo>
                        <a:pt x="202" y="236"/>
                        <a:pt x="202" y="236"/>
                        <a:pt x="202" y="236"/>
                      </a:cubicBezTo>
                      <a:cubicBezTo>
                        <a:pt x="174" y="285"/>
                        <a:pt x="174" y="285"/>
                        <a:pt x="174" y="285"/>
                      </a:cubicBezTo>
                      <a:cubicBezTo>
                        <a:pt x="173" y="287"/>
                        <a:pt x="172" y="289"/>
                        <a:pt x="172" y="292"/>
                      </a:cubicBezTo>
                      <a:cubicBezTo>
                        <a:pt x="180" y="344"/>
                        <a:pt x="180" y="344"/>
                        <a:pt x="180" y="344"/>
                      </a:cubicBezTo>
                      <a:cubicBezTo>
                        <a:pt x="180" y="346"/>
                        <a:pt x="180" y="347"/>
                        <a:pt x="181" y="348"/>
                      </a:cubicBezTo>
                      <a:cubicBezTo>
                        <a:pt x="204" y="390"/>
                        <a:pt x="204" y="390"/>
                        <a:pt x="204" y="390"/>
                      </a:cubicBezTo>
                      <a:cubicBezTo>
                        <a:pt x="223" y="432"/>
                        <a:pt x="223" y="432"/>
                        <a:pt x="223" y="432"/>
                      </a:cubicBezTo>
                      <a:cubicBezTo>
                        <a:pt x="225" y="436"/>
                        <a:pt x="229" y="438"/>
                        <a:pt x="233" y="438"/>
                      </a:cubicBezTo>
                      <a:cubicBezTo>
                        <a:pt x="238" y="438"/>
                        <a:pt x="243" y="434"/>
                        <a:pt x="243" y="428"/>
                      </a:cubicBezTo>
                      <a:cubicBezTo>
                        <a:pt x="243" y="426"/>
                        <a:pt x="242" y="425"/>
                        <a:pt x="242" y="424"/>
                      </a:cubicBezTo>
                      <a:cubicBezTo>
                        <a:pt x="224" y="368"/>
                        <a:pt x="224" y="368"/>
                        <a:pt x="224" y="368"/>
                      </a:cubicBezTo>
                      <a:cubicBezTo>
                        <a:pt x="231" y="366"/>
                        <a:pt x="231" y="366"/>
                        <a:pt x="231" y="366"/>
                      </a:cubicBezTo>
                      <a:cubicBezTo>
                        <a:pt x="247" y="409"/>
                        <a:pt x="247" y="409"/>
                        <a:pt x="247" y="409"/>
                      </a:cubicBezTo>
                      <a:cubicBezTo>
                        <a:pt x="249" y="452"/>
                        <a:pt x="249" y="452"/>
                        <a:pt x="249" y="452"/>
                      </a:cubicBezTo>
                      <a:cubicBezTo>
                        <a:pt x="249" y="455"/>
                        <a:pt x="251" y="459"/>
                        <a:pt x="254" y="460"/>
                      </a:cubicBezTo>
                      <a:cubicBezTo>
                        <a:pt x="304" y="487"/>
                        <a:pt x="304" y="487"/>
                        <a:pt x="304" y="487"/>
                      </a:cubicBezTo>
                      <a:cubicBezTo>
                        <a:pt x="306" y="488"/>
                        <a:pt x="309" y="488"/>
                        <a:pt x="311" y="488"/>
                      </a:cubicBezTo>
                      <a:cubicBezTo>
                        <a:pt x="323" y="484"/>
                        <a:pt x="323" y="484"/>
                        <a:pt x="323" y="484"/>
                      </a:cubicBezTo>
                      <a:cubicBezTo>
                        <a:pt x="344" y="498"/>
                        <a:pt x="344" y="498"/>
                        <a:pt x="344" y="498"/>
                      </a:cubicBezTo>
                      <a:cubicBezTo>
                        <a:pt x="345" y="499"/>
                        <a:pt x="347" y="499"/>
                        <a:pt x="348" y="500"/>
                      </a:cubicBezTo>
                      <a:cubicBezTo>
                        <a:pt x="371" y="503"/>
                        <a:pt x="371" y="503"/>
                        <a:pt x="371" y="503"/>
                      </a:cubicBezTo>
                      <a:cubicBezTo>
                        <a:pt x="384" y="532"/>
                        <a:pt x="384" y="532"/>
                        <a:pt x="384" y="532"/>
                      </a:cubicBezTo>
                      <a:cubicBezTo>
                        <a:pt x="385" y="534"/>
                        <a:pt x="387" y="536"/>
                        <a:pt x="389" y="537"/>
                      </a:cubicBezTo>
                      <a:cubicBezTo>
                        <a:pt x="442" y="557"/>
                        <a:pt x="442" y="557"/>
                        <a:pt x="442" y="557"/>
                      </a:cubicBezTo>
                      <a:cubicBezTo>
                        <a:pt x="457" y="551"/>
                        <a:pt x="457" y="551"/>
                        <a:pt x="457" y="551"/>
                      </a:cubicBezTo>
                      <a:cubicBezTo>
                        <a:pt x="419" y="511"/>
                        <a:pt x="419" y="511"/>
                        <a:pt x="419" y="511"/>
                      </a:cubicBezTo>
                      <a:cubicBezTo>
                        <a:pt x="419" y="490"/>
                        <a:pt x="419" y="490"/>
                        <a:pt x="419" y="490"/>
                      </a:cubicBezTo>
                      <a:cubicBezTo>
                        <a:pt x="419" y="485"/>
                        <a:pt x="416" y="481"/>
                        <a:pt x="412" y="480"/>
                      </a:cubicBezTo>
                      <a:cubicBezTo>
                        <a:pt x="388" y="473"/>
                        <a:pt x="388" y="473"/>
                        <a:pt x="388" y="473"/>
                      </a:cubicBezTo>
                      <a:cubicBezTo>
                        <a:pt x="398" y="446"/>
                        <a:pt x="398" y="446"/>
                        <a:pt x="398" y="446"/>
                      </a:cubicBezTo>
                      <a:cubicBezTo>
                        <a:pt x="399" y="443"/>
                        <a:pt x="398" y="439"/>
                        <a:pt x="396" y="437"/>
                      </a:cubicBezTo>
                      <a:cubicBezTo>
                        <a:pt x="394" y="434"/>
                        <a:pt x="391" y="432"/>
                        <a:pt x="388" y="432"/>
                      </a:cubicBezTo>
                      <a:cubicBezTo>
                        <a:pt x="366" y="432"/>
                        <a:pt x="366" y="432"/>
                        <a:pt x="366" y="432"/>
                      </a:cubicBezTo>
                      <a:cubicBezTo>
                        <a:pt x="363" y="432"/>
                        <a:pt x="360" y="434"/>
                        <a:pt x="358" y="436"/>
                      </a:cubicBezTo>
                      <a:cubicBezTo>
                        <a:pt x="356" y="438"/>
                        <a:pt x="353" y="441"/>
                        <a:pt x="352" y="442"/>
                      </a:cubicBezTo>
                      <a:cubicBezTo>
                        <a:pt x="348" y="442"/>
                        <a:pt x="340" y="439"/>
                        <a:pt x="331" y="436"/>
                      </a:cubicBezTo>
                      <a:cubicBezTo>
                        <a:pt x="343" y="394"/>
                        <a:pt x="343" y="394"/>
                        <a:pt x="343" y="394"/>
                      </a:cubicBezTo>
                      <a:cubicBezTo>
                        <a:pt x="403" y="376"/>
                        <a:pt x="403" y="376"/>
                        <a:pt x="403" y="376"/>
                      </a:cubicBezTo>
                      <a:cubicBezTo>
                        <a:pt x="417" y="406"/>
                        <a:pt x="417" y="406"/>
                        <a:pt x="417" y="406"/>
                      </a:cubicBezTo>
                      <a:cubicBezTo>
                        <a:pt x="418" y="410"/>
                        <a:pt x="423" y="412"/>
                        <a:pt x="427" y="412"/>
                      </a:cubicBezTo>
                      <a:cubicBezTo>
                        <a:pt x="442" y="410"/>
                        <a:pt x="442" y="410"/>
                        <a:pt x="442" y="410"/>
                      </a:cubicBezTo>
                      <a:cubicBezTo>
                        <a:pt x="446" y="410"/>
                        <a:pt x="450" y="406"/>
                        <a:pt x="451" y="401"/>
                      </a:cubicBezTo>
                      <a:cubicBezTo>
                        <a:pt x="455" y="369"/>
                        <a:pt x="455" y="369"/>
                        <a:pt x="455" y="369"/>
                      </a:cubicBezTo>
                      <a:cubicBezTo>
                        <a:pt x="491" y="339"/>
                        <a:pt x="491" y="339"/>
                        <a:pt x="491" y="339"/>
                      </a:cubicBezTo>
                      <a:cubicBezTo>
                        <a:pt x="493" y="337"/>
                        <a:pt x="495" y="335"/>
                        <a:pt x="495" y="332"/>
                      </a:cubicBezTo>
                      <a:cubicBezTo>
                        <a:pt x="497" y="314"/>
                        <a:pt x="497" y="314"/>
                        <a:pt x="497" y="314"/>
                      </a:cubicBezTo>
                      <a:cubicBezTo>
                        <a:pt x="565" y="271"/>
                        <a:pt x="565" y="271"/>
                        <a:pt x="565" y="271"/>
                      </a:cubicBezTo>
                      <a:cubicBezTo>
                        <a:pt x="596" y="271"/>
                        <a:pt x="596" y="271"/>
                        <a:pt x="596" y="271"/>
                      </a:cubicBezTo>
                      <a:cubicBezTo>
                        <a:pt x="601" y="271"/>
                        <a:pt x="605" y="268"/>
                        <a:pt x="606" y="263"/>
                      </a:cubicBezTo>
                      <a:cubicBezTo>
                        <a:pt x="610" y="244"/>
                        <a:pt x="610" y="244"/>
                        <a:pt x="610" y="244"/>
                      </a:cubicBezTo>
                      <a:cubicBezTo>
                        <a:pt x="611" y="241"/>
                        <a:pt x="610" y="237"/>
                        <a:pt x="608" y="235"/>
                      </a:cubicBezTo>
                      <a:cubicBezTo>
                        <a:pt x="600" y="225"/>
                        <a:pt x="600" y="225"/>
                        <a:pt x="600" y="225"/>
                      </a:cubicBezTo>
                      <a:cubicBezTo>
                        <a:pt x="602" y="223"/>
                        <a:pt x="602" y="223"/>
                        <a:pt x="602" y="223"/>
                      </a:cubicBezTo>
                      <a:cubicBezTo>
                        <a:pt x="636" y="223"/>
                        <a:pt x="636" y="223"/>
                        <a:pt x="636" y="223"/>
                      </a:cubicBezTo>
                      <a:cubicBezTo>
                        <a:pt x="638" y="223"/>
                        <a:pt x="640" y="222"/>
                        <a:pt x="642" y="221"/>
                      </a:cubicBezTo>
                      <a:cubicBezTo>
                        <a:pt x="658" y="209"/>
                        <a:pt x="658" y="209"/>
                        <a:pt x="658" y="209"/>
                      </a:cubicBezTo>
                      <a:cubicBezTo>
                        <a:pt x="660" y="207"/>
                        <a:pt x="662" y="204"/>
                        <a:pt x="662" y="201"/>
                      </a:cubicBezTo>
                      <a:cubicBezTo>
                        <a:pt x="662" y="198"/>
                        <a:pt x="661" y="195"/>
                        <a:pt x="659" y="193"/>
                      </a:cubicBezTo>
                      <a:cubicBezTo>
                        <a:pt x="618" y="154"/>
                        <a:pt x="618" y="154"/>
                        <a:pt x="618" y="154"/>
                      </a:cubicBezTo>
                      <a:cubicBezTo>
                        <a:pt x="607" y="140"/>
                        <a:pt x="607" y="140"/>
                        <a:pt x="607" y="140"/>
                      </a:cubicBezTo>
                      <a:cubicBezTo>
                        <a:pt x="605" y="138"/>
                        <a:pt x="602" y="136"/>
                        <a:pt x="599" y="136"/>
                      </a:cubicBezTo>
                      <a:cubicBezTo>
                        <a:pt x="555" y="136"/>
                        <a:pt x="555" y="136"/>
                        <a:pt x="555" y="136"/>
                      </a:cubicBezTo>
                      <a:cubicBezTo>
                        <a:pt x="551" y="136"/>
                        <a:pt x="547" y="139"/>
                        <a:pt x="545" y="143"/>
                      </a:cubicBezTo>
                      <a:cubicBezTo>
                        <a:pt x="534" y="177"/>
                        <a:pt x="534" y="177"/>
                        <a:pt x="534" y="177"/>
                      </a:cubicBezTo>
                      <a:cubicBezTo>
                        <a:pt x="517" y="180"/>
                        <a:pt x="517" y="180"/>
                        <a:pt x="517" y="180"/>
                      </a:cubicBezTo>
                      <a:cubicBezTo>
                        <a:pt x="517" y="179"/>
                        <a:pt x="516" y="178"/>
                        <a:pt x="516" y="178"/>
                      </a:cubicBezTo>
                      <a:cubicBezTo>
                        <a:pt x="515" y="175"/>
                        <a:pt x="513" y="173"/>
                        <a:pt x="510" y="172"/>
                      </a:cubicBezTo>
                      <a:cubicBezTo>
                        <a:pt x="479" y="161"/>
                        <a:pt x="479" y="161"/>
                        <a:pt x="479" y="161"/>
                      </a:cubicBezTo>
                      <a:cubicBezTo>
                        <a:pt x="502" y="137"/>
                        <a:pt x="502" y="137"/>
                        <a:pt x="502" y="137"/>
                      </a:cubicBezTo>
                      <a:cubicBezTo>
                        <a:pt x="546" y="134"/>
                        <a:pt x="546" y="134"/>
                        <a:pt x="546" y="134"/>
                      </a:cubicBezTo>
                      <a:cubicBezTo>
                        <a:pt x="551" y="133"/>
                        <a:pt x="555" y="130"/>
                        <a:pt x="555" y="125"/>
                      </a:cubicBezTo>
                      <a:cubicBezTo>
                        <a:pt x="558" y="107"/>
                        <a:pt x="558" y="107"/>
                        <a:pt x="558" y="107"/>
                      </a:cubicBezTo>
                      <a:cubicBezTo>
                        <a:pt x="589" y="107"/>
                        <a:pt x="589" y="107"/>
                        <a:pt x="589" y="107"/>
                      </a:cubicBezTo>
                      <a:cubicBezTo>
                        <a:pt x="599" y="121"/>
                        <a:pt x="599" y="121"/>
                        <a:pt x="599" y="121"/>
                      </a:cubicBezTo>
                      <a:cubicBezTo>
                        <a:pt x="600" y="123"/>
                        <a:pt x="602" y="124"/>
                        <a:pt x="603" y="125"/>
                      </a:cubicBezTo>
                      <a:cubicBezTo>
                        <a:pt x="608" y="128"/>
                        <a:pt x="608" y="128"/>
                        <a:pt x="608" y="128"/>
                      </a:cubicBezTo>
                      <a:cubicBezTo>
                        <a:pt x="610" y="128"/>
                        <a:pt x="611" y="128"/>
                        <a:pt x="612" y="129"/>
                      </a:cubicBezTo>
                      <a:cubicBezTo>
                        <a:pt x="632" y="132"/>
                        <a:pt x="632" y="132"/>
                        <a:pt x="632" y="132"/>
                      </a:cubicBezTo>
                      <a:cubicBezTo>
                        <a:pt x="636" y="132"/>
                        <a:pt x="639" y="131"/>
                        <a:pt x="642" y="128"/>
                      </a:cubicBezTo>
                      <a:cubicBezTo>
                        <a:pt x="645" y="124"/>
                        <a:pt x="645" y="124"/>
                        <a:pt x="645" y="124"/>
                      </a:cubicBezTo>
                      <a:cubicBezTo>
                        <a:pt x="665" y="121"/>
                        <a:pt x="665" y="121"/>
                        <a:pt x="665" y="121"/>
                      </a:cubicBezTo>
                      <a:cubicBezTo>
                        <a:pt x="670" y="121"/>
                        <a:pt x="674" y="116"/>
                        <a:pt x="674" y="110"/>
                      </a:cubicBezTo>
                      <a:cubicBezTo>
                        <a:pt x="671" y="82"/>
                        <a:pt x="671" y="82"/>
                        <a:pt x="671" y="82"/>
                      </a:cubicBezTo>
                      <a:cubicBezTo>
                        <a:pt x="670" y="79"/>
                        <a:pt x="669" y="76"/>
                        <a:pt x="666" y="74"/>
                      </a:cubicBezTo>
                      <a:cubicBezTo>
                        <a:pt x="640" y="59"/>
                        <a:pt x="640" y="59"/>
                        <a:pt x="640" y="59"/>
                      </a:cubicBezTo>
                      <a:cubicBezTo>
                        <a:pt x="637" y="56"/>
                        <a:pt x="637" y="56"/>
                        <a:pt x="637" y="56"/>
                      </a:cubicBezTo>
                      <a:cubicBezTo>
                        <a:pt x="683" y="47"/>
                        <a:pt x="683" y="47"/>
                        <a:pt x="683" y="47"/>
                      </a:cubicBezTo>
                      <a:cubicBezTo>
                        <a:pt x="714" y="61"/>
                        <a:pt x="714" y="61"/>
                        <a:pt x="714" y="61"/>
                      </a:cubicBezTo>
                      <a:cubicBezTo>
                        <a:pt x="730" y="80"/>
                        <a:pt x="730" y="80"/>
                        <a:pt x="730" y="80"/>
                      </a:cubicBezTo>
                      <a:cubicBezTo>
                        <a:pt x="720" y="87"/>
                        <a:pt x="720" y="87"/>
                        <a:pt x="720" y="87"/>
                      </a:cubicBezTo>
                      <a:cubicBezTo>
                        <a:pt x="719" y="88"/>
                        <a:pt x="718" y="90"/>
                        <a:pt x="717" y="92"/>
                      </a:cubicBezTo>
                      <a:cubicBezTo>
                        <a:pt x="708" y="117"/>
                        <a:pt x="710" y="122"/>
                        <a:pt x="711" y="125"/>
                      </a:cubicBezTo>
                      <a:cubicBezTo>
                        <a:pt x="712" y="127"/>
                        <a:pt x="713" y="131"/>
                        <a:pt x="737" y="155"/>
                      </a:cubicBezTo>
                      <a:cubicBezTo>
                        <a:pt x="741" y="159"/>
                        <a:pt x="746" y="159"/>
                        <a:pt x="750" y="156"/>
                      </a:cubicBezTo>
                      <a:cubicBezTo>
                        <a:pt x="778" y="136"/>
                        <a:pt x="778" y="136"/>
                        <a:pt x="778" y="136"/>
                      </a:cubicBezTo>
                      <a:cubicBezTo>
                        <a:pt x="797" y="122"/>
                        <a:pt x="797" y="122"/>
                        <a:pt x="797" y="122"/>
                      </a:cubicBezTo>
                      <a:cubicBezTo>
                        <a:pt x="870" y="104"/>
                        <a:pt x="870" y="104"/>
                        <a:pt x="870" y="104"/>
                      </a:cubicBezTo>
                      <a:cubicBezTo>
                        <a:pt x="871" y="103"/>
                        <a:pt x="873" y="103"/>
                        <a:pt x="874" y="102"/>
                      </a:cubicBezTo>
                      <a:cubicBezTo>
                        <a:pt x="888" y="90"/>
                        <a:pt x="888" y="90"/>
                        <a:pt x="888" y="90"/>
                      </a:cubicBezTo>
                      <a:cubicBezTo>
                        <a:pt x="891" y="88"/>
                        <a:pt x="892" y="85"/>
                        <a:pt x="892" y="82"/>
                      </a:cubicBezTo>
                      <a:cubicBezTo>
                        <a:pt x="892" y="73"/>
                        <a:pt x="892" y="73"/>
                        <a:pt x="892" y="73"/>
                      </a:cubicBezTo>
                      <a:cubicBezTo>
                        <a:pt x="901" y="61"/>
                        <a:pt x="911" y="47"/>
                        <a:pt x="914" y="44"/>
                      </a:cubicBezTo>
                      <a:cubicBezTo>
                        <a:pt x="918" y="42"/>
                        <a:pt x="934" y="36"/>
                        <a:pt x="947" y="32"/>
                      </a:cubicBezTo>
                      <a:cubicBezTo>
                        <a:pt x="951" y="30"/>
                        <a:pt x="954" y="27"/>
                        <a:pt x="954" y="22"/>
                      </a:cubicBezTo>
                      <a:cubicBezTo>
                        <a:pt x="954" y="18"/>
                        <a:pt x="952" y="14"/>
                        <a:pt x="948" y="12"/>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151"/>
                <p:cNvSpPr>
                  <a:spLocks/>
                </p:cNvSpPr>
                <p:nvPr/>
              </p:nvSpPr>
              <p:spPr bwMode="auto">
                <a:xfrm>
                  <a:off x="7807326" y="5284788"/>
                  <a:ext cx="376238" cy="384175"/>
                </a:xfrm>
                <a:custGeom>
                  <a:avLst/>
                  <a:gdLst>
                    <a:gd name="T0" fmla="*/ 267 w 504"/>
                    <a:gd name="T1" fmla="*/ 6 h 515"/>
                    <a:gd name="T2" fmla="*/ 232 w 504"/>
                    <a:gd name="T3" fmla="*/ 13 h 515"/>
                    <a:gd name="T4" fmla="*/ 224 w 504"/>
                    <a:gd name="T5" fmla="*/ 22 h 515"/>
                    <a:gd name="T6" fmla="*/ 219 w 504"/>
                    <a:gd name="T7" fmla="*/ 23 h 515"/>
                    <a:gd name="T8" fmla="*/ 179 w 504"/>
                    <a:gd name="T9" fmla="*/ 27 h 515"/>
                    <a:gd name="T10" fmla="*/ 166 w 504"/>
                    <a:gd name="T11" fmla="*/ 11 h 515"/>
                    <a:gd name="T12" fmla="*/ 155 w 504"/>
                    <a:gd name="T13" fmla="*/ 8 h 515"/>
                    <a:gd name="T14" fmla="*/ 113 w 504"/>
                    <a:gd name="T15" fmla="*/ 18 h 515"/>
                    <a:gd name="T16" fmla="*/ 108 w 504"/>
                    <a:gd name="T17" fmla="*/ 21 h 515"/>
                    <a:gd name="T18" fmla="*/ 87 w 504"/>
                    <a:gd name="T19" fmla="*/ 40 h 515"/>
                    <a:gd name="T20" fmla="*/ 67 w 504"/>
                    <a:gd name="T21" fmla="*/ 45 h 515"/>
                    <a:gd name="T22" fmla="*/ 60 w 504"/>
                    <a:gd name="T23" fmla="*/ 51 h 515"/>
                    <a:gd name="T24" fmla="*/ 1 w 504"/>
                    <a:gd name="T25" fmla="*/ 164 h 515"/>
                    <a:gd name="T26" fmla="*/ 3 w 504"/>
                    <a:gd name="T27" fmla="*/ 175 h 515"/>
                    <a:gd name="T28" fmla="*/ 19 w 504"/>
                    <a:gd name="T29" fmla="*/ 195 h 515"/>
                    <a:gd name="T30" fmla="*/ 15 w 504"/>
                    <a:gd name="T31" fmla="*/ 219 h 515"/>
                    <a:gd name="T32" fmla="*/ 20 w 504"/>
                    <a:gd name="T33" fmla="*/ 229 h 515"/>
                    <a:gd name="T34" fmla="*/ 98 w 504"/>
                    <a:gd name="T35" fmla="*/ 284 h 515"/>
                    <a:gd name="T36" fmla="*/ 107 w 504"/>
                    <a:gd name="T37" fmla="*/ 286 h 515"/>
                    <a:gd name="T38" fmla="*/ 142 w 504"/>
                    <a:gd name="T39" fmla="*/ 275 h 515"/>
                    <a:gd name="T40" fmla="*/ 145 w 504"/>
                    <a:gd name="T41" fmla="*/ 274 h 515"/>
                    <a:gd name="T42" fmla="*/ 180 w 504"/>
                    <a:gd name="T43" fmla="*/ 249 h 515"/>
                    <a:gd name="T44" fmla="*/ 195 w 504"/>
                    <a:gd name="T45" fmla="*/ 257 h 515"/>
                    <a:gd name="T46" fmla="*/ 203 w 504"/>
                    <a:gd name="T47" fmla="*/ 258 h 515"/>
                    <a:gd name="T48" fmla="*/ 216 w 504"/>
                    <a:gd name="T49" fmla="*/ 254 h 515"/>
                    <a:gd name="T50" fmla="*/ 223 w 504"/>
                    <a:gd name="T51" fmla="*/ 260 h 515"/>
                    <a:gd name="T52" fmla="*/ 231 w 504"/>
                    <a:gd name="T53" fmla="*/ 288 h 515"/>
                    <a:gd name="T54" fmla="*/ 234 w 504"/>
                    <a:gd name="T55" fmla="*/ 293 h 515"/>
                    <a:gd name="T56" fmla="*/ 258 w 504"/>
                    <a:gd name="T57" fmla="*/ 316 h 515"/>
                    <a:gd name="T58" fmla="*/ 282 w 504"/>
                    <a:gd name="T59" fmla="*/ 355 h 515"/>
                    <a:gd name="T60" fmla="*/ 280 w 504"/>
                    <a:gd name="T61" fmla="*/ 397 h 515"/>
                    <a:gd name="T62" fmla="*/ 330 w 504"/>
                    <a:gd name="T63" fmla="*/ 471 h 515"/>
                    <a:gd name="T64" fmla="*/ 331 w 504"/>
                    <a:gd name="T65" fmla="*/ 471 h 515"/>
                    <a:gd name="T66" fmla="*/ 365 w 504"/>
                    <a:gd name="T67" fmla="*/ 510 h 515"/>
                    <a:gd name="T68" fmla="*/ 375 w 504"/>
                    <a:gd name="T69" fmla="*/ 513 h 515"/>
                    <a:gd name="T70" fmla="*/ 413 w 504"/>
                    <a:gd name="T71" fmla="*/ 503 h 515"/>
                    <a:gd name="T72" fmla="*/ 420 w 504"/>
                    <a:gd name="T73" fmla="*/ 497 h 515"/>
                    <a:gd name="T74" fmla="*/ 472 w 504"/>
                    <a:gd name="T75" fmla="*/ 394 h 515"/>
                    <a:gd name="T76" fmla="*/ 470 w 504"/>
                    <a:gd name="T77" fmla="*/ 382 h 515"/>
                    <a:gd name="T78" fmla="*/ 463 w 504"/>
                    <a:gd name="T79" fmla="*/ 374 h 515"/>
                    <a:gd name="T80" fmla="*/ 489 w 504"/>
                    <a:gd name="T81" fmla="*/ 331 h 515"/>
                    <a:gd name="T82" fmla="*/ 489 w 504"/>
                    <a:gd name="T83" fmla="*/ 322 h 515"/>
                    <a:gd name="T84" fmla="*/ 468 w 504"/>
                    <a:gd name="T85" fmla="*/ 281 h 515"/>
                    <a:gd name="T86" fmla="*/ 460 w 504"/>
                    <a:gd name="T87" fmla="*/ 261 h 515"/>
                    <a:gd name="T88" fmla="*/ 471 w 504"/>
                    <a:gd name="T89" fmla="*/ 208 h 515"/>
                    <a:gd name="T90" fmla="*/ 497 w 504"/>
                    <a:gd name="T91" fmla="*/ 183 h 515"/>
                    <a:gd name="T92" fmla="*/ 500 w 504"/>
                    <a:gd name="T93" fmla="*/ 176 h 515"/>
                    <a:gd name="T94" fmla="*/ 504 w 504"/>
                    <a:gd name="T95" fmla="*/ 114 h 515"/>
                    <a:gd name="T96" fmla="*/ 503 w 504"/>
                    <a:gd name="T97" fmla="*/ 110 h 515"/>
                    <a:gd name="T98" fmla="*/ 501 w 504"/>
                    <a:gd name="T99" fmla="*/ 102 h 515"/>
                    <a:gd name="T100" fmla="*/ 495 w 504"/>
                    <a:gd name="T101" fmla="*/ 95 h 515"/>
                    <a:gd name="T102" fmla="*/ 486 w 504"/>
                    <a:gd name="T103" fmla="*/ 96 h 515"/>
                    <a:gd name="T104" fmla="*/ 438 w 504"/>
                    <a:gd name="T105" fmla="*/ 128 h 515"/>
                    <a:gd name="T106" fmla="*/ 345 w 504"/>
                    <a:gd name="T107" fmla="*/ 44 h 515"/>
                    <a:gd name="T108" fmla="*/ 349 w 504"/>
                    <a:gd name="T109" fmla="*/ 40 h 515"/>
                    <a:gd name="T110" fmla="*/ 300 w 504"/>
                    <a:gd name="T111" fmla="*/ 0 h 515"/>
                    <a:gd name="T112" fmla="*/ 267 w 504"/>
                    <a:gd name="T11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4" h="515">
                      <a:moveTo>
                        <a:pt x="267" y="6"/>
                      </a:moveTo>
                      <a:cubicBezTo>
                        <a:pt x="232" y="13"/>
                        <a:pt x="232" y="13"/>
                        <a:pt x="232" y="13"/>
                      </a:cubicBezTo>
                      <a:cubicBezTo>
                        <a:pt x="228" y="14"/>
                        <a:pt x="224" y="18"/>
                        <a:pt x="224" y="22"/>
                      </a:cubicBezTo>
                      <a:cubicBezTo>
                        <a:pt x="219" y="23"/>
                        <a:pt x="219" y="23"/>
                        <a:pt x="219" y="23"/>
                      </a:cubicBezTo>
                      <a:cubicBezTo>
                        <a:pt x="179" y="27"/>
                        <a:pt x="179" y="27"/>
                        <a:pt x="179" y="27"/>
                      </a:cubicBezTo>
                      <a:cubicBezTo>
                        <a:pt x="166" y="11"/>
                        <a:pt x="166" y="11"/>
                        <a:pt x="166" y="11"/>
                      </a:cubicBezTo>
                      <a:cubicBezTo>
                        <a:pt x="163" y="8"/>
                        <a:pt x="159" y="7"/>
                        <a:pt x="155" y="8"/>
                      </a:cubicBezTo>
                      <a:cubicBezTo>
                        <a:pt x="113" y="18"/>
                        <a:pt x="113" y="18"/>
                        <a:pt x="113" y="18"/>
                      </a:cubicBezTo>
                      <a:cubicBezTo>
                        <a:pt x="111" y="19"/>
                        <a:pt x="110" y="20"/>
                        <a:pt x="108" y="21"/>
                      </a:cubicBezTo>
                      <a:cubicBezTo>
                        <a:pt x="87" y="40"/>
                        <a:pt x="87" y="40"/>
                        <a:pt x="87" y="40"/>
                      </a:cubicBezTo>
                      <a:cubicBezTo>
                        <a:pt x="67" y="45"/>
                        <a:pt x="67" y="45"/>
                        <a:pt x="67" y="45"/>
                      </a:cubicBezTo>
                      <a:cubicBezTo>
                        <a:pt x="64" y="46"/>
                        <a:pt x="62" y="48"/>
                        <a:pt x="60" y="51"/>
                      </a:cubicBezTo>
                      <a:cubicBezTo>
                        <a:pt x="1" y="164"/>
                        <a:pt x="1" y="164"/>
                        <a:pt x="1" y="164"/>
                      </a:cubicBezTo>
                      <a:cubicBezTo>
                        <a:pt x="0" y="167"/>
                        <a:pt x="0" y="172"/>
                        <a:pt x="3" y="175"/>
                      </a:cubicBezTo>
                      <a:cubicBezTo>
                        <a:pt x="19" y="195"/>
                        <a:pt x="19" y="195"/>
                        <a:pt x="19" y="195"/>
                      </a:cubicBezTo>
                      <a:cubicBezTo>
                        <a:pt x="15" y="219"/>
                        <a:pt x="15" y="219"/>
                        <a:pt x="15" y="219"/>
                      </a:cubicBezTo>
                      <a:cubicBezTo>
                        <a:pt x="15" y="223"/>
                        <a:pt x="16" y="227"/>
                        <a:pt x="20" y="229"/>
                      </a:cubicBezTo>
                      <a:cubicBezTo>
                        <a:pt x="98" y="284"/>
                        <a:pt x="98" y="284"/>
                        <a:pt x="98" y="284"/>
                      </a:cubicBezTo>
                      <a:cubicBezTo>
                        <a:pt x="101" y="286"/>
                        <a:pt x="104" y="286"/>
                        <a:pt x="107" y="286"/>
                      </a:cubicBezTo>
                      <a:cubicBezTo>
                        <a:pt x="142" y="275"/>
                        <a:pt x="142" y="275"/>
                        <a:pt x="142" y="275"/>
                      </a:cubicBezTo>
                      <a:cubicBezTo>
                        <a:pt x="143" y="275"/>
                        <a:pt x="144" y="275"/>
                        <a:pt x="145" y="274"/>
                      </a:cubicBezTo>
                      <a:cubicBezTo>
                        <a:pt x="180" y="249"/>
                        <a:pt x="180" y="249"/>
                        <a:pt x="180" y="249"/>
                      </a:cubicBezTo>
                      <a:cubicBezTo>
                        <a:pt x="195" y="257"/>
                        <a:pt x="195" y="257"/>
                        <a:pt x="195" y="257"/>
                      </a:cubicBezTo>
                      <a:cubicBezTo>
                        <a:pt x="197" y="258"/>
                        <a:pt x="200" y="259"/>
                        <a:pt x="203" y="258"/>
                      </a:cubicBezTo>
                      <a:cubicBezTo>
                        <a:pt x="216" y="254"/>
                        <a:pt x="216" y="254"/>
                        <a:pt x="216" y="254"/>
                      </a:cubicBezTo>
                      <a:cubicBezTo>
                        <a:pt x="223" y="260"/>
                        <a:pt x="223" y="260"/>
                        <a:pt x="223" y="260"/>
                      </a:cubicBezTo>
                      <a:cubicBezTo>
                        <a:pt x="231" y="288"/>
                        <a:pt x="231" y="288"/>
                        <a:pt x="231" y="288"/>
                      </a:cubicBezTo>
                      <a:cubicBezTo>
                        <a:pt x="232" y="290"/>
                        <a:pt x="233" y="291"/>
                        <a:pt x="234" y="293"/>
                      </a:cubicBezTo>
                      <a:cubicBezTo>
                        <a:pt x="258" y="316"/>
                        <a:pt x="258" y="316"/>
                        <a:pt x="258" y="316"/>
                      </a:cubicBezTo>
                      <a:cubicBezTo>
                        <a:pt x="282" y="355"/>
                        <a:pt x="282" y="355"/>
                        <a:pt x="282" y="355"/>
                      </a:cubicBezTo>
                      <a:cubicBezTo>
                        <a:pt x="282" y="365"/>
                        <a:pt x="280" y="393"/>
                        <a:pt x="280" y="397"/>
                      </a:cubicBezTo>
                      <a:cubicBezTo>
                        <a:pt x="280" y="401"/>
                        <a:pt x="279" y="406"/>
                        <a:pt x="330" y="471"/>
                      </a:cubicBezTo>
                      <a:cubicBezTo>
                        <a:pt x="330" y="471"/>
                        <a:pt x="331" y="471"/>
                        <a:pt x="331" y="471"/>
                      </a:cubicBezTo>
                      <a:cubicBezTo>
                        <a:pt x="365" y="510"/>
                        <a:pt x="365" y="510"/>
                        <a:pt x="365" y="510"/>
                      </a:cubicBezTo>
                      <a:cubicBezTo>
                        <a:pt x="367" y="513"/>
                        <a:pt x="371" y="515"/>
                        <a:pt x="375" y="513"/>
                      </a:cubicBezTo>
                      <a:cubicBezTo>
                        <a:pt x="413" y="503"/>
                        <a:pt x="413" y="503"/>
                        <a:pt x="413" y="503"/>
                      </a:cubicBezTo>
                      <a:cubicBezTo>
                        <a:pt x="416" y="502"/>
                        <a:pt x="418" y="500"/>
                        <a:pt x="420" y="497"/>
                      </a:cubicBezTo>
                      <a:cubicBezTo>
                        <a:pt x="472" y="394"/>
                        <a:pt x="472" y="394"/>
                        <a:pt x="472" y="394"/>
                      </a:cubicBezTo>
                      <a:cubicBezTo>
                        <a:pt x="474" y="390"/>
                        <a:pt x="474" y="385"/>
                        <a:pt x="470" y="382"/>
                      </a:cubicBezTo>
                      <a:cubicBezTo>
                        <a:pt x="463" y="374"/>
                        <a:pt x="463" y="374"/>
                        <a:pt x="463" y="374"/>
                      </a:cubicBezTo>
                      <a:cubicBezTo>
                        <a:pt x="489" y="331"/>
                        <a:pt x="489" y="331"/>
                        <a:pt x="489" y="331"/>
                      </a:cubicBezTo>
                      <a:cubicBezTo>
                        <a:pt x="491" y="328"/>
                        <a:pt x="491" y="325"/>
                        <a:pt x="489" y="322"/>
                      </a:cubicBezTo>
                      <a:cubicBezTo>
                        <a:pt x="468" y="281"/>
                        <a:pt x="468" y="281"/>
                        <a:pt x="468" y="281"/>
                      </a:cubicBezTo>
                      <a:cubicBezTo>
                        <a:pt x="460" y="261"/>
                        <a:pt x="460" y="261"/>
                        <a:pt x="460" y="261"/>
                      </a:cubicBezTo>
                      <a:cubicBezTo>
                        <a:pt x="471" y="208"/>
                        <a:pt x="471" y="208"/>
                        <a:pt x="471" y="208"/>
                      </a:cubicBezTo>
                      <a:cubicBezTo>
                        <a:pt x="497" y="183"/>
                        <a:pt x="497" y="183"/>
                        <a:pt x="497" y="183"/>
                      </a:cubicBezTo>
                      <a:cubicBezTo>
                        <a:pt x="499" y="181"/>
                        <a:pt x="500" y="178"/>
                        <a:pt x="500" y="176"/>
                      </a:cubicBezTo>
                      <a:cubicBezTo>
                        <a:pt x="504" y="114"/>
                        <a:pt x="504" y="114"/>
                        <a:pt x="504" y="114"/>
                      </a:cubicBezTo>
                      <a:cubicBezTo>
                        <a:pt x="504" y="113"/>
                        <a:pt x="504" y="112"/>
                        <a:pt x="503" y="110"/>
                      </a:cubicBezTo>
                      <a:cubicBezTo>
                        <a:pt x="501" y="102"/>
                        <a:pt x="501" y="102"/>
                        <a:pt x="501" y="102"/>
                      </a:cubicBezTo>
                      <a:cubicBezTo>
                        <a:pt x="500" y="99"/>
                        <a:pt x="498" y="96"/>
                        <a:pt x="495" y="95"/>
                      </a:cubicBezTo>
                      <a:cubicBezTo>
                        <a:pt x="492" y="94"/>
                        <a:pt x="488" y="94"/>
                        <a:pt x="486" y="96"/>
                      </a:cubicBezTo>
                      <a:cubicBezTo>
                        <a:pt x="438" y="128"/>
                        <a:pt x="438" y="128"/>
                        <a:pt x="438" y="128"/>
                      </a:cubicBezTo>
                      <a:cubicBezTo>
                        <a:pt x="345" y="44"/>
                        <a:pt x="345" y="44"/>
                        <a:pt x="345" y="44"/>
                      </a:cubicBezTo>
                      <a:cubicBezTo>
                        <a:pt x="349" y="40"/>
                        <a:pt x="349" y="40"/>
                        <a:pt x="349" y="40"/>
                      </a:cubicBezTo>
                      <a:cubicBezTo>
                        <a:pt x="335" y="28"/>
                        <a:pt x="313" y="11"/>
                        <a:pt x="300" y="0"/>
                      </a:cubicBezTo>
                      <a:lnTo>
                        <a:pt x="267" y="6"/>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152"/>
                <p:cNvSpPr>
                  <a:spLocks/>
                </p:cNvSpPr>
                <p:nvPr/>
              </p:nvSpPr>
              <p:spPr bwMode="auto">
                <a:xfrm>
                  <a:off x="8177213" y="5495925"/>
                  <a:ext cx="38100" cy="92075"/>
                </a:xfrm>
                <a:custGeom>
                  <a:avLst/>
                  <a:gdLst>
                    <a:gd name="T0" fmla="*/ 41 w 51"/>
                    <a:gd name="T1" fmla="*/ 6 h 122"/>
                    <a:gd name="T2" fmla="*/ 31 w 51"/>
                    <a:gd name="T3" fmla="*/ 1 h 122"/>
                    <a:gd name="T4" fmla="*/ 22 w 51"/>
                    <a:gd name="T5" fmla="*/ 6 h 122"/>
                    <a:gd name="T6" fmla="*/ 7 w 51"/>
                    <a:gd name="T7" fmla="*/ 39 h 122"/>
                    <a:gd name="T8" fmla="*/ 7 w 51"/>
                    <a:gd name="T9" fmla="*/ 40 h 122"/>
                    <a:gd name="T10" fmla="*/ 1 w 51"/>
                    <a:gd name="T11" fmla="*/ 58 h 122"/>
                    <a:gd name="T12" fmla="*/ 1 w 51"/>
                    <a:gd name="T13" fmla="*/ 63 h 122"/>
                    <a:gd name="T14" fmla="*/ 6 w 51"/>
                    <a:gd name="T15" fmla="*/ 91 h 122"/>
                    <a:gd name="T16" fmla="*/ 4 w 51"/>
                    <a:gd name="T17" fmla="*/ 103 h 122"/>
                    <a:gd name="T18" fmla="*/ 11 w 51"/>
                    <a:gd name="T19" fmla="*/ 115 h 122"/>
                    <a:gd name="T20" fmla="*/ 35 w 51"/>
                    <a:gd name="T21" fmla="*/ 122 h 122"/>
                    <a:gd name="T22" fmla="*/ 41 w 51"/>
                    <a:gd name="T23" fmla="*/ 122 h 122"/>
                    <a:gd name="T24" fmla="*/ 44 w 51"/>
                    <a:gd name="T25" fmla="*/ 120 h 122"/>
                    <a:gd name="T26" fmla="*/ 48 w 51"/>
                    <a:gd name="T27" fmla="*/ 112 h 122"/>
                    <a:gd name="T28" fmla="*/ 51 w 51"/>
                    <a:gd name="T29" fmla="*/ 29 h 122"/>
                    <a:gd name="T30" fmla="*/ 50 w 51"/>
                    <a:gd name="T31" fmla="*/ 24 h 122"/>
                    <a:gd name="T32" fmla="*/ 41 w 51"/>
                    <a:gd name="T33" fmla="*/ 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122">
                      <a:moveTo>
                        <a:pt x="41" y="6"/>
                      </a:moveTo>
                      <a:cubicBezTo>
                        <a:pt x="39" y="3"/>
                        <a:pt x="35" y="0"/>
                        <a:pt x="31" y="1"/>
                      </a:cubicBezTo>
                      <a:cubicBezTo>
                        <a:pt x="27" y="1"/>
                        <a:pt x="24" y="3"/>
                        <a:pt x="22" y="6"/>
                      </a:cubicBezTo>
                      <a:cubicBezTo>
                        <a:pt x="7" y="39"/>
                        <a:pt x="7" y="39"/>
                        <a:pt x="7" y="39"/>
                      </a:cubicBezTo>
                      <a:cubicBezTo>
                        <a:pt x="7" y="39"/>
                        <a:pt x="7" y="40"/>
                        <a:pt x="7" y="40"/>
                      </a:cubicBezTo>
                      <a:cubicBezTo>
                        <a:pt x="1" y="58"/>
                        <a:pt x="1" y="58"/>
                        <a:pt x="1" y="58"/>
                      </a:cubicBezTo>
                      <a:cubicBezTo>
                        <a:pt x="1" y="59"/>
                        <a:pt x="0" y="61"/>
                        <a:pt x="1" y="63"/>
                      </a:cubicBezTo>
                      <a:cubicBezTo>
                        <a:pt x="6" y="91"/>
                        <a:pt x="6" y="91"/>
                        <a:pt x="6" y="91"/>
                      </a:cubicBezTo>
                      <a:cubicBezTo>
                        <a:pt x="4" y="103"/>
                        <a:pt x="4" y="103"/>
                        <a:pt x="4" y="103"/>
                      </a:cubicBezTo>
                      <a:cubicBezTo>
                        <a:pt x="3" y="108"/>
                        <a:pt x="6" y="114"/>
                        <a:pt x="11" y="115"/>
                      </a:cubicBezTo>
                      <a:cubicBezTo>
                        <a:pt x="35" y="122"/>
                        <a:pt x="35" y="122"/>
                        <a:pt x="35" y="122"/>
                      </a:cubicBezTo>
                      <a:cubicBezTo>
                        <a:pt x="37" y="122"/>
                        <a:pt x="39" y="122"/>
                        <a:pt x="41" y="122"/>
                      </a:cubicBezTo>
                      <a:cubicBezTo>
                        <a:pt x="42" y="121"/>
                        <a:pt x="43" y="121"/>
                        <a:pt x="44" y="120"/>
                      </a:cubicBezTo>
                      <a:cubicBezTo>
                        <a:pt x="46" y="118"/>
                        <a:pt x="48" y="115"/>
                        <a:pt x="48" y="112"/>
                      </a:cubicBezTo>
                      <a:cubicBezTo>
                        <a:pt x="51" y="29"/>
                        <a:pt x="51" y="29"/>
                        <a:pt x="51" y="29"/>
                      </a:cubicBezTo>
                      <a:cubicBezTo>
                        <a:pt x="51" y="27"/>
                        <a:pt x="50" y="26"/>
                        <a:pt x="50" y="24"/>
                      </a:cubicBezTo>
                      <a:lnTo>
                        <a:pt x="41" y="6"/>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153"/>
                <p:cNvSpPr>
                  <a:spLocks/>
                </p:cNvSpPr>
                <p:nvPr/>
              </p:nvSpPr>
              <p:spPr bwMode="auto">
                <a:xfrm>
                  <a:off x="7245351" y="5356225"/>
                  <a:ext cx="39688" cy="31750"/>
                </a:xfrm>
                <a:custGeom>
                  <a:avLst/>
                  <a:gdLst>
                    <a:gd name="T0" fmla="*/ 14 w 53"/>
                    <a:gd name="T1" fmla="*/ 41 h 42"/>
                    <a:gd name="T2" fmla="*/ 18 w 53"/>
                    <a:gd name="T3" fmla="*/ 42 h 42"/>
                    <a:gd name="T4" fmla="*/ 22 w 53"/>
                    <a:gd name="T5" fmla="*/ 41 h 42"/>
                    <a:gd name="T6" fmla="*/ 47 w 53"/>
                    <a:gd name="T7" fmla="*/ 31 h 42"/>
                    <a:gd name="T8" fmla="*/ 53 w 53"/>
                    <a:gd name="T9" fmla="*/ 21 h 42"/>
                    <a:gd name="T10" fmla="*/ 46 w 53"/>
                    <a:gd name="T11" fmla="*/ 11 h 42"/>
                    <a:gd name="T12" fmla="*/ 15 w 53"/>
                    <a:gd name="T13" fmla="*/ 1 h 42"/>
                    <a:gd name="T14" fmla="*/ 4 w 53"/>
                    <a:gd name="T15" fmla="*/ 3 h 42"/>
                    <a:gd name="T16" fmla="*/ 2 w 53"/>
                    <a:gd name="T17" fmla="*/ 14 h 42"/>
                    <a:gd name="T18" fmla="*/ 8 w 53"/>
                    <a:gd name="T19" fmla="*/ 35 h 42"/>
                    <a:gd name="T20" fmla="*/ 14 w 53"/>
                    <a:gd name="T21"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2">
                      <a:moveTo>
                        <a:pt x="14" y="41"/>
                      </a:moveTo>
                      <a:cubicBezTo>
                        <a:pt x="15" y="42"/>
                        <a:pt x="17" y="42"/>
                        <a:pt x="18" y="42"/>
                      </a:cubicBezTo>
                      <a:cubicBezTo>
                        <a:pt x="20" y="42"/>
                        <a:pt x="21" y="42"/>
                        <a:pt x="22" y="41"/>
                      </a:cubicBezTo>
                      <a:cubicBezTo>
                        <a:pt x="47" y="31"/>
                        <a:pt x="47" y="31"/>
                        <a:pt x="47" y="31"/>
                      </a:cubicBezTo>
                      <a:cubicBezTo>
                        <a:pt x="51" y="29"/>
                        <a:pt x="53" y="25"/>
                        <a:pt x="53" y="21"/>
                      </a:cubicBezTo>
                      <a:cubicBezTo>
                        <a:pt x="53" y="16"/>
                        <a:pt x="50" y="13"/>
                        <a:pt x="46" y="11"/>
                      </a:cubicBezTo>
                      <a:cubicBezTo>
                        <a:pt x="15" y="1"/>
                        <a:pt x="15" y="1"/>
                        <a:pt x="15" y="1"/>
                      </a:cubicBezTo>
                      <a:cubicBezTo>
                        <a:pt x="11" y="0"/>
                        <a:pt x="7" y="1"/>
                        <a:pt x="4" y="3"/>
                      </a:cubicBezTo>
                      <a:cubicBezTo>
                        <a:pt x="1" y="6"/>
                        <a:pt x="0" y="10"/>
                        <a:pt x="2" y="14"/>
                      </a:cubicBezTo>
                      <a:cubicBezTo>
                        <a:pt x="8" y="35"/>
                        <a:pt x="8" y="35"/>
                        <a:pt x="8" y="35"/>
                      </a:cubicBezTo>
                      <a:cubicBezTo>
                        <a:pt x="9" y="38"/>
                        <a:pt x="11" y="40"/>
                        <a:pt x="14" y="4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154"/>
                <p:cNvSpPr>
                  <a:spLocks/>
                </p:cNvSpPr>
                <p:nvPr/>
              </p:nvSpPr>
              <p:spPr bwMode="auto">
                <a:xfrm>
                  <a:off x="7232651" y="5387975"/>
                  <a:ext cx="53975" cy="58737"/>
                </a:xfrm>
                <a:custGeom>
                  <a:avLst/>
                  <a:gdLst>
                    <a:gd name="T0" fmla="*/ 3 w 72"/>
                    <a:gd name="T1" fmla="*/ 73 h 78"/>
                    <a:gd name="T2" fmla="*/ 11 w 72"/>
                    <a:gd name="T3" fmla="*/ 78 h 78"/>
                    <a:gd name="T4" fmla="*/ 14 w 72"/>
                    <a:gd name="T5" fmla="*/ 77 h 78"/>
                    <a:gd name="T6" fmla="*/ 54 w 72"/>
                    <a:gd name="T7" fmla="*/ 64 h 78"/>
                    <a:gd name="T8" fmla="*/ 72 w 72"/>
                    <a:gd name="T9" fmla="*/ 33 h 78"/>
                    <a:gd name="T10" fmla="*/ 71 w 72"/>
                    <a:gd name="T11" fmla="*/ 28 h 78"/>
                    <a:gd name="T12" fmla="*/ 60 w 72"/>
                    <a:gd name="T13" fmla="*/ 6 h 78"/>
                    <a:gd name="T14" fmla="*/ 51 w 72"/>
                    <a:gd name="T15" fmla="*/ 0 h 78"/>
                    <a:gd name="T16" fmla="*/ 42 w 72"/>
                    <a:gd name="T17" fmla="*/ 5 h 78"/>
                    <a:gd name="T18" fmla="*/ 22 w 72"/>
                    <a:gd name="T19" fmla="*/ 38 h 78"/>
                    <a:gd name="T20" fmla="*/ 3 w 72"/>
                    <a:gd name="T21" fmla="*/ 61 h 78"/>
                    <a:gd name="T22" fmla="*/ 3 w 72"/>
                    <a:gd name="T23"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8">
                      <a:moveTo>
                        <a:pt x="3" y="73"/>
                      </a:moveTo>
                      <a:cubicBezTo>
                        <a:pt x="5" y="76"/>
                        <a:pt x="8" y="78"/>
                        <a:pt x="11" y="78"/>
                      </a:cubicBezTo>
                      <a:cubicBezTo>
                        <a:pt x="12" y="78"/>
                        <a:pt x="13" y="78"/>
                        <a:pt x="14" y="77"/>
                      </a:cubicBezTo>
                      <a:cubicBezTo>
                        <a:pt x="15" y="77"/>
                        <a:pt x="43" y="69"/>
                        <a:pt x="54" y="64"/>
                      </a:cubicBezTo>
                      <a:cubicBezTo>
                        <a:pt x="71" y="56"/>
                        <a:pt x="72" y="35"/>
                        <a:pt x="72" y="33"/>
                      </a:cubicBezTo>
                      <a:cubicBezTo>
                        <a:pt x="72" y="31"/>
                        <a:pt x="72" y="29"/>
                        <a:pt x="71" y="28"/>
                      </a:cubicBezTo>
                      <a:cubicBezTo>
                        <a:pt x="60" y="6"/>
                        <a:pt x="60" y="6"/>
                        <a:pt x="60" y="6"/>
                      </a:cubicBezTo>
                      <a:cubicBezTo>
                        <a:pt x="58" y="3"/>
                        <a:pt x="54" y="1"/>
                        <a:pt x="51" y="0"/>
                      </a:cubicBezTo>
                      <a:cubicBezTo>
                        <a:pt x="47" y="0"/>
                        <a:pt x="44" y="2"/>
                        <a:pt x="42" y="5"/>
                      </a:cubicBezTo>
                      <a:cubicBezTo>
                        <a:pt x="22" y="38"/>
                        <a:pt x="22" y="38"/>
                        <a:pt x="22" y="38"/>
                      </a:cubicBezTo>
                      <a:cubicBezTo>
                        <a:pt x="3" y="61"/>
                        <a:pt x="3" y="61"/>
                        <a:pt x="3" y="61"/>
                      </a:cubicBezTo>
                      <a:cubicBezTo>
                        <a:pt x="1" y="64"/>
                        <a:pt x="0" y="69"/>
                        <a:pt x="3" y="73"/>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155"/>
                <p:cNvSpPr>
                  <a:spLocks/>
                </p:cNvSpPr>
                <p:nvPr/>
              </p:nvSpPr>
              <p:spPr bwMode="auto">
                <a:xfrm>
                  <a:off x="6761163" y="5191125"/>
                  <a:ext cx="581025" cy="381000"/>
                </a:xfrm>
                <a:custGeom>
                  <a:avLst/>
                  <a:gdLst>
                    <a:gd name="T0" fmla="*/ 488 w 776"/>
                    <a:gd name="T1" fmla="*/ 415 h 511"/>
                    <a:gd name="T2" fmla="*/ 510 w 776"/>
                    <a:gd name="T3" fmla="*/ 412 h 511"/>
                    <a:gd name="T4" fmla="*/ 575 w 776"/>
                    <a:gd name="T5" fmla="*/ 377 h 511"/>
                    <a:gd name="T6" fmla="*/ 580 w 776"/>
                    <a:gd name="T7" fmla="*/ 326 h 511"/>
                    <a:gd name="T8" fmla="*/ 560 w 776"/>
                    <a:gd name="T9" fmla="*/ 287 h 511"/>
                    <a:gd name="T10" fmla="*/ 552 w 776"/>
                    <a:gd name="T11" fmla="*/ 274 h 511"/>
                    <a:gd name="T12" fmla="*/ 536 w 776"/>
                    <a:gd name="T13" fmla="*/ 268 h 511"/>
                    <a:gd name="T14" fmla="*/ 565 w 776"/>
                    <a:gd name="T15" fmla="*/ 279 h 511"/>
                    <a:gd name="T16" fmla="*/ 592 w 776"/>
                    <a:gd name="T17" fmla="*/ 306 h 511"/>
                    <a:gd name="T18" fmla="*/ 608 w 776"/>
                    <a:gd name="T19" fmla="*/ 305 h 511"/>
                    <a:gd name="T20" fmla="*/ 619 w 776"/>
                    <a:gd name="T21" fmla="*/ 273 h 511"/>
                    <a:gd name="T22" fmla="*/ 612 w 776"/>
                    <a:gd name="T23" fmla="*/ 239 h 511"/>
                    <a:gd name="T24" fmla="*/ 619 w 776"/>
                    <a:gd name="T25" fmla="*/ 213 h 511"/>
                    <a:gd name="T26" fmla="*/ 652 w 776"/>
                    <a:gd name="T27" fmla="*/ 209 h 511"/>
                    <a:gd name="T28" fmla="*/ 602 w 776"/>
                    <a:gd name="T29" fmla="*/ 155 h 511"/>
                    <a:gd name="T30" fmla="*/ 563 w 776"/>
                    <a:gd name="T31" fmla="*/ 144 h 511"/>
                    <a:gd name="T32" fmla="*/ 625 w 776"/>
                    <a:gd name="T33" fmla="*/ 128 h 511"/>
                    <a:gd name="T34" fmla="*/ 634 w 776"/>
                    <a:gd name="T35" fmla="*/ 113 h 511"/>
                    <a:gd name="T36" fmla="*/ 657 w 776"/>
                    <a:gd name="T37" fmla="*/ 138 h 511"/>
                    <a:gd name="T38" fmla="*/ 695 w 776"/>
                    <a:gd name="T39" fmla="*/ 170 h 511"/>
                    <a:gd name="T40" fmla="*/ 715 w 776"/>
                    <a:gd name="T41" fmla="*/ 160 h 511"/>
                    <a:gd name="T42" fmla="*/ 700 w 776"/>
                    <a:gd name="T43" fmla="*/ 123 h 511"/>
                    <a:gd name="T44" fmla="*/ 739 w 776"/>
                    <a:gd name="T45" fmla="*/ 101 h 511"/>
                    <a:gd name="T46" fmla="*/ 733 w 776"/>
                    <a:gd name="T47" fmla="*/ 85 h 511"/>
                    <a:gd name="T48" fmla="*/ 775 w 776"/>
                    <a:gd name="T49" fmla="*/ 75 h 511"/>
                    <a:gd name="T50" fmla="*/ 732 w 776"/>
                    <a:gd name="T51" fmla="*/ 51 h 511"/>
                    <a:gd name="T52" fmla="*/ 477 w 776"/>
                    <a:gd name="T53" fmla="*/ 24 h 511"/>
                    <a:gd name="T54" fmla="*/ 315 w 776"/>
                    <a:gd name="T55" fmla="*/ 20 h 511"/>
                    <a:gd name="T56" fmla="*/ 305 w 776"/>
                    <a:gd name="T57" fmla="*/ 0 h 511"/>
                    <a:gd name="T58" fmla="*/ 204 w 776"/>
                    <a:gd name="T59" fmla="*/ 1 h 511"/>
                    <a:gd name="T60" fmla="*/ 132 w 776"/>
                    <a:gd name="T61" fmla="*/ 13 h 511"/>
                    <a:gd name="T62" fmla="*/ 98 w 776"/>
                    <a:gd name="T63" fmla="*/ 32 h 511"/>
                    <a:gd name="T64" fmla="*/ 72 w 776"/>
                    <a:gd name="T65" fmla="*/ 42 h 511"/>
                    <a:gd name="T66" fmla="*/ 14 w 776"/>
                    <a:gd name="T67" fmla="*/ 51 h 511"/>
                    <a:gd name="T68" fmla="*/ 0 w 776"/>
                    <a:gd name="T69" fmla="*/ 55 h 511"/>
                    <a:gd name="T70" fmla="*/ 14 w 776"/>
                    <a:gd name="T71" fmla="*/ 186 h 511"/>
                    <a:gd name="T72" fmla="*/ 26 w 776"/>
                    <a:gd name="T73" fmla="*/ 261 h 511"/>
                    <a:gd name="T74" fmla="*/ 59 w 776"/>
                    <a:gd name="T75" fmla="*/ 352 h 511"/>
                    <a:gd name="T76" fmla="*/ 52 w 776"/>
                    <a:gd name="T77" fmla="*/ 455 h 511"/>
                    <a:gd name="T78" fmla="*/ 129 w 776"/>
                    <a:gd name="T79" fmla="*/ 444 h 511"/>
                    <a:gd name="T80" fmla="*/ 169 w 776"/>
                    <a:gd name="T81" fmla="*/ 401 h 511"/>
                    <a:gd name="T82" fmla="*/ 165 w 776"/>
                    <a:gd name="T83" fmla="*/ 385 h 511"/>
                    <a:gd name="T84" fmla="*/ 132 w 776"/>
                    <a:gd name="T85" fmla="*/ 371 h 511"/>
                    <a:gd name="T86" fmla="*/ 88 w 776"/>
                    <a:gd name="T87" fmla="*/ 349 h 511"/>
                    <a:gd name="T88" fmla="*/ 158 w 776"/>
                    <a:gd name="T89" fmla="*/ 359 h 511"/>
                    <a:gd name="T90" fmla="*/ 225 w 776"/>
                    <a:gd name="T91" fmla="*/ 406 h 511"/>
                    <a:gd name="T92" fmla="*/ 247 w 776"/>
                    <a:gd name="T93" fmla="*/ 427 h 511"/>
                    <a:gd name="T94" fmla="*/ 272 w 776"/>
                    <a:gd name="T95" fmla="*/ 493 h 511"/>
                    <a:gd name="T96" fmla="*/ 294 w 776"/>
                    <a:gd name="T97" fmla="*/ 509 h 511"/>
                    <a:gd name="T98" fmla="*/ 309 w 776"/>
                    <a:gd name="T99" fmla="*/ 503 h 511"/>
                    <a:gd name="T100" fmla="*/ 323 w 776"/>
                    <a:gd name="T101" fmla="*/ 452 h 511"/>
                    <a:gd name="T102" fmla="*/ 329 w 776"/>
                    <a:gd name="T103" fmla="*/ 443 h 511"/>
                    <a:gd name="T104" fmla="*/ 360 w 776"/>
                    <a:gd name="T105" fmla="*/ 405 h 511"/>
                    <a:gd name="T106" fmla="*/ 391 w 776"/>
                    <a:gd name="T107" fmla="*/ 422 h 511"/>
                    <a:gd name="T108" fmla="*/ 402 w 776"/>
                    <a:gd name="T109" fmla="*/ 441 h 511"/>
                    <a:gd name="T110" fmla="*/ 488 w 776"/>
                    <a:gd name="T111" fmla="*/ 422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6" h="511">
                      <a:moveTo>
                        <a:pt x="488" y="422"/>
                      </a:moveTo>
                      <a:cubicBezTo>
                        <a:pt x="488" y="415"/>
                        <a:pt x="488" y="415"/>
                        <a:pt x="488" y="415"/>
                      </a:cubicBezTo>
                      <a:cubicBezTo>
                        <a:pt x="507" y="413"/>
                        <a:pt x="507" y="413"/>
                        <a:pt x="507" y="413"/>
                      </a:cubicBezTo>
                      <a:cubicBezTo>
                        <a:pt x="508" y="413"/>
                        <a:pt x="509" y="413"/>
                        <a:pt x="510" y="412"/>
                      </a:cubicBezTo>
                      <a:cubicBezTo>
                        <a:pt x="569" y="385"/>
                        <a:pt x="569" y="385"/>
                        <a:pt x="569" y="385"/>
                      </a:cubicBezTo>
                      <a:cubicBezTo>
                        <a:pt x="572" y="383"/>
                        <a:pt x="574" y="380"/>
                        <a:pt x="575" y="377"/>
                      </a:cubicBezTo>
                      <a:cubicBezTo>
                        <a:pt x="582" y="335"/>
                        <a:pt x="582" y="335"/>
                        <a:pt x="582" y="335"/>
                      </a:cubicBezTo>
                      <a:cubicBezTo>
                        <a:pt x="582" y="332"/>
                        <a:pt x="582" y="329"/>
                        <a:pt x="580" y="326"/>
                      </a:cubicBezTo>
                      <a:cubicBezTo>
                        <a:pt x="557" y="298"/>
                        <a:pt x="557" y="298"/>
                        <a:pt x="557" y="298"/>
                      </a:cubicBezTo>
                      <a:cubicBezTo>
                        <a:pt x="560" y="287"/>
                        <a:pt x="560" y="287"/>
                        <a:pt x="560" y="287"/>
                      </a:cubicBezTo>
                      <a:cubicBezTo>
                        <a:pt x="560" y="284"/>
                        <a:pt x="560" y="282"/>
                        <a:pt x="559" y="279"/>
                      </a:cubicBezTo>
                      <a:cubicBezTo>
                        <a:pt x="557" y="277"/>
                        <a:pt x="555" y="275"/>
                        <a:pt x="552" y="274"/>
                      </a:cubicBezTo>
                      <a:cubicBezTo>
                        <a:pt x="535" y="270"/>
                        <a:pt x="535" y="270"/>
                        <a:pt x="535" y="270"/>
                      </a:cubicBezTo>
                      <a:cubicBezTo>
                        <a:pt x="536" y="268"/>
                        <a:pt x="536" y="268"/>
                        <a:pt x="536" y="268"/>
                      </a:cubicBezTo>
                      <a:cubicBezTo>
                        <a:pt x="558" y="270"/>
                        <a:pt x="558" y="270"/>
                        <a:pt x="558" y="270"/>
                      </a:cubicBezTo>
                      <a:cubicBezTo>
                        <a:pt x="565" y="279"/>
                        <a:pt x="565" y="279"/>
                        <a:pt x="565" y="279"/>
                      </a:cubicBezTo>
                      <a:cubicBezTo>
                        <a:pt x="565" y="279"/>
                        <a:pt x="566" y="280"/>
                        <a:pt x="566" y="280"/>
                      </a:cubicBezTo>
                      <a:cubicBezTo>
                        <a:pt x="592" y="306"/>
                        <a:pt x="592" y="306"/>
                        <a:pt x="592" y="306"/>
                      </a:cubicBezTo>
                      <a:cubicBezTo>
                        <a:pt x="594" y="308"/>
                        <a:pt x="597" y="310"/>
                        <a:pt x="600" y="309"/>
                      </a:cubicBezTo>
                      <a:cubicBezTo>
                        <a:pt x="603" y="309"/>
                        <a:pt x="606" y="308"/>
                        <a:pt x="608" y="305"/>
                      </a:cubicBezTo>
                      <a:cubicBezTo>
                        <a:pt x="621" y="288"/>
                        <a:pt x="621" y="288"/>
                        <a:pt x="621" y="288"/>
                      </a:cubicBezTo>
                      <a:cubicBezTo>
                        <a:pt x="624" y="283"/>
                        <a:pt x="624" y="277"/>
                        <a:pt x="619" y="273"/>
                      </a:cubicBezTo>
                      <a:cubicBezTo>
                        <a:pt x="602" y="260"/>
                        <a:pt x="602" y="260"/>
                        <a:pt x="602" y="260"/>
                      </a:cubicBezTo>
                      <a:cubicBezTo>
                        <a:pt x="612" y="239"/>
                        <a:pt x="612" y="239"/>
                        <a:pt x="612" y="239"/>
                      </a:cubicBezTo>
                      <a:cubicBezTo>
                        <a:pt x="612" y="238"/>
                        <a:pt x="612" y="238"/>
                        <a:pt x="612" y="237"/>
                      </a:cubicBezTo>
                      <a:cubicBezTo>
                        <a:pt x="619" y="213"/>
                        <a:pt x="619" y="213"/>
                        <a:pt x="619" y="213"/>
                      </a:cubicBezTo>
                      <a:cubicBezTo>
                        <a:pt x="642" y="215"/>
                        <a:pt x="642" y="215"/>
                        <a:pt x="642" y="215"/>
                      </a:cubicBezTo>
                      <a:cubicBezTo>
                        <a:pt x="646" y="216"/>
                        <a:pt x="650" y="213"/>
                        <a:pt x="652" y="209"/>
                      </a:cubicBezTo>
                      <a:cubicBezTo>
                        <a:pt x="654" y="205"/>
                        <a:pt x="653" y="201"/>
                        <a:pt x="650" y="198"/>
                      </a:cubicBezTo>
                      <a:cubicBezTo>
                        <a:pt x="602" y="155"/>
                        <a:pt x="602" y="155"/>
                        <a:pt x="602" y="155"/>
                      </a:cubicBezTo>
                      <a:cubicBezTo>
                        <a:pt x="601" y="154"/>
                        <a:pt x="599" y="153"/>
                        <a:pt x="598" y="153"/>
                      </a:cubicBezTo>
                      <a:cubicBezTo>
                        <a:pt x="563" y="144"/>
                        <a:pt x="563" y="144"/>
                        <a:pt x="563" y="144"/>
                      </a:cubicBezTo>
                      <a:cubicBezTo>
                        <a:pt x="574" y="128"/>
                        <a:pt x="574" y="128"/>
                        <a:pt x="574" y="128"/>
                      </a:cubicBezTo>
                      <a:cubicBezTo>
                        <a:pt x="625" y="128"/>
                        <a:pt x="625" y="128"/>
                        <a:pt x="625" y="128"/>
                      </a:cubicBezTo>
                      <a:cubicBezTo>
                        <a:pt x="628" y="128"/>
                        <a:pt x="632" y="125"/>
                        <a:pt x="634" y="122"/>
                      </a:cubicBezTo>
                      <a:cubicBezTo>
                        <a:pt x="635" y="119"/>
                        <a:pt x="635" y="116"/>
                        <a:pt x="634" y="113"/>
                      </a:cubicBezTo>
                      <a:cubicBezTo>
                        <a:pt x="659" y="113"/>
                        <a:pt x="659" y="113"/>
                        <a:pt x="659" y="113"/>
                      </a:cubicBezTo>
                      <a:cubicBezTo>
                        <a:pt x="657" y="138"/>
                        <a:pt x="657" y="138"/>
                        <a:pt x="657" y="138"/>
                      </a:cubicBezTo>
                      <a:cubicBezTo>
                        <a:pt x="657" y="142"/>
                        <a:pt x="658" y="146"/>
                        <a:pt x="661" y="148"/>
                      </a:cubicBezTo>
                      <a:cubicBezTo>
                        <a:pt x="695" y="170"/>
                        <a:pt x="695" y="170"/>
                        <a:pt x="695" y="170"/>
                      </a:cubicBezTo>
                      <a:cubicBezTo>
                        <a:pt x="700" y="173"/>
                        <a:pt x="706" y="172"/>
                        <a:pt x="709" y="168"/>
                      </a:cubicBezTo>
                      <a:cubicBezTo>
                        <a:pt x="715" y="160"/>
                        <a:pt x="715" y="160"/>
                        <a:pt x="715" y="160"/>
                      </a:cubicBezTo>
                      <a:cubicBezTo>
                        <a:pt x="717" y="157"/>
                        <a:pt x="718" y="152"/>
                        <a:pt x="715" y="148"/>
                      </a:cubicBezTo>
                      <a:cubicBezTo>
                        <a:pt x="700" y="123"/>
                        <a:pt x="700" y="123"/>
                        <a:pt x="700" y="123"/>
                      </a:cubicBezTo>
                      <a:cubicBezTo>
                        <a:pt x="733" y="107"/>
                        <a:pt x="733" y="107"/>
                        <a:pt x="733" y="107"/>
                      </a:cubicBezTo>
                      <a:cubicBezTo>
                        <a:pt x="736" y="106"/>
                        <a:pt x="738" y="104"/>
                        <a:pt x="739" y="101"/>
                      </a:cubicBezTo>
                      <a:cubicBezTo>
                        <a:pt x="739" y="98"/>
                        <a:pt x="739" y="95"/>
                        <a:pt x="737" y="93"/>
                      </a:cubicBezTo>
                      <a:cubicBezTo>
                        <a:pt x="733" y="85"/>
                        <a:pt x="733" y="85"/>
                        <a:pt x="733" y="85"/>
                      </a:cubicBezTo>
                      <a:cubicBezTo>
                        <a:pt x="766" y="83"/>
                        <a:pt x="766" y="83"/>
                        <a:pt x="766" y="83"/>
                      </a:cubicBezTo>
                      <a:cubicBezTo>
                        <a:pt x="771" y="83"/>
                        <a:pt x="775" y="80"/>
                        <a:pt x="775" y="75"/>
                      </a:cubicBezTo>
                      <a:cubicBezTo>
                        <a:pt x="776" y="70"/>
                        <a:pt x="774" y="66"/>
                        <a:pt x="769" y="64"/>
                      </a:cubicBezTo>
                      <a:cubicBezTo>
                        <a:pt x="740" y="52"/>
                        <a:pt x="734" y="51"/>
                        <a:pt x="732" y="51"/>
                      </a:cubicBezTo>
                      <a:cubicBezTo>
                        <a:pt x="724" y="51"/>
                        <a:pt x="577" y="34"/>
                        <a:pt x="481" y="23"/>
                      </a:cubicBezTo>
                      <a:cubicBezTo>
                        <a:pt x="479" y="23"/>
                        <a:pt x="478" y="23"/>
                        <a:pt x="477" y="24"/>
                      </a:cubicBezTo>
                      <a:cubicBezTo>
                        <a:pt x="438" y="32"/>
                        <a:pt x="438" y="32"/>
                        <a:pt x="438" y="32"/>
                      </a:cubicBezTo>
                      <a:cubicBezTo>
                        <a:pt x="315" y="20"/>
                        <a:pt x="315" y="20"/>
                        <a:pt x="315" y="20"/>
                      </a:cubicBezTo>
                      <a:cubicBezTo>
                        <a:pt x="315" y="10"/>
                        <a:pt x="315" y="10"/>
                        <a:pt x="315" y="10"/>
                      </a:cubicBezTo>
                      <a:cubicBezTo>
                        <a:pt x="315" y="5"/>
                        <a:pt x="311" y="0"/>
                        <a:pt x="305" y="0"/>
                      </a:cubicBezTo>
                      <a:cubicBezTo>
                        <a:pt x="208" y="0"/>
                        <a:pt x="208" y="0"/>
                        <a:pt x="208" y="0"/>
                      </a:cubicBezTo>
                      <a:cubicBezTo>
                        <a:pt x="207" y="0"/>
                        <a:pt x="205" y="0"/>
                        <a:pt x="204" y="1"/>
                      </a:cubicBezTo>
                      <a:cubicBezTo>
                        <a:pt x="147" y="27"/>
                        <a:pt x="147" y="27"/>
                        <a:pt x="147" y="27"/>
                      </a:cubicBezTo>
                      <a:cubicBezTo>
                        <a:pt x="132" y="13"/>
                        <a:pt x="132" y="13"/>
                        <a:pt x="132" y="13"/>
                      </a:cubicBezTo>
                      <a:cubicBezTo>
                        <a:pt x="128" y="9"/>
                        <a:pt x="121" y="9"/>
                        <a:pt x="117" y="13"/>
                      </a:cubicBezTo>
                      <a:cubicBezTo>
                        <a:pt x="98" y="32"/>
                        <a:pt x="98" y="32"/>
                        <a:pt x="98" y="32"/>
                      </a:cubicBezTo>
                      <a:cubicBezTo>
                        <a:pt x="95" y="35"/>
                        <a:pt x="94" y="40"/>
                        <a:pt x="96" y="44"/>
                      </a:cubicBezTo>
                      <a:cubicBezTo>
                        <a:pt x="72" y="42"/>
                        <a:pt x="72" y="42"/>
                        <a:pt x="72" y="42"/>
                      </a:cubicBezTo>
                      <a:cubicBezTo>
                        <a:pt x="72" y="42"/>
                        <a:pt x="71" y="42"/>
                        <a:pt x="70" y="43"/>
                      </a:cubicBezTo>
                      <a:cubicBezTo>
                        <a:pt x="14" y="51"/>
                        <a:pt x="14" y="51"/>
                        <a:pt x="14" y="51"/>
                      </a:cubicBezTo>
                      <a:cubicBezTo>
                        <a:pt x="14" y="51"/>
                        <a:pt x="14" y="52"/>
                        <a:pt x="13" y="52"/>
                      </a:cubicBezTo>
                      <a:cubicBezTo>
                        <a:pt x="0" y="55"/>
                        <a:pt x="0" y="55"/>
                        <a:pt x="0" y="55"/>
                      </a:cubicBezTo>
                      <a:cubicBezTo>
                        <a:pt x="9" y="143"/>
                        <a:pt x="9" y="143"/>
                        <a:pt x="9" y="143"/>
                      </a:cubicBezTo>
                      <a:cubicBezTo>
                        <a:pt x="14" y="186"/>
                        <a:pt x="14" y="186"/>
                        <a:pt x="14" y="186"/>
                      </a:cubicBezTo>
                      <a:cubicBezTo>
                        <a:pt x="58" y="240"/>
                        <a:pt x="58" y="240"/>
                        <a:pt x="58" y="240"/>
                      </a:cubicBezTo>
                      <a:cubicBezTo>
                        <a:pt x="26" y="261"/>
                        <a:pt x="26" y="261"/>
                        <a:pt x="26" y="261"/>
                      </a:cubicBezTo>
                      <a:cubicBezTo>
                        <a:pt x="76" y="321"/>
                        <a:pt x="76" y="321"/>
                        <a:pt x="76" y="321"/>
                      </a:cubicBezTo>
                      <a:cubicBezTo>
                        <a:pt x="76" y="321"/>
                        <a:pt x="57" y="352"/>
                        <a:pt x="59" y="352"/>
                      </a:cubicBezTo>
                      <a:cubicBezTo>
                        <a:pt x="59" y="352"/>
                        <a:pt x="27" y="365"/>
                        <a:pt x="8" y="371"/>
                      </a:cubicBezTo>
                      <a:cubicBezTo>
                        <a:pt x="52" y="455"/>
                        <a:pt x="52" y="455"/>
                        <a:pt x="52" y="455"/>
                      </a:cubicBezTo>
                      <a:cubicBezTo>
                        <a:pt x="55" y="460"/>
                        <a:pt x="59" y="462"/>
                        <a:pt x="64" y="460"/>
                      </a:cubicBezTo>
                      <a:cubicBezTo>
                        <a:pt x="129" y="444"/>
                        <a:pt x="129" y="444"/>
                        <a:pt x="129" y="444"/>
                      </a:cubicBezTo>
                      <a:cubicBezTo>
                        <a:pt x="131" y="443"/>
                        <a:pt x="132" y="442"/>
                        <a:pt x="134" y="441"/>
                      </a:cubicBezTo>
                      <a:cubicBezTo>
                        <a:pt x="169" y="401"/>
                        <a:pt x="169" y="401"/>
                        <a:pt x="169" y="401"/>
                      </a:cubicBezTo>
                      <a:cubicBezTo>
                        <a:pt x="171" y="399"/>
                        <a:pt x="172" y="395"/>
                        <a:pt x="171" y="392"/>
                      </a:cubicBezTo>
                      <a:cubicBezTo>
                        <a:pt x="171" y="389"/>
                        <a:pt x="168" y="386"/>
                        <a:pt x="165" y="385"/>
                      </a:cubicBezTo>
                      <a:cubicBezTo>
                        <a:pt x="136" y="372"/>
                        <a:pt x="136" y="372"/>
                        <a:pt x="136" y="372"/>
                      </a:cubicBezTo>
                      <a:cubicBezTo>
                        <a:pt x="135" y="371"/>
                        <a:pt x="133" y="371"/>
                        <a:pt x="132" y="371"/>
                      </a:cubicBezTo>
                      <a:cubicBezTo>
                        <a:pt x="107" y="372"/>
                        <a:pt x="107" y="372"/>
                        <a:pt x="107" y="372"/>
                      </a:cubicBezTo>
                      <a:cubicBezTo>
                        <a:pt x="88" y="349"/>
                        <a:pt x="88" y="349"/>
                        <a:pt x="88" y="349"/>
                      </a:cubicBezTo>
                      <a:cubicBezTo>
                        <a:pt x="93" y="345"/>
                        <a:pt x="93" y="345"/>
                        <a:pt x="93" y="345"/>
                      </a:cubicBezTo>
                      <a:cubicBezTo>
                        <a:pt x="158" y="359"/>
                        <a:pt x="158" y="359"/>
                        <a:pt x="158" y="359"/>
                      </a:cubicBezTo>
                      <a:cubicBezTo>
                        <a:pt x="207" y="383"/>
                        <a:pt x="207" y="383"/>
                        <a:pt x="207" y="383"/>
                      </a:cubicBezTo>
                      <a:cubicBezTo>
                        <a:pt x="225" y="406"/>
                        <a:pt x="225" y="406"/>
                        <a:pt x="225" y="406"/>
                      </a:cubicBezTo>
                      <a:cubicBezTo>
                        <a:pt x="225" y="407"/>
                        <a:pt x="226" y="407"/>
                        <a:pt x="226" y="408"/>
                      </a:cubicBezTo>
                      <a:cubicBezTo>
                        <a:pt x="247" y="427"/>
                        <a:pt x="247" y="427"/>
                        <a:pt x="247" y="427"/>
                      </a:cubicBezTo>
                      <a:cubicBezTo>
                        <a:pt x="259" y="450"/>
                        <a:pt x="259" y="450"/>
                        <a:pt x="259" y="450"/>
                      </a:cubicBezTo>
                      <a:cubicBezTo>
                        <a:pt x="272" y="493"/>
                        <a:pt x="272" y="493"/>
                        <a:pt x="272" y="493"/>
                      </a:cubicBezTo>
                      <a:cubicBezTo>
                        <a:pt x="272" y="495"/>
                        <a:pt x="274" y="497"/>
                        <a:pt x="276" y="499"/>
                      </a:cubicBezTo>
                      <a:cubicBezTo>
                        <a:pt x="294" y="509"/>
                        <a:pt x="294" y="509"/>
                        <a:pt x="294" y="509"/>
                      </a:cubicBezTo>
                      <a:cubicBezTo>
                        <a:pt x="297" y="510"/>
                        <a:pt x="300" y="511"/>
                        <a:pt x="303" y="510"/>
                      </a:cubicBezTo>
                      <a:cubicBezTo>
                        <a:pt x="306" y="508"/>
                        <a:pt x="308" y="506"/>
                        <a:pt x="309" y="503"/>
                      </a:cubicBezTo>
                      <a:cubicBezTo>
                        <a:pt x="323" y="461"/>
                        <a:pt x="323" y="461"/>
                        <a:pt x="323" y="461"/>
                      </a:cubicBezTo>
                      <a:cubicBezTo>
                        <a:pt x="324" y="458"/>
                        <a:pt x="324" y="455"/>
                        <a:pt x="323" y="452"/>
                      </a:cubicBezTo>
                      <a:cubicBezTo>
                        <a:pt x="320" y="448"/>
                        <a:pt x="320" y="448"/>
                        <a:pt x="320" y="448"/>
                      </a:cubicBezTo>
                      <a:cubicBezTo>
                        <a:pt x="329" y="443"/>
                        <a:pt x="329" y="443"/>
                        <a:pt x="329" y="443"/>
                      </a:cubicBezTo>
                      <a:cubicBezTo>
                        <a:pt x="330" y="442"/>
                        <a:pt x="331" y="441"/>
                        <a:pt x="332" y="440"/>
                      </a:cubicBezTo>
                      <a:cubicBezTo>
                        <a:pt x="360" y="405"/>
                        <a:pt x="360" y="405"/>
                        <a:pt x="360" y="405"/>
                      </a:cubicBezTo>
                      <a:cubicBezTo>
                        <a:pt x="382" y="405"/>
                        <a:pt x="382" y="405"/>
                        <a:pt x="382" y="405"/>
                      </a:cubicBezTo>
                      <a:cubicBezTo>
                        <a:pt x="391" y="422"/>
                        <a:pt x="391" y="422"/>
                        <a:pt x="391" y="422"/>
                      </a:cubicBezTo>
                      <a:cubicBezTo>
                        <a:pt x="391" y="423"/>
                        <a:pt x="391" y="423"/>
                        <a:pt x="391" y="423"/>
                      </a:cubicBezTo>
                      <a:cubicBezTo>
                        <a:pt x="402" y="441"/>
                        <a:pt x="402" y="441"/>
                        <a:pt x="402" y="441"/>
                      </a:cubicBezTo>
                      <a:cubicBezTo>
                        <a:pt x="402" y="441"/>
                        <a:pt x="464" y="436"/>
                        <a:pt x="501" y="430"/>
                      </a:cubicBezTo>
                      <a:lnTo>
                        <a:pt x="488" y="422"/>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156"/>
                <p:cNvSpPr>
                  <a:spLocks/>
                </p:cNvSpPr>
                <p:nvPr/>
              </p:nvSpPr>
              <p:spPr bwMode="auto">
                <a:xfrm>
                  <a:off x="7278688" y="5564188"/>
                  <a:ext cx="284163" cy="263525"/>
                </a:xfrm>
                <a:custGeom>
                  <a:avLst/>
                  <a:gdLst>
                    <a:gd name="T0" fmla="*/ 330 w 379"/>
                    <a:gd name="T1" fmla="*/ 243 h 353"/>
                    <a:gd name="T2" fmla="*/ 318 w 379"/>
                    <a:gd name="T3" fmla="*/ 168 h 353"/>
                    <a:gd name="T4" fmla="*/ 304 w 379"/>
                    <a:gd name="T5" fmla="*/ 37 h 353"/>
                    <a:gd name="T6" fmla="*/ 283 w 379"/>
                    <a:gd name="T7" fmla="*/ 44 h 353"/>
                    <a:gd name="T8" fmla="*/ 257 w 379"/>
                    <a:gd name="T9" fmla="*/ 54 h 353"/>
                    <a:gd name="T10" fmla="*/ 287 w 379"/>
                    <a:gd name="T11" fmla="*/ 25 h 353"/>
                    <a:gd name="T12" fmla="*/ 271 w 379"/>
                    <a:gd name="T13" fmla="*/ 1 h 353"/>
                    <a:gd name="T14" fmla="*/ 206 w 379"/>
                    <a:gd name="T15" fmla="*/ 12 h 353"/>
                    <a:gd name="T16" fmla="*/ 148 w 379"/>
                    <a:gd name="T17" fmla="*/ 29 h 353"/>
                    <a:gd name="T18" fmla="*/ 94 w 379"/>
                    <a:gd name="T19" fmla="*/ 90 h 353"/>
                    <a:gd name="T20" fmla="*/ 110 w 379"/>
                    <a:gd name="T21" fmla="*/ 118 h 353"/>
                    <a:gd name="T22" fmla="*/ 139 w 379"/>
                    <a:gd name="T23" fmla="*/ 122 h 353"/>
                    <a:gd name="T24" fmla="*/ 159 w 379"/>
                    <a:gd name="T25" fmla="*/ 115 h 353"/>
                    <a:gd name="T26" fmla="*/ 178 w 379"/>
                    <a:gd name="T27" fmla="*/ 96 h 353"/>
                    <a:gd name="T28" fmla="*/ 189 w 379"/>
                    <a:gd name="T29" fmla="*/ 72 h 353"/>
                    <a:gd name="T30" fmla="*/ 178 w 379"/>
                    <a:gd name="T31" fmla="*/ 120 h 353"/>
                    <a:gd name="T32" fmla="*/ 104 w 379"/>
                    <a:gd name="T33" fmla="*/ 129 h 353"/>
                    <a:gd name="T34" fmla="*/ 88 w 379"/>
                    <a:gd name="T35" fmla="*/ 142 h 353"/>
                    <a:gd name="T36" fmla="*/ 50 w 379"/>
                    <a:gd name="T37" fmla="*/ 99 h 353"/>
                    <a:gd name="T38" fmla="*/ 33 w 379"/>
                    <a:gd name="T39" fmla="*/ 117 h 353"/>
                    <a:gd name="T40" fmla="*/ 39 w 379"/>
                    <a:gd name="T41" fmla="*/ 135 h 353"/>
                    <a:gd name="T42" fmla="*/ 43 w 379"/>
                    <a:gd name="T43" fmla="*/ 153 h 353"/>
                    <a:gd name="T44" fmla="*/ 36 w 379"/>
                    <a:gd name="T45" fmla="*/ 176 h 353"/>
                    <a:gd name="T46" fmla="*/ 36 w 379"/>
                    <a:gd name="T47" fmla="*/ 193 h 353"/>
                    <a:gd name="T48" fmla="*/ 45 w 379"/>
                    <a:gd name="T49" fmla="*/ 206 h 353"/>
                    <a:gd name="T50" fmla="*/ 3 w 379"/>
                    <a:gd name="T51" fmla="*/ 209 h 353"/>
                    <a:gd name="T52" fmla="*/ 2 w 379"/>
                    <a:gd name="T53" fmla="*/ 264 h 353"/>
                    <a:gd name="T54" fmla="*/ 14 w 379"/>
                    <a:gd name="T55" fmla="*/ 273 h 353"/>
                    <a:gd name="T56" fmla="*/ 57 w 379"/>
                    <a:gd name="T57" fmla="*/ 261 h 353"/>
                    <a:gd name="T58" fmla="*/ 121 w 379"/>
                    <a:gd name="T59" fmla="*/ 226 h 353"/>
                    <a:gd name="T60" fmla="*/ 148 w 379"/>
                    <a:gd name="T61" fmla="*/ 264 h 353"/>
                    <a:gd name="T62" fmla="*/ 167 w 379"/>
                    <a:gd name="T63" fmla="*/ 268 h 353"/>
                    <a:gd name="T64" fmla="*/ 175 w 379"/>
                    <a:gd name="T65" fmla="*/ 244 h 353"/>
                    <a:gd name="T66" fmla="*/ 155 w 379"/>
                    <a:gd name="T67" fmla="*/ 204 h 353"/>
                    <a:gd name="T68" fmla="*/ 178 w 379"/>
                    <a:gd name="T69" fmla="*/ 243 h 353"/>
                    <a:gd name="T70" fmla="*/ 194 w 379"/>
                    <a:gd name="T71" fmla="*/ 265 h 353"/>
                    <a:gd name="T72" fmla="*/ 219 w 379"/>
                    <a:gd name="T73" fmla="*/ 274 h 353"/>
                    <a:gd name="T74" fmla="*/ 225 w 379"/>
                    <a:gd name="T75" fmla="*/ 247 h 353"/>
                    <a:gd name="T76" fmla="*/ 258 w 379"/>
                    <a:gd name="T77" fmla="*/ 278 h 353"/>
                    <a:gd name="T78" fmla="*/ 288 w 379"/>
                    <a:gd name="T79" fmla="*/ 276 h 353"/>
                    <a:gd name="T80" fmla="*/ 283 w 379"/>
                    <a:gd name="T81" fmla="*/ 299 h 353"/>
                    <a:gd name="T82" fmla="*/ 299 w 379"/>
                    <a:gd name="T83" fmla="*/ 348 h 353"/>
                    <a:gd name="T84" fmla="*/ 312 w 379"/>
                    <a:gd name="T85" fmla="*/ 353 h 353"/>
                    <a:gd name="T86" fmla="*/ 379 w 379"/>
                    <a:gd name="T87" fmla="*/ 3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9" h="353">
                      <a:moveTo>
                        <a:pt x="379" y="303"/>
                      </a:moveTo>
                      <a:cubicBezTo>
                        <a:pt x="330" y="243"/>
                        <a:pt x="330" y="243"/>
                        <a:pt x="330" y="243"/>
                      </a:cubicBezTo>
                      <a:cubicBezTo>
                        <a:pt x="362" y="222"/>
                        <a:pt x="362" y="222"/>
                        <a:pt x="362" y="222"/>
                      </a:cubicBezTo>
                      <a:cubicBezTo>
                        <a:pt x="318" y="168"/>
                        <a:pt x="318" y="168"/>
                        <a:pt x="318" y="168"/>
                      </a:cubicBezTo>
                      <a:cubicBezTo>
                        <a:pt x="313" y="125"/>
                        <a:pt x="313" y="125"/>
                        <a:pt x="313" y="125"/>
                      </a:cubicBezTo>
                      <a:cubicBezTo>
                        <a:pt x="304" y="37"/>
                        <a:pt x="304" y="37"/>
                        <a:pt x="304" y="37"/>
                      </a:cubicBezTo>
                      <a:cubicBezTo>
                        <a:pt x="287" y="42"/>
                        <a:pt x="287" y="42"/>
                        <a:pt x="287" y="42"/>
                      </a:cubicBezTo>
                      <a:cubicBezTo>
                        <a:pt x="286" y="42"/>
                        <a:pt x="284" y="43"/>
                        <a:pt x="283" y="44"/>
                      </a:cubicBezTo>
                      <a:cubicBezTo>
                        <a:pt x="259" y="62"/>
                        <a:pt x="259" y="62"/>
                        <a:pt x="259" y="62"/>
                      </a:cubicBezTo>
                      <a:cubicBezTo>
                        <a:pt x="257" y="54"/>
                        <a:pt x="257" y="54"/>
                        <a:pt x="257" y="54"/>
                      </a:cubicBezTo>
                      <a:cubicBezTo>
                        <a:pt x="283" y="36"/>
                        <a:pt x="283" y="36"/>
                        <a:pt x="283" y="36"/>
                      </a:cubicBezTo>
                      <a:cubicBezTo>
                        <a:pt x="287" y="33"/>
                        <a:pt x="288" y="29"/>
                        <a:pt x="287" y="25"/>
                      </a:cubicBezTo>
                      <a:cubicBezTo>
                        <a:pt x="283" y="9"/>
                        <a:pt x="283" y="9"/>
                        <a:pt x="283" y="9"/>
                      </a:cubicBezTo>
                      <a:cubicBezTo>
                        <a:pt x="281" y="3"/>
                        <a:pt x="276" y="0"/>
                        <a:pt x="271" y="1"/>
                      </a:cubicBezTo>
                      <a:cubicBezTo>
                        <a:pt x="207" y="11"/>
                        <a:pt x="207" y="11"/>
                        <a:pt x="207" y="11"/>
                      </a:cubicBezTo>
                      <a:cubicBezTo>
                        <a:pt x="206" y="11"/>
                        <a:pt x="206" y="12"/>
                        <a:pt x="206" y="12"/>
                      </a:cubicBezTo>
                      <a:cubicBezTo>
                        <a:pt x="153" y="26"/>
                        <a:pt x="153" y="26"/>
                        <a:pt x="153" y="26"/>
                      </a:cubicBezTo>
                      <a:cubicBezTo>
                        <a:pt x="151" y="27"/>
                        <a:pt x="150" y="28"/>
                        <a:pt x="148" y="29"/>
                      </a:cubicBezTo>
                      <a:cubicBezTo>
                        <a:pt x="97" y="80"/>
                        <a:pt x="97" y="80"/>
                        <a:pt x="97" y="80"/>
                      </a:cubicBezTo>
                      <a:cubicBezTo>
                        <a:pt x="95" y="83"/>
                        <a:pt x="93" y="86"/>
                        <a:pt x="94" y="90"/>
                      </a:cubicBezTo>
                      <a:cubicBezTo>
                        <a:pt x="99" y="110"/>
                        <a:pt x="99" y="110"/>
                        <a:pt x="99" y="110"/>
                      </a:cubicBezTo>
                      <a:cubicBezTo>
                        <a:pt x="100" y="115"/>
                        <a:pt x="105" y="119"/>
                        <a:pt x="110" y="118"/>
                      </a:cubicBezTo>
                      <a:cubicBezTo>
                        <a:pt x="130" y="116"/>
                        <a:pt x="130" y="116"/>
                        <a:pt x="130" y="116"/>
                      </a:cubicBezTo>
                      <a:cubicBezTo>
                        <a:pt x="139" y="122"/>
                        <a:pt x="139" y="122"/>
                        <a:pt x="139" y="122"/>
                      </a:cubicBezTo>
                      <a:cubicBezTo>
                        <a:pt x="143" y="124"/>
                        <a:pt x="148" y="124"/>
                        <a:pt x="151" y="121"/>
                      </a:cubicBezTo>
                      <a:cubicBezTo>
                        <a:pt x="159" y="115"/>
                        <a:pt x="159" y="115"/>
                        <a:pt x="159" y="115"/>
                      </a:cubicBezTo>
                      <a:cubicBezTo>
                        <a:pt x="160" y="114"/>
                        <a:pt x="160" y="114"/>
                        <a:pt x="160" y="114"/>
                      </a:cubicBezTo>
                      <a:cubicBezTo>
                        <a:pt x="178" y="96"/>
                        <a:pt x="178" y="96"/>
                        <a:pt x="178" y="96"/>
                      </a:cubicBezTo>
                      <a:cubicBezTo>
                        <a:pt x="178" y="95"/>
                        <a:pt x="179" y="94"/>
                        <a:pt x="180" y="93"/>
                      </a:cubicBezTo>
                      <a:cubicBezTo>
                        <a:pt x="189" y="72"/>
                        <a:pt x="189" y="72"/>
                        <a:pt x="189" y="72"/>
                      </a:cubicBezTo>
                      <a:cubicBezTo>
                        <a:pt x="207" y="102"/>
                        <a:pt x="207" y="102"/>
                        <a:pt x="207" y="102"/>
                      </a:cubicBezTo>
                      <a:cubicBezTo>
                        <a:pt x="178" y="120"/>
                        <a:pt x="178" y="120"/>
                        <a:pt x="178" y="120"/>
                      </a:cubicBezTo>
                      <a:cubicBezTo>
                        <a:pt x="127" y="129"/>
                        <a:pt x="127" y="129"/>
                        <a:pt x="127" y="129"/>
                      </a:cubicBezTo>
                      <a:cubicBezTo>
                        <a:pt x="104" y="129"/>
                        <a:pt x="104" y="129"/>
                        <a:pt x="104" y="129"/>
                      </a:cubicBezTo>
                      <a:cubicBezTo>
                        <a:pt x="101" y="129"/>
                        <a:pt x="99" y="130"/>
                        <a:pt x="97" y="132"/>
                      </a:cubicBezTo>
                      <a:cubicBezTo>
                        <a:pt x="88" y="142"/>
                        <a:pt x="88" y="142"/>
                        <a:pt x="88" y="142"/>
                      </a:cubicBezTo>
                      <a:cubicBezTo>
                        <a:pt x="58" y="103"/>
                        <a:pt x="58" y="103"/>
                        <a:pt x="58" y="103"/>
                      </a:cubicBezTo>
                      <a:cubicBezTo>
                        <a:pt x="56" y="101"/>
                        <a:pt x="53" y="99"/>
                        <a:pt x="50" y="99"/>
                      </a:cubicBezTo>
                      <a:cubicBezTo>
                        <a:pt x="46" y="99"/>
                        <a:pt x="43" y="101"/>
                        <a:pt x="41" y="104"/>
                      </a:cubicBezTo>
                      <a:cubicBezTo>
                        <a:pt x="33" y="117"/>
                        <a:pt x="33" y="117"/>
                        <a:pt x="33" y="117"/>
                      </a:cubicBezTo>
                      <a:cubicBezTo>
                        <a:pt x="30" y="121"/>
                        <a:pt x="31" y="126"/>
                        <a:pt x="34" y="130"/>
                      </a:cubicBezTo>
                      <a:cubicBezTo>
                        <a:pt x="39" y="135"/>
                        <a:pt x="39" y="135"/>
                        <a:pt x="39" y="135"/>
                      </a:cubicBezTo>
                      <a:cubicBezTo>
                        <a:pt x="38" y="144"/>
                        <a:pt x="38" y="144"/>
                        <a:pt x="38" y="144"/>
                      </a:cubicBezTo>
                      <a:cubicBezTo>
                        <a:pt x="38" y="147"/>
                        <a:pt x="40" y="151"/>
                        <a:pt x="43" y="153"/>
                      </a:cubicBezTo>
                      <a:cubicBezTo>
                        <a:pt x="56" y="162"/>
                        <a:pt x="56" y="162"/>
                        <a:pt x="56" y="162"/>
                      </a:cubicBezTo>
                      <a:cubicBezTo>
                        <a:pt x="36" y="176"/>
                        <a:pt x="36" y="176"/>
                        <a:pt x="36" y="176"/>
                      </a:cubicBezTo>
                      <a:cubicBezTo>
                        <a:pt x="33" y="178"/>
                        <a:pt x="31" y="181"/>
                        <a:pt x="31" y="185"/>
                      </a:cubicBezTo>
                      <a:cubicBezTo>
                        <a:pt x="31" y="188"/>
                        <a:pt x="33" y="192"/>
                        <a:pt x="36" y="193"/>
                      </a:cubicBezTo>
                      <a:cubicBezTo>
                        <a:pt x="46" y="199"/>
                        <a:pt x="46" y="199"/>
                        <a:pt x="46" y="199"/>
                      </a:cubicBezTo>
                      <a:cubicBezTo>
                        <a:pt x="45" y="206"/>
                        <a:pt x="45" y="206"/>
                        <a:pt x="45" y="206"/>
                      </a:cubicBezTo>
                      <a:cubicBezTo>
                        <a:pt x="10" y="206"/>
                        <a:pt x="10" y="206"/>
                        <a:pt x="10" y="206"/>
                      </a:cubicBezTo>
                      <a:cubicBezTo>
                        <a:pt x="8" y="206"/>
                        <a:pt x="5" y="207"/>
                        <a:pt x="3" y="209"/>
                      </a:cubicBezTo>
                      <a:cubicBezTo>
                        <a:pt x="1" y="211"/>
                        <a:pt x="0" y="214"/>
                        <a:pt x="0" y="217"/>
                      </a:cubicBezTo>
                      <a:cubicBezTo>
                        <a:pt x="2" y="264"/>
                        <a:pt x="2" y="264"/>
                        <a:pt x="2" y="264"/>
                      </a:cubicBezTo>
                      <a:cubicBezTo>
                        <a:pt x="2" y="267"/>
                        <a:pt x="3" y="270"/>
                        <a:pt x="6" y="272"/>
                      </a:cubicBezTo>
                      <a:cubicBezTo>
                        <a:pt x="8" y="273"/>
                        <a:pt x="11" y="274"/>
                        <a:pt x="14" y="273"/>
                      </a:cubicBezTo>
                      <a:cubicBezTo>
                        <a:pt x="51" y="265"/>
                        <a:pt x="51" y="265"/>
                        <a:pt x="51" y="265"/>
                      </a:cubicBezTo>
                      <a:cubicBezTo>
                        <a:pt x="53" y="264"/>
                        <a:pt x="55" y="263"/>
                        <a:pt x="57" y="261"/>
                      </a:cubicBezTo>
                      <a:cubicBezTo>
                        <a:pt x="78" y="229"/>
                        <a:pt x="78" y="229"/>
                        <a:pt x="78" y="229"/>
                      </a:cubicBezTo>
                      <a:cubicBezTo>
                        <a:pt x="121" y="226"/>
                        <a:pt x="121" y="226"/>
                        <a:pt x="121" y="226"/>
                      </a:cubicBezTo>
                      <a:cubicBezTo>
                        <a:pt x="146" y="248"/>
                        <a:pt x="146" y="248"/>
                        <a:pt x="146" y="248"/>
                      </a:cubicBezTo>
                      <a:cubicBezTo>
                        <a:pt x="148" y="264"/>
                        <a:pt x="148" y="264"/>
                        <a:pt x="148" y="264"/>
                      </a:cubicBezTo>
                      <a:cubicBezTo>
                        <a:pt x="149" y="268"/>
                        <a:pt x="152" y="271"/>
                        <a:pt x="156" y="272"/>
                      </a:cubicBezTo>
                      <a:cubicBezTo>
                        <a:pt x="160" y="273"/>
                        <a:pt x="164" y="271"/>
                        <a:pt x="167" y="268"/>
                      </a:cubicBezTo>
                      <a:cubicBezTo>
                        <a:pt x="176" y="256"/>
                        <a:pt x="176" y="256"/>
                        <a:pt x="176" y="256"/>
                      </a:cubicBezTo>
                      <a:cubicBezTo>
                        <a:pt x="178" y="253"/>
                        <a:pt x="178" y="247"/>
                        <a:pt x="175" y="244"/>
                      </a:cubicBezTo>
                      <a:cubicBezTo>
                        <a:pt x="146" y="208"/>
                        <a:pt x="146" y="208"/>
                        <a:pt x="146" y="208"/>
                      </a:cubicBezTo>
                      <a:cubicBezTo>
                        <a:pt x="155" y="204"/>
                        <a:pt x="155" y="204"/>
                        <a:pt x="155" y="204"/>
                      </a:cubicBezTo>
                      <a:cubicBezTo>
                        <a:pt x="178" y="242"/>
                        <a:pt x="178" y="242"/>
                        <a:pt x="178" y="242"/>
                      </a:cubicBezTo>
                      <a:cubicBezTo>
                        <a:pt x="178" y="242"/>
                        <a:pt x="178" y="243"/>
                        <a:pt x="178" y="243"/>
                      </a:cubicBezTo>
                      <a:cubicBezTo>
                        <a:pt x="191" y="262"/>
                        <a:pt x="191" y="262"/>
                        <a:pt x="191" y="262"/>
                      </a:cubicBezTo>
                      <a:cubicBezTo>
                        <a:pt x="192" y="263"/>
                        <a:pt x="193" y="264"/>
                        <a:pt x="194" y="265"/>
                      </a:cubicBezTo>
                      <a:cubicBezTo>
                        <a:pt x="209" y="274"/>
                        <a:pt x="209" y="274"/>
                        <a:pt x="209" y="274"/>
                      </a:cubicBezTo>
                      <a:cubicBezTo>
                        <a:pt x="212" y="276"/>
                        <a:pt x="216" y="276"/>
                        <a:pt x="219" y="274"/>
                      </a:cubicBezTo>
                      <a:cubicBezTo>
                        <a:pt x="223" y="272"/>
                        <a:pt x="225" y="269"/>
                        <a:pt x="225" y="265"/>
                      </a:cubicBezTo>
                      <a:cubicBezTo>
                        <a:pt x="225" y="247"/>
                        <a:pt x="225" y="247"/>
                        <a:pt x="225" y="247"/>
                      </a:cubicBezTo>
                      <a:cubicBezTo>
                        <a:pt x="226" y="247"/>
                        <a:pt x="226" y="247"/>
                        <a:pt x="226" y="247"/>
                      </a:cubicBezTo>
                      <a:cubicBezTo>
                        <a:pt x="258" y="278"/>
                        <a:pt x="258" y="278"/>
                        <a:pt x="258" y="278"/>
                      </a:cubicBezTo>
                      <a:cubicBezTo>
                        <a:pt x="261" y="281"/>
                        <a:pt x="264" y="282"/>
                        <a:pt x="267" y="281"/>
                      </a:cubicBezTo>
                      <a:cubicBezTo>
                        <a:pt x="288" y="276"/>
                        <a:pt x="288" y="276"/>
                        <a:pt x="288" y="276"/>
                      </a:cubicBezTo>
                      <a:cubicBezTo>
                        <a:pt x="287" y="298"/>
                        <a:pt x="287" y="298"/>
                        <a:pt x="287" y="298"/>
                      </a:cubicBezTo>
                      <a:cubicBezTo>
                        <a:pt x="283" y="299"/>
                        <a:pt x="283" y="299"/>
                        <a:pt x="283" y="299"/>
                      </a:cubicBezTo>
                      <a:cubicBezTo>
                        <a:pt x="263" y="296"/>
                        <a:pt x="263" y="296"/>
                        <a:pt x="263" y="296"/>
                      </a:cubicBezTo>
                      <a:cubicBezTo>
                        <a:pt x="273" y="310"/>
                        <a:pt x="289" y="333"/>
                        <a:pt x="299" y="348"/>
                      </a:cubicBezTo>
                      <a:cubicBezTo>
                        <a:pt x="307" y="344"/>
                        <a:pt x="307" y="344"/>
                        <a:pt x="307" y="344"/>
                      </a:cubicBezTo>
                      <a:cubicBezTo>
                        <a:pt x="312" y="353"/>
                        <a:pt x="312" y="353"/>
                        <a:pt x="312" y="353"/>
                      </a:cubicBezTo>
                      <a:cubicBezTo>
                        <a:pt x="330" y="347"/>
                        <a:pt x="362" y="334"/>
                        <a:pt x="362" y="334"/>
                      </a:cubicBezTo>
                      <a:cubicBezTo>
                        <a:pt x="360" y="334"/>
                        <a:pt x="379" y="303"/>
                        <a:pt x="379" y="303"/>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157"/>
                <p:cNvSpPr>
                  <a:spLocks/>
                </p:cNvSpPr>
                <p:nvPr/>
              </p:nvSpPr>
              <p:spPr bwMode="auto">
                <a:xfrm>
                  <a:off x="7018338" y="4591050"/>
                  <a:ext cx="63500" cy="71437"/>
                </a:xfrm>
                <a:custGeom>
                  <a:avLst/>
                  <a:gdLst>
                    <a:gd name="T0" fmla="*/ 11 w 84"/>
                    <a:gd name="T1" fmla="*/ 83 h 95"/>
                    <a:gd name="T2" fmla="*/ 19 w 84"/>
                    <a:gd name="T3" fmla="*/ 88 h 95"/>
                    <a:gd name="T4" fmla="*/ 59 w 84"/>
                    <a:gd name="T5" fmla="*/ 95 h 95"/>
                    <a:gd name="T6" fmla="*/ 61 w 84"/>
                    <a:gd name="T7" fmla="*/ 95 h 95"/>
                    <a:gd name="T8" fmla="*/ 70 w 84"/>
                    <a:gd name="T9" fmla="*/ 87 h 95"/>
                    <a:gd name="T10" fmla="*/ 83 w 84"/>
                    <a:gd name="T11" fmla="*/ 29 h 95"/>
                    <a:gd name="T12" fmla="*/ 81 w 84"/>
                    <a:gd name="T13" fmla="*/ 20 h 95"/>
                    <a:gd name="T14" fmla="*/ 55 w 84"/>
                    <a:gd name="T15" fmla="*/ 1 h 95"/>
                    <a:gd name="T16" fmla="*/ 34 w 84"/>
                    <a:gd name="T17" fmla="*/ 23 h 95"/>
                    <a:gd name="T18" fmla="*/ 21 w 84"/>
                    <a:gd name="T19" fmla="*/ 41 h 95"/>
                    <a:gd name="T20" fmla="*/ 6 w 84"/>
                    <a:gd name="T21" fmla="*/ 49 h 95"/>
                    <a:gd name="T22" fmla="*/ 1 w 84"/>
                    <a:gd name="T23" fmla="*/ 54 h 95"/>
                    <a:gd name="T24" fmla="*/ 1 w 84"/>
                    <a:gd name="T25" fmla="*/ 62 h 95"/>
                    <a:gd name="T26" fmla="*/ 11 w 84"/>
                    <a:gd name="T27"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5">
                      <a:moveTo>
                        <a:pt x="11" y="83"/>
                      </a:moveTo>
                      <a:cubicBezTo>
                        <a:pt x="13" y="86"/>
                        <a:pt x="16" y="88"/>
                        <a:pt x="19" y="88"/>
                      </a:cubicBezTo>
                      <a:cubicBezTo>
                        <a:pt x="59" y="95"/>
                        <a:pt x="59" y="95"/>
                        <a:pt x="59" y="95"/>
                      </a:cubicBezTo>
                      <a:cubicBezTo>
                        <a:pt x="60" y="95"/>
                        <a:pt x="61" y="95"/>
                        <a:pt x="61" y="95"/>
                      </a:cubicBezTo>
                      <a:cubicBezTo>
                        <a:pt x="66" y="94"/>
                        <a:pt x="69" y="91"/>
                        <a:pt x="70" y="87"/>
                      </a:cubicBezTo>
                      <a:cubicBezTo>
                        <a:pt x="83" y="29"/>
                        <a:pt x="83" y="29"/>
                        <a:pt x="83" y="29"/>
                      </a:cubicBezTo>
                      <a:cubicBezTo>
                        <a:pt x="84" y="26"/>
                        <a:pt x="83" y="23"/>
                        <a:pt x="81" y="20"/>
                      </a:cubicBezTo>
                      <a:cubicBezTo>
                        <a:pt x="64" y="1"/>
                        <a:pt x="60" y="0"/>
                        <a:pt x="55" y="1"/>
                      </a:cubicBezTo>
                      <a:cubicBezTo>
                        <a:pt x="50" y="1"/>
                        <a:pt x="48" y="3"/>
                        <a:pt x="34" y="23"/>
                      </a:cubicBezTo>
                      <a:cubicBezTo>
                        <a:pt x="30" y="28"/>
                        <a:pt x="24" y="37"/>
                        <a:pt x="21" y="41"/>
                      </a:cubicBezTo>
                      <a:cubicBezTo>
                        <a:pt x="18" y="43"/>
                        <a:pt x="12" y="46"/>
                        <a:pt x="6" y="49"/>
                      </a:cubicBezTo>
                      <a:cubicBezTo>
                        <a:pt x="4" y="50"/>
                        <a:pt x="2" y="52"/>
                        <a:pt x="1" y="54"/>
                      </a:cubicBezTo>
                      <a:cubicBezTo>
                        <a:pt x="0" y="57"/>
                        <a:pt x="0" y="60"/>
                        <a:pt x="1" y="62"/>
                      </a:cubicBezTo>
                      <a:lnTo>
                        <a:pt x="11" y="83"/>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158"/>
                <p:cNvSpPr>
                  <a:spLocks/>
                </p:cNvSpPr>
                <p:nvPr/>
              </p:nvSpPr>
              <p:spPr bwMode="auto">
                <a:xfrm>
                  <a:off x="7069138" y="4560888"/>
                  <a:ext cx="31750" cy="38100"/>
                </a:xfrm>
                <a:custGeom>
                  <a:avLst/>
                  <a:gdLst>
                    <a:gd name="T0" fmla="*/ 25 w 42"/>
                    <a:gd name="T1" fmla="*/ 3 h 52"/>
                    <a:gd name="T2" fmla="*/ 4 w 42"/>
                    <a:gd name="T3" fmla="*/ 21 h 52"/>
                    <a:gd name="T4" fmla="*/ 0 w 42"/>
                    <a:gd name="T5" fmla="*/ 28 h 52"/>
                    <a:gd name="T6" fmla="*/ 3 w 42"/>
                    <a:gd name="T7" fmla="*/ 36 h 52"/>
                    <a:gd name="T8" fmla="*/ 19 w 42"/>
                    <a:gd name="T9" fmla="*/ 50 h 52"/>
                    <a:gd name="T10" fmla="*/ 26 w 42"/>
                    <a:gd name="T11" fmla="*/ 52 h 52"/>
                    <a:gd name="T12" fmla="*/ 29 w 42"/>
                    <a:gd name="T13" fmla="*/ 52 h 52"/>
                    <a:gd name="T14" fmla="*/ 35 w 42"/>
                    <a:gd name="T15" fmla="*/ 44 h 52"/>
                    <a:gd name="T16" fmla="*/ 41 w 42"/>
                    <a:gd name="T17" fmla="*/ 13 h 52"/>
                    <a:gd name="T18" fmla="*/ 36 w 42"/>
                    <a:gd name="T19" fmla="*/ 3 h 52"/>
                    <a:gd name="T20" fmla="*/ 25 w 42"/>
                    <a:gd name="T2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2">
                      <a:moveTo>
                        <a:pt x="25" y="3"/>
                      </a:moveTo>
                      <a:cubicBezTo>
                        <a:pt x="4" y="21"/>
                        <a:pt x="4" y="21"/>
                        <a:pt x="4" y="21"/>
                      </a:cubicBezTo>
                      <a:cubicBezTo>
                        <a:pt x="1" y="22"/>
                        <a:pt x="0" y="25"/>
                        <a:pt x="0" y="28"/>
                      </a:cubicBezTo>
                      <a:cubicBezTo>
                        <a:pt x="0" y="31"/>
                        <a:pt x="1" y="34"/>
                        <a:pt x="3" y="36"/>
                      </a:cubicBezTo>
                      <a:cubicBezTo>
                        <a:pt x="19" y="50"/>
                        <a:pt x="19" y="50"/>
                        <a:pt x="19" y="50"/>
                      </a:cubicBezTo>
                      <a:cubicBezTo>
                        <a:pt x="21" y="51"/>
                        <a:pt x="24" y="52"/>
                        <a:pt x="26" y="52"/>
                      </a:cubicBezTo>
                      <a:cubicBezTo>
                        <a:pt x="27" y="52"/>
                        <a:pt x="28" y="52"/>
                        <a:pt x="29" y="52"/>
                      </a:cubicBezTo>
                      <a:cubicBezTo>
                        <a:pt x="32" y="50"/>
                        <a:pt x="35" y="47"/>
                        <a:pt x="35" y="44"/>
                      </a:cubicBezTo>
                      <a:cubicBezTo>
                        <a:pt x="41" y="13"/>
                        <a:pt x="41" y="13"/>
                        <a:pt x="41" y="13"/>
                      </a:cubicBezTo>
                      <a:cubicBezTo>
                        <a:pt x="42" y="9"/>
                        <a:pt x="40" y="5"/>
                        <a:pt x="36" y="3"/>
                      </a:cubicBezTo>
                      <a:cubicBezTo>
                        <a:pt x="33" y="0"/>
                        <a:pt x="28" y="1"/>
                        <a:pt x="25" y="3"/>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159"/>
                <p:cNvSpPr>
                  <a:spLocks/>
                </p:cNvSpPr>
                <p:nvPr/>
              </p:nvSpPr>
              <p:spPr bwMode="auto">
                <a:xfrm>
                  <a:off x="7031038" y="4514850"/>
                  <a:ext cx="41275" cy="47625"/>
                </a:xfrm>
                <a:custGeom>
                  <a:avLst/>
                  <a:gdLst>
                    <a:gd name="T0" fmla="*/ 11 w 54"/>
                    <a:gd name="T1" fmla="*/ 64 h 64"/>
                    <a:gd name="T2" fmla="*/ 43 w 54"/>
                    <a:gd name="T3" fmla="*/ 63 h 64"/>
                    <a:gd name="T4" fmla="*/ 44 w 54"/>
                    <a:gd name="T5" fmla="*/ 63 h 64"/>
                    <a:gd name="T6" fmla="*/ 44 w 54"/>
                    <a:gd name="T7" fmla="*/ 63 h 64"/>
                    <a:gd name="T8" fmla="*/ 53 w 54"/>
                    <a:gd name="T9" fmla="*/ 52 h 64"/>
                    <a:gd name="T10" fmla="*/ 51 w 54"/>
                    <a:gd name="T11" fmla="*/ 46 h 64"/>
                    <a:gd name="T12" fmla="*/ 18 w 54"/>
                    <a:gd name="T13" fmla="*/ 4 h 64"/>
                    <a:gd name="T14" fmla="*/ 7 w 54"/>
                    <a:gd name="T15" fmla="*/ 1 h 64"/>
                    <a:gd name="T16" fmla="*/ 0 w 54"/>
                    <a:gd name="T17" fmla="*/ 11 h 64"/>
                    <a:gd name="T18" fmla="*/ 1 w 54"/>
                    <a:gd name="T19" fmla="*/ 54 h 64"/>
                    <a:gd name="T20" fmla="*/ 4 w 54"/>
                    <a:gd name="T21" fmla="*/ 61 h 64"/>
                    <a:gd name="T22" fmla="*/ 11 w 54"/>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4">
                      <a:moveTo>
                        <a:pt x="11" y="64"/>
                      </a:moveTo>
                      <a:cubicBezTo>
                        <a:pt x="43" y="63"/>
                        <a:pt x="43" y="63"/>
                        <a:pt x="43" y="63"/>
                      </a:cubicBezTo>
                      <a:cubicBezTo>
                        <a:pt x="44" y="63"/>
                        <a:pt x="44" y="63"/>
                        <a:pt x="44" y="63"/>
                      </a:cubicBezTo>
                      <a:cubicBezTo>
                        <a:pt x="44" y="63"/>
                        <a:pt x="44" y="63"/>
                        <a:pt x="44" y="63"/>
                      </a:cubicBezTo>
                      <a:cubicBezTo>
                        <a:pt x="50" y="62"/>
                        <a:pt x="54" y="57"/>
                        <a:pt x="53" y="52"/>
                      </a:cubicBezTo>
                      <a:cubicBezTo>
                        <a:pt x="53" y="49"/>
                        <a:pt x="52" y="47"/>
                        <a:pt x="51" y="46"/>
                      </a:cubicBezTo>
                      <a:cubicBezTo>
                        <a:pt x="18" y="4"/>
                        <a:pt x="18" y="4"/>
                        <a:pt x="18" y="4"/>
                      </a:cubicBezTo>
                      <a:cubicBezTo>
                        <a:pt x="16" y="1"/>
                        <a:pt x="11" y="0"/>
                        <a:pt x="7" y="1"/>
                      </a:cubicBezTo>
                      <a:cubicBezTo>
                        <a:pt x="3" y="2"/>
                        <a:pt x="0" y="6"/>
                        <a:pt x="0" y="11"/>
                      </a:cubicBezTo>
                      <a:cubicBezTo>
                        <a:pt x="1" y="54"/>
                        <a:pt x="1" y="54"/>
                        <a:pt x="1" y="54"/>
                      </a:cubicBezTo>
                      <a:cubicBezTo>
                        <a:pt x="1" y="56"/>
                        <a:pt x="2" y="59"/>
                        <a:pt x="4" y="61"/>
                      </a:cubicBezTo>
                      <a:cubicBezTo>
                        <a:pt x="6" y="63"/>
                        <a:pt x="8" y="64"/>
                        <a:pt x="11" y="64"/>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160"/>
                <p:cNvSpPr>
                  <a:spLocks/>
                </p:cNvSpPr>
                <p:nvPr/>
              </p:nvSpPr>
              <p:spPr bwMode="auto">
                <a:xfrm>
                  <a:off x="7088188" y="4630738"/>
                  <a:ext cx="120650" cy="42862"/>
                </a:xfrm>
                <a:custGeom>
                  <a:avLst/>
                  <a:gdLst>
                    <a:gd name="T0" fmla="*/ 18 w 162"/>
                    <a:gd name="T1" fmla="*/ 50 h 57"/>
                    <a:gd name="T2" fmla="*/ 50 w 162"/>
                    <a:gd name="T3" fmla="*/ 46 h 57"/>
                    <a:gd name="T4" fmla="*/ 51 w 162"/>
                    <a:gd name="T5" fmla="*/ 49 h 57"/>
                    <a:gd name="T6" fmla="*/ 61 w 162"/>
                    <a:gd name="T7" fmla="*/ 57 h 57"/>
                    <a:gd name="T8" fmla="*/ 92 w 162"/>
                    <a:gd name="T9" fmla="*/ 55 h 57"/>
                    <a:gd name="T10" fmla="*/ 102 w 162"/>
                    <a:gd name="T11" fmla="*/ 47 h 57"/>
                    <a:gd name="T12" fmla="*/ 105 w 162"/>
                    <a:gd name="T13" fmla="*/ 36 h 57"/>
                    <a:gd name="T14" fmla="*/ 150 w 162"/>
                    <a:gd name="T15" fmla="*/ 40 h 57"/>
                    <a:gd name="T16" fmla="*/ 156 w 162"/>
                    <a:gd name="T17" fmla="*/ 39 h 57"/>
                    <a:gd name="T18" fmla="*/ 161 w 162"/>
                    <a:gd name="T19" fmla="*/ 32 h 57"/>
                    <a:gd name="T20" fmla="*/ 155 w 162"/>
                    <a:gd name="T21" fmla="*/ 21 h 57"/>
                    <a:gd name="T22" fmla="*/ 109 w 162"/>
                    <a:gd name="T23" fmla="*/ 1 h 57"/>
                    <a:gd name="T24" fmla="*/ 104 w 162"/>
                    <a:gd name="T25" fmla="*/ 0 h 57"/>
                    <a:gd name="T26" fmla="*/ 42 w 162"/>
                    <a:gd name="T27" fmla="*/ 2 h 57"/>
                    <a:gd name="T28" fmla="*/ 34 w 162"/>
                    <a:gd name="T29" fmla="*/ 6 h 57"/>
                    <a:gd name="T30" fmla="*/ 27 w 162"/>
                    <a:gd name="T31" fmla="*/ 16 h 57"/>
                    <a:gd name="T32" fmla="*/ 15 w 162"/>
                    <a:gd name="T33" fmla="*/ 11 h 57"/>
                    <a:gd name="T34" fmla="*/ 4 w 162"/>
                    <a:gd name="T35" fmla="*/ 12 h 57"/>
                    <a:gd name="T36" fmla="*/ 1 w 162"/>
                    <a:gd name="T37" fmla="*/ 23 h 57"/>
                    <a:gd name="T38" fmla="*/ 7 w 162"/>
                    <a:gd name="T39" fmla="*/ 43 h 57"/>
                    <a:gd name="T40" fmla="*/ 18 w 162"/>
                    <a:gd name="T41"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2" h="57">
                      <a:moveTo>
                        <a:pt x="18" y="50"/>
                      </a:moveTo>
                      <a:cubicBezTo>
                        <a:pt x="50" y="46"/>
                        <a:pt x="50" y="46"/>
                        <a:pt x="50" y="46"/>
                      </a:cubicBezTo>
                      <a:cubicBezTo>
                        <a:pt x="51" y="49"/>
                        <a:pt x="51" y="49"/>
                        <a:pt x="51" y="49"/>
                      </a:cubicBezTo>
                      <a:cubicBezTo>
                        <a:pt x="52" y="54"/>
                        <a:pt x="56" y="57"/>
                        <a:pt x="61" y="57"/>
                      </a:cubicBezTo>
                      <a:cubicBezTo>
                        <a:pt x="92" y="55"/>
                        <a:pt x="92" y="55"/>
                        <a:pt x="92" y="55"/>
                      </a:cubicBezTo>
                      <a:cubicBezTo>
                        <a:pt x="97" y="55"/>
                        <a:pt x="100" y="52"/>
                        <a:pt x="102" y="47"/>
                      </a:cubicBezTo>
                      <a:cubicBezTo>
                        <a:pt x="105" y="36"/>
                        <a:pt x="105" y="36"/>
                        <a:pt x="105" y="36"/>
                      </a:cubicBezTo>
                      <a:cubicBezTo>
                        <a:pt x="150" y="40"/>
                        <a:pt x="150" y="40"/>
                        <a:pt x="150" y="40"/>
                      </a:cubicBezTo>
                      <a:cubicBezTo>
                        <a:pt x="152" y="40"/>
                        <a:pt x="154" y="40"/>
                        <a:pt x="156" y="39"/>
                      </a:cubicBezTo>
                      <a:cubicBezTo>
                        <a:pt x="158" y="38"/>
                        <a:pt x="160" y="35"/>
                        <a:pt x="161" y="32"/>
                      </a:cubicBezTo>
                      <a:cubicBezTo>
                        <a:pt x="162" y="28"/>
                        <a:pt x="159" y="23"/>
                        <a:pt x="155" y="21"/>
                      </a:cubicBezTo>
                      <a:cubicBezTo>
                        <a:pt x="109" y="1"/>
                        <a:pt x="109" y="1"/>
                        <a:pt x="109" y="1"/>
                      </a:cubicBezTo>
                      <a:cubicBezTo>
                        <a:pt x="107" y="0"/>
                        <a:pt x="106" y="0"/>
                        <a:pt x="104" y="0"/>
                      </a:cubicBezTo>
                      <a:cubicBezTo>
                        <a:pt x="42" y="2"/>
                        <a:pt x="42" y="2"/>
                        <a:pt x="42" y="2"/>
                      </a:cubicBezTo>
                      <a:cubicBezTo>
                        <a:pt x="39" y="2"/>
                        <a:pt x="36" y="4"/>
                        <a:pt x="34" y="6"/>
                      </a:cubicBezTo>
                      <a:cubicBezTo>
                        <a:pt x="27" y="16"/>
                        <a:pt x="27" y="16"/>
                        <a:pt x="27" y="16"/>
                      </a:cubicBezTo>
                      <a:cubicBezTo>
                        <a:pt x="15" y="11"/>
                        <a:pt x="15" y="11"/>
                        <a:pt x="15" y="11"/>
                      </a:cubicBezTo>
                      <a:cubicBezTo>
                        <a:pt x="11" y="9"/>
                        <a:pt x="7" y="10"/>
                        <a:pt x="4" y="12"/>
                      </a:cubicBezTo>
                      <a:cubicBezTo>
                        <a:pt x="1" y="15"/>
                        <a:pt x="0" y="19"/>
                        <a:pt x="1" y="23"/>
                      </a:cubicBezTo>
                      <a:cubicBezTo>
                        <a:pt x="7" y="43"/>
                        <a:pt x="7" y="43"/>
                        <a:pt x="7" y="43"/>
                      </a:cubicBezTo>
                      <a:cubicBezTo>
                        <a:pt x="9" y="48"/>
                        <a:pt x="14" y="51"/>
                        <a:pt x="18" y="50"/>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161"/>
                <p:cNvSpPr>
                  <a:spLocks/>
                </p:cNvSpPr>
                <p:nvPr/>
              </p:nvSpPr>
              <p:spPr bwMode="auto">
                <a:xfrm>
                  <a:off x="7224713" y="4657725"/>
                  <a:ext cx="44450" cy="34925"/>
                </a:xfrm>
                <a:custGeom>
                  <a:avLst/>
                  <a:gdLst>
                    <a:gd name="T0" fmla="*/ 3 w 60"/>
                    <a:gd name="T1" fmla="*/ 6 h 46"/>
                    <a:gd name="T2" fmla="*/ 6 w 60"/>
                    <a:gd name="T3" fmla="*/ 20 h 46"/>
                    <a:gd name="T4" fmla="*/ 43 w 60"/>
                    <a:gd name="T5" fmla="*/ 44 h 46"/>
                    <a:gd name="T6" fmla="*/ 50 w 60"/>
                    <a:gd name="T7" fmla="*/ 46 h 46"/>
                    <a:gd name="T8" fmla="*/ 57 w 60"/>
                    <a:gd name="T9" fmla="*/ 41 h 46"/>
                    <a:gd name="T10" fmla="*/ 54 w 60"/>
                    <a:gd name="T11" fmla="*/ 27 h 46"/>
                    <a:gd name="T12" fmla="*/ 17 w 60"/>
                    <a:gd name="T13" fmla="*/ 3 h 46"/>
                    <a:gd name="T14" fmla="*/ 3 w 60"/>
                    <a:gd name="T15" fmla="*/ 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46">
                      <a:moveTo>
                        <a:pt x="3" y="6"/>
                      </a:moveTo>
                      <a:cubicBezTo>
                        <a:pt x="0" y="11"/>
                        <a:pt x="1" y="17"/>
                        <a:pt x="6" y="20"/>
                      </a:cubicBezTo>
                      <a:cubicBezTo>
                        <a:pt x="43" y="44"/>
                        <a:pt x="43" y="44"/>
                        <a:pt x="43" y="44"/>
                      </a:cubicBezTo>
                      <a:cubicBezTo>
                        <a:pt x="45" y="45"/>
                        <a:pt x="48" y="46"/>
                        <a:pt x="50" y="46"/>
                      </a:cubicBezTo>
                      <a:cubicBezTo>
                        <a:pt x="53" y="45"/>
                        <a:pt x="56" y="44"/>
                        <a:pt x="57" y="41"/>
                      </a:cubicBezTo>
                      <a:cubicBezTo>
                        <a:pt x="60" y="36"/>
                        <a:pt x="59" y="30"/>
                        <a:pt x="54" y="27"/>
                      </a:cubicBezTo>
                      <a:cubicBezTo>
                        <a:pt x="17" y="3"/>
                        <a:pt x="17" y="3"/>
                        <a:pt x="17" y="3"/>
                      </a:cubicBezTo>
                      <a:cubicBezTo>
                        <a:pt x="12" y="0"/>
                        <a:pt x="6" y="2"/>
                        <a:pt x="3" y="6"/>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162"/>
                <p:cNvSpPr>
                  <a:spLocks/>
                </p:cNvSpPr>
                <p:nvPr/>
              </p:nvSpPr>
              <p:spPr bwMode="auto">
                <a:xfrm>
                  <a:off x="6948488" y="4624388"/>
                  <a:ext cx="68263" cy="42862"/>
                </a:xfrm>
                <a:custGeom>
                  <a:avLst/>
                  <a:gdLst>
                    <a:gd name="T0" fmla="*/ 13 w 92"/>
                    <a:gd name="T1" fmla="*/ 1 h 59"/>
                    <a:gd name="T2" fmla="*/ 1 w 92"/>
                    <a:gd name="T3" fmla="*/ 8 h 59"/>
                    <a:gd name="T4" fmla="*/ 7 w 92"/>
                    <a:gd name="T5" fmla="*/ 20 h 59"/>
                    <a:gd name="T6" fmla="*/ 32 w 92"/>
                    <a:gd name="T7" fmla="*/ 31 h 59"/>
                    <a:gd name="T8" fmla="*/ 57 w 92"/>
                    <a:gd name="T9" fmla="*/ 53 h 59"/>
                    <a:gd name="T10" fmla="*/ 61 w 92"/>
                    <a:gd name="T11" fmla="*/ 55 h 59"/>
                    <a:gd name="T12" fmla="*/ 79 w 92"/>
                    <a:gd name="T13" fmla="*/ 59 h 59"/>
                    <a:gd name="T14" fmla="*/ 86 w 92"/>
                    <a:gd name="T15" fmla="*/ 57 h 59"/>
                    <a:gd name="T16" fmla="*/ 89 w 92"/>
                    <a:gd name="T17" fmla="*/ 55 h 59"/>
                    <a:gd name="T18" fmla="*/ 90 w 92"/>
                    <a:gd name="T19" fmla="*/ 45 h 59"/>
                    <a:gd name="T20" fmla="*/ 81 w 92"/>
                    <a:gd name="T21" fmla="*/ 21 h 59"/>
                    <a:gd name="T22" fmla="*/ 73 w 92"/>
                    <a:gd name="T23" fmla="*/ 15 h 59"/>
                    <a:gd name="T24" fmla="*/ 13 w 92"/>
                    <a:gd name="T25" fmla="*/ 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59">
                      <a:moveTo>
                        <a:pt x="13" y="1"/>
                      </a:moveTo>
                      <a:cubicBezTo>
                        <a:pt x="8" y="0"/>
                        <a:pt x="3" y="3"/>
                        <a:pt x="1" y="8"/>
                      </a:cubicBezTo>
                      <a:cubicBezTo>
                        <a:pt x="0" y="13"/>
                        <a:pt x="2" y="18"/>
                        <a:pt x="7" y="20"/>
                      </a:cubicBezTo>
                      <a:cubicBezTo>
                        <a:pt x="17" y="25"/>
                        <a:pt x="29" y="30"/>
                        <a:pt x="32" y="31"/>
                      </a:cubicBezTo>
                      <a:cubicBezTo>
                        <a:pt x="35" y="34"/>
                        <a:pt x="48" y="45"/>
                        <a:pt x="57" y="53"/>
                      </a:cubicBezTo>
                      <a:cubicBezTo>
                        <a:pt x="58" y="54"/>
                        <a:pt x="60" y="55"/>
                        <a:pt x="61" y="55"/>
                      </a:cubicBezTo>
                      <a:cubicBezTo>
                        <a:pt x="79" y="59"/>
                        <a:pt x="79" y="59"/>
                        <a:pt x="79" y="59"/>
                      </a:cubicBezTo>
                      <a:cubicBezTo>
                        <a:pt x="81" y="59"/>
                        <a:pt x="84" y="59"/>
                        <a:pt x="86" y="57"/>
                      </a:cubicBezTo>
                      <a:cubicBezTo>
                        <a:pt x="87" y="57"/>
                        <a:pt x="88" y="56"/>
                        <a:pt x="89" y="55"/>
                      </a:cubicBezTo>
                      <a:cubicBezTo>
                        <a:pt x="91" y="53"/>
                        <a:pt x="92" y="49"/>
                        <a:pt x="90" y="45"/>
                      </a:cubicBezTo>
                      <a:cubicBezTo>
                        <a:pt x="81" y="21"/>
                        <a:pt x="81" y="21"/>
                        <a:pt x="81" y="21"/>
                      </a:cubicBezTo>
                      <a:cubicBezTo>
                        <a:pt x="79" y="18"/>
                        <a:pt x="77" y="15"/>
                        <a:pt x="73" y="15"/>
                      </a:cubicBezTo>
                      <a:lnTo>
                        <a:pt x="13" y="1"/>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9" name="Freeform 163"/>
                <p:cNvSpPr>
                  <a:spLocks/>
                </p:cNvSpPr>
                <p:nvPr/>
              </p:nvSpPr>
              <p:spPr bwMode="auto">
                <a:xfrm>
                  <a:off x="7011988" y="4684713"/>
                  <a:ext cx="215900" cy="163512"/>
                </a:xfrm>
                <a:custGeom>
                  <a:avLst/>
                  <a:gdLst>
                    <a:gd name="T0" fmla="*/ 285 w 288"/>
                    <a:gd name="T1" fmla="*/ 96 h 220"/>
                    <a:gd name="T2" fmla="*/ 253 w 288"/>
                    <a:gd name="T3" fmla="*/ 57 h 220"/>
                    <a:gd name="T4" fmla="*/ 243 w 288"/>
                    <a:gd name="T5" fmla="*/ 21 h 220"/>
                    <a:gd name="T6" fmla="*/ 239 w 288"/>
                    <a:gd name="T7" fmla="*/ 16 h 220"/>
                    <a:gd name="T8" fmla="*/ 220 w 288"/>
                    <a:gd name="T9" fmla="*/ 2 h 220"/>
                    <a:gd name="T10" fmla="*/ 212 w 288"/>
                    <a:gd name="T11" fmla="*/ 1 h 220"/>
                    <a:gd name="T12" fmla="*/ 205 w 288"/>
                    <a:gd name="T13" fmla="*/ 6 h 220"/>
                    <a:gd name="T14" fmla="*/ 194 w 288"/>
                    <a:gd name="T15" fmla="*/ 31 h 220"/>
                    <a:gd name="T16" fmla="*/ 180 w 288"/>
                    <a:gd name="T17" fmla="*/ 28 h 220"/>
                    <a:gd name="T18" fmla="*/ 181 w 288"/>
                    <a:gd name="T19" fmla="*/ 20 h 220"/>
                    <a:gd name="T20" fmla="*/ 179 w 288"/>
                    <a:gd name="T21" fmla="*/ 12 h 220"/>
                    <a:gd name="T22" fmla="*/ 171 w 288"/>
                    <a:gd name="T23" fmla="*/ 8 h 220"/>
                    <a:gd name="T24" fmla="*/ 133 w 288"/>
                    <a:gd name="T25" fmla="*/ 9 h 220"/>
                    <a:gd name="T26" fmla="*/ 123 w 288"/>
                    <a:gd name="T27" fmla="*/ 16 h 220"/>
                    <a:gd name="T28" fmla="*/ 119 w 288"/>
                    <a:gd name="T29" fmla="*/ 31 h 220"/>
                    <a:gd name="T30" fmla="*/ 109 w 288"/>
                    <a:gd name="T31" fmla="*/ 27 h 220"/>
                    <a:gd name="T32" fmla="*/ 98 w 288"/>
                    <a:gd name="T33" fmla="*/ 29 h 220"/>
                    <a:gd name="T34" fmla="*/ 63 w 288"/>
                    <a:gd name="T35" fmla="*/ 62 h 220"/>
                    <a:gd name="T36" fmla="*/ 62 w 288"/>
                    <a:gd name="T37" fmla="*/ 63 h 220"/>
                    <a:gd name="T38" fmla="*/ 51 w 288"/>
                    <a:gd name="T39" fmla="*/ 78 h 220"/>
                    <a:gd name="T40" fmla="*/ 10 w 288"/>
                    <a:gd name="T41" fmla="*/ 93 h 220"/>
                    <a:gd name="T42" fmla="*/ 4 w 288"/>
                    <a:gd name="T43" fmla="*/ 103 h 220"/>
                    <a:gd name="T44" fmla="*/ 6 w 288"/>
                    <a:gd name="T45" fmla="*/ 180 h 220"/>
                    <a:gd name="T46" fmla="*/ 2 w 288"/>
                    <a:gd name="T47" fmla="*/ 193 h 220"/>
                    <a:gd name="T48" fmla="*/ 3 w 288"/>
                    <a:gd name="T49" fmla="*/ 203 h 220"/>
                    <a:gd name="T50" fmla="*/ 13 w 288"/>
                    <a:gd name="T51" fmla="*/ 207 h 220"/>
                    <a:gd name="T52" fmla="*/ 62 w 288"/>
                    <a:gd name="T53" fmla="*/ 200 h 220"/>
                    <a:gd name="T54" fmla="*/ 66 w 288"/>
                    <a:gd name="T55" fmla="*/ 198 h 220"/>
                    <a:gd name="T56" fmla="*/ 114 w 288"/>
                    <a:gd name="T57" fmla="*/ 167 h 220"/>
                    <a:gd name="T58" fmla="*/ 140 w 288"/>
                    <a:gd name="T59" fmla="*/ 184 h 220"/>
                    <a:gd name="T60" fmla="*/ 154 w 288"/>
                    <a:gd name="T61" fmla="*/ 203 h 220"/>
                    <a:gd name="T62" fmla="*/ 185 w 288"/>
                    <a:gd name="T63" fmla="*/ 220 h 220"/>
                    <a:gd name="T64" fmla="*/ 189 w 288"/>
                    <a:gd name="T65" fmla="*/ 220 h 220"/>
                    <a:gd name="T66" fmla="*/ 192 w 288"/>
                    <a:gd name="T67" fmla="*/ 220 h 220"/>
                    <a:gd name="T68" fmla="*/ 225 w 288"/>
                    <a:gd name="T69" fmla="*/ 205 h 220"/>
                    <a:gd name="T70" fmla="*/ 228 w 288"/>
                    <a:gd name="T71" fmla="*/ 203 h 220"/>
                    <a:gd name="T72" fmla="*/ 262 w 288"/>
                    <a:gd name="T73" fmla="*/ 169 h 220"/>
                    <a:gd name="T74" fmla="*/ 264 w 288"/>
                    <a:gd name="T75" fmla="*/ 165 h 220"/>
                    <a:gd name="T76" fmla="*/ 287 w 288"/>
                    <a:gd name="T77" fmla="*/ 106 h 220"/>
                    <a:gd name="T78" fmla="*/ 285 w 288"/>
                    <a:gd name="T79" fmla="*/ 9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8" h="220">
                      <a:moveTo>
                        <a:pt x="285" y="96"/>
                      </a:moveTo>
                      <a:cubicBezTo>
                        <a:pt x="253" y="57"/>
                        <a:pt x="253" y="57"/>
                        <a:pt x="253" y="57"/>
                      </a:cubicBezTo>
                      <a:cubicBezTo>
                        <a:pt x="243" y="21"/>
                        <a:pt x="243" y="21"/>
                        <a:pt x="243" y="21"/>
                      </a:cubicBezTo>
                      <a:cubicBezTo>
                        <a:pt x="242" y="19"/>
                        <a:pt x="241" y="17"/>
                        <a:pt x="239" y="16"/>
                      </a:cubicBezTo>
                      <a:cubicBezTo>
                        <a:pt x="220" y="2"/>
                        <a:pt x="220" y="2"/>
                        <a:pt x="220" y="2"/>
                      </a:cubicBezTo>
                      <a:cubicBezTo>
                        <a:pt x="218" y="0"/>
                        <a:pt x="215" y="0"/>
                        <a:pt x="212" y="1"/>
                      </a:cubicBezTo>
                      <a:cubicBezTo>
                        <a:pt x="209" y="1"/>
                        <a:pt x="206" y="4"/>
                        <a:pt x="205" y="6"/>
                      </a:cubicBezTo>
                      <a:cubicBezTo>
                        <a:pt x="194" y="31"/>
                        <a:pt x="194" y="31"/>
                        <a:pt x="194" y="31"/>
                      </a:cubicBezTo>
                      <a:cubicBezTo>
                        <a:pt x="180" y="28"/>
                        <a:pt x="180" y="28"/>
                        <a:pt x="180" y="28"/>
                      </a:cubicBezTo>
                      <a:cubicBezTo>
                        <a:pt x="181" y="20"/>
                        <a:pt x="181" y="20"/>
                        <a:pt x="181" y="20"/>
                      </a:cubicBezTo>
                      <a:cubicBezTo>
                        <a:pt x="182" y="17"/>
                        <a:pt x="181" y="14"/>
                        <a:pt x="179" y="12"/>
                      </a:cubicBezTo>
                      <a:cubicBezTo>
                        <a:pt x="177" y="9"/>
                        <a:pt x="174" y="8"/>
                        <a:pt x="171" y="8"/>
                      </a:cubicBezTo>
                      <a:cubicBezTo>
                        <a:pt x="133" y="9"/>
                        <a:pt x="133" y="9"/>
                        <a:pt x="133" y="9"/>
                      </a:cubicBezTo>
                      <a:cubicBezTo>
                        <a:pt x="129" y="9"/>
                        <a:pt x="125" y="12"/>
                        <a:pt x="123" y="16"/>
                      </a:cubicBezTo>
                      <a:cubicBezTo>
                        <a:pt x="119" y="31"/>
                        <a:pt x="119" y="31"/>
                        <a:pt x="119" y="31"/>
                      </a:cubicBezTo>
                      <a:cubicBezTo>
                        <a:pt x="109" y="27"/>
                        <a:pt x="109" y="27"/>
                        <a:pt x="109" y="27"/>
                      </a:cubicBezTo>
                      <a:cubicBezTo>
                        <a:pt x="106" y="25"/>
                        <a:pt x="101" y="26"/>
                        <a:pt x="98" y="29"/>
                      </a:cubicBezTo>
                      <a:cubicBezTo>
                        <a:pt x="63" y="62"/>
                        <a:pt x="63" y="62"/>
                        <a:pt x="63" y="62"/>
                      </a:cubicBezTo>
                      <a:cubicBezTo>
                        <a:pt x="62" y="62"/>
                        <a:pt x="62" y="63"/>
                        <a:pt x="62" y="63"/>
                      </a:cubicBezTo>
                      <a:cubicBezTo>
                        <a:pt x="51" y="78"/>
                        <a:pt x="51" y="78"/>
                        <a:pt x="51" y="78"/>
                      </a:cubicBezTo>
                      <a:cubicBezTo>
                        <a:pt x="10" y="93"/>
                        <a:pt x="10" y="93"/>
                        <a:pt x="10" y="93"/>
                      </a:cubicBezTo>
                      <a:cubicBezTo>
                        <a:pt x="6" y="94"/>
                        <a:pt x="4" y="98"/>
                        <a:pt x="4" y="103"/>
                      </a:cubicBezTo>
                      <a:cubicBezTo>
                        <a:pt x="6" y="180"/>
                        <a:pt x="6" y="180"/>
                        <a:pt x="6" y="180"/>
                      </a:cubicBezTo>
                      <a:cubicBezTo>
                        <a:pt x="2" y="193"/>
                        <a:pt x="2" y="193"/>
                        <a:pt x="2" y="193"/>
                      </a:cubicBezTo>
                      <a:cubicBezTo>
                        <a:pt x="0" y="197"/>
                        <a:pt x="1" y="201"/>
                        <a:pt x="3" y="203"/>
                      </a:cubicBezTo>
                      <a:cubicBezTo>
                        <a:pt x="6" y="206"/>
                        <a:pt x="9" y="208"/>
                        <a:pt x="13" y="207"/>
                      </a:cubicBezTo>
                      <a:cubicBezTo>
                        <a:pt x="62" y="200"/>
                        <a:pt x="62" y="200"/>
                        <a:pt x="62" y="200"/>
                      </a:cubicBezTo>
                      <a:cubicBezTo>
                        <a:pt x="64" y="199"/>
                        <a:pt x="65" y="199"/>
                        <a:pt x="66" y="198"/>
                      </a:cubicBezTo>
                      <a:cubicBezTo>
                        <a:pt x="114" y="167"/>
                        <a:pt x="114" y="167"/>
                        <a:pt x="114" y="167"/>
                      </a:cubicBezTo>
                      <a:cubicBezTo>
                        <a:pt x="140" y="184"/>
                        <a:pt x="140" y="184"/>
                        <a:pt x="140" y="184"/>
                      </a:cubicBezTo>
                      <a:cubicBezTo>
                        <a:pt x="146" y="191"/>
                        <a:pt x="152" y="200"/>
                        <a:pt x="154" y="203"/>
                      </a:cubicBezTo>
                      <a:cubicBezTo>
                        <a:pt x="156" y="210"/>
                        <a:pt x="164" y="213"/>
                        <a:pt x="185" y="220"/>
                      </a:cubicBezTo>
                      <a:cubicBezTo>
                        <a:pt x="186" y="220"/>
                        <a:pt x="188" y="220"/>
                        <a:pt x="189" y="220"/>
                      </a:cubicBezTo>
                      <a:cubicBezTo>
                        <a:pt x="190" y="220"/>
                        <a:pt x="191" y="220"/>
                        <a:pt x="192" y="220"/>
                      </a:cubicBezTo>
                      <a:cubicBezTo>
                        <a:pt x="225" y="205"/>
                        <a:pt x="225" y="205"/>
                        <a:pt x="225" y="205"/>
                      </a:cubicBezTo>
                      <a:cubicBezTo>
                        <a:pt x="226" y="205"/>
                        <a:pt x="227" y="204"/>
                        <a:pt x="228" y="203"/>
                      </a:cubicBezTo>
                      <a:cubicBezTo>
                        <a:pt x="262" y="169"/>
                        <a:pt x="262" y="169"/>
                        <a:pt x="262" y="169"/>
                      </a:cubicBezTo>
                      <a:cubicBezTo>
                        <a:pt x="263" y="168"/>
                        <a:pt x="263" y="167"/>
                        <a:pt x="264" y="165"/>
                      </a:cubicBezTo>
                      <a:cubicBezTo>
                        <a:pt x="287" y="106"/>
                        <a:pt x="287" y="106"/>
                        <a:pt x="287" y="106"/>
                      </a:cubicBezTo>
                      <a:cubicBezTo>
                        <a:pt x="288" y="102"/>
                        <a:pt x="287" y="99"/>
                        <a:pt x="285" y="96"/>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164"/>
                <p:cNvSpPr>
                  <a:spLocks/>
                </p:cNvSpPr>
                <p:nvPr/>
              </p:nvSpPr>
              <p:spPr bwMode="auto">
                <a:xfrm>
                  <a:off x="7126288" y="4854575"/>
                  <a:ext cx="30163" cy="28575"/>
                </a:xfrm>
                <a:custGeom>
                  <a:avLst/>
                  <a:gdLst>
                    <a:gd name="T0" fmla="*/ 28 w 40"/>
                    <a:gd name="T1" fmla="*/ 1 h 38"/>
                    <a:gd name="T2" fmla="*/ 13 w 40"/>
                    <a:gd name="T3" fmla="*/ 0 h 38"/>
                    <a:gd name="T4" fmla="*/ 3 w 40"/>
                    <a:gd name="T5" fmla="*/ 3 h 38"/>
                    <a:gd name="T6" fmla="*/ 0 w 40"/>
                    <a:gd name="T7" fmla="*/ 13 h 38"/>
                    <a:gd name="T8" fmla="*/ 5 w 40"/>
                    <a:gd name="T9" fmla="*/ 30 h 38"/>
                    <a:gd name="T10" fmla="*/ 13 w 40"/>
                    <a:gd name="T11" fmla="*/ 38 h 38"/>
                    <a:gd name="T12" fmla="*/ 16 w 40"/>
                    <a:gd name="T13" fmla="*/ 38 h 38"/>
                    <a:gd name="T14" fmla="*/ 23 w 40"/>
                    <a:gd name="T15" fmla="*/ 34 h 38"/>
                    <a:gd name="T16" fmla="*/ 36 w 40"/>
                    <a:gd name="T17" fmla="*/ 17 h 38"/>
                    <a:gd name="T18" fmla="*/ 38 w 40"/>
                    <a:gd name="T19" fmla="*/ 7 h 38"/>
                    <a:gd name="T20" fmla="*/ 28 w 40"/>
                    <a:gd name="T2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8">
                      <a:moveTo>
                        <a:pt x="28" y="1"/>
                      </a:moveTo>
                      <a:cubicBezTo>
                        <a:pt x="22" y="1"/>
                        <a:pt x="15" y="1"/>
                        <a:pt x="13" y="0"/>
                      </a:cubicBezTo>
                      <a:cubicBezTo>
                        <a:pt x="9" y="0"/>
                        <a:pt x="6" y="1"/>
                        <a:pt x="3" y="3"/>
                      </a:cubicBezTo>
                      <a:cubicBezTo>
                        <a:pt x="1" y="6"/>
                        <a:pt x="0" y="10"/>
                        <a:pt x="0" y="13"/>
                      </a:cubicBezTo>
                      <a:cubicBezTo>
                        <a:pt x="5" y="30"/>
                        <a:pt x="5" y="30"/>
                        <a:pt x="5" y="30"/>
                      </a:cubicBezTo>
                      <a:cubicBezTo>
                        <a:pt x="6" y="34"/>
                        <a:pt x="9" y="37"/>
                        <a:pt x="13" y="38"/>
                      </a:cubicBezTo>
                      <a:cubicBezTo>
                        <a:pt x="14" y="38"/>
                        <a:pt x="15" y="38"/>
                        <a:pt x="16" y="38"/>
                      </a:cubicBezTo>
                      <a:cubicBezTo>
                        <a:pt x="19" y="37"/>
                        <a:pt x="21" y="36"/>
                        <a:pt x="23" y="34"/>
                      </a:cubicBezTo>
                      <a:cubicBezTo>
                        <a:pt x="36" y="17"/>
                        <a:pt x="36" y="17"/>
                        <a:pt x="36" y="17"/>
                      </a:cubicBezTo>
                      <a:cubicBezTo>
                        <a:pt x="39" y="14"/>
                        <a:pt x="40" y="10"/>
                        <a:pt x="38" y="7"/>
                      </a:cubicBezTo>
                      <a:cubicBezTo>
                        <a:pt x="36" y="3"/>
                        <a:pt x="32" y="1"/>
                        <a:pt x="28" y="1"/>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165"/>
                <p:cNvSpPr>
                  <a:spLocks/>
                </p:cNvSpPr>
                <p:nvPr/>
              </p:nvSpPr>
              <p:spPr bwMode="auto">
                <a:xfrm>
                  <a:off x="7258051" y="4765675"/>
                  <a:ext cx="38100" cy="47625"/>
                </a:xfrm>
                <a:custGeom>
                  <a:avLst/>
                  <a:gdLst>
                    <a:gd name="T0" fmla="*/ 41 w 52"/>
                    <a:gd name="T1" fmla="*/ 17 h 64"/>
                    <a:gd name="T2" fmla="*/ 37 w 52"/>
                    <a:gd name="T3" fmla="*/ 7 h 64"/>
                    <a:gd name="T4" fmla="*/ 27 w 52"/>
                    <a:gd name="T5" fmla="*/ 0 h 64"/>
                    <a:gd name="T6" fmla="*/ 18 w 52"/>
                    <a:gd name="T7" fmla="*/ 7 h 64"/>
                    <a:gd name="T8" fmla="*/ 1 w 52"/>
                    <a:gd name="T9" fmla="*/ 50 h 64"/>
                    <a:gd name="T10" fmla="*/ 5 w 52"/>
                    <a:gd name="T11" fmla="*/ 62 h 64"/>
                    <a:gd name="T12" fmla="*/ 12 w 52"/>
                    <a:gd name="T13" fmla="*/ 64 h 64"/>
                    <a:gd name="T14" fmla="*/ 18 w 52"/>
                    <a:gd name="T15" fmla="*/ 62 h 64"/>
                    <a:gd name="T16" fmla="*/ 48 w 52"/>
                    <a:gd name="T17" fmla="*/ 35 h 64"/>
                    <a:gd name="T18" fmla="*/ 51 w 52"/>
                    <a:gd name="T19" fmla="*/ 23 h 64"/>
                    <a:gd name="T20" fmla="*/ 41 w 52"/>
                    <a:gd name="T21" fmla="*/ 1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4">
                      <a:moveTo>
                        <a:pt x="41" y="17"/>
                      </a:moveTo>
                      <a:cubicBezTo>
                        <a:pt x="37" y="7"/>
                        <a:pt x="37" y="7"/>
                        <a:pt x="37" y="7"/>
                      </a:cubicBezTo>
                      <a:cubicBezTo>
                        <a:pt x="35" y="2"/>
                        <a:pt x="31" y="0"/>
                        <a:pt x="27" y="0"/>
                      </a:cubicBezTo>
                      <a:cubicBezTo>
                        <a:pt x="23" y="0"/>
                        <a:pt x="19" y="3"/>
                        <a:pt x="18" y="7"/>
                      </a:cubicBezTo>
                      <a:cubicBezTo>
                        <a:pt x="1" y="50"/>
                        <a:pt x="1" y="50"/>
                        <a:pt x="1" y="50"/>
                      </a:cubicBezTo>
                      <a:cubicBezTo>
                        <a:pt x="0" y="55"/>
                        <a:pt x="1" y="60"/>
                        <a:pt x="5" y="62"/>
                      </a:cubicBezTo>
                      <a:cubicBezTo>
                        <a:pt x="7" y="64"/>
                        <a:pt x="10" y="64"/>
                        <a:pt x="12" y="64"/>
                      </a:cubicBezTo>
                      <a:cubicBezTo>
                        <a:pt x="14" y="64"/>
                        <a:pt x="16" y="63"/>
                        <a:pt x="18" y="62"/>
                      </a:cubicBezTo>
                      <a:cubicBezTo>
                        <a:pt x="48" y="35"/>
                        <a:pt x="48" y="35"/>
                        <a:pt x="48" y="35"/>
                      </a:cubicBezTo>
                      <a:cubicBezTo>
                        <a:pt x="51" y="32"/>
                        <a:pt x="52" y="27"/>
                        <a:pt x="51" y="23"/>
                      </a:cubicBezTo>
                      <a:cubicBezTo>
                        <a:pt x="49" y="19"/>
                        <a:pt x="45" y="17"/>
                        <a:pt x="41" y="17"/>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166"/>
                <p:cNvSpPr>
                  <a:spLocks/>
                </p:cNvSpPr>
                <p:nvPr/>
              </p:nvSpPr>
              <p:spPr bwMode="auto">
                <a:xfrm>
                  <a:off x="7192963" y="4816475"/>
                  <a:ext cx="65088" cy="52387"/>
                </a:xfrm>
                <a:custGeom>
                  <a:avLst/>
                  <a:gdLst>
                    <a:gd name="T0" fmla="*/ 82 w 88"/>
                    <a:gd name="T1" fmla="*/ 7 h 70"/>
                    <a:gd name="T2" fmla="*/ 75 w 88"/>
                    <a:gd name="T3" fmla="*/ 1 h 70"/>
                    <a:gd name="T4" fmla="*/ 66 w 88"/>
                    <a:gd name="T5" fmla="*/ 3 h 70"/>
                    <a:gd name="T6" fmla="*/ 5 w 88"/>
                    <a:gd name="T7" fmla="*/ 52 h 70"/>
                    <a:gd name="T8" fmla="*/ 3 w 88"/>
                    <a:gd name="T9" fmla="*/ 65 h 70"/>
                    <a:gd name="T10" fmla="*/ 13 w 88"/>
                    <a:gd name="T11" fmla="*/ 70 h 70"/>
                    <a:gd name="T12" fmla="*/ 17 w 88"/>
                    <a:gd name="T13" fmla="*/ 68 h 70"/>
                    <a:gd name="T14" fmla="*/ 82 w 88"/>
                    <a:gd name="T15" fmla="*/ 30 h 70"/>
                    <a:gd name="T16" fmla="*/ 86 w 88"/>
                    <a:gd name="T17" fmla="*/ 18 h 70"/>
                    <a:gd name="T18" fmla="*/ 82 w 88"/>
                    <a:gd name="T19"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70">
                      <a:moveTo>
                        <a:pt x="82" y="7"/>
                      </a:moveTo>
                      <a:cubicBezTo>
                        <a:pt x="81" y="4"/>
                        <a:pt x="78" y="2"/>
                        <a:pt x="75" y="1"/>
                      </a:cubicBezTo>
                      <a:cubicBezTo>
                        <a:pt x="72" y="0"/>
                        <a:pt x="68" y="1"/>
                        <a:pt x="66" y="3"/>
                      </a:cubicBezTo>
                      <a:cubicBezTo>
                        <a:pt x="5" y="52"/>
                        <a:pt x="5" y="52"/>
                        <a:pt x="5" y="52"/>
                      </a:cubicBezTo>
                      <a:cubicBezTo>
                        <a:pt x="1" y="55"/>
                        <a:pt x="0" y="61"/>
                        <a:pt x="3" y="65"/>
                      </a:cubicBezTo>
                      <a:cubicBezTo>
                        <a:pt x="6" y="69"/>
                        <a:pt x="9" y="70"/>
                        <a:pt x="13" y="70"/>
                      </a:cubicBezTo>
                      <a:cubicBezTo>
                        <a:pt x="14" y="70"/>
                        <a:pt x="16" y="69"/>
                        <a:pt x="17" y="68"/>
                      </a:cubicBezTo>
                      <a:cubicBezTo>
                        <a:pt x="82" y="30"/>
                        <a:pt x="82" y="30"/>
                        <a:pt x="82" y="30"/>
                      </a:cubicBezTo>
                      <a:cubicBezTo>
                        <a:pt x="86" y="28"/>
                        <a:pt x="88" y="22"/>
                        <a:pt x="86" y="18"/>
                      </a:cubicBezTo>
                      <a:lnTo>
                        <a:pt x="82" y="7"/>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167"/>
                <p:cNvSpPr>
                  <a:spLocks/>
                </p:cNvSpPr>
                <p:nvPr/>
              </p:nvSpPr>
              <p:spPr bwMode="auto">
                <a:xfrm>
                  <a:off x="7461251" y="4341813"/>
                  <a:ext cx="260350" cy="392112"/>
                </a:xfrm>
                <a:custGeom>
                  <a:avLst/>
                  <a:gdLst>
                    <a:gd name="T0" fmla="*/ 33 w 348"/>
                    <a:gd name="T1" fmla="*/ 59 h 526"/>
                    <a:gd name="T2" fmla="*/ 2 w 348"/>
                    <a:gd name="T3" fmla="*/ 117 h 526"/>
                    <a:gd name="T4" fmla="*/ 2 w 348"/>
                    <a:gd name="T5" fmla="*/ 126 h 526"/>
                    <a:gd name="T6" fmla="*/ 50 w 348"/>
                    <a:gd name="T7" fmla="*/ 216 h 526"/>
                    <a:gd name="T8" fmla="*/ 53 w 348"/>
                    <a:gd name="T9" fmla="*/ 219 h 526"/>
                    <a:gd name="T10" fmla="*/ 99 w 348"/>
                    <a:gd name="T11" fmla="*/ 253 h 526"/>
                    <a:gd name="T12" fmla="*/ 109 w 348"/>
                    <a:gd name="T13" fmla="*/ 418 h 526"/>
                    <a:gd name="T14" fmla="*/ 109 w 348"/>
                    <a:gd name="T15" fmla="*/ 421 h 526"/>
                    <a:gd name="T16" fmla="*/ 128 w 348"/>
                    <a:gd name="T17" fmla="*/ 474 h 526"/>
                    <a:gd name="T18" fmla="*/ 130 w 348"/>
                    <a:gd name="T19" fmla="*/ 477 h 526"/>
                    <a:gd name="T20" fmla="*/ 158 w 348"/>
                    <a:gd name="T21" fmla="*/ 508 h 526"/>
                    <a:gd name="T22" fmla="*/ 163 w 348"/>
                    <a:gd name="T23" fmla="*/ 511 h 526"/>
                    <a:gd name="T24" fmla="*/ 210 w 348"/>
                    <a:gd name="T25" fmla="*/ 526 h 526"/>
                    <a:gd name="T26" fmla="*/ 213 w 348"/>
                    <a:gd name="T27" fmla="*/ 526 h 526"/>
                    <a:gd name="T28" fmla="*/ 222 w 348"/>
                    <a:gd name="T29" fmla="*/ 521 h 526"/>
                    <a:gd name="T30" fmla="*/ 220 w 348"/>
                    <a:gd name="T31" fmla="*/ 509 h 526"/>
                    <a:gd name="T32" fmla="*/ 191 w 348"/>
                    <a:gd name="T33" fmla="*/ 479 h 526"/>
                    <a:gd name="T34" fmla="*/ 191 w 348"/>
                    <a:gd name="T35" fmla="*/ 415 h 526"/>
                    <a:gd name="T36" fmla="*/ 309 w 348"/>
                    <a:gd name="T37" fmla="*/ 267 h 526"/>
                    <a:gd name="T38" fmla="*/ 310 w 348"/>
                    <a:gd name="T39" fmla="*/ 264 h 526"/>
                    <a:gd name="T40" fmla="*/ 347 w 348"/>
                    <a:gd name="T41" fmla="*/ 168 h 526"/>
                    <a:gd name="T42" fmla="*/ 347 w 348"/>
                    <a:gd name="T43" fmla="*/ 160 h 526"/>
                    <a:gd name="T44" fmla="*/ 332 w 348"/>
                    <a:gd name="T45" fmla="*/ 125 h 526"/>
                    <a:gd name="T46" fmla="*/ 325 w 348"/>
                    <a:gd name="T47" fmla="*/ 119 h 526"/>
                    <a:gd name="T48" fmla="*/ 236 w 348"/>
                    <a:gd name="T49" fmla="*/ 96 h 526"/>
                    <a:gd name="T50" fmla="*/ 238 w 348"/>
                    <a:gd name="T51" fmla="*/ 69 h 526"/>
                    <a:gd name="T52" fmla="*/ 234 w 348"/>
                    <a:gd name="T53" fmla="*/ 61 h 526"/>
                    <a:gd name="T54" fmla="*/ 162 w 348"/>
                    <a:gd name="T55" fmla="*/ 2 h 526"/>
                    <a:gd name="T56" fmla="*/ 156 w 348"/>
                    <a:gd name="T57" fmla="*/ 0 h 526"/>
                    <a:gd name="T58" fmla="*/ 69 w 348"/>
                    <a:gd name="T59" fmla="*/ 0 h 526"/>
                    <a:gd name="T60" fmla="*/ 64 w 348"/>
                    <a:gd name="T61" fmla="*/ 1 h 526"/>
                    <a:gd name="T62" fmla="*/ 38 w 348"/>
                    <a:gd name="T63" fmla="*/ 17 h 526"/>
                    <a:gd name="T64" fmla="*/ 33 w 348"/>
                    <a:gd name="T65" fmla="*/ 59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526">
                      <a:moveTo>
                        <a:pt x="33" y="59"/>
                      </a:moveTo>
                      <a:cubicBezTo>
                        <a:pt x="2" y="117"/>
                        <a:pt x="2" y="117"/>
                        <a:pt x="2" y="117"/>
                      </a:cubicBezTo>
                      <a:cubicBezTo>
                        <a:pt x="0" y="120"/>
                        <a:pt x="0" y="123"/>
                        <a:pt x="2" y="126"/>
                      </a:cubicBezTo>
                      <a:cubicBezTo>
                        <a:pt x="50" y="216"/>
                        <a:pt x="50" y="216"/>
                        <a:pt x="50" y="216"/>
                      </a:cubicBezTo>
                      <a:cubicBezTo>
                        <a:pt x="50" y="217"/>
                        <a:pt x="51" y="218"/>
                        <a:pt x="53" y="219"/>
                      </a:cubicBezTo>
                      <a:cubicBezTo>
                        <a:pt x="99" y="253"/>
                        <a:pt x="99" y="253"/>
                        <a:pt x="99" y="253"/>
                      </a:cubicBezTo>
                      <a:cubicBezTo>
                        <a:pt x="109" y="418"/>
                        <a:pt x="109" y="418"/>
                        <a:pt x="109" y="418"/>
                      </a:cubicBezTo>
                      <a:cubicBezTo>
                        <a:pt x="109" y="419"/>
                        <a:pt x="109" y="420"/>
                        <a:pt x="109" y="421"/>
                      </a:cubicBezTo>
                      <a:cubicBezTo>
                        <a:pt x="128" y="474"/>
                        <a:pt x="128" y="474"/>
                        <a:pt x="128" y="474"/>
                      </a:cubicBezTo>
                      <a:cubicBezTo>
                        <a:pt x="129" y="475"/>
                        <a:pt x="129" y="476"/>
                        <a:pt x="130" y="477"/>
                      </a:cubicBezTo>
                      <a:cubicBezTo>
                        <a:pt x="158" y="508"/>
                        <a:pt x="158" y="508"/>
                        <a:pt x="158" y="508"/>
                      </a:cubicBezTo>
                      <a:cubicBezTo>
                        <a:pt x="159" y="510"/>
                        <a:pt x="161" y="511"/>
                        <a:pt x="163" y="511"/>
                      </a:cubicBezTo>
                      <a:cubicBezTo>
                        <a:pt x="210" y="526"/>
                        <a:pt x="210" y="526"/>
                        <a:pt x="210" y="526"/>
                      </a:cubicBezTo>
                      <a:cubicBezTo>
                        <a:pt x="211" y="526"/>
                        <a:pt x="212" y="526"/>
                        <a:pt x="213" y="526"/>
                      </a:cubicBezTo>
                      <a:cubicBezTo>
                        <a:pt x="216" y="526"/>
                        <a:pt x="220" y="524"/>
                        <a:pt x="222" y="521"/>
                      </a:cubicBezTo>
                      <a:cubicBezTo>
                        <a:pt x="224" y="517"/>
                        <a:pt x="223" y="512"/>
                        <a:pt x="220" y="509"/>
                      </a:cubicBezTo>
                      <a:cubicBezTo>
                        <a:pt x="191" y="479"/>
                        <a:pt x="191" y="479"/>
                        <a:pt x="191" y="479"/>
                      </a:cubicBezTo>
                      <a:cubicBezTo>
                        <a:pt x="191" y="415"/>
                        <a:pt x="191" y="415"/>
                        <a:pt x="191" y="415"/>
                      </a:cubicBezTo>
                      <a:cubicBezTo>
                        <a:pt x="309" y="267"/>
                        <a:pt x="309" y="267"/>
                        <a:pt x="309" y="267"/>
                      </a:cubicBezTo>
                      <a:cubicBezTo>
                        <a:pt x="309" y="266"/>
                        <a:pt x="310" y="265"/>
                        <a:pt x="310" y="264"/>
                      </a:cubicBezTo>
                      <a:cubicBezTo>
                        <a:pt x="347" y="168"/>
                        <a:pt x="347" y="168"/>
                        <a:pt x="347" y="168"/>
                      </a:cubicBezTo>
                      <a:cubicBezTo>
                        <a:pt x="348" y="165"/>
                        <a:pt x="348" y="162"/>
                        <a:pt x="347" y="160"/>
                      </a:cubicBezTo>
                      <a:cubicBezTo>
                        <a:pt x="332" y="125"/>
                        <a:pt x="332" y="125"/>
                        <a:pt x="332" y="125"/>
                      </a:cubicBezTo>
                      <a:cubicBezTo>
                        <a:pt x="331" y="122"/>
                        <a:pt x="328" y="120"/>
                        <a:pt x="325" y="119"/>
                      </a:cubicBezTo>
                      <a:cubicBezTo>
                        <a:pt x="290" y="111"/>
                        <a:pt x="251" y="101"/>
                        <a:pt x="236" y="96"/>
                      </a:cubicBezTo>
                      <a:cubicBezTo>
                        <a:pt x="237" y="88"/>
                        <a:pt x="238" y="78"/>
                        <a:pt x="238" y="69"/>
                      </a:cubicBezTo>
                      <a:cubicBezTo>
                        <a:pt x="238" y="66"/>
                        <a:pt x="236" y="63"/>
                        <a:pt x="234" y="61"/>
                      </a:cubicBezTo>
                      <a:cubicBezTo>
                        <a:pt x="162" y="2"/>
                        <a:pt x="162" y="2"/>
                        <a:pt x="162" y="2"/>
                      </a:cubicBezTo>
                      <a:cubicBezTo>
                        <a:pt x="160" y="1"/>
                        <a:pt x="158" y="0"/>
                        <a:pt x="156" y="0"/>
                      </a:cubicBezTo>
                      <a:cubicBezTo>
                        <a:pt x="69" y="0"/>
                        <a:pt x="69" y="0"/>
                        <a:pt x="69" y="0"/>
                      </a:cubicBezTo>
                      <a:cubicBezTo>
                        <a:pt x="67" y="0"/>
                        <a:pt x="65" y="0"/>
                        <a:pt x="64" y="1"/>
                      </a:cubicBezTo>
                      <a:cubicBezTo>
                        <a:pt x="38" y="17"/>
                        <a:pt x="38" y="17"/>
                        <a:pt x="38" y="17"/>
                      </a:cubicBezTo>
                      <a:lnTo>
                        <a:pt x="33" y="59"/>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7" name="Rectangle 246"/>
            <p:cNvSpPr/>
            <p:nvPr/>
          </p:nvSpPr>
          <p:spPr bwMode="auto">
            <a:xfrm flipV="1">
              <a:off x="5166618" y="5153025"/>
              <a:ext cx="91440" cy="47578"/>
            </a:xfrm>
            <a:custGeom>
              <a:avLst/>
              <a:gdLst>
                <a:gd name="connsiteX0" fmla="*/ 0 w 91440"/>
                <a:gd name="connsiteY0" fmla="*/ 0 h 45720"/>
                <a:gd name="connsiteX1" fmla="*/ 91440 w 91440"/>
                <a:gd name="connsiteY1" fmla="*/ 0 h 45720"/>
                <a:gd name="connsiteX2" fmla="*/ 91440 w 91440"/>
                <a:gd name="connsiteY2" fmla="*/ 45720 h 45720"/>
                <a:gd name="connsiteX3" fmla="*/ 0 w 91440"/>
                <a:gd name="connsiteY3" fmla="*/ 45720 h 45720"/>
                <a:gd name="connsiteX4" fmla="*/ 0 w 91440"/>
                <a:gd name="connsiteY4" fmla="*/ 0 h 45720"/>
                <a:gd name="connsiteX0" fmla="*/ 0 w 91440"/>
                <a:gd name="connsiteY0" fmla="*/ 0 h 47578"/>
                <a:gd name="connsiteX1" fmla="*/ 91440 w 91440"/>
                <a:gd name="connsiteY1" fmla="*/ 0 h 47578"/>
                <a:gd name="connsiteX2" fmla="*/ 91440 w 91440"/>
                <a:gd name="connsiteY2" fmla="*/ 45720 h 47578"/>
                <a:gd name="connsiteX3" fmla="*/ 50701 w 91440"/>
                <a:gd name="connsiteY3" fmla="*/ 47578 h 47578"/>
                <a:gd name="connsiteX4" fmla="*/ 0 w 91440"/>
                <a:gd name="connsiteY4" fmla="*/ 45720 h 47578"/>
                <a:gd name="connsiteX5" fmla="*/ 0 w 91440"/>
                <a:gd name="connsiteY5" fmla="*/ 0 h 47578"/>
                <a:gd name="connsiteX0" fmla="*/ 0 w 91440"/>
                <a:gd name="connsiteY0" fmla="*/ 0 h 47578"/>
                <a:gd name="connsiteX1" fmla="*/ 91440 w 91440"/>
                <a:gd name="connsiteY1" fmla="*/ 0 h 47578"/>
                <a:gd name="connsiteX2" fmla="*/ 91182 w 91440"/>
                <a:gd name="connsiteY2" fmla="*/ 16622 h 47578"/>
                <a:gd name="connsiteX3" fmla="*/ 91440 w 91440"/>
                <a:gd name="connsiteY3" fmla="*/ 45720 h 47578"/>
                <a:gd name="connsiteX4" fmla="*/ 50701 w 91440"/>
                <a:gd name="connsiteY4" fmla="*/ 47578 h 47578"/>
                <a:gd name="connsiteX5" fmla="*/ 0 w 91440"/>
                <a:gd name="connsiteY5" fmla="*/ 45720 h 47578"/>
                <a:gd name="connsiteX6" fmla="*/ 0 w 91440"/>
                <a:gd name="connsiteY6" fmla="*/ 0 h 47578"/>
                <a:gd name="connsiteX0" fmla="*/ 0 w 91440"/>
                <a:gd name="connsiteY0" fmla="*/ 0 h 47578"/>
                <a:gd name="connsiteX1" fmla="*/ 91440 w 91440"/>
                <a:gd name="connsiteY1" fmla="*/ 0 h 47578"/>
                <a:gd name="connsiteX2" fmla="*/ 91182 w 91440"/>
                <a:gd name="connsiteY2" fmla="*/ 16622 h 47578"/>
                <a:gd name="connsiteX3" fmla="*/ 50701 w 91440"/>
                <a:gd name="connsiteY3" fmla="*/ 47578 h 47578"/>
                <a:gd name="connsiteX4" fmla="*/ 0 w 91440"/>
                <a:gd name="connsiteY4" fmla="*/ 45720 h 47578"/>
                <a:gd name="connsiteX5" fmla="*/ 0 w 91440"/>
                <a:gd name="connsiteY5" fmla="*/ 0 h 4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 h="47578">
                  <a:moveTo>
                    <a:pt x="0" y="0"/>
                  </a:moveTo>
                  <a:lnTo>
                    <a:pt x="91440" y="0"/>
                  </a:lnTo>
                  <a:lnTo>
                    <a:pt x="91182" y="16622"/>
                  </a:lnTo>
                  <a:lnTo>
                    <a:pt x="50701" y="47578"/>
                  </a:lnTo>
                  <a:lnTo>
                    <a:pt x="0" y="45720"/>
                  </a:lnTo>
                  <a:lnTo>
                    <a:pt x="0" y="0"/>
                  </a:lnTo>
                  <a:close/>
                </a:path>
              </a:pathLst>
            </a:cu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8" name="Rectangle 246"/>
            <p:cNvSpPr/>
            <p:nvPr/>
          </p:nvSpPr>
          <p:spPr bwMode="auto">
            <a:xfrm flipV="1">
              <a:off x="5063793" y="5153025"/>
              <a:ext cx="91440" cy="47578"/>
            </a:xfrm>
            <a:custGeom>
              <a:avLst/>
              <a:gdLst>
                <a:gd name="connsiteX0" fmla="*/ 0 w 91440"/>
                <a:gd name="connsiteY0" fmla="*/ 0 h 45720"/>
                <a:gd name="connsiteX1" fmla="*/ 91440 w 91440"/>
                <a:gd name="connsiteY1" fmla="*/ 0 h 45720"/>
                <a:gd name="connsiteX2" fmla="*/ 91440 w 91440"/>
                <a:gd name="connsiteY2" fmla="*/ 45720 h 45720"/>
                <a:gd name="connsiteX3" fmla="*/ 0 w 91440"/>
                <a:gd name="connsiteY3" fmla="*/ 45720 h 45720"/>
                <a:gd name="connsiteX4" fmla="*/ 0 w 91440"/>
                <a:gd name="connsiteY4" fmla="*/ 0 h 45720"/>
                <a:gd name="connsiteX0" fmla="*/ 0 w 91440"/>
                <a:gd name="connsiteY0" fmla="*/ 0 h 47578"/>
                <a:gd name="connsiteX1" fmla="*/ 91440 w 91440"/>
                <a:gd name="connsiteY1" fmla="*/ 0 h 47578"/>
                <a:gd name="connsiteX2" fmla="*/ 91440 w 91440"/>
                <a:gd name="connsiteY2" fmla="*/ 45720 h 47578"/>
                <a:gd name="connsiteX3" fmla="*/ 50701 w 91440"/>
                <a:gd name="connsiteY3" fmla="*/ 47578 h 47578"/>
                <a:gd name="connsiteX4" fmla="*/ 0 w 91440"/>
                <a:gd name="connsiteY4" fmla="*/ 45720 h 47578"/>
                <a:gd name="connsiteX5" fmla="*/ 0 w 91440"/>
                <a:gd name="connsiteY5" fmla="*/ 0 h 47578"/>
                <a:gd name="connsiteX0" fmla="*/ 0 w 91440"/>
                <a:gd name="connsiteY0" fmla="*/ 0 h 47578"/>
                <a:gd name="connsiteX1" fmla="*/ 91440 w 91440"/>
                <a:gd name="connsiteY1" fmla="*/ 0 h 47578"/>
                <a:gd name="connsiteX2" fmla="*/ 91182 w 91440"/>
                <a:gd name="connsiteY2" fmla="*/ 16622 h 47578"/>
                <a:gd name="connsiteX3" fmla="*/ 91440 w 91440"/>
                <a:gd name="connsiteY3" fmla="*/ 45720 h 47578"/>
                <a:gd name="connsiteX4" fmla="*/ 50701 w 91440"/>
                <a:gd name="connsiteY4" fmla="*/ 47578 h 47578"/>
                <a:gd name="connsiteX5" fmla="*/ 0 w 91440"/>
                <a:gd name="connsiteY5" fmla="*/ 45720 h 47578"/>
                <a:gd name="connsiteX6" fmla="*/ 0 w 91440"/>
                <a:gd name="connsiteY6" fmla="*/ 0 h 47578"/>
                <a:gd name="connsiteX0" fmla="*/ 0 w 91440"/>
                <a:gd name="connsiteY0" fmla="*/ 0 h 47578"/>
                <a:gd name="connsiteX1" fmla="*/ 91440 w 91440"/>
                <a:gd name="connsiteY1" fmla="*/ 0 h 47578"/>
                <a:gd name="connsiteX2" fmla="*/ 91182 w 91440"/>
                <a:gd name="connsiteY2" fmla="*/ 16622 h 47578"/>
                <a:gd name="connsiteX3" fmla="*/ 50701 w 91440"/>
                <a:gd name="connsiteY3" fmla="*/ 47578 h 47578"/>
                <a:gd name="connsiteX4" fmla="*/ 0 w 91440"/>
                <a:gd name="connsiteY4" fmla="*/ 45720 h 47578"/>
                <a:gd name="connsiteX5" fmla="*/ 0 w 91440"/>
                <a:gd name="connsiteY5" fmla="*/ 0 h 4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 h="47578">
                  <a:moveTo>
                    <a:pt x="0" y="0"/>
                  </a:moveTo>
                  <a:lnTo>
                    <a:pt x="91440" y="0"/>
                  </a:lnTo>
                  <a:lnTo>
                    <a:pt x="91182" y="16622"/>
                  </a:lnTo>
                  <a:lnTo>
                    <a:pt x="50701" y="47578"/>
                  </a:lnTo>
                  <a:lnTo>
                    <a:pt x="0" y="45720"/>
                  </a:lnTo>
                  <a:lnTo>
                    <a:pt x="0" y="0"/>
                  </a:lnTo>
                  <a:close/>
                </a:path>
              </a:pathLst>
            </a:cu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73" name="Group 472"/>
          <p:cNvGrpSpPr/>
          <p:nvPr/>
        </p:nvGrpSpPr>
        <p:grpSpPr>
          <a:xfrm>
            <a:off x="4799448" y="5441658"/>
            <a:ext cx="984518" cy="582810"/>
            <a:chOff x="6718301" y="2244726"/>
            <a:chExt cx="474663" cy="280988"/>
          </a:xfrm>
        </p:grpSpPr>
        <p:sp>
          <p:nvSpPr>
            <p:cNvPr id="465" name="Freeform 376"/>
            <p:cNvSpPr>
              <a:spLocks/>
            </p:cNvSpPr>
            <p:nvPr/>
          </p:nvSpPr>
          <p:spPr bwMode="auto">
            <a:xfrm>
              <a:off x="6718301" y="2508251"/>
              <a:ext cx="474663" cy="17463"/>
            </a:xfrm>
            <a:custGeom>
              <a:avLst/>
              <a:gdLst>
                <a:gd name="T0" fmla="*/ 0 w 1121"/>
                <a:gd name="T1" fmla="*/ 0 h 41"/>
                <a:gd name="T2" fmla="*/ 87 w 1121"/>
                <a:gd name="T3" fmla="*/ 41 h 41"/>
                <a:gd name="T4" fmla="*/ 1034 w 1121"/>
                <a:gd name="T5" fmla="*/ 41 h 41"/>
                <a:gd name="T6" fmla="*/ 1121 w 1121"/>
                <a:gd name="T7" fmla="*/ 0 h 41"/>
                <a:gd name="T8" fmla="*/ 0 w 1121"/>
                <a:gd name="T9" fmla="*/ 0 h 41"/>
              </a:gdLst>
              <a:ahLst/>
              <a:cxnLst>
                <a:cxn ang="0">
                  <a:pos x="T0" y="T1"/>
                </a:cxn>
                <a:cxn ang="0">
                  <a:pos x="T2" y="T3"/>
                </a:cxn>
                <a:cxn ang="0">
                  <a:pos x="T4" y="T5"/>
                </a:cxn>
                <a:cxn ang="0">
                  <a:pos x="T6" y="T7"/>
                </a:cxn>
                <a:cxn ang="0">
                  <a:pos x="T8" y="T9"/>
                </a:cxn>
              </a:cxnLst>
              <a:rect l="0" t="0" r="r" b="b"/>
              <a:pathLst>
                <a:path w="1121" h="41">
                  <a:moveTo>
                    <a:pt x="0" y="0"/>
                  </a:moveTo>
                  <a:cubicBezTo>
                    <a:pt x="0" y="3"/>
                    <a:pt x="3" y="41"/>
                    <a:pt x="87" y="41"/>
                  </a:cubicBezTo>
                  <a:cubicBezTo>
                    <a:pt x="1034" y="41"/>
                    <a:pt x="1034" y="41"/>
                    <a:pt x="1034" y="41"/>
                  </a:cubicBezTo>
                  <a:cubicBezTo>
                    <a:pt x="1034" y="41"/>
                    <a:pt x="1121" y="41"/>
                    <a:pt x="1121" y="0"/>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377"/>
            <p:cNvSpPr>
              <a:spLocks/>
            </p:cNvSpPr>
            <p:nvPr/>
          </p:nvSpPr>
          <p:spPr bwMode="auto">
            <a:xfrm>
              <a:off x="6781801" y="2244726"/>
              <a:ext cx="346075" cy="252413"/>
            </a:xfrm>
            <a:custGeom>
              <a:avLst/>
              <a:gdLst>
                <a:gd name="T0" fmla="*/ 70 w 818"/>
                <a:gd name="T1" fmla="*/ 0 h 597"/>
                <a:gd name="T2" fmla="*/ 0 w 818"/>
                <a:gd name="T3" fmla="*/ 70 h 597"/>
                <a:gd name="T4" fmla="*/ 0 w 818"/>
                <a:gd name="T5" fmla="*/ 597 h 597"/>
                <a:gd name="T6" fmla="*/ 70 w 818"/>
                <a:gd name="T7" fmla="*/ 594 h 597"/>
                <a:gd name="T8" fmla="*/ 747 w 818"/>
                <a:gd name="T9" fmla="*/ 594 h 597"/>
                <a:gd name="T10" fmla="*/ 818 w 818"/>
                <a:gd name="T11" fmla="*/ 597 h 597"/>
                <a:gd name="T12" fmla="*/ 818 w 818"/>
                <a:gd name="T13" fmla="*/ 70 h 597"/>
                <a:gd name="T14" fmla="*/ 747 w 818"/>
                <a:gd name="T15" fmla="*/ 0 h 597"/>
                <a:gd name="T16" fmla="*/ 106 w 818"/>
                <a:gd name="T17" fmla="*/ 0 h 597"/>
                <a:gd name="T18" fmla="*/ 70 w 818"/>
                <a:gd name="T19"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8" h="597">
                  <a:moveTo>
                    <a:pt x="70" y="0"/>
                  </a:moveTo>
                  <a:cubicBezTo>
                    <a:pt x="70" y="0"/>
                    <a:pt x="0" y="0"/>
                    <a:pt x="0" y="70"/>
                  </a:cubicBezTo>
                  <a:cubicBezTo>
                    <a:pt x="0" y="597"/>
                    <a:pt x="0" y="597"/>
                    <a:pt x="0" y="597"/>
                  </a:cubicBezTo>
                  <a:cubicBezTo>
                    <a:pt x="70" y="594"/>
                    <a:pt x="70" y="594"/>
                    <a:pt x="70" y="594"/>
                  </a:cubicBezTo>
                  <a:cubicBezTo>
                    <a:pt x="747" y="594"/>
                    <a:pt x="747" y="594"/>
                    <a:pt x="747" y="594"/>
                  </a:cubicBezTo>
                  <a:cubicBezTo>
                    <a:pt x="818" y="597"/>
                    <a:pt x="818" y="597"/>
                    <a:pt x="818" y="597"/>
                  </a:cubicBezTo>
                  <a:cubicBezTo>
                    <a:pt x="818" y="70"/>
                    <a:pt x="818" y="70"/>
                    <a:pt x="818" y="70"/>
                  </a:cubicBezTo>
                  <a:cubicBezTo>
                    <a:pt x="818" y="70"/>
                    <a:pt x="818" y="0"/>
                    <a:pt x="747" y="0"/>
                  </a:cubicBezTo>
                  <a:cubicBezTo>
                    <a:pt x="106" y="0"/>
                    <a:pt x="106" y="0"/>
                    <a:pt x="106" y="0"/>
                  </a:cubicBezTo>
                  <a:lnTo>
                    <a:pt x="7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378"/>
            <p:cNvSpPr>
              <a:spLocks/>
            </p:cNvSpPr>
            <p:nvPr/>
          </p:nvSpPr>
          <p:spPr bwMode="auto">
            <a:xfrm>
              <a:off x="6797676" y="2255838"/>
              <a:ext cx="314325" cy="228600"/>
            </a:xfrm>
            <a:custGeom>
              <a:avLst/>
              <a:gdLst>
                <a:gd name="T0" fmla="*/ 64 w 744"/>
                <a:gd name="T1" fmla="*/ 0 h 540"/>
                <a:gd name="T2" fmla="*/ 0 w 744"/>
                <a:gd name="T3" fmla="*/ 64 h 540"/>
                <a:gd name="T4" fmla="*/ 0 w 744"/>
                <a:gd name="T5" fmla="*/ 476 h 540"/>
                <a:gd name="T6" fmla="*/ 64 w 744"/>
                <a:gd name="T7" fmla="*/ 540 h 540"/>
                <a:gd name="T8" fmla="*/ 680 w 744"/>
                <a:gd name="T9" fmla="*/ 540 h 540"/>
                <a:gd name="T10" fmla="*/ 744 w 744"/>
                <a:gd name="T11" fmla="*/ 476 h 540"/>
                <a:gd name="T12" fmla="*/ 744 w 744"/>
                <a:gd name="T13" fmla="*/ 64 h 540"/>
                <a:gd name="T14" fmla="*/ 680 w 744"/>
                <a:gd name="T15" fmla="*/ 0 h 540"/>
                <a:gd name="T16" fmla="*/ 254 w 744"/>
                <a:gd name="T17" fmla="*/ 0 h 540"/>
                <a:gd name="T18" fmla="*/ 64 w 744"/>
                <a:gd name="T19"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540">
                  <a:moveTo>
                    <a:pt x="64" y="0"/>
                  </a:moveTo>
                  <a:cubicBezTo>
                    <a:pt x="64" y="0"/>
                    <a:pt x="0" y="0"/>
                    <a:pt x="0" y="64"/>
                  </a:cubicBezTo>
                  <a:cubicBezTo>
                    <a:pt x="0" y="476"/>
                    <a:pt x="0" y="476"/>
                    <a:pt x="0" y="476"/>
                  </a:cubicBezTo>
                  <a:cubicBezTo>
                    <a:pt x="0" y="476"/>
                    <a:pt x="0" y="540"/>
                    <a:pt x="64" y="540"/>
                  </a:cubicBezTo>
                  <a:cubicBezTo>
                    <a:pt x="680" y="540"/>
                    <a:pt x="680" y="540"/>
                    <a:pt x="680" y="540"/>
                  </a:cubicBezTo>
                  <a:cubicBezTo>
                    <a:pt x="680" y="540"/>
                    <a:pt x="744" y="540"/>
                    <a:pt x="744" y="476"/>
                  </a:cubicBezTo>
                  <a:cubicBezTo>
                    <a:pt x="744" y="64"/>
                    <a:pt x="744" y="64"/>
                    <a:pt x="744" y="64"/>
                  </a:cubicBezTo>
                  <a:cubicBezTo>
                    <a:pt x="744" y="64"/>
                    <a:pt x="744" y="0"/>
                    <a:pt x="680" y="0"/>
                  </a:cubicBezTo>
                  <a:cubicBezTo>
                    <a:pt x="254" y="0"/>
                    <a:pt x="254" y="0"/>
                    <a:pt x="254" y="0"/>
                  </a:cubicBezTo>
                  <a:lnTo>
                    <a:pt x="64"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379"/>
            <p:cNvSpPr>
              <a:spLocks/>
            </p:cNvSpPr>
            <p:nvPr/>
          </p:nvSpPr>
          <p:spPr bwMode="auto">
            <a:xfrm>
              <a:off x="6718301" y="2497138"/>
              <a:ext cx="474663" cy="11113"/>
            </a:xfrm>
            <a:custGeom>
              <a:avLst/>
              <a:gdLst>
                <a:gd name="T0" fmla="*/ 40 w 299"/>
                <a:gd name="T1" fmla="*/ 0 h 7"/>
                <a:gd name="T2" fmla="*/ 0 w 299"/>
                <a:gd name="T3" fmla="*/ 7 h 7"/>
                <a:gd name="T4" fmla="*/ 299 w 299"/>
                <a:gd name="T5" fmla="*/ 7 h 7"/>
                <a:gd name="T6" fmla="*/ 258 w 299"/>
                <a:gd name="T7" fmla="*/ 0 h 7"/>
                <a:gd name="T8" fmla="*/ 40 w 299"/>
                <a:gd name="T9" fmla="*/ 0 h 7"/>
              </a:gdLst>
              <a:ahLst/>
              <a:cxnLst>
                <a:cxn ang="0">
                  <a:pos x="T0" y="T1"/>
                </a:cxn>
                <a:cxn ang="0">
                  <a:pos x="T2" y="T3"/>
                </a:cxn>
                <a:cxn ang="0">
                  <a:pos x="T4" y="T5"/>
                </a:cxn>
                <a:cxn ang="0">
                  <a:pos x="T6" y="T7"/>
                </a:cxn>
                <a:cxn ang="0">
                  <a:pos x="T8" y="T9"/>
                </a:cxn>
              </a:cxnLst>
              <a:rect l="0" t="0" r="r" b="b"/>
              <a:pathLst>
                <a:path w="299" h="7">
                  <a:moveTo>
                    <a:pt x="40" y="0"/>
                  </a:moveTo>
                  <a:lnTo>
                    <a:pt x="0" y="7"/>
                  </a:lnTo>
                  <a:lnTo>
                    <a:pt x="299" y="7"/>
                  </a:lnTo>
                  <a:lnTo>
                    <a:pt x="258" y="0"/>
                  </a:lnTo>
                  <a:lnTo>
                    <a:pt x="4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380"/>
            <p:cNvSpPr>
              <a:spLocks noEditPoints="1"/>
            </p:cNvSpPr>
            <p:nvPr/>
          </p:nvSpPr>
          <p:spPr bwMode="auto">
            <a:xfrm>
              <a:off x="6826251" y="2403476"/>
              <a:ext cx="257175" cy="31750"/>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381"/>
            <p:cNvSpPr>
              <a:spLocks noEditPoints="1"/>
            </p:cNvSpPr>
            <p:nvPr/>
          </p:nvSpPr>
          <p:spPr bwMode="auto">
            <a:xfrm>
              <a:off x="6826251" y="2354263"/>
              <a:ext cx="257175" cy="31750"/>
            </a:xfrm>
            <a:custGeom>
              <a:avLst/>
              <a:gdLst>
                <a:gd name="T0" fmla="*/ 563 w 606"/>
                <a:gd name="T1" fmla="*/ 0 h 75"/>
                <a:gd name="T2" fmla="*/ 577 w 606"/>
                <a:gd name="T3" fmla="*/ 10 h 75"/>
                <a:gd name="T4" fmla="*/ 558 w 606"/>
                <a:gd name="T5" fmla="*/ 70 h 75"/>
                <a:gd name="T6" fmla="*/ 606 w 606"/>
                <a:gd name="T7" fmla="*/ 70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0 h 75"/>
                <a:gd name="T68" fmla="*/ 187 w 606"/>
                <a:gd name="T69" fmla="*/ 70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382"/>
            <p:cNvSpPr>
              <a:spLocks noEditPoints="1"/>
            </p:cNvSpPr>
            <p:nvPr/>
          </p:nvSpPr>
          <p:spPr bwMode="auto">
            <a:xfrm>
              <a:off x="6826251" y="2305051"/>
              <a:ext cx="257175" cy="31750"/>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383"/>
            <p:cNvSpPr>
              <a:spLocks noEditPoints="1"/>
            </p:cNvSpPr>
            <p:nvPr/>
          </p:nvSpPr>
          <p:spPr bwMode="auto">
            <a:xfrm>
              <a:off x="6826251" y="2305051"/>
              <a:ext cx="257175" cy="130175"/>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6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6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6"/>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6"/>
                  </a:cubicBezTo>
                  <a:cubicBezTo>
                    <a:pt x="139" y="190"/>
                    <a:pt x="142" y="191"/>
                    <a:pt x="144" y="191"/>
                  </a:cubicBezTo>
                  <a:cubicBezTo>
                    <a:pt x="182" y="191"/>
                    <a:pt x="182" y="191"/>
                    <a:pt x="182" y="191"/>
                  </a:cubicBezTo>
                  <a:cubicBezTo>
                    <a:pt x="185" y="191"/>
                    <a:pt x="187" y="190"/>
                    <a:pt x="187" y="186"/>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6"/>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6"/>
                  </a:cubicBezTo>
                  <a:cubicBezTo>
                    <a:pt x="279" y="190"/>
                    <a:pt x="281" y="191"/>
                    <a:pt x="284" y="191"/>
                  </a:cubicBezTo>
                  <a:cubicBezTo>
                    <a:pt x="322" y="191"/>
                    <a:pt x="322" y="191"/>
                    <a:pt x="322" y="191"/>
                  </a:cubicBezTo>
                  <a:cubicBezTo>
                    <a:pt x="324" y="191"/>
                    <a:pt x="327" y="190"/>
                    <a:pt x="327" y="186"/>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6"/>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6"/>
                  </a:cubicBezTo>
                  <a:cubicBezTo>
                    <a:pt x="419" y="190"/>
                    <a:pt x="421" y="191"/>
                    <a:pt x="423" y="191"/>
                  </a:cubicBezTo>
                  <a:cubicBezTo>
                    <a:pt x="462" y="191"/>
                    <a:pt x="462" y="191"/>
                    <a:pt x="462" y="191"/>
                  </a:cubicBezTo>
                  <a:cubicBezTo>
                    <a:pt x="464" y="191"/>
                    <a:pt x="466" y="190"/>
                    <a:pt x="466" y="186"/>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6"/>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6"/>
                  </a:cubicBezTo>
                  <a:cubicBezTo>
                    <a:pt x="558" y="190"/>
                    <a:pt x="560" y="191"/>
                    <a:pt x="563" y="191"/>
                  </a:cubicBezTo>
                  <a:cubicBezTo>
                    <a:pt x="601" y="191"/>
                    <a:pt x="601" y="191"/>
                    <a:pt x="601" y="191"/>
                  </a:cubicBezTo>
                  <a:cubicBezTo>
                    <a:pt x="604" y="191"/>
                    <a:pt x="606" y="190"/>
                    <a:pt x="606" y="186"/>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680353492"/>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69240" y="1347799"/>
            <a:ext cx="5933256" cy="4708981"/>
          </a:xfrm>
        </p:spPr>
        <p:txBody>
          <a:bodyPr/>
          <a:lstStyle/>
          <a:p>
            <a:pPr marL="339725" lvl="0" indent="-339725" defTabSz="914400" fontAlgn="auto">
              <a:spcBef>
                <a:spcPts val="600"/>
              </a:spcBef>
              <a:spcAft>
                <a:spcPts val="1200"/>
              </a:spcAft>
              <a:buClr>
                <a:schemeClr val="accent2"/>
              </a:buClr>
              <a:buSzPct val="100000"/>
              <a:buBlip>
                <a:blip r:embed="rId3"/>
              </a:buBlip>
            </a:pPr>
            <a:r>
              <a:rPr lang="en-US" sz="2800" dirty="0">
                <a:latin typeface="+mn-lt"/>
                <a:ea typeface="+mn-ea"/>
                <a:cs typeface="+mn-cs"/>
              </a:rPr>
              <a:t>Assemblies must be registered to be referenced</a:t>
            </a:r>
          </a:p>
          <a:p>
            <a:pPr marL="339725" lvl="0" indent="-339725" defTabSz="914400" fontAlgn="auto">
              <a:spcBef>
                <a:spcPts val="600"/>
              </a:spcBef>
              <a:spcAft>
                <a:spcPts val="1200"/>
              </a:spcAft>
              <a:buClr>
                <a:schemeClr val="accent2"/>
              </a:buClr>
              <a:buSzPct val="100000"/>
              <a:buBlip>
                <a:blip r:embed="rId3"/>
              </a:buBlip>
            </a:pPr>
            <a:r>
              <a:rPr lang="en-US" sz="2800" dirty="0">
                <a:latin typeface="+mn-lt"/>
                <a:ea typeface="+mn-ea"/>
                <a:cs typeface="+mn-cs"/>
              </a:rPr>
              <a:t>Needed assemblies must be referenced in script</a:t>
            </a:r>
          </a:p>
          <a:p>
            <a:pPr marL="339725" lvl="0" indent="-339725" defTabSz="914400" fontAlgn="auto">
              <a:spcBef>
                <a:spcPts val="600"/>
              </a:spcBef>
              <a:spcAft>
                <a:spcPts val="1200"/>
              </a:spcAft>
              <a:buClr>
                <a:schemeClr val="accent2"/>
              </a:buClr>
              <a:buSzPct val="100000"/>
              <a:buBlip>
                <a:blip r:embed="rId3"/>
              </a:buBlip>
            </a:pPr>
            <a:r>
              <a:rPr lang="en-US" sz="2800" dirty="0">
                <a:latin typeface="+mn-lt"/>
                <a:ea typeface="+mn-ea"/>
                <a:cs typeface="+mn-cs"/>
              </a:rPr>
              <a:t>Assemblies cannot be dropped while still being referenced</a:t>
            </a:r>
          </a:p>
          <a:p>
            <a:pPr marL="339725" lvl="0" indent="-339725" defTabSz="914400" fontAlgn="auto">
              <a:spcBef>
                <a:spcPts val="600"/>
              </a:spcBef>
              <a:spcAft>
                <a:spcPts val="1200"/>
              </a:spcAft>
              <a:buClr>
                <a:schemeClr val="accent2"/>
              </a:buClr>
              <a:buSzPct val="100000"/>
              <a:buBlip>
                <a:blip r:embed="rId3"/>
              </a:buBlip>
            </a:pPr>
            <a:r>
              <a:rPr lang="en-US" sz="2800" dirty="0">
                <a:latin typeface="+mn-lt"/>
                <a:ea typeface="+mn-ea"/>
                <a:cs typeface="+mn-cs"/>
              </a:rPr>
              <a:t>U-SQL Studio provides support for dependency management</a:t>
            </a:r>
          </a:p>
          <a:p>
            <a:pPr marL="339725" lvl="0" indent="-339725" defTabSz="914400" fontAlgn="auto">
              <a:spcBef>
                <a:spcPts val="600"/>
              </a:spcBef>
              <a:spcAft>
                <a:spcPts val="1200"/>
              </a:spcAft>
              <a:buClr>
                <a:schemeClr val="accent2"/>
              </a:buClr>
              <a:buSzPct val="100000"/>
              <a:buBlip>
                <a:blip r:embed="rId3"/>
              </a:buBlip>
            </a:pPr>
            <a:r>
              <a:rPr lang="en-US" sz="2800" dirty="0">
                <a:latin typeface="+mn-lt"/>
                <a:ea typeface="+mn-ea"/>
                <a:cs typeface="+mn-cs"/>
              </a:rPr>
              <a:t>Dependencies are not enforced!</a:t>
            </a:r>
          </a:p>
        </p:txBody>
      </p:sp>
      <p:sp>
        <p:nvSpPr>
          <p:cNvPr id="2" name="Title 1"/>
          <p:cNvSpPr>
            <a:spLocks noGrp="1"/>
          </p:cNvSpPr>
          <p:nvPr>
            <p:ph type="title"/>
          </p:nvPr>
        </p:nvSpPr>
        <p:spPr/>
        <p:txBody>
          <a:bodyPr vert="horz" wrap="square" lIns="146304" tIns="91440" rIns="146304" bIns="91440" rtlCol="0" anchor="t">
            <a:noAutofit/>
          </a:bodyPr>
          <a:lstStyle/>
          <a:p>
            <a:r>
              <a:rPr lang="en-US" dirty="0"/>
              <a:t>Assembly dependencies</a:t>
            </a:r>
          </a:p>
        </p:txBody>
      </p:sp>
      <p:sp>
        <p:nvSpPr>
          <p:cNvPr id="14" name="Rectangle 13"/>
          <p:cNvSpPr/>
          <p:nvPr/>
        </p:nvSpPr>
        <p:spPr bwMode="auto">
          <a:xfrm>
            <a:off x="6402450" y="1261940"/>
            <a:ext cx="2626256" cy="687158"/>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B347"/>
                </a:solidFill>
                <a:effectLst/>
                <a:uLnTx/>
                <a:uFillTx/>
                <a:latin typeface="Segoe UI Semibold" panose="020B0702040204020203" pitchFamily="34" charset="0"/>
                <a:ea typeface="+mn-ea"/>
                <a:cs typeface="Segoe UI Semibold" panose="020B0702040204020203" pitchFamily="34" charset="0"/>
              </a:rPr>
              <a:t>Registering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B347"/>
                </a:solidFill>
                <a:effectLst/>
                <a:uLnTx/>
                <a:uFillTx/>
                <a:latin typeface="Segoe UI Semibold" panose="020B0702040204020203" pitchFamily="34" charset="0"/>
                <a:ea typeface="+mn-ea"/>
                <a:cs typeface="Segoe UI Semibold" panose="020B0702040204020203" pitchFamily="34" charset="0"/>
              </a:rPr>
              <a:t> assemblies</a:t>
            </a:r>
          </a:p>
        </p:txBody>
      </p:sp>
      <p:sp>
        <p:nvSpPr>
          <p:cNvPr id="31" name="Rectangle 30"/>
          <p:cNvSpPr/>
          <p:nvPr/>
        </p:nvSpPr>
        <p:spPr bwMode="auto">
          <a:xfrm>
            <a:off x="9133806" y="1261940"/>
            <a:ext cx="2626256" cy="687158"/>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B347"/>
                </a:solidFill>
                <a:effectLst/>
                <a:uLnTx/>
                <a:uFillTx/>
                <a:latin typeface="Segoe UI Semibold" panose="020B0702040204020203" pitchFamily="34" charset="0"/>
                <a:ea typeface="+mn-ea"/>
                <a:cs typeface="Segoe UI Semibold" panose="020B0702040204020203" pitchFamily="34" charset="0"/>
              </a:rPr>
              <a:t>Dropping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B347"/>
                </a:solidFill>
                <a:effectLst/>
                <a:uLnTx/>
                <a:uFillTx/>
                <a:latin typeface="Segoe UI Semibold" panose="020B0702040204020203" pitchFamily="34" charset="0"/>
                <a:ea typeface="+mn-ea"/>
                <a:cs typeface="Segoe UI Semibold" panose="020B0702040204020203" pitchFamily="34" charset="0"/>
              </a:rPr>
              <a:t>assemblies</a:t>
            </a:r>
          </a:p>
        </p:txBody>
      </p:sp>
      <p:sp>
        <p:nvSpPr>
          <p:cNvPr id="4" name="Oval 3"/>
          <p:cNvSpPr/>
          <p:nvPr/>
        </p:nvSpPr>
        <p:spPr>
          <a:xfrm>
            <a:off x="6852117" y="5579503"/>
            <a:ext cx="709225" cy="709223"/>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a:t>
            </a:r>
          </a:p>
        </p:txBody>
      </p:sp>
      <p:sp>
        <p:nvSpPr>
          <p:cNvPr id="5" name="Oval 4"/>
          <p:cNvSpPr/>
          <p:nvPr/>
        </p:nvSpPr>
        <p:spPr>
          <a:xfrm>
            <a:off x="6852117" y="3885497"/>
            <a:ext cx="709225" cy="709223"/>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a:t>
            </a:r>
          </a:p>
        </p:txBody>
      </p:sp>
      <p:sp>
        <p:nvSpPr>
          <p:cNvPr id="6" name="Oval 5"/>
          <p:cNvSpPr/>
          <p:nvPr/>
        </p:nvSpPr>
        <p:spPr>
          <a:xfrm>
            <a:off x="6852117" y="2192947"/>
            <a:ext cx="709225" cy="709223"/>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a:t>
            </a:r>
          </a:p>
        </p:txBody>
      </p:sp>
      <p:grpSp>
        <p:nvGrpSpPr>
          <p:cNvPr id="13" name="Group 12"/>
          <p:cNvGrpSpPr/>
          <p:nvPr/>
        </p:nvGrpSpPr>
        <p:grpSpPr>
          <a:xfrm>
            <a:off x="8033918" y="2034539"/>
            <a:ext cx="409690" cy="4251617"/>
            <a:chOff x="8033918" y="2034539"/>
            <a:chExt cx="409690" cy="4251617"/>
          </a:xfrm>
        </p:grpSpPr>
        <p:cxnSp>
          <p:nvCxnSpPr>
            <p:cNvPr id="15" name="Straight Arrow Connector 14"/>
            <p:cNvCxnSpPr/>
            <p:nvPr/>
          </p:nvCxnSpPr>
          <p:spPr>
            <a:xfrm flipH="1" flipV="1">
              <a:off x="8033918" y="2139666"/>
              <a:ext cx="0" cy="4041367"/>
            </a:xfrm>
            <a:prstGeom prst="straightConnector1">
              <a:avLst/>
            </a:prstGeom>
            <a:ln w="57150">
              <a:solidFill>
                <a:schemeClr val="accent2"/>
              </a:solidFill>
              <a:prstDash val="sysDash"/>
              <a:tailEnd type="triangle" w="lg" len="med"/>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rot="16200000">
              <a:off x="6133133" y="3975682"/>
              <a:ext cx="4251617"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Order of registering assemblies</a:t>
              </a:r>
            </a:p>
          </p:txBody>
        </p:sp>
      </p:grpSp>
      <p:grpSp>
        <p:nvGrpSpPr>
          <p:cNvPr id="11" name="Group 10"/>
          <p:cNvGrpSpPr/>
          <p:nvPr/>
        </p:nvGrpSpPr>
        <p:grpSpPr>
          <a:xfrm>
            <a:off x="6869647" y="2897379"/>
            <a:ext cx="337082" cy="992909"/>
            <a:chOff x="6869647" y="2897379"/>
            <a:chExt cx="337082" cy="992909"/>
          </a:xfrm>
        </p:grpSpPr>
        <p:cxnSp>
          <p:nvCxnSpPr>
            <p:cNvPr id="8" name="Straight Arrow Connector 7"/>
            <p:cNvCxnSpPr/>
            <p:nvPr/>
          </p:nvCxnSpPr>
          <p:spPr>
            <a:xfrm flipH="1">
              <a:off x="7206729" y="2897379"/>
              <a:ext cx="0" cy="992909"/>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16200000">
              <a:off x="6617398" y="3279634"/>
              <a:ext cx="719941"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Refers To</a:t>
              </a:r>
            </a:p>
          </p:txBody>
        </p:sp>
      </p:grpSp>
      <p:grpSp>
        <p:nvGrpSpPr>
          <p:cNvPr id="12" name="Group 11"/>
          <p:cNvGrpSpPr/>
          <p:nvPr/>
        </p:nvGrpSpPr>
        <p:grpSpPr>
          <a:xfrm>
            <a:off x="6869647" y="4589929"/>
            <a:ext cx="337082" cy="994364"/>
            <a:chOff x="6869647" y="4589929"/>
            <a:chExt cx="337082" cy="994364"/>
          </a:xfrm>
        </p:grpSpPr>
        <p:cxnSp>
          <p:nvCxnSpPr>
            <p:cNvPr id="9" name="Straight Arrow Connector 8"/>
            <p:cNvCxnSpPr/>
            <p:nvPr/>
          </p:nvCxnSpPr>
          <p:spPr>
            <a:xfrm>
              <a:off x="7206729" y="4589929"/>
              <a:ext cx="0" cy="994364"/>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16200000">
              <a:off x="6617398" y="4959952"/>
              <a:ext cx="719941"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Refers To</a:t>
              </a:r>
            </a:p>
          </p:txBody>
        </p:sp>
      </p:grpSp>
      <p:sp>
        <p:nvSpPr>
          <p:cNvPr id="37" name="Oval 36"/>
          <p:cNvSpPr/>
          <p:nvPr/>
        </p:nvSpPr>
        <p:spPr>
          <a:xfrm>
            <a:off x="9623093" y="5575688"/>
            <a:ext cx="709225" cy="709223"/>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38" name="Oval 37"/>
          <p:cNvSpPr/>
          <p:nvPr/>
        </p:nvSpPr>
        <p:spPr>
          <a:xfrm>
            <a:off x="9623093" y="3881682"/>
            <a:ext cx="709225" cy="709223"/>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a:t>
            </a:r>
          </a:p>
        </p:txBody>
      </p:sp>
      <p:sp>
        <p:nvSpPr>
          <p:cNvPr id="39" name="Oval 38"/>
          <p:cNvSpPr/>
          <p:nvPr/>
        </p:nvSpPr>
        <p:spPr>
          <a:xfrm>
            <a:off x="9623093" y="2189132"/>
            <a:ext cx="709225" cy="709223"/>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a:t>
            </a:r>
          </a:p>
        </p:txBody>
      </p:sp>
      <p:grpSp>
        <p:nvGrpSpPr>
          <p:cNvPr id="16" name="Group 15"/>
          <p:cNvGrpSpPr/>
          <p:nvPr/>
        </p:nvGrpSpPr>
        <p:grpSpPr>
          <a:xfrm>
            <a:off x="10804895" y="2030724"/>
            <a:ext cx="391032" cy="4251618"/>
            <a:chOff x="10804895" y="2030724"/>
            <a:chExt cx="391032" cy="4251618"/>
          </a:xfrm>
        </p:grpSpPr>
        <p:cxnSp>
          <p:nvCxnSpPr>
            <p:cNvPr id="40" name="Straight Arrow Connector 39"/>
            <p:cNvCxnSpPr/>
            <p:nvPr/>
          </p:nvCxnSpPr>
          <p:spPr>
            <a:xfrm flipH="1" flipV="1">
              <a:off x="10804895" y="2135851"/>
              <a:ext cx="0" cy="4041367"/>
            </a:xfrm>
            <a:prstGeom prst="straightConnector1">
              <a:avLst/>
            </a:prstGeom>
            <a:ln w="57150">
              <a:solidFill>
                <a:schemeClr val="accent2"/>
              </a:solidFill>
              <a:prstDash val="sysDash"/>
              <a:headEnd type="triangle" w="lg" len="med"/>
              <a:tailEnd type="none" w="lg" len="med"/>
            </a:ln>
          </p:spPr>
          <p:style>
            <a:lnRef idx="3">
              <a:schemeClr val="dk1"/>
            </a:lnRef>
            <a:fillRef idx="0">
              <a:schemeClr val="dk1"/>
            </a:fillRef>
            <a:effectRef idx="2">
              <a:schemeClr val="dk1"/>
            </a:effectRef>
            <a:fontRef idx="minor">
              <a:schemeClr val="tx1"/>
            </a:fontRef>
          </p:style>
        </p:cxnSp>
        <p:sp>
          <p:nvSpPr>
            <p:cNvPr id="41" name="TextBox 40"/>
            <p:cNvSpPr txBox="1"/>
            <p:nvPr/>
          </p:nvSpPr>
          <p:spPr>
            <a:xfrm rot="16200000">
              <a:off x="8885452" y="3971867"/>
              <a:ext cx="4251618"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Order of dropping assemblies</a:t>
              </a:r>
            </a:p>
          </p:txBody>
        </p:sp>
      </p:grpSp>
      <p:cxnSp>
        <p:nvCxnSpPr>
          <p:cNvPr id="42" name="Straight Arrow Connector 41"/>
          <p:cNvCxnSpPr/>
          <p:nvPr/>
        </p:nvCxnSpPr>
        <p:spPr>
          <a:xfrm flipH="1">
            <a:off x="9970025" y="2893564"/>
            <a:ext cx="0" cy="992909"/>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9970025" y="4586114"/>
            <a:ext cx="0" cy="994364"/>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133806" y="1159200"/>
            <a:ext cx="0" cy="5207123"/>
          </a:xfrm>
          <a:prstGeom prst="line">
            <a:avLst/>
          </a:prstGeom>
          <a:ln w="19050">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6" name="Multiply 35"/>
          <p:cNvSpPr/>
          <p:nvPr/>
        </p:nvSpPr>
        <p:spPr bwMode="auto">
          <a:xfrm>
            <a:off x="9420014" y="1971675"/>
            <a:ext cx="1139346" cy="1139346"/>
          </a:xfrm>
          <a:prstGeom prst="mathMultiply">
            <a:avLst>
              <a:gd name="adj1" fmla="val 8772"/>
            </a:avLst>
          </a:prstGeom>
          <a:solidFill>
            <a:srgbClr val="E80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Multiply 42"/>
          <p:cNvSpPr/>
          <p:nvPr/>
        </p:nvSpPr>
        <p:spPr bwMode="auto">
          <a:xfrm>
            <a:off x="9420014" y="3667150"/>
            <a:ext cx="1139346" cy="1139346"/>
          </a:xfrm>
          <a:prstGeom prst="mathMultiply">
            <a:avLst>
              <a:gd name="adj1" fmla="val 8772"/>
            </a:avLst>
          </a:prstGeom>
          <a:solidFill>
            <a:srgbClr val="E80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Multiply 44"/>
          <p:cNvSpPr/>
          <p:nvPr/>
        </p:nvSpPr>
        <p:spPr bwMode="auto">
          <a:xfrm>
            <a:off x="9420014" y="5362625"/>
            <a:ext cx="1139346" cy="1139346"/>
          </a:xfrm>
          <a:prstGeom prst="mathMultiply">
            <a:avLst>
              <a:gd name="adj1" fmla="val 8772"/>
            </a:avLst>
          </a:prstGeom>
          <a:solidFill>
            <a:srgbClr val="E80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Slide Number Placeholder 6"/>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30481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500"/>
                                        <p:tgtEl>
                                          <p:spTgt spid="10">
                                            <p:txEl>
                                              <p:pRg st="1" end="1"/>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fade">
                                      <p:cBhvr>
                                        <p:cTn id="43" dur="500"/>
                                        <p:tgtEl>
                                          <p:spTgt spid="10">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250"/>
                                        <p:tgtEl>
                                          <p:spTgt spid="3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up)">
                                      <p:cBhvr>
                                        <p:cTn id="60" dur="500"/>
                                        <p:tgtEl>
                                          <p:spTgt spid="42"/>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childTnLst>
                          </p:cTn>
                        </p:par>
                        <p:par>
                          <p:cTn id="68" fill="hold">
                            <p:stCondLst>
                              <p:cond delay="2000"/>
                            </p:stCondLst>
                            <p:childTnLst>
                              <p:par>
                                <p:cTn id="69" presetID="22" presetClass="entr" presetSubtype="1" fill="hold" nodeType="after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up)">
                                      <p:cBhvr>
                                        <p:cTn id="71" dur="500"/>
                                        <p:tgtEl>
                                          <p:spTgt spid="44"/>
                                        </p:tgtEl>
                                      </p:cBhvr>
                                    </p:animEffect>
                                  </p:childTnLst>
                                </p:cTn>
                              </p:par>
                            </p:childTnLst>
                          </p:cTn>
                        </p:par>
                        <p:par>
                          <p:cTn id="72" fill="hold">
                            <p:stCondLst>
                              <p:cond delay="2500"/>
                            </p:stCondLst>
                            <p:childTnLst>
                              <p:par>
                                <p:cTn id="73" presetID="10" presetClass="entr" presetSubtype="0" fill="hold" grpId="0" nodeType="after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25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xEl>
                                              <p:pRg st="3" end="3"/>
                                            </p:txEl>
                                          </p:spTgt>
                                        </p:tgtEl>
                                        <p:attrNameLst>
                                          <p:attrName>style.visibility</p:attrName>
                                        </p:attrNameLst>
                                      </p:cBhvr>
                                      <p:to>
                                        <p:strVal val="visible"/>
                                      </p:to>
                                    </p:set>
                                    <p:animEffect transition="in" filter="fade">
                                      <p:cBhvr>
                                        <p:cTn id="83" dur="500"/>
                                        <p:tgtEl>
                                          <p:spTgt spid="10">
                                            <p:txEl>
                                              <p:pRg st="3" end="3"/>
                                            </p:txEl>
                                          </p:spTgt>
                                        </p:tgtEl>
                                      </p:cBhvr>
                                    </p:animEffect>
                                  </p:childTnLst>
                                </p:cTn>
                              </p:par>
                              <p:par>
                                <p:cTn id="84" presetID="22" presetClass="entr" presetSubtype="1"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wipe(up)">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0">
                                            <p:txEl>
                                              <p:pRg st="4" end="4"/>
                                            </p:txEl>
                                          </p:spTgt>
                                        </p:tgtEl>
                                        <p:attrNameLst>
                                          <p:attrName>style.visibility</p:attrName>
                                        </p:attrNameLst>
                                      </p:cBhvr>
                                      <p:to>
                                        <p:strVal val="visible"/>
                                      </p:to>
                                    </p:set>
                                    <p:animEffect transition="in" filter="fade">
                                      <p:cBhvr>
                                        <p:cTn id="91"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1" grpId="0"/>
      <p:bldP spid="4" grpId="0" animBg="1"/>
      <p:bldP spid="5" grpId="0" animBg="1"/>
      <p:bldP spid="6" grpId="0" animBg="1"/>
      <p:bldP spid="37" grpId="0" animBg="1"/>
      <p:bldP spid="38" grpId="0" animBg="1"/>
      <p:bldP spid="39" grpId="0" animBg="1"/>
      <p:bldP spid="36" grpId="0" animBg="1"/>
      <p:bldP spid="43" grpId="0" animBg="1"/>
      <p:bldP spid="45"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54" name="think-cell Slide" r:id="rId5" imgW="378" imgH="377" progId="TCLayout.ActiveDocument.1">
                  <p:embed/>
                </p:oleObj>
              </mc:Choice>
              <mc:Fallback>
                <p:oleObj name="think-cell Slide" r:id="rId5" imgW="378" imgH="377"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type="body" sz="quarter" idx="10"/>
          </p:nvPr>
        </p:nvSpPr>
        <p:spPr>
          <a:xfrm>
            <a:off x="269239" y="1271813"/>
            <a:ext cx="5015993" cy="4286302"/>
          </a:xfrm>
          <a:noFill/>
        </p:spPr>
        <p:txBody>
          <a:bodyPr lIns="146304" tIns="0" rIns="54864" bIns="137160"/>
          <a:lstStyle/>
          <a:p>
            <a:pPr marL="339725" indent="-339725" defTabSz="914400" fontAlgn="auto">
              <a:spcBef>
                <a:spcPts val="600"/>
              </a:spcBef>
              <a:spcAft>
                <a:spcPts val="1200"/>
              </a:spcAft>
              <a:buClr>
                <a:schemeClr val="accent2"/>
              </a:buClr>
              <a:buSzPct val="100000"/>
              <a:buBlip>
                <a:blip r:embed="rId7"/>
              </a:buBlip>
            </a:pPr>
            <a:r>
              <a:rPr lang="en-US" sz="2400" dirty="0">
                <a:latin typeface="+mn-lt"/>
                <a:ea typeface="+mn-ea"/>
                <a:cs typeface="+mn-cs"/>
              </a:rPr>
              <a:t>Marking UDOs</a:t>
            </a:r>
          </a:p>
          <a:p>
            <a:pPr marL="339725" indent="-339725" defTabSz="914400" fontAlgn="auto">
              <a:spcBef>
                <a:spcPts val="600"/>
              </a:spcBef>
              <a:spcAft>
                <a:spcPts val="1200"/>
              </a:spcAft>
              <a:buClr>
                <a:schemeClr val="accent2"/>
              </a:buClr>
              <a:buSzPct val="100000"/>
              <a:buBlip>
                <a:blip r:embed="rId7"/>
              </a:buBlip>
            </a:pPr>
            <a:r>
              <a:rPr lang="en-US" sz="2400" dirty="0">
                <a:latin typeface="+mn-lt"/>
                <a:ea typeface="+mn-ea"/>
                <a:cs typeface="+mn-cs"/>
              </a:rPr>
              <a:t>Parameterizing UDOs</a:t>
            </a:r>
          </a:p>
          <a:p>
            <a:pPr marL="339725" indent="-339725" defTabSz="914400" fontAlgn="auto">
              <a:spcBef>
                <a:spcPts val="600"/>
              </a:spcBef>
              <a:spcAft>
                <a:spcPts val="1200"/>
              </a:spcAft>
              <a:buClr>
                <a:schemeClr val="accent2"/>
              </a:buClr>
              <a:buSzPct val="100000"/>
              <a:buBlip>
                <a:blip r:embed="rId7"/>
              </a:buBlip>
            </a:pPr>
            <a:r>
              <a:rPr lang="en-US" sz="2400" dirty="0">
                <a:latin typeface="+mn-lt"/>
                <a:ea typeface="+mn-ea"/>
                <a:cs typeface="+mn-cs"/>
              </a:rPr>
              <a:t>UDO signature</a:t>
            </a:r>
          </a:p>
          <a:p>
            <a:pPr marL="339725" indent="-339725" defTabSz="914400" fontAlgn="auto">
              <a:spcBef>
                <a:spcPts val="600"/>
              </a:spcBef>
              <a:spcAft>
                <a:spcPts val="1200"/>
              </a:spcAft>
              <a:buClr>
                <a:schemeClr val="accent2"/>
              </a:buClr>
              <a:buSzPct val="100000"/>
              <a:buBlip>
                <a:blip r:embed="rId7"/>
              </a:buBlip>
            </a:pPr>
            <a:r>
              <a:rPr lang="en-US" sz="2400" dirty="0">
                <a:latin typeface="+mn-lt"/>
                <a:ea typeface="+mn-ea"/>
                <a:cs typeface="+mn-cs"/>
              </a:rPr>
              <a:t>UDO-specific processing pattern</a:t>
            </a:r>
          </a:p>
          <a:p>
            <a:pPr marL="339725" indent="-339725" defTabSz="914400" fontAlgn="auto">
              <a:spcBef>
                <a:spcPts val="600"/>
              </a:spcBef>
              <a:spcAft>
                <a:spcPts val="1200"/>
              </a:spcAft>
              <a:buClr>
                <a:schemeClr val="accent2"/>
              </a:buClr>
              <a:buSzPct val="100000"/>
              <a:buBlip>
                <a:blip r:embed="rId7"/>
              </a:buBlip>
            </a:pPr>
            <a:r>
              <a:rPr lang="en-US" sz="2400" dirty="0" err="1">
                <a:latin typeface="+mn-lt"/>
                <a:ea typeface="+mn-ea"/>
                <a:cs typeface="+mn-cs"/>
              </a:rPr>
              <a:t>Rowsets</a:t>
            </a:r>
            <a:r>
              <a:rPr lang="en-US" sz="2400" dirty="0">
                <a:latin typeface="+mn-lt"/>
                <a:ea typeface="+mn-ea"/>
                <a:cs typeface="+mn-cs"/>
              </a:rPr>
              <a:t> and their schemas in UDOs</a:t>
            </a:r>
          </a:p>
          <a:p>
            <a:pPr marL="339725" indent="-339725" defTabSz="914400" fontAlgn="auto">
              <a:spcBef>
                <a:spcPts val="600"/>
              </a:spcBef>
              <a:spcAft>
                <a:spcPts val="0"/>
              </a:spcAft>
              <a:buClr>
                <a:schemeClr val="accent2"/>
              </a:buClr>
              <a:buSzPct val="100000"/>
              <a:buBlip>
                <a:blip r:embed="rId7"/>
              </a:buBlip>
            </a:pPr>
            <a:r>
              <a:rPr lang="en-US" sz="2400" dirty="0">
                <a:latin typeface="+mn-lt"/>
                <a:ea typeface="+mn-ea"/>
                <a:cs typeface="+mn-cs"/>
              </a:rPr>
              <a:t>Setting results</a:t>
            </a:r>
          </a:p>
          <a:p>
            <a:pPr marL="739775" lvl="1" indent="-347663">
              <a:lnSpc>
                <a:spcPct val="100000"/>
              </a:lnSpc>
              <a:spcBef>
                <a:spcPts val="200"/>
              </a:spcBef>
              <a:spcAft>
                <a:spcPts val="0"/>
              </a:spcAft>
              <a:buClr>
                <a:schemeClr val="accent2"/>
              </a:buClr>
              <a:buFont typeface="Segoe UI" panose="020B0502040204020203" pitchFamily="34" charset="0"/>
              <a:buChar char="–"/>
            </a:pPr>
            <a:r>
              <a:rPr lang="en-US" sz="1800" dirty="0"/>
              <a:t>By position</a:t>
            </a:r>
          </a:p>
          <a:p>
            <a:pPr marL="739775" lvl="1" indent="-347663">
              <a:lnSpc>
                <a:spcPct val="100000"/>
              </a:lnSpc>
              <a:spcBef>
                <a:spcPts val="200"/>
              </a:spcBef>
              <a:spcAft>
                <a:spcPts val="0"/>
              </a:spcAft>
              <a:buClr>
                <a:schemeClr val="accent2"/>
              </a:buClr>
              <a:buFont typeface="Segoe UI" panose="020B0502040204020203" pitchFamily="34" charset="0"/>
              <a:buChar char="–"/>
            </a:pPr>
            <a:r>
              <a:rPr lang="en-US" sz="1800" dirty="0"/>
              <a:t>By name</a:t>
            </a:r>
          </a:p>
        </p:txBody>
      </p:sp>
      <p:sp>
        <p:nvSpPr>
          <p:cNvPr id="2" name="Title 1"/>
          <p:cNvSpPr>
            <a:spLocks noGrp="1"/>
          </p:cNvSpPr>
          <p:nvPr>
            <p:ph type="title"/>
          </p:nvPr>
        </p:nvSpPr>
        <p:spPr/>
        <p:txBody>
          <a:bodyPr/>
          <a:lstStyle/>
          <a:p>
            <a:r>
              <a:rPr lang="en-US" dirty="0"/>
              <a:t>UDO model</a:t>
            </a:r>
          </a:p>
        </p:txBody>
      </p:sp>
      <p:grpSp>
        <p:nvGrpSpPr>
          <p:cNvPr id="4" name="Group 3"/>
          <p:cNvGrpSpPr/>
          <p:nvPr/>
        </p:nvGrpSpPr>
        <p:grpSpPr>
          <a:xfrm>
            <a:off x="5397045" y="1271814"/>
            <a:ext cx="5634370" cy="5179786"/>
            <a:chOff x="5397045" y="1271814"/>
            <a:chExt cx="6359980" cy="5179786"/>
          </a:xfrm>
        </p:grpSpPr>
        <p:grpSp>
          <p:nvGrpSpPr>
            <p:cNvPr id="13" name="Group 12"/>
            <p:cNvGrpSpPr/>
            <p:nvPr/>
          </p:nvGrpSpPr>
          <p:grpSpPr>
            <a:xfrm>
              <a:off x="5397045" y="1271814"/>
              <a:ext cx="6359980" cy="5179786"/>
              <a:chOff x="2900134" y="1335314"/>
              <a:chExt cx="6359980" cy="5179786"/>
            </a:xfrm>
          </p:grpSpPr>
          <p:pic>
            <p:nvPicPr>
              <p:cNvPr id="14" name="Picture 13"/>
              <p:cNvPicPr>
                <a:picLocks noChangeAspect="1"/>
              </p:cNvPicPr>
              <p:nvPr/>
            </p:nvPicPr>
            <p:blipFill rotWithShape="1">
              <a:blip r:embed="rId8"/>
              <a:srcRect t="862" b="9673"/>
              <a:stretch/>
            </p:blipFill>
            <p:spPr>
              <a:xfrm>
                <a:off x="2900134" y="1335314"/>
                <a:ext cx="6359980" cy="5179786"/>
              </a:xfrm>
              <a:prstGeom prst="rect">
                <a:avLst/>
              </a:prstGeom>
              <a:noFill/>
              <a:ln>
                <a:noFill/>
              </a:ln>
            </p:spPr>
          </p:pic>
          <p:sp>
            <p:nvSpPr>
              <p:cNvPr id="15" name="Rectangle 14"/>
              <p:cNvSpPr/>
              <p:nvPr/>
            </p:nvSpPr>
            <p:spPr>
              <a:xfrm>
                <a:off x="3179350" y="1981200"/>
                <a:ext cx="6066250" cy="4521200"/>
              </a:xfrm>
              <a:prstGeom prst="rect">
                <a:avLst/>
              </a:prstGeom>
              <a:solidFill>
                <a:schemeClr val="bg1"/>
              </a:solidFill>
              <a:ln w="3175">
                <a:solidFill>
                  <a:schemeClr val="bg1">
                    <a:lumMod val="75000"/>
                  </a:schemeClr>
                </a:solidFill>
              </a:ln>
            </p:spPr>
            <p:txBody>
              <a:bodyPr wrap="square" lIns="0" tIns="9144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SqlUserDefinedExtractor</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DriverExtractor</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IExtractor</a:t>
                </a:r>
                <a:endParaRPr kumimoji="0" lang="en-US" sz="6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private</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byte</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_</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row_delim</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private</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_</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col_delim</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private</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Encoding</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_encoding;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Define a non-default constructor since I want to pass in my own parameters</a:t>
                </a:r>
                <a:endPar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DriverExtractor</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row_delim</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"\r\n"</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col_delim</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Encoding</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encoding</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null</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_encoding = encoding ==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null</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Encoding</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UTF8 : encoding;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a:t>
                </a:r>
                <a:r>
                  <a:rPr kumimoji="0" lang="en-US" sz="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row_delim</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_</a:t>
                </a:r>
                <a:r>
                  <a:rPr kumimoji="0" lang="en-US" sz="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encoding.GetBytes</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row_delim</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a:t>
                </a:r>
                <a:r>
                  <a:rPr kumimoji="0" lang="en-US" sz="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col_delim</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col_delim</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DriverExtractor</a:t>
                </a:r>
                <a:endPar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Converting text to target schema</a:t>
                </a:r>
                <a:endPar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private</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utputValueAtCol_I</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string</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c, </a:t>
                </a:r>
                <a:r>
                  <a:rPr kumimoji="0" lang="en-US" sz="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i</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IUpdatableRow</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outputrow</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var</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schema =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outputrow.Schema</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if</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(schema[</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i</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].Type == </a:t>
                </a:r>
                <a:r>
                  <a:rPr kumimoji="0" lang="en-US" sz="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typeof</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var</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tmp</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Convert</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.ToInt32(c);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outputrow.Set</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i</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tmp</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SerializeCol</a:t>
                </a:r>
                <a:endPar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override</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IEnumerable</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&lt;</a:t>
                </a:r>
                <a:r>
                  <a:rPr kumimoji="0" lang="en-US" sz="6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IRow</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&gt;</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Extract( </a:t>
                </a:r>
                <a:r>
                  <a:rPr kumimoji="0" lang="en-US" sz="6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IUnstructuredReader</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IUpdatableRow</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outputrow</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foreach</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var</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row</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input.Split</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(_</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row_delim</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using</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var</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s =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StreamReader</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(row, _encoding))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i</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foreach</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var</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s.ReadToEnd</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.Split(</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_</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col_delim</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err="1">
                    <a:ln>
                      <a:noFill/>
                    </a:ln>
                    <a:solidFill>
                      <a:srgbClr val="2B91AF"/>
                    </a:solidFill>
                    <a:effectLst/>
                    <a:uLnTx/>
                    <a:uFillTx/>
                    <a:latin typeface="Consolas" panose="020B0609020204030204" pitchFamily="49" charset="0"/>
                    <a:ea typeface="+mn-ea"/>
                    <a:cs typeface="+mn-cs"/>
                  </a:rPr>
                  <a:t>StringSplitOptions</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.None</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OutputValueAtCol_I</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(c,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i</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outputrow</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foreach</a:t>
                </a:r>
                <a:endPar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using</a:t>
                </a:r>
                <a:endPar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yield</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return</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outputrow.AsReadOnly</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foreach</a:t>
                </a:r>
                <a:endPar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Extract</a:t>
                </a:r>
                <a:endParaRPr kumimoji="0" lang="en-US" sz="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class </a:t>
                </a:r>
                <a:r>
                  <a:rPr kumimoji="0" lang="en-US" sz="600" b="0" i="0" u="none" strike="noStrike" kern="1200" cap="none" spc="0" normalizeH="0" baseline="0" noProof="0" dirty="0" err="1">
                    <a:ln>
                      <a:noFill/>
                    </a:ln>
                    <a:solidFill>
                      <a:srgbClr val="008000"/>
                    </a:solidFill>
                    <a:effectLst/>
                    <a:uLnTx/>
                    <a:uFillTx/>
                    <a:latin typeface="Consolas" panose="020B0609020204030204" pitchFamily="49" charset="0"/>
                    <a:ea typeface="+mn-ea"/>
                    <a:cs typeface="+mn-cs"/>
                  </a:rPr>
                  <a:t>DriverExtractor</a:t>
                </a:r>
                <a:endParaRPr kumimoji="0" lang="en" sz="9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grpSp>
        <p:sp>
          <p:nvSpPr>
            <p:cNvPr id="16" name="Rectangle 15"/>
            <p:cNvSpPr/>
            <p:nvPr/>
          </p:nvSpPr>
          <p:spPr bwMode="auto">
            <a:xfrm>
              <a:off x="5711444" y="1960880"/>
              <a:ext cx="3149600" cy="251968"/>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Rectangle 8"/>
            <p:cNvSpPr/>
            <p:nvPr/>
          </p:nvSpPr>
          <p:spPr bwMode="auto">
            <a:xfrm>
              <a:off x="5958332" y="2286340"/>
              <a:ext cx="3277108" cy="1133515"/>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 name="Rectangle 9"/>
            <p:cNvSpPr/>
            <p:nvPr/>
          </p:nvSpPr>
          <p:spPr bwMode="auto">
            <a:xfrm>
              <a:off x="6096779" y="3735911"/>
              <a:ext cx="3138661" cy="397178"/>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Rectangle 11"/>
            <p:cNvSpPr/>
            <p:nvPr/>
          </p:nvSpPr>
          <p:spPr bwMode="auto">
            <a:xfrm>
              <a:off x="5950475" y="4623639"/>
              <a:ext cx="3284965" cy="277545"/>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Rectangle 16"/>
            <p:cNvSpPr/>
            <p:nvPr/>
          </p:nvSpPr>
          <p:spPr bwMode="auto">
            <a:xfrm>
              <a:off x="6096779" y="4946904"/>
              <a:ext cx="3961621" cy="1097280"/>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5" name="Slide Number Placeholder 4"/>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7930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500"/>
                                        <p:tgtEl>
                                          <p:spTgt spid="3">
                                            <p:txEl>
                                              <p:pRg st="1" end="1"/>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par>
                                <p:cTn id="31" presetID="22" presetClass="entr" presetSubtype="8" fill="hold" grpId="0" nodeType="withEffect">
                                  <p:stCondLst>
                                    <p:cond delay="1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500"/>
                                        <p:tgtEl>
                                          <p:spTgt spid="3">
                                            <p:txEl>
                                              <p:pRg st="6" end="6"/>
                                            </p:txEl>
                                          </p:spTgt>
                                        </p:tgtEl>
                                      </p:cBhvr>
                                    </p:animEffect>
                                  </p:childTnLst>
                                </p:cTn>
                              </p:par>
                              <p:par>
                                <p:cTn id="34" presetID="22" presetClass="entr" presetSubtype="8" fill="hold" grpId="0" nodeType="withEffect">
                                  <p:stCondLst>
                                    <p:cond delay="1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left)">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user-defined operators</a:t>
            </a:r>
          </a:p>
        </p:txBody>
      </p:sp>
      <p:grpSp>
        <p:nvGrpSpPr>
          <p:cNvPr id="44" name="Group 43"/>
          <p:cNvGrpSpPr/>
          <p:nvPr/>
        </p:nvGrpSpPr>
        <p:grpSpPr>
          <a:xfrm>
            <a:off x="0" y="1246916"/>
            <a:ext cx="12192000" cy="5069909"/>
            <a:chOff x="1194" y="1246917"/>
            <a:chExt cx="11755832" cy="5069909"/>
          </a:xfrm>
        </p:grpSpPr>
        <p:sp>
          <p:nvSpPr>
            <p:cNvPr id="39" name="Rectangle 38"/>
            <p:cNvSpPr/>
            <p:nvPr/>
          </p:nvSpPr>
          <p:spPr bwMode="auto">
            <a:xfrm>
              <a:off x="4423632" y="1246917"/>
              <a:ext cx="7333394" cy="5069909"/>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Rectangle 39"/>
            <p:cNvSpPr/>
            <p:nvPr/>
          </p:nvSpPr>
          <p:spPr bwMode="auto">
            <a:xfrm>
              <a:off x="1194" y="1246917"/>
              <a:ext cx="4422436" cy="5069909"/>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365760" marR="0" lvl="0" indent="0" algn="l"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User defined </a:t>
              </a:r>
              <a:br>
                <a:rPr kumimoji="0" lang="en-US" sz="4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4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operators</a:t>
              </a:r>
            </a:p>
          </p:txBody>
        </p:sp>
        <p:sp>
          <p:nvSpPr>
            <p:cNvPr id="73" name="Freeform 72"/>
            <p:cNvSpPr/>
            <p:nvPr/>
          </p:nvSpPr>
          <p:spPr bwMode="auto">
            <a:xfrm>
              <a:off x="2663397" y="4277895"/>
              <a:ext cx="1520508" cy="1925623"/>
            </a:xfrm>
            <a:custGeom>
              <a:avLst/>
              <a:gdLst>
                <a:gd name="connsiteX0" fmla="*/ 279603 w 1042785"/>
                <a:gd name="connsiteY0" fmla="*/ 1181381 h 1320977"/>
                <a:gd name="connsiteX1" fmla="*/ 763181 w 1042785"/>
                <a:gd name="connsiteY1" fmla="*/ 1181381 h 1320977"/>
                <a:gd name="connsiteX2" fmla="*/ 763181 w 1042785"/>
                <a:gd name="connsiteY2" fmla="*/ 1268983 h 1320977"/>
                <a:gd name="connsiteX3" fmla="*/ 711187 w 1042785"/>
                <a:gd name="connsiteY3" fmla="*/ 1320977 h 1320977"/>
                <a:gd name="connsiteX4" fmla="*/ 331597 w 1042785"/>
                <a:gd name="connsiteY4" fmla="*/ 1320977 h 1320977"/>
                <a:gd name="connsiteX5" fmla="*/ 279603 w 1042785"/>
                <a:gd name="connsiteY5" fmla="*/ 1268983 h 1320977"/>
                <a:gd name="connsiteX6" fmla="*/ 521392 w 1042785"/>
                <a:gd name="connsiteY6" fmla="*/ 955163 h 1320977"/>
                <a:gd name="connsiteX7" fmla="*/ 570398 w 1042785"/>
                <a:gd name="connsiteY7" fmla="*/ 1004169 h 1320977"/>
                <a:gd name="connsiteX8" fmla="*/ 521392 w 1042785"/>
                <a:gd name="connsiteY8" fmla="*/ 1053175 h 1320977"/>
                <a:gd name="connsiteX9" fmla="*/ 472386 w 1042785"/>
                <a:gd name="connsiteY9" fmla="*/ 1004169 h 1320977"/>
                <a:gd name="connsiteX10" fmla="*/ 521392 w 1042785"/>
                <a:gd name="connsiteY10" fmla="*/ 955163 h 1320977"/>
                <a:gd name="connsiteX11" fmla="*/ 521393 w 1042785"/>
                <a:gd name="connsiteY11" fmla="*/ 0 h 1320977"/>
                <a:gd name="connsiteX12" fmla="*/ 780950 w 1042785"/>
                <a:gd name="connsiteY12" fmla="*/ 259557 h 1320977"/>
                <a:gd name="connsiteX13" fmla="*/ 704927 w 1042785"/>
                <a:gd name="connsiteY13" fmla="*/ 443092 h 1320977"/>
                <a:gd name="connsiteX14" fmla="*/ 675748 w 1042785"/>
                <a:gd name="connsiteY14" fmla="*/ 467167 h 1320977"/>
                <a:gd name="connsiteX15" fmla="*/ 668928 w 1042785"/>
                <a:gd name="connsiteY15" fmla="*/ 495581 h 1320977"/>
                <a:gd name="connsiteX16" fmla="*/ 995160 w 1042785"/>
                <a:gd name="connsiteY16" fmla="*/ 674175 h 1320977"/>
                <a:gd name="connsiteX17" fmla="*/ 1042785 w 1042785"/>
                <a:gd name="connsiteY17" fmla="*/ 936112 h 1320977"/>
                <a:gd name="connsiteX18" fmla="*/ 792753 w 1042785"/>
                <a:gd name="connsiteY18" fmla="*/ 1181381 h 1320977"/>
                <a:gd name="connsiteX19" fmla="*/ 763181 w 1042785"/>
                <a:gd name="connsiteY19" fmla="*/ 1181381 h 1320977"/>
                <a:gd name="connsiteX20" fmla="*/ 763181 w 1042785"/>
                <a:gd name="connsiteY20" fmla="*/ 889577 h 1320977"/>
                <a:gd name="connsiteX21" fmla="*/ 711187 w 1042785"/>
                <a:gd name="connsiteY21" fmla="*/ 837583 h 1320977"/>
                <a:gd name="connsiteX22" fmla="*/ 331597 w 1042785"/>
                <a:gd name="connsiteY22" fmla="*/ 837583 h 1320977"/>
                <a:gd name="connsiteX23" fmla="*/ 279603 w 1042785"/>
                <a:gd name="connsiteY23" fmla="*/ 889577 h 1320977"/>
                <a:gd name="connsiteX24" fmla="*/ 279603 w 1042785"/>
                <a:gd name="connsiteY24" fmla="*/ 1181381 h 1320977"/>
                <a:gd name="connsiteX25" fmla="*/ 276022 w 1042785"/>
                <a:gd name="connsiteY25" fmla="*/ 1181381 h 1320977"/>
                <a:gd name="connsiteX26" fmla="*/ 2178 w 1042785"/>
                <a:gd name="connsiteY26" fmla="*/ 857531 h 1320977"/>
                <a:gd name="connsiteX27" fmla="*/ 47422 w 1042785"/>
                <a:gd name="connsiteY27" fmla="*/ 662269 h 1320977"/>
                <a:gd name="connsiteX28" fmla="*/ 371272 w 1042785"/>
                <a:gd name="connsiteY28" fmla="*/ 495581 h 1320977"/>
                <a:gd name="connsiteX29" fmla="*/ 357426 w 1042785"/>
                <a:gd name="connsiteY29" fmla="*/ 459236 h 1320977"/>
                <a:gd name="connsiteX30" fmla="*/ 337859 w 1042785"/>
                <a:gd name="connsiteY30" fmla="*/ 443092 h 1320977"/>
                <a:gd name="connsiteX31" fmla="*/ 261836 w 1042785"/>
                <a:gd name="connsiteY31" fmla="*/ 259557 h 1320977"/>
                <a:gd name="connsiteX32" fmla="*/ 521393 w 1042785"/>
                <a:gd name="connsiteY32" fmla="*/ 0 h 1320977"/>
                <a:gd name="connsiteX0" fmla="*/ 279603 w 1043067"/>
                <a:gd name="connsiteY0" fmla="*/ 1181381 h 1320977"/>
                <a:gd name="connsiteX1" fmla="*/ 763181 w 1043067"/>
                <a:gd name="connsiteY1" fmla="*/ 1181381 h 1320977"/>
                <a:gd name="connsiteX2" fmla="*/ 763181 w 1043067"/>
                <a:gd name="connsiteY2" fmla="*/ 1268983 h 1320977"/>
                <a:gd name="connsiteX3" fmla="*/ 711187 w 1043067"/>
                <a:gd name="connsiteY3" fmla="*/ 1320977 h 1320977"/>
                <a:gd name="connsiteX4" fmla="*/ 331597 w 1043067"/>
                <a:gd name="connsiteY4" fmla="*/ 1320977 h 1320977"/>
                <a:gd name="connsiteX5" fmla="*/ 279603 w 1043067"/>
                <a:gd name="connsiteY5" fmla="*/ 1268983 h 1320977"/>
                <a:gd name="connsiteX6" fmla="*/ 279603 w 1043067"/>
                <a:gd name="connsiteY6" fmla="*/ 1181381 h 1320977"/>
                <a:gd name="connsiteX7" fmla="*/ 521392 w 1043067"/>
                <a:gd name="connsiteY7" fmla="*/ 955163 h 1320977"/>
                <a:gd name="connsiteX8" fmla="*/ 570398 w 1043067"/>
                <a:gd name="connsiteY8" fmla="*/ 1004169 h 1320977"/>
                <a:gd name="connsiteX9" fmla="*/ 521392 w 1043067"/>
                <a:gd name="connsiteY9" fmla="*/ 1053175 h 1320977"/>
                <a:gd name="connsiteX10" fmla="*/ 472386 w 1043067"/>
                <a:gd name="connsiteY10" fmla="*/ 1004169 h 1320977"/>
                <a:gd name="connsiteX11" fmla="*/ 521392 w 1043067"/>
                <a:gd name="connsiteY11" fmla="*/ 955163 h 1320977"/>
                <a:gd name="connsiteX12" fmla="*/ 521393 w 1043067"/>
                <a:gd name="connsiteY12" fmla="*/ 0 h 1320977"/>
                <a:gd name="connsiteX13" fmla="*/ 780950 w 1043067"/>
                <a:gd name="connsiteY13" fmla="*/ 259557 h 1320977"/>
                <a:gd name="connsiteX14" fmla="*/ 704927 w 1043067"/>
                <a:gd name="connsiteY14" fmla="*/ 443092 h 1320977"/>
                <a:gd name="connsiteX15" fmla="*/ 675748 w 1043067"/>
                <a:gd name="connsiteY15" fmla="*/ 467167 h 1320977"/>
                <a:gd name="connsiteX16" fmla="*/ 668928 w 1043067"/>
                <a:gd name="connsiteY16" fmla="*/ 495581 h 1320977"/>
                <a:gd name="connsiteX17" fmla="*/ 995160 w 1043067"/>
                <a:gd name="connsiteY17" fmla="*/ 674175 h 1320977"/>
                <a:gd name="connsiteX18" fmla="*/ 1042785 w 1043067"/>
                <a:gd name="connsiteY18" fmla="*/ 936112 h 1320977"/>
                <a:gd name="connsiteX19" fmla="*/ 792753 w 1043067"/>
                <a:gd name="connsiteY19" fmla="*/ 1181381 h 1320977"/>
                <a:gd name="connsiteX20" fmla="*/ 763181 w 1043067"/>
                <a:gd name="connsiteY20" fmla="*/ 1181381 h 1320977"/>
                <a:gd name="connsiteX21" fmla="*/ 763181 w 1043067"/>
                <a:gd name="connsiteY21" fmla="*/ 889577 h 1320977"/>
                <a:gd name="connsiteX22" fmla="*/ 711187 w 1043067"/>
                <a:gd name="connsiteY22" fmla="*/ 837583 h 1320977"/>
                <a:gd name="connsiteX23" fmla="*/ 331597 w 1043067"/>
                <a:gd name="connsiteY23" fmla="*/ 837583 h 1320977"/>
                <a:gd name="connsiteX24" fmla="*/ 279603 w 1043067"/>
                <a:gd name="connsiteY24" fmla="*/ 889577 h 1320977"/>
                <a:gd name="connsiteX25" fmla="*/ 279603 w 1043067"/>
                <a:gd name="connsiteY25" fmla="*/ 1181381 h 1320977"/>
                <a:gd name="connsiteX26" fmla="*/ 276022 w 1043067"/>
                <a:gd name="connsiteY26" fmla="*/ 1181381 h 1320977"/>
                <a:gd name="connsiteX27" fmla="*/ 2178 w 1043067"/>
                <a:gd name="connsiteY27" fmla="*/ 857531 h 1320977"/>
                <a:gd name="connsiteX28" fmla="*/ 47422 w 1043067"/>
                <a:gd name="connsiteY28" fmla="*/ 662269 h 1320977"/>
                <a:gd name="connsiteX29" fmla="*/ 371272 w 1043067"/>
                <a:gd name="connsiteY29" fmla="*/ 495581 h 1320977"/>
                <a:gd name="connsiteX30" fmla="*/ 357426 w 1043067"/>
                <a:gd name="connsiteY30" fmla="*/ 459236 h 1320977"/>
                <a:gd name="connsiteX31" fmla="*/ 337859 w 1043067"/>
                <a:gd name="connsiteY31" fmla="*/ 443092 h 1320977"/>
                <a:gd name="connsiteX32" fmla="*/ 261836 w 1043067"/>
                <a:gd name="connsiteY32" fmla="*/ 259557 h 1320977"/>
                <a:gd name="connsiteX33" fmla="*/ 521393 w 1043067"/>
                <a:gd name="connsiteY33" fmla="*/ 0 h 132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3067" h="1320977">
                  <a:moveTo>
                    <a:pt x="279603" y="1181381"/>
                  </a:moveTo>
                  <a:lnTo>
                    <a:pt x="763181" y="1181381"/>
                  </a:lnTo>
                  <a:lnTo>
                    <a:pt x="763181" y="1268983"/>
                  </a:lnTo>
                  <a:cubicBezTo>
                    <a:pt x="763181" y="1297698"/>
                    <a:pt x="739902" y="1320977"/>
                    <a:pt x="711187" y="1320977"/>
                  </a:cubicBezTo>
                  <a:lnTo>
                    <a:pt x="331597" y="1320977"/>
                  </a:lnTo>
                  <a:cubicBezTo>
                    <a:pt x="302882" y="1320977"/>
                    <a:pt x="279603" y="1297698"/>
                    <a:pt x="279603" y="1268983"/>
                  </a:cubicBezTo>
                  <a:lnTo>
                    <a:pt x="279603" y="1181381"/>
                  </a:lnTo>
                  <a:close/>
                  <a:moveTo>
                    <a:pt x="521392" y="955163"/>
                  </a:moveTo>
                  <a:cubicBezTo>
                    <a:pt x="548457" y="955163"/>
                    <a:pt x="570398" y="977104"/>
                    <a:pt x="570398" y="1004169"/>
                  </a:cubicBezTo>
                  <a:cubicBezTo>
                    <a:pt x="570398" y="1031234"/>
                    <a:pt x="548457" y="1053175"/>
                    <a:pt x="521392" y="1053175"/>
                  </a:cubicBezTo>
                  <a:cubicBezTo>
                    <a:pt x="494327" y="1053175"/>
                    <a:pt x="472386" y="1031234"/>
                    <a:pt x="472386" y="1004169"/>
                  </a:cubicBezTo>
                  <a:cubicBezTo>
                    <a:pt x="472386" y="977104"/>
                    <a:pt x="494327" y="955163"/>
                    <a:pt x="521392" y="955163"/>
                  </a:cubicBezTo>
                  <a:close/>
                  <a:moveTo>
                    <a:pt x="521393" y="0"/>
                  </a:moveTo>
                  <a:cubicBezTo>
                    <a:pt x="664742" y="0"/>
                    <a:pt x="780950" y="116208"/>
                    <a:pt x="780950" y="259557"/>
                  </a:cubicBezTo>
                  <a:cubicBezTo>
                    <a:pt x="780950" y="331232"/>
                    <a:pt x="751898" y="396121"/>
                    <a:pt x="704927" y="443092"/>
                  </a:cubicBezTo>
                  <a:lnTo>
                    <a:pt x="675748" y="467167"/>
                  </a:lnTo>
                  <a:lnTo>
                    <a:pt x="668928" y="495581"/>
                  </a:lnTo>
                  <a:cubicBezTo>
                    <a:pt x="825694" y="466212"/>
                    <a:pt x="954282" y="562653"/>
                    <a:pt x="995160" y="674175"/>
                  </a:cubicBezTo>
                  <a:cubicBezTo>
                    <a:pt x="1030085" y="754343"/>
                    <a:pt x="1045383" y="848800"/>
                    <a:pt x="1042785" y="936112"/>
                  </a:cubicBezTo>
                  <a:cubicBezTo>
                    <a:pt x="1023735" y="1029774"/>
                    <a:pt x="980872" y="1149631"/>
                    <a:pt x="792753" y="1181381"/>
                  </a:cubicBezTo>
                  <a:lnTo>
                    <a:pt x="763181" y="1181381"/>
                  </a:lnTo>
                  <a:lnTo>
                    <a:pt x="763181" y="889577"/>
                  </a:lnTo>
                  <a:cubicBezTo>
                    <a:pt x="763181" y="860862"/>
                    <a:pt x="739902" y="837583"/>
                    <a:pt x="711187" y="837583"/>
                  </a:cubicBezTo>
                  <a:lnTo>
                    <a:pt x="331597" y="837583"/>
                  </a:lnTo>
                  <a:cubicBezTo>
                    <a:pt x="302882" y="837583"/>
                    <a:pt x="279603" y="860862"/>
                    <a:pt x="279603" y="889577"/>
                  </a:cubicBezTo>
                  <a:lnTo>
                    <a:pt x="279603" y="1181381"/>
                  </a:lnTo>
                  <a:lnTo>
                    <a:pt x="276022" y="1181381"/>
                  </a:lnTo>
                  <a:cubicBezTo>
                    <a:pt x="179978" y="1173443"/>
                    <a:pt x="-23222" y="1139312"/>
                    <a:pt x="2178" y="857531"/>
                  </a:cubicBezTo>
                  <a:cubicBezTo>
                    <a:pt x="7734" y="792444"/>
                    <a:pt x="25198" y="729737"/>
                    <a:pt x="47422" y="662269"/>
                  </a:cubicBezTo>
                  <a:cubicBezTo>
                    <a:pt x="72029" y="587656"/>
                    <a:pt x="177597" y="458275"/>
                    <a:pt x="371272" y="495581"/>
                  </a:cubicBezTo>
                  <a:lnTo>
                    <a:pt x="357426" y="459236"/>
                  </a:lnTo>
                  <a:lnTo>
                    <a:pt x="337859" y="443092"/>
                  </a:lnTo>
                  <a:cubicBezTo>
                    <a:pt x="290888" y="396121"/>
                    <a:pt x="261836" y="331232"/>
                    <a:pt x="261836" y="259557"/>
                  </a:cubicBezTo>
                  <a:cubicBezTo>
                    <a:pt x="261836" y="116208"/>
                    <a:pt x="378044" y="0"/>
                    <a:pt x="521393" y="0"/>
                  </a:cubicBezTo>
                  <a:close/>
                </a:path>
              </a:pathLst>
            </a:cu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49"/>
          <p:cNvGrpSpPr/>
          <p:nvPr/>
        </p:nvGrpSpPr>
        <p:grpSpPr>
          <a:xfrm>
            <a:off x="5004618" y="5476479"/>
            <a:ext cx="6507127" cy="766514"/>
            <a:chOff x="4735115" y="5476479"/>
            <a:chExt cx="6507127" cy="766514"/>
          </a:xfrm>
        </p:grpSpPr>
        <p:grpSp>
          <p:nvGrpSpPr>
            <p:cNvPr id="569" name="Group 568"/>
            <p:cNvGrpSpPr/>
            <p:nvPr/>
          </p:nvGrpSpPr>
          <p:grpSpPr>
            <a:xfrm>
              <a:off x="4735115" y="5476479"/>
              <a:ext cx="756266" cy="766514"/>
              <a:chOff x="4703697" y="5201487"/>
              <a:chExt cx="905885" cy="918160"/>
            </a:xfrm>
          </p:grpSpPr>
          <p:grpSp>
            <p:nvGrpSpPr>
              <p:cNvPr id="568" name="Group 567"/>
              <p:cNvGrpSpPr/>
              <p:nvPr/>
            </p:nvGrpSpPr>
            <p:grpSpPr>
              <a:xfrm>
                <a:off x="4874889" y="5201487"/>
                <a:ext cx="579438" cy="750888"/>
                <a:chOff x="5889625" y="5949950"/>
                <a:chExt cx="579438" cy="750888"/>
              </a:xfrm>
            </p:grpSpPr>
            <p:sp>
              <p:nvSpPr>
                <p:cNvPr id="544" name="Freeform 488"/>
                <p:cNvSpPr>
                  <a:spLocks/>
                </p:cNvSpPr>
                <p:nvPr/>
              </p:nvSpPr>
              <p:spPr bwMode="auto">
                <a:xfrm>
                  <a:off x="5889625" y="5949950"/>
                  <a:ext cx="579438" cy="728663"/>
                </a:xfrm>
                <a:custGeom>
                  <a:avLst/>
                  <a:gdLst>
                    <a:gd name="T0" fmla="*/ 91 w 365"/>
                    <a:gd name="T1" fmla="*/ 179 h 459"/>
                    <a:gd name="T2" fmla="*/ 91 w 365"/>
                    <a:gd name="T3" fmla="*/ 459 h 459"/>
                    <a:gd name="T4" fmla="*/ 274 w 365"/>
                    <a:gd name="T5" fmla="*/ 459 h 459"/>
                    <a:gd name="T6" fmla="*/ 274 w 365"/>
                    <a:gd name="T7" fmla="*/ 179 h 459"/>
                    <a:gd name="T8" fmla="*/ 365 w 365"/>
                    <a:gd name="T9" fmla="*/ 179 h 459"/>
                    <a:gd name="T10" fmla="*/ 181 w 365"/>
                    <a:gd name="T11" fmla="*/ 0 h 459"/>
                    <a:gd name="T12" fmla="*/ 0 w 365"/>
                    <a:gd name="T13" fmla="*/ 179 h 459"/>
                    <a:gd name="T14" fmla="*/ 91 w 365"/>
                    <a:gd name="T15" fmla="*/ 17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459">
                      <a:moveTo>
                        <a:pt x="91" y="179"/>
                      </a:moveTo>
                      <a:lnTo>
                        <a:pt x="91" y="459"/>
                      </a:lnTo>
                      <a:lnTo>
                        <a:pt x="274" y="459"/>
                      </a:lnTo>
                      <a:lnTo>
                        <a:pt x="274" y="179"/>
                      </a:lnTo>
                      <a:lnTo>
                        <a:pt x="365" y="179"/>
                      </a:lnTo>
                      <a:lnTo>
                        <a:pt x="181" y="0"/>
                      </a:lnTo>
                      <a:lnTo>
                        <a:pt x="0" y="179"/>
                      </a:lnTo>
                      <a:lnTo>
                        <a:pt x="91" y="17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494"/>
                <p:cNvSpPr>
                  <a:spLocks/>
                </p:cNvSpPr>
                <p:nvPr/>
              </p:nvSpPr>
              <p:spPr bwMode="auto">
                <a:xfrm>
                  <a:off x="5889625" y="5949950"/>
                  <a:ext cx="579438" cy="728663"/>
                </a:xfrm>
                <a:custGeom>
                  <a:avLst/>
                  <a:gdLst>
                    <a:gd name="T0" fmla="*/ 91 w 365"/>
                    <a:gd name="T1" fmla="*/ 179 h 459"/>
                    <a:gd name="T2" fmla="*/ 91 w 365"/>
                    <a:gd name="T3" fmla="*/ 459 h 459"/>
                    <a:gd name="T4" fmla="*/ 274 w 365"/>
                    <a:gd name="T5" fmla="*/ 459 h 459"/>
                    <a:gd name="T6" fmla="*/ 274 w 365"/>
                    <a:gd name="T7" fmla="*/ 179 h 459"/>
                    <a:gd name="T8" fmla="*/ 365 w 365"/>
                    <a:gd name="T9" fmla="*/ 179 h 459"/>
                    <a:gd name="T10" fmla="*/ 181 w 365"/>
                    <a:gd name="T11" fmla="*/ 0 h 459"/>
                    <a:gd name="T12" fmla="*/ 0 w 365"/>
                    <a:gd name="T13" fmla="*/ 179 h 459"/>
                    <a:gd name="T14" fmla="*/ 91 w 365"/>
                    <a:gd name="T15" fmla="*/ 179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459">
                      <a:moveTo>
                        <a:pt x="91" y="179"/>
                      </a:moveTo>
                      <a:lnTo>
                        <a:pt x="91" y="459"/>
                      </a:lnTo>
                      <a:lnTo>
                        <a:pt x="274" y="459"/>
                      </a:lnTo>
                      <a:lnTo>
                        <a:pt x="274" y="179"/>
                      </a:lnTo>
                      <a:lnTo>
                        <a:pt x="365" y="179"/>
                      </a:lnTo>
                      <a:lnTo>
                        <a:pt x="181" y="0"/>
                      </a:lnTo>
                      <a:lnTo>
                        <a:pt x="0" y="179"/>
                      </a:lnTo>
                      <a:lnTo>
                        <a:pt x="91" y="17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495"/>
                <p:cNvSpPr>
                  <a:spLocks/>
                </p:cNvSpPr>
                <p:nvPr/>
              </p:nvSpPr>
              <p:spPr bwMode="auto">
                <a:xfrm>
                  <a:off x="6176963" y="5949950"/>
                  <a:ext cx="41275" cy="139700"/>
                </a:xfrm>
                <a:custGeom>
                  <a:avLst/>
                  <a:gdLst>
                    <a:gd name="T0" fmla="*/ 0 w 26"/>
                    <a:gd name="T1" fmla="*/ 0 h 88"/>
                    <a:gd name="T2" fmla="*/ 26 w 26"/>
                    <a:gd name="T3" fmla="*/ 23 h 88"/>
                    <a:gd name="T4" fmla="*/ 26 w 26"/>
                    <a:gd name="T5" fmla="*/ 88 h 88"/>
                    <a:gd name="T6" fmla="*/ 0 w 26"/>
                    <a:gd name="T7" fmla="*/ 88 h 88"/>
                    <a:gd name="T8" fmla="*/ 0 w 26"/>
                    <a:gd name="T9" fmla="*/ 0 h 88"/>
                  </a:gdLst>
                  <a:ahLst/>
                  <a:cxnLst>
                    <a:cxn ang="0">
                      <a:pos x="T0" y="T1"/>
                    </a:cxn>
                    <a:cxn ang="0">
                      <a:pos x="T2" y="T3"/>
                    </a:cxn>
                    <a:cxn ang="0">
                      <a:pos x="T4" y="T5"/>
                    </a:cxn>
                    <a:cxn ang="0">
                      <a:pos x="T6" y="T7"/>
                    </a:cxn>
                    <a:cxn ang="0">
                      <a:pos x="T8" y="T9"/>
                    </a:cxn>
                  </a:cxnLst>
                  <a:rect l="0" t="0" r="r" b="b"/>
                  <a:pathLst>
                    <a:path w="26" h="88">
                      <a:moveTo>
                        <a:pt x="0" y="0"/>
                      </a:moveTo>
                      <a:lnTo>
                        <a:pt x="26" y="23"/>
                      </a:lnTo>
                      <a:lnTo>
                        <a:pt x="26" y="88"/>
                      </a:lnTo>
                      <a:lnTo>
                        <a:pt x="0" y="88"/>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Rectangle 496"/>
                <p:cNvSpPr>
                  <a:spLocks noChangeArrowheads="1"/>
                </p:cNvSpPr>
                <p:nvPr/>
              </p:nvSpPr>
              <p:spPr bwMode="auto">
                <a:xfrm>
                  <a:off x="6176963" y="6089650"/>
                  <a:ext cx="3175" cy="595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Freeform 497"/>
                <p:cNvSpPr>
                  <a:spLocks/>
                </p:cNvSpPr>
                <p:nvPr/>
              </p:nvSpPr>
              <p:spPr bwMode="auto">
                <a:xfrm>
                  <a:off x="6140450" y="6049963"/>
                  <a:ext cx="77788" cy="39688"/>
                </a:xfrm>
                <a:custGeom>
                  <a:avLst/>
                  <a:gdLst>
                    <a:gd name="T0" fmla="*/ 23 w 49"/>
                    <a:gd name="T1" fmla="*/ 0 h 25"/>
                    <a:gd name="T2" fmla="*/ 49 w 49"/>
                    <a:gd name="T3" fmla="*/ 25 h 25"/>
                    <a:gd name="T4" fmla="*/ 0 w 49"/>
                    <a:gd name="T5" fmla="*/ 25 h 25"/>
                    <a:gd name="T6" fmla="*/ 23 w 49"/>
                    <a:gd name="T7" fmla="*/ 0 h 25"/>
                  </a:gdLst>
                  <a:ahLst/>
                  <a:cxnLst>
                    <a:cxn ang="0">
                      <a:pos x="T0" y="T1"/>
                    </a:cxn>
                    <a:cxn ang="0">
                      <a:pos x="T2" y="T3"/>
                    </a:cxn>
                    <a:cxn ang="0">
                      <a:pos x="T4" y="T5"/>
                    </a:cxn>
                    <a:cxn ang="0">
                      <a:pos x="T6" y="T7"/>
                    </a:cxn>
                  </a:cxnLst>
                  <a:rect l="0" t="0" r="r" b="b"/>
                  <a:pathLst>
                    <a:path w="49" h="25">
                      <a:moveTo>
                        <a:pt x="23" y="0"/>
                      </a:moveTo>
                      <a:lnTo>
                        <a:pt x="49" y="25"/>
                      </a:lnTo>
                      <a:lnTo>
                        <a:pt x="0" y="25"/>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Rectangle 498"/>
                <p:cNvSpPr>
                  <a:spLocks noChangeArrowheads="1"/>
                </p:cNvSpPr>
                <p:nvPr/>
              </p:nvSpPr>
              <p:spPr bwMode="auto">
                <a:xfrm>
                  <a:off x="6076950" y="6234113"/>
                  <a:ext cx="11113" cy="466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499"/>
                <p:cNvSpPr>
                  <a:spLocks/>
                </p:cNvSpPr>
                <p:nvPr/>
              </p:nvSpPr>
              <p:spPr bwMode="auto">
                <a:xfrm>
                  <a:off x="6034088" y="6184900"/>
                  <a:ext cx="96838" cy="49213"/>
                </a:xfrm>
                <a:custGeom>
                  <a:avLst/>
                  <a:gdLst>
                    <a:gd name="T0" fmla="*/ 31 w 61"/>
                    <a:gd name="T1" fmla="*/ 0 h 31"/>
                    <a:gd name="T2" fmla="*/ 61 w 61"/>
                    <a:gd name="T3" fmla="*/ 31 h 31"/>
                    <a:gd name="T4" fmla="*/ 0 w 61"/>
                    <a:gd name="T5" fmla="*/ 31 h 31"/>
                    <a:gd name="T6" fmla="*/ 31 w 61"/>
                    <a:gd name="T7" fmla="*/ 0 h 31"/>
                  </a:gdLst>
                  <a:ahLst/>
                  <a:cxnLst>
                    <a:cxn ang="0">
                      <a:pos x="T0" y="T1"/>
                    </a:cxn>
                    <a:cxn ang="0">
                      <a:pos x="T2" y="T3"/>
                    </a:cxn>
                    <a:cxn ang="0">
                      <a:pos x="T4" y="T5"/>
                    </a:cxn>
                    <a:cxn ang="0">
                      <a:pos x="T6" y="T7"/>
                    </a:cxn>
                  </a:cxnLst>
                  <a:rect l="0" t="0" r="r" b="b"/>
                  <a:pathLst>
                    <a:path w="61" h="31">
                      <a:moveTo>
                        <a:pt x="31" y="0"/>
                      </a:moveTo>
                      <a:lnTo>
                        <a:pt x="61" y="31"/>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500"/>
                <p:cNvSpPr>
                  <a:spLocks/>
                </p:cNvSpPr>
                <p:nvPr/>
              </p:nvSpPr>
              <p:spPr bwMode="auto">
                <a:xfrm>
                  <a:off x="6229350" y="5999163"/>
                  <a:ext cx="46038" cy="396875"/>
                </a:xfrm>
                <a:custGeom>
                  <a:avLst/>
                  <a:gdLst>
                    <a:gd name="T0" fmla="*/ 0 w 29"/>
                    <a:gd name="T1" fmla="*/ 221 h 250"/>
                    <a:gd name="T2" fmla="*/ 0 w 29"/>
                    <a:gd name="T3" fmla="*/ 0 h 250"/>
                    <a:gd name="T4" fmla="*/ 29 w 29"/>
                    <a:gd name="T5" fmla="*/ 31 h 250"/>
                    <a:gd name="T6" fmla="*/ 29 w 29"/>
                    <a:gd name="T7" fmla="*/ 250 h 250"/>
                    <a:gd name="T8" fmla="*/ 0 w 29"/>
                    <a:gd name="T9" fmla="*/ 221 h 250"/>
                  </a:gdLst>
                  <a:ahLst/>
                  <a:cxnLst>
                    <a:cxn ang="0">
                      <a:pos x="T0" y="T1"/>
                    </a:cxn>
                    <a:cxn ang="0">
                      <a:pos x="T2" y="T3"/>
                    </a:cxn>
                    <a:cxn ang="0">
                      <a:pos x="T4" y="T5"/>
                    </a:cxn>
                    <a:cxn ang="0">
                      <a:pos x="T6" y="T7"/>
                    </a:cxn>
                    <a:cxn ang="0">
                      <a:pos x="T8" y="T9"/>
                    </a:cxn>
                  </a:cxnLst>
                  <a:rect l="0" t="0" r="r" b="b"/>
                  <a:pathLst>
                    <a:path w="29" h="250">
                      <a:moveTo>
                        <a:pt x="0" y="221"/>
                      </a:moveTo>
                      <a:lnTo>
                        <a:pt x="0" y="0"/>
                      </a:lnTo>
                      <a:lnTo>
                        <a:pt x="29" y="31"/>
                      </a:lnTo>
                      <a:lnTo>
                        <a:pt x="29" y="250"/>
                      </a:lnTo>
                      <a:lnTo>
                        <a:pt x="0" y="22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Freeform 501"/>
                <p:cNvSpPr>
                  <a:spLocks/>
                </p:cNvSpPr>
                <p:nvPr/>
              </p:nvSpPr>
              <p:spPr bwMode="auto">
                <a:xfrm>
                  <a:off x="6265863" y="6035675"/>
                  <a:ext cx="34925" cy="171450"/>
                </a:xfrm>
                <a:custGeom>
                  <a:avLst/>
                  <a:gdLst>
                    <a:gd name="T0" fmla="*/ 22 w 22"/>
                    <a:gd name="T1" fmla="*/ 21 h 108"/>
                    <a:gd name="T2" fmla="*/ 0 w 22"/>
                    <a:gd name="T3" fmla="*/ 0 h 108"/>
                    <a:gd name="T4" fmla="*/ 0 w 22"/>
                    <a:gd name="T5" fmla="*/ 108 h 108"/>
                    <a:gd name="T6" fmla="*/ 22 w 22"/>
                    <a:gd name="T7" fmla="*/ 108 h 108"/>
                    <a:gd name="T8" fmla="*/ 22 w 22"/>
                    <a:gd name="T9" fmla="*/ 21 h 108"/>
                  </a:gdLst>
                  <a:ahLst/>
                  <a:cxnLst>
                    <a:cxn ang="0">
                      <a:pos x="T0" y="T1"/>
                    </a:cxn>
                    <a:cxn ang="0">
                      <a:pos x="T2" y="T3"/>
                    </a:cxn>
                    <a:cxn ang="0">
                      <a:pos x="T4" y="T5"/>
                    </a:cxn>
                    <a:cxn ang="0">
                      <a:pos x="T6" y="T7"/>
                    </a:cxn>
                    <a:cxn ang="0">
                      <a:pos x="T8" y="T9"/>
                    </a:cxn>
                  </a:cxnLst>
                  <a:rect l="0" t="0" r="r" b="b"/>
                  <a:pathLst>
                    <a:path w="22" h="108">
                      <a:moveTo>
                        <a:pt x="22" y="21"/>
                      </a:moveTo>
                      <a:lnTo>
                        <a:pt x="0" y="0"/>
                      </a:lnTo>
                      <a:lnTo>
                        <a:pt x="0" y="108"/>
                      </a:lnTo>
                      <a:lnTo>
                        <a:pt x="22" y="108"/>
                      </a:lnTo>
                      <a:lnTo>
                        <a:pt x="22" y="21"/>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8" name="Rectangle 502"/>
                <p:cNvSpPr>
                  <a:spLocks noChangeArrowheads="1"/>
                </p:cNvSpPr>
                <p:nvPr/>
              </p:nvSpPr>
              <p:spPr bwMode="auto">
                <a:xfrm>
                  <a:off x="6297613" y="6207125"/>
                  <a:ext cx="9525" cy="49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9" name="Freeform 503"/>
                <p:cNvSpPr>
                  <a:spLocks/>
                </p:cNvSpPr>
                <p:nvPr/>
              </p:nvSpPr>
              <p:spPr bwMode="auto">
                <a:xfrm>
                  <a:off x="6275388" y="6175375"/>
                  <a:ext cx="49213" cy="25400"/>
                </a:xfrm>
                <a:custGeom>
                  <a:avLst/>
                  <a:gdLst>
                    <a:gd name="T0" fmla="*/ 0 w 31"/>
                    <a:gd name="T1" fmla="*/ 16 h 16"/>
                    <a:gd name="T2" fmla="*/ 16 w 31"/>
                    <a:gd name="T3" fmla="*/ 0 h 16"/>
                    <a:gd name="T4" fmla="*/ 31 w 31"/>
                    <a:gd name="T5" fmla="*/ 16 h 16"/>
                    <a:gd name="T6" fmla="*/ 0 w 31"/>
                    <a:gd name="T7" fmla="*/ 16 h 16"/>
                  </a:gdLst>
                  <a:ahLst/>
                  <a:cxnLst>
                    <a:cxn ang="0">
                      <a:pos x="T0" y="T1"/>
                    </a:cxn>
                    <a:cxn ang="0">
                      <a:pos x="T2" y="T3"/>
                    </a:cxn>
                    <a:cxn ang="0">
                      <a:pos x="T4" y="T5"/>
                    </a:cxn>
                    <a:cxn ang="0">
                      <a:pos x="T6" y="T7"/>
                    </a:cxn>
                  </a:cxnLst>
                  <a:rect l="0" t="0" r="r" b="b"/>
                  <a:pathLst>
                    <a:path w="31" h="16">
                      <a:moveTo>
                        <a:pt x="0" y="16"/>
                      </a:moveTo>
                      <a:lnTo>
                        <a:pt x="16" y="0"/>
                      </a:lnTo>
                      <a:lnTo>
                        <a:pt x="31" y="16"/>
                      </a:lnTo>
                      <a:lnTo>
                        <a:pt x="0" y="16"/>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0" name="Freeform 504"/>
                <p:cNvSpPr>
                  <a:spLocks noEditPoints="1"/>
                </p:cNvSpPr>
                <p:nvPr/>
              </p:nvSpPr>
              <p:spPr bwMode="auto">
                <a:xfrm>
                  <a:off x="6265863" y="6169025"/>
                  <a:ext cx="71438" cy="38100"/>
                </a:xfrm>
                <a:custGeom>
                  <a:avLst/>
                  <a:gdLst>
                    <a:gd name="T0" fmla="*/ 22 w 45"/>
                    <a:gd name="T1" fmla="*/ 8 h 24"/>
                    <a:gd name="T2" fmla="*/ 29 w 45"/>
                    <a:gd name="T3" fmla="*/ 16 h 24"/>
                    <a:gd name="T4" fmla="*/ 14 w 45"/>
                    <a:gd name="T5" fmla="*/ 16 h 24"/>
                    <a:gd name="T6" fmla="*/ 22 w 45"/>
                    <a:gd name="T7" fmla="*/ 8 h 24"/>
                    <a:gd name="T8" fmla="*/ 22 w 45"/>
                    <a:gd name="T9" fmla="*/ 0 h 24"/>
                    <a:gd name="T10" fmla="*/ 0 w 45"/>
                    <a:gd name="T11" fmla="*/ 24 h 24"/>
                    <a:gd name="T12" fmla="*/ 45 w 45"/>
                    <a:gd name="T13" fmla="*/ 24 h 24"/>
                    <a:gd name="T14" fmla="*/ 22 w 45"/>
                    <a:gd name="T15" fmla="*/ 0 h 24"/>
                    <a:gd name="T16" fmla="*/ 22 w 45"/>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4">
                      <a:moveTo>
                        <a:pt x="22" y="8"/>
                      </a:moveTo>
                      <a:lnTo>
                        <a:pt x="29" y="16"/>
                      </a:lnTo>
                      <a:lnTo>
                        <a:pt x="14" y="16"/>
                      </a:lnTo>
                      <a:lnTo>
                        <a:pt x="22" y="8"/>
                      </a:lnTo>
                      <a:close/>
                      <a:moveTo>
                        <a:pt x="22" y="0"/>
                      </a:moveTo>
                      <a:lnTo>
                        <a:pt x="0" y="24"/>
                      </a:lnTo>
                      <a:lnTo>
                        <a:pt x="45" y="24"/>
                      </a:lnTo>
                      <a:lnTo>
                        <a:pt x="22"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1" name="Freeform 505"/>
                <p:cNvSpPr>
                  <a:spLocks noEditPoints="1"/>
                </p:cNvSpPr>
                <p:nvPr/>
              </p:nvSpPr>
              <p:spPr bwMode="auto">
                <a:xfrm>
                  <a:off x="6265863" y="6169025"/>
                  <a:ext cx="71438" cy="38100"/>
                </a:xfrm>
                <a:custGeom>
                  <a:avLst/>
                  <a:gdLst>
                    <a:gd name="T0" fmla="*/ 22 w 45"/>
                    <a:gd name="T1" fmla="*/ 8 h 24"/>
                    <a:gd name="T2" fmla="*/ 29 w 45"/>
                    <a:gd name="T3" fmla="*/ 16 h 24"/>
                    <a:gd name="T4" fmla="*/ 14 w 45"/>
                    <a:gd name="T5" fmla="*/ 16 h 24"/>
                    <a:gd name="T6" fmla="*/ 22 w 45"/>
                    <a:gd name="T7" fmla="*/ 8 h 24"/>
                    <a:gd name="T8" fmla="*/ 22 w 45"/>
                    <a:gd name="T9" fmla="*/ 0 h 24"/>
                    <a:gd name="T10" fmla="*/ 0 w 45"/>
                    <a:gd name="T11" fmla="*/ 24 h 24"/>
                    <a:gd name="T12" fmla="*/ 45 w 45"/>
                    <a:gd name="T13" fmla="*/ 24 h 24"/>
                    <a:gd name="T14" fmla="*/ 22 w 45"/>
                    <a:gd name="T15" fmla="*/ 0 h 24"/>
                    <a:gd name="T16" fmla="*/ 22 w 45"/>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4">
                      <a:moveTo>
                        <a:pt x="22" y="8"/>
                      </a:moveTo>
                      <a:lnTo>
                        <a:pt x="29" y="16"/>
                      </a:lnTo>
                      <a:lnTo>
                        <a:pt x="14" y="16"/>
                      </a:lnTo>
                      <a:lnTo>
                        <a:pt x="22" y="8"/>
                      </a:lnTo>
                      <a:moveTo>
                        <a:pt x="22" y="0"/>
                      </a:moveTo>
                      <a:lnTo>
                        <a:pt x="0" y="24"/>
                      </a:lnTo>
                      <a:lnTo>
                        <a:pt x="45" y="24"/>
                      </a:lnTo>
                      <a:lnTo>
                        <a:pt x="22"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2" name="Rectangle 506"/>
                <p:cNvSpPr>
                  <a:spLocks noChangeArrowheads="1"/>
                </p:cNvSpPr>
                <p:nvPr/>
              </p:nvSpPr>
              <p:spPr bwMode="auto">
                <a:xfrm>
                  <a:off x="6223000" y="6396038"/>
                  <a:ext cx="12700" cy="288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3" name="Freeform 507"/>
                <p:cNvSpPr>
                  <a:spLocks/>
                </p:cNvSpPr>
                <p:nvPr/>
              </p:nvSpPr>
              <p:spPr bwMode="auto">
                <a:xfrm>
                  <a:off x="6196013" y="6359525"/>
                  <a:ext cx="65088" cy="30163"/>
                </a:xfrm>
                <a:custGeom>
                  <a:avLst/>
                  <a:gdLst>
                    <a:gd name="T0" fmla="*/ 0 w 41"/>
                    <a:gd name="T1" fmla="*/ 19 h 19"/>
                    <a:gd name="T2" fmla="*/ 21 w 41"/>
                    <a:gd name="T3" fmla="*/ 0 h 19"/>
                    <a:gd name="T4" fmla="*/ 41 w 41"/>
                    <a:gd name="T5" fmla="*/ 19 h 19"/>
                    <a:gd name="T6" fmla="*/ 0 w 41"/>
                    <a:gd name="T7" fmla="*/ 19 h 19"/>
                  </a:gdLst>
                  <a:ahLst/>
                  <a:cxnLst>
                    <a:cxn ang="0">
                      <a:pos x="T0" y="T1"/>
                    </a:cxn>
                    <a:cxn ang="0">
                      <a:pos x="T2" y="T3"/>
                    </a:cxn>
                    <a:cxn ang="0">
                      <a:pos x="T4" y="T5"/>
                    </a:cxn>
                    <a:cxn ang="0">
                      <a:pos x="T6" y="T7"/>
                    </a:cxn>
                  </a:cxnLst>
                  <a:rect l="0" t="0" r="r" b="b"/>
                  <a:pathLst>
                    <a:path w="41" h="19">
                      <a:moveTo>
                        <a:pt x="0" y="19"/>
                      </a:moveTo>
                      <a:lnTo>
                        <a:pt x="21" y="0"/>
                      </a:lnTo>
                      <a:lnTo>
                        <a:pt x="41" y="19"/>
                      </a:lnTo>
                      <a:lnTo>
                        <a:pt x="0" y="1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4" name="Freeform 508"/>
                <p:cNvSpPr>
                  <a:spLocks noEditPoints="1"/>
                </p:cNvSpPr>
                <p:nvPr/>
              </p:nvSpPr>
              <p:spPr bwMode="auto">
                <a:xfrm>
                  <a:off x="6180138" y="6350000"/>
                  <a:ext cx="95250" cy="46038"/>
                </a:xfrm>
                <a:custGeom>
                  <a:avLst/>
                  <a:gdLst>
                    <a:gd name="T0" fmla="*/ 31 w 60"/>
                    <a:gd name="T1" fmla="*/ 11 h 29"/>
                    <a:gd name="T2" fmla="*/ 41 w 60"/>
                    <a:gd name="T3" fmla="*/ 21 h 29"/>
                    <a:gd name="T4" fmla="*/ 22 w 60"/>
                    <a:gd name="T5" fmla="*/ 21 h 29"/>
                    <a:gd name="T6" fmla="*/ 31 w 60"/>
                    <a:gd name="T7" fmla="*/ 11 h 29"/>
                    <a:gd name="T8" fmla="*/ 31 w 60"/>
                    <a:gd name="T9" fmla="*/ 0 h 29"/>
                    <a:gd name="T10" fmla="*/ 0 w 60"/>
                    <a:gd name="T11" fmla="*/ 29 h 29"/>
                    <a:gd name="T12" fmla="*/ 60 w 60"/>
                    <a:gd name="T13" fmla="*/ 29 h 29"/>
                    <a:gd name="T14" fmla="*/ 31 w 60"/>
                    <a:gd name="T15" fmla="*/ 0 h 29"/>
                    <a:gd name="T16" fmla="*/ 31 w 6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9">
                      <a:moveTo>
                        <a:pt x="31" y="11"/>
                      </a:moveTo>
                      <a:lnTo>
                        <a:pt x="41" y="21"/>
                      </a:lnTo>
                      <a:lnTo>
                        <a:pt x="22" y="21"/>
                      </a:lnTo>
                      <a:lnTo>
                        <a:pt x="31" y="11"/>
                      </a:lnTo>
                      <a:close/>
                      <a:moveTo>
                        <a:pt x="31" y="0"/>
                      </a:moveTo>
                      <a:lnTo>
                        <a:pt x="0" y="29"/>
                      </a:lnTo>
                      <a:lnTo>
                        <a:pt x="60" y="29"/>
                      </a:lnTo>
                      <a:lnTo>
                        <a:pt x="31" y="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5" name="Freeform 509"/>
                <p:cNvSpPr>
                  <a:spLocks noEditPoints="1"/>
                </p:cNvSpPr>
                <p:nvPr/>
              </p:nvSpPr>
              <p:spPr bwMode="auto">
                <a:xfrm>
                  <a:off x="6180138" y="6350000"/>
                  <a:ext cx="95250" cy="46038"/>
                </a:xfrm>
                <a:custGeom>
                  <a:avLst/>
                  <a:gdLst>
                    <a:gd name="T0" fmla="*/ 31 w 60"/>
                    <a:gd name="T1" fmla="*/ 11 h 29"/>
                    <a:gd name="T2" fmla="*/ 41 w 60"/>
                    <a:gd name="T3" fmla="*/ 21 h 29"/>
                    <a:gd name="T4" fmla="*/ 22 w 60"/>
                    <a:gd name="T5" fmla="*/ 21 h 29"/>
                    <a:gd name="T6" fmla="*/ 31 w 60"/>
                    <a:gd name="T7" fmla="*/ 11 h 29"/>
                    <a:gd name="T8" fmla="*/ 31 w 60"/>
                    <a:gd name="T9" fmla="*/ 0 h 29"/>
                    <a:gd name="T10" fmla="*/ 0 w 60"/>
                    <a:gd name="T11" fmla="*/ 29 h 29"/>
                    <a:gd name="T12" fmla="*/ 60 w 60"/>
                    <a:gd name="T13" fmla="*/ 29 h 29"/>
                    <a:gd name="T14" fmla="*/ 31 w 60"/>
                    <a:gd name="T15" fmla="*/ 0 h 29"/>
                    <a:gd name="T16" fmla="*/ 31 w 6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9">
                      <a:moveTo>
                        <a:pt x="31" y="11"/>
                      </a:moveTo>
                      <a:lnTo>
                        <a:pt x="41" y="21"/>
                      </a:lnTo>
                      <a:lnTo>
                        <a:pt x="22" y="21"/>
                      </a:lnTo>
                      <a:lnTo>
                        <a:pt x="31" y="11"/>
                      </a:lnTo>
                      <a:moveTo>
                        <a:pt x="31" y="0"/>
                      </a:moveTo>
                      <a:lnTo>
                        <a:pt x="0" y="29"/>
                      </a:lnTo>
                      <a:lnTo>
                        <a:pt x="60" y="29"/>
                      </a:lnTo>
                      <a:lnTo>
                        <a:pt x="31" y="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6" name="Rectangle 510"/>
                <p:cNvSpPr>
                  <a:spLocks noChangeArrowheads="1"/>
                </p:cNvSpPr>
                <p:nvPr/>
              </p:nvSpPr>
              <p:spPr bwMode="auto">
                <a:xfrm>
                  <a:off x="6030913" y="6129338"/>
                  <a:ext cx="6350" cy="571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7" name="Freeform 511"/>
                <p:cNvSpPr>
                  <a:spLocks/>
                </p:cNvSpPr>
                <p:nvPr/>
              </p:nvSpPr>
              <p:spPr bwMode="auto">
                <a:xfrm>
                  <a:off x="5991225" y="6092825"/>
                  <a:ext cx="79375" cy="36513"/>
                </a:xfrm>
                <a:custGeom>
                  <a:avLst/>
                  <a:gdLst>
                    <a:gd name="T0" fmla="*/ 27 w 50"/>
                    <a:gd name="T1" fmla="*/ 0 h 23"/>
                    <a:gd name="T2" fmla="*/ 50 w 50"/>
                    <a:gd name="T3" fmla="*/ 23 h 23"/>
                    <a:gd name="T4" fmla="*/ 0 w 50"/>
                    <a:gd name="T5" fmla="*/ 23 h 23"/>
                    <a:gd name="T6" fmla="*/ 27 w 50"/>
                    <a:gd name="T7" fmla="*/ 0 h 23"/>
                  </a:gdLst>
                  <a:ahLst/>
                  <a:cxnLst>
                    <a:cxn ang="0">
                      <a:pos x="T0" y="T1"/>
                    </a:cxn>
                    <a:cxn ang="0">
                      <a:pos x="T2" y="T3"/>
                    </a:cxn>
                    <a:cxn ang="0">
                      <a:pos x="T4" y="T5"/>
                    </a:cxn>
                    <a:cxn ang="0">
                      <a:pos x="T6" y="T7"/>
                    </a:cxn>
                  </a:cxnLst>
                  <a:rect l="0" t="0" r="r" b="b"/>
                  <a:pathLst>
                    <a:path w="50" h="23">
                      <a:moveTo>
                        <a:pt x="27" y="0"/>
                      </a:moveTo>
                      <a:lnTo>
                        <a:pt x="50" y="23"/>
                      </a:lnTo>
                      <a:lnTo>
                        <a:pt x="0" y="23"/>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5" name="Group 504"/>
              <p:cNvGrpSpPr/>
              <p:nvPr/>
            </p:nvGrpSpPr>
            <p:grpSpPr>
              <a:xfrm>
                <a:off x="4703697" y="5583386"/>
                <a:ext cx="905885" cy="536261"/>
                <a:chOff x="6718301" y="2244726"/>
                <a:chExt cx="474663" cy="280988"/>
              </a:xfrm>
            </p:grpSpPr>
            <p:sp>
              <p:nvSpPr>
                <p:cNvPr id="506" name="Freeform 376"/>
                <p:cNvSpPr>
                  <a:spLocks/>
                </p:cNvSpPr>
                <p:nvPr/>
              </p:nvSpPr>
              <p:spPr bwMode="auto">
                <a:xfrm>
                  <a:off x="6718301" y="2508251"/>
                  <a:ext cx="474663" cy="17463"/>
                </a:xfrm>
                <a:custGeom>
                  <a:avLst/>
                  <a:gdLst>
                    <a:gd name="T0" fmla="*/ 0 w 1121"/>
                    <a:gd name="T1" fmla="*/ 0 h 41"/>
                    <a:gd name="T2" fmla="*/ 87 w 1121"/>
                    <a:gd name="T3" fmla="*/ 41 h 41"/>
                    <a:gd name="T4" fmla="*/ 1034 w 1121"/>
                    <a:gd name="T5" fmla="*/ 41 h 41"/>
                    <a:gd name="T6" fmla="*/ 1121 w 1121"/>
                    <a:gd name="T7" fmla="*/ 0 h 41"/>
                    <a:gd name="T8" fmla="*/ 0 w 1121"/>
                    <a:gd name="T9" fmla="*/ 0 h 41"/>
                  </a:gdLst>
                  <a:ahLst/>
                  <a:cxnLst>
                    <a:cxn ang="0">
                      <a:pos x="T0" y="T1"/>
                    </a:cxn>
                    <a:cxn ang="0">
                      <a:pos x="T2" y="T3"/>
                    </a:cxn>
                    <a:cxn ang="0">
                      <a:pos x="T4" y="T5"/>
                    </a:cxn>
                    <a:cxn ang="0">
                      <a:pos x="T6" y="T7"/>
                    </a:cxn>
                    <a:cxn ang="0">
                      <a:pos x="T8" y="T9"/>
                    </a:cxn>
                  </a:cxnLst>
                  <a:rect l="0" t="0" r="r" b="b"/>
                  <a:pathLst>
                    <a:path w="1121" h="41">
                      <a:moveTo>
                        <a:pt x="0" y="0"/>
                      </a:moveTo>
                      <a:cubicBezTo>
                        <a:pt x="0" y="3"/>
                        <a:pt x="3" y="41"/>
                        <a:pt x="87" y="41"/>
                      </a:cubicBezTo>
                      <a:cubicBezTo>
                        <a:pt x="1034" y="41"/>
                        <a:pt x="1034" y="41"/>
                        <a:pt x="1034" y="41"/>
                      </a:cubicBezTo>
                      <a:cubicBezTo>
                        <a:pt x="1034" y="41"/>
                        <a:pt x="1121" y="41"/>
                        <a:pt x="1121" y="0"/>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377"/>
                <p:cNvSpPr>
                  <a:spLocks/>
                </p:cNvSpPr>
                <p:nvPr/>
              </p:nvSpPr>
              <p:spPr bwMode="auto">
                <a:xfrm>
                  <a:off x="6781801" y="2244726"/>
                  <a:ext cx="346075" cy="252413"/>
                </a:xfrm>
                <a:custGeom>
                  <a:avLst/>
                  <a:gdLst>
                    <a:gd name="T0" fmla="*/ 70 w 818"/>
                    <a:gd name="T1" fmla="*/ 0 h 597"/>
                    <a:gd name="T2" fmla="*/ 0 w 818"/>
                    <a:gd name="T3" fmla="*/ 70 h 597"/>
                    <a:gd name="T4" fmla="*/ 0 w 818"/>
                    <a:gd name="T5" fmla="*/ 597 h 597"/>
                    <a:gd name="T6" fmla="*/ 70 w 818"/>
                    <a:gd name="T7" fmla="*/ 594 h 597"/>
                    <a:gd name="T8" fmla="*/ 747 w 818"/>
                    <a:gd name="T9" fmla="*/ 594 h 597"/>
                    <a:gd name="T10" fmla="*/ 818 w 818"/>
                    <a:gd name="T11" fmla="*/ 597 h 597"/>
                    <a:gd name="T12" fmla="*/ 818 w 818"/>
                    <a:gd name="T13" fmla="*/ 70 h 597"/>
                    <a:gd name="T14" fmla="*/ 747 w 818"/>
                    <a:gd name="T15" fmla="*/ 0 h 597"/>
                    <a:gd name="T16" fmla="*/ 106 w 818"/>
                    <a:gd name="T17" fmla="*/ 0 h 597"/>
                    <a:gd name="T18" fmla="*/ 70 w 818"/>
                    <a:gd name="T19"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8" h="597">
                      <a:moveTo>
                        <a:pt x="70" y="0"/>
                      </a:moveTo>
                      <a:cubicBezTo>
                        <a:pt x="70" y="0"/>
                        <a:pt x="0" y="0"/>
                        <a:pt x="0" y="70"/>
                      </a:cubicBezTo>
                      <a:cubicBezTo>
                        <a:pt x="0" y="597"/>
                        <a:pt x="0" y="597"/>
                        <a:pt x="0" y="597"/>
                      </a:cubicBezTo>
                      <a:cubicBezTo>
                        <a:pt x="70" y="594"/>
                        <a:pt x="70" y="594"/>
                        <a:pt x="70" y="594"/>
                      </a:cubicBezTo>
                      <a:cubicBezTo>
                        <a:pt x="747" y="594"/>
                        <a:pt x="747" y="594"/>
                        <a:pt x="747" y="594"/>
                      </a:cubicBezTo>
                      <a:cubicBezTo>
                        <a:pt x="818" y="597"/>
                        <a:pt x="818" y="597"/>
                        <a:pt x="818" y="597"/>
                      </a:cubicBezTo>
                      <a:cubicBezTo>
                        <a:pt x="818" y="70"/>
                        <a:pt x="818" y="70"/>
                        <a:pt x="818" y="70"/>
                      </a:cubicBezTo>
                      <a:cubicBezTo>
                        <a:pt x="818" y="70"/>
                        <a:pt x="818" y="0"/>
                        <a:pt x="747" y="0"/>
                      </a:cubicBezTo>
                      <a:cubicBezTo>
                        <a:pt x="106" y="0"/>
                        <a:pt x="106" y="0"/>
                        <a:pt x="106" y="0"/>
                      </a:cubicBezTo>
                      <a:lnTo>
                        <a:pt x="7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378"/>
                <p:cNvSpPr>
                  <a:spLocks/>
                </p:cNvSpPr>
                <p:nvPr/>
              </p:nvSpPr>
              <p:spPr bwMode="auto">
                <a:xfrm>
                  <a:off x="6797676" y="2255838"/>
                  <a:ext cx="314325" cy="228600"/>
                </a:xfrm>
                <a:custGeom>
                  <a:avLst/>
                  <a:gdLst>
                    <a:gd name="T0" fmla="*/ 64 w 744"/>
                    <a:gd name="T1" fmla="*/ 0 h 540"/>
                    <a:gd name="T2" fmla="*/ 0 w 744"/>
                    <a:gd name="T3" fmla="*/ 64 h 540"/>
                    <a:gd name="T4" fmla="*/ 0 w 744"/>
                    <a:gd name="T5" fmla="*/ 476 h 540"/>
                    <a:gd name="T6" fmla="*/ 64 w 744"/>
                    <a:gd name="T7" fmla="*/ 540 h 540"/>
                    <a:gd name="T8" fmla="*/ 680 w 744"/>
                    <a:gd name="T9" fmla="*/ 540 h 540"/>
                    <a:gd name="T10" fmla="*/ 744 w 744"/>
                    <a:gd name="T11" fmla="*/ 476 h 540"/>
                    <a:gd name="T12" fmla="*/ 744 w 744"/>
                    <a:gd name="T13" fmla="*/ 64 h 540"/>
                    <a:gd name="T14" fmla="*/ 680 w 744"/>
                    <a:gd name="T15" fmla="*/ 0 h 540"/>
                    <a:gd name="T16" fmla="*/ 254 w 744"/>
                    <a:gd name="T17" fmla="*/ 0 h 540"/>
                    <a:gd name="T18" fmla="*/ 64 w 744"/>
                    <a:gd name="T19"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540">
                      <a:moveTo>
                        <a:pt x="64" y="0"/>
                      </a:moveTo>
                      <a:cubicBezTo>
                        <a:pt x="64" y="0"/>
                        <a:pt x="0" y="0"/>
                        <a:pt x="0" y="64"/>
                      </a:cubicBezTo>
                      <a:cubicBezTo>
                        <a:pt x="0" y="476"/>
                        <a:pt x="0" y="476"/>
                        <a:pt x="0" y="476"/>
                      </a:cubicBezTo>
                      <a:cubicBezTo>
                        <a:pt x="0" y="476"/>
                        <a:pt x="0" y="540"/>
                        <a:pt x="64" y="540"/>
                      </a:cubicBezTo>
                      <a:cubicBezTo>
                        <a:pt x="680" y="540"/>
                        <a:pt x="680" y="540"/>
                        <a:pt x="680" y="540"/>
                      </a:cubicBezTo>
                      <a:cubicBezTo>
                        <a:pt x="680" y="540"/>
                        <a:pt x="744" y="540"/>
                        <a:pt x="744" y="476"/>
                      </a:cubicBezTo>
                      <a:cubicBezTo>
                        <a:pt x="744" y="64"/>
                        <a:pt x="744" y="64"/>
                        <a:pt x="744" y="64"/>
                      </a:cubicBezTo>
                      <a:cubicBezTo>
                        <a:pt x="744" y="64"/>
                        <a:pt x="744" y="0"/>
                        <a:pt x="680" y="0"/>
                      </a:cubicBezTo>
                      <a:cubicBezTo>
                        <a:pt x="254" y="0"/>
                        <a:pt x="254" y="0"/>
                        <a:pt x="254" y="0"/>
                      </a:cubicBezTo>
                      <a:lnTo>
                        <a:pt x="64"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379"/>
                <p:cNvSpPr>
                  <a:spLocks/>
                </p:cNvSpPr>
                <p:nvPr/>
              </p:nvSpPr>
              <p:spPr bwMode="auto">
                <a:xfrm>
                  <a:off x="6718301" y="2497138"/>
                  <a:ext cx="474663" cy="11113"/>
                </a:xfrm>
                <a:custGeom>
                  <a:avLst/>
                  <a:gdLst>
                    <a:gd name="T0" fmla="*/ 40 w 299"/>
                    <a:gd name="T1" fmla="*/ 0 h 7"/>
                    <a:gd name="T2" fmla="*/ 0 w 299"/>
                    <a:gd name="T3" fmla="*/ 7 h 7"/>
                    <a:gd name="T4" fmla="*/ 299 w 299"/>
                    <a:gd name="T5" fmla="*/ 7 h 7"/>
                    <a:gd name="T6" fmla="*/ 258 w 299"/>
                    <a:gd name="T7" fmla="*/ 0 h 7"/>
                    <a:gd name="T8" fmla="*/ 40 w 299"/>
                    <a:gd name="T9" fmla="*/ 0 h 7"/>
                  </a:gdLst>
                  <a:ahLst/>
                  <a:cxnLst>
                    <a:cxn ang="0">
                      <a:pos x="T0" y="T1"/>
                    </a:cxn>
                    <a:cxn ang="0">
                      <a:pos x="T2" y="T3"/>
                    </a:cxn>
                    <a:cxn ang="0">
                      <a:pos x="T4" y="T5"/>
                    </a:cxn>
                    <a:cxn ang="0">
                      <a:pos x="T6" y="T7"/>
                    </a:cxn>
                    <a:cxn ang="0">
                      <a:pos x="T8" y="T9"/>
                    </a:cxn>
                  </a:cxnLst>
                  <a:rect l="0" t="0" r="r" b="b"/>
                  <a:pathLst>
                    <a:path w="299" h="7">
                      <a:moveTo>
                        <a:pt x="40" y="0"/>
                      </a:moveTo>
                      <a:lnTo>
                        <a:pt x="0" y="7"/>
                      </a:lnTo>
                      <a:lnTo>
                        <a:pt x="299" y="7"/>
                      </a:lnTo>
                      <a:lnTo>
                        <a:pt x="258" y="0"/>
                      </a:lnTo>
                      <a:lnTo>
                        <a:pt x="4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380"/>
                <p:cNvSpPr>
                  <a:spLocks noEditPoints="1"/>
                </p:cNvSpPr>
                <p:nvPr/>
              </p:nvSpPr>
              <p:spPr bwMode="auto">
                <a:xfrm>
                  <a:off x="6826251" y="2403476"/>
                  <a:ext cx="257175" cy="31750"/>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1" name="Freeform 381"/>
                <p:cNvSpPr>
                  <a:spLocks noEditPoints="1"/>
                </p:cNvSpPr>
                <p:nvPr/>
              </p:nvSpPr>
              <p:spPr bwMode="auto">
                <a:xfrm>
                  <a:off x="6826251" y="2354263"/>
                  <a:ext cx="257175" cy="31750"/>
                </a:xfrm>
                <a:custGeom>
                  <a:avLst/>
                  <a:gdLst>
                    <a:gd name="T0" fmla="*/ 563 w 606"/>
                    <a:gd name="T1" fmla="*/ 0 h 75"/>
                    <a:gd name="T2" fmla="*/ 577 w 606"/>
                    <a:gd name="T3" fmla="*/ 10 h 75"/>
                    <a:gd name="T4" fmla="*/ 558 w 606"/>
                    <a:gd name="T5" fmla="*/ 70 h 75"/>
                    <a:gd name="T6" fmla="*/ 606 w 606"/>
                    <a:gd name="T7" fmla="*/ 70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0 h 75"/>
                    <a:gd name="T68" fmla="*/ 187 w 606"/>
                    <a:gd name="T69" fmla="*/ 70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2" name="Freeform 382"/>
                <p:cNvSpPr>
                  <a:spLocks noEditPoints="1"/>
                </p:cNvSpPr>
                <p:nvPr/>
              </p:nvSpPr>
              <p:spPr bwMode="auto">
                <a:xfrm>
                  <a:off x="6826251" y="2305051"/>
                  <a:ext cx="257175" cy="31750"/>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 name="Freeform 383"/>
                <p:cNvSpPr>
                  <a:spLocks noEditPoints="1"/>
                </p:cNvSpPr>
                <p:nvPr/>
              </p:nvSpPr>
              <p:spPr bwMode="auto">
                <a:xfrm>
                  <a:off x="6826251" y="2305051"/>
                  <a:ext cx="257175" cy="130175"/>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6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6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6"/>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6"/>
                      </a:cubicBezTo>
                      <a:cubicBezTo>
                        <a:pt x="139" y="190"/>
                        <a:pt x="142" y="191"/>
                        <a:pt x="144" y="191"/>
                      </a:cubicBezTo>
                      <a:cubicBezTo>
                        <a:pt x="182" y="191"/>
                        <a:pt x="182" y="191"/>
                        <a:pt x="182" y="191"/>
                      </a:cubicBezTo>
                      <a:cubicBezTo>
                        <a:pt x="185" y="191"/>
                        <a:pt x="187" y="190"/>
                        <a:pt x="187" y="186"/>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6"/>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6"/>
                      </a:cubicBezTo>
                      <a:cubicBezTo>
                        <a:pt x="279" y="190"/>
                        <a:pt x="281" y="191"/>
                        <a:pt x="284" y="191"/>
                      </a:cubicBezTo>
                      <a:cubicBezTo>
                        <a:pt x="322" y="191"/>
                        <a:pt x="322" y="191"/>
                        <a:pt x="322" y="191"/>
                      </a:cubicBezTo>
                      <a:cubicBezTo>
                        <a:pt x="324" y="191"/>
                        <a:pt x="327" y="190"/>
                        <a:pt x="327" y="186"/>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6"/>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6"/>
                      </a:cubicBezTo>
                      <a:cubicBezTo>
                        <a:pt x="419" y="190"/>
                        <a:pt x="421" y="191"/>
                        <a:pt x="423" y="191"/>
                      </a:cubicBezTo>
                      <a:cubicBezTo>
                        <a:pt x="462" y="191"/>
                        <a:pt x="462" y="191"/>
                        <a:pt x="462" y="191"/>
                      </a:cubicBezTo>
                      <a:cubicBezTo>
                        <a:pt x="464" y="191"/>
                        <a:pt x="466" y="190"/>
                        <a:pt x="466" y="186"/>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6"/>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6"/>
                      </a:cubicBezTo>
                      <a:cubicBezTo>
                        <a:pt x="558" y="190"/>
                        <a:pt x="560" y="191"/>
                        <a:pt x="563" y="191"/>
                      </a:cubicBezTo>
                      <a:cubicBezTo>
                        <a:pt x="601" y="191"/>
                        <a:pt x="601" y="191"/>
                        <a:pt x="601" y="191"/>
                      </a:cubicBezTo>
                      <a:cubicBezTo>
                        <a:pt x="604" y="191"/>
                        <a:pt x="606" y="190"/>
                        <a:pt x="606" y="186"/>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16" name="TextBox 515"/>
            <p:cNvSpPr txBox="1"/>
            <p:nvPr/>
          </p:nvSpPr>
          <p:spPr>
            <a:xfrm>
              <a:off x="6110901" y="5693537"/>
              <a:ext cx="5131341" cy="3323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505050"/>
                  </a:solidFill>
                  <a:effectLst/>
                  <a:uLnTx/>
                  <a:uFillTx/>
                  <a:latin typeface="Segoe UI Light"/>
                  <a:ea typeface="+mn-ea"/>
                  <a:cs typeface="+mn-cs"/>
                </a:rPr>
                <a:t>Outputters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[Called with </a:t>
              </a:r>
              <a:r>
                <a:rPr kumimoji="0" lang="en-US" sz="2400" b="1" i="0" u="none" strike="noStrike" kern="1200" cap="none" spc="0" normalizeH="0" baseline="0" noProof="0" dirty="0">
                  <a:ln>
                    <a:noFill/>
                  </a:ln>
                  <a:solidFill>
                    <a:srgbClr val="505050"/>
                  </a:solidFill>
                  <a:effectLst/>
                  <a:uLnTx/>
                  <a:uFillTx/>
                  <a:latin typeface="Segoe UI Light"/>
                  <a:ea typeface="+mn-ea"/>
                  <a:cs typeface="+mn-cs"/>
                </a:rPr>
                <a:t>Output</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syntax]</a:t>
              </a:r>
            </a:p>
          </p:txBody>
        </p:sp>
      </p:grpSp>
      <p:grpSp>
        <p:nvGrpSpPr>
          <p:cNvPr id="46" name="Group 45"/>
          <p:cNvGrpSpPr/>
          <p:nvPr/>
        </p:nvGrpSpPr>
        <p:grpSpPr>
          <a:xfrm>
            <a:off x="5063106" y="2384007"/>
            <a:ext cx="6285325" cy="533307"/>
            <a:chOff x="4793603" y="2384007"/>
            <a:chExt cx="6285325" cy="533307"/>
          </a:xfrm>
        </p:grpSpPr>
        <p:grpSp>
          <p:nvGrpSpPr>
            <p:cNvPr id="601" name="Group 600"/>
            <p:cNvGrpSpPr/>
            <p:nvPr/>
          </p:nvGrpSpPr>
          <p:grpSpPr>
            <a:xfrm>
              <a:off x="4793603" y="2384007"/>
              <a:ext cx="639291" cy="533307"/>
              <a:chOff x="3903676" y="3915709"/>
              <a:chExt cx="3163422" cy="2638977"/>
            </a:xfrm>
          </p:grpSpPr>
          <p:grpSp>
            <p:nvGrpSpPr>
              <p:cNvPr id="602" name="Group 601"/>
              <p:cNvGrpSpPr/>
              <p:nvPr/>
            </p:nvGrpSpPr>
            <p:grpSpPr>
              <a:xfrm>
                <a:off x="4361371" y="4406900"/>
                <a:ext cx="2273514" cy="1658212"/>
                <a:chOff x="6781801" y="2244726"/>
                <a:chExt cx="346075" cy="252413"/>
              </a:xfrm>
            </p:grpSpPr>
            <p:sp>
              <p:nvSpPr>
                <p:cNvPr id="629" name="Freeform 377"/>
                <p:cNvSpPr>
                  <a:spLocks/>
                </p:cNvSpPr>
                <p:nvPr/>
              </p:nvSpPr>
              <p:spPr bwMode="auto">
                <a:xfrm>
                  <a:off x="6781801" y="2244726"/>
                  <a:ext cx="346075" cy="252413"/>
                </a:xfrm>
                <a:prstGeom prst="roundRect">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0" name="Freeform 378"/>
                <p:cNvSpPr>
                  <a:spLocks/>
                </p:cNvSpPr>
                <p:nvPr/>
              </p:nvSpPr>
              <p:spPr bwMode="auto">
                <a:xfrm>
                  <a:off x="6797676" y="2255838"/>
                  <a:ext cx="314325" cy="228600"/>
                </a:xfrm>
                <a:custGeom>
                  <a:avLst/>
                  <a:gdLst>
                    <a:gd name="T0" fmla="*/ 64 w 744"/>
                    <a:gd name="T1" fmla="*/ 0 h 540"/>
                    <a:gd name="T2" fmla="*/ 0 w 744"/>
                    <a:gd name="T3" fmla="*/ 64 h 540"/>
                    <a:gd name="T4" fmla="*/ 0 w 744"/>
                    <a:gd name="T5" fmla="*/ 476 h 540"/>
                    <a:gd name="T6" fmla="*/ 64 w 744"/>
                    <a:gd name="T7" fmla="*/ 540 h 540"/>
                    <a:gd name="T8" fmla="*/ 680 w 744"/>
                    <a:gd name="T9" fmla="*/ 540 h 540"/>
                    <a:gd name="T10" fmla="*/ 744 w 744"/>
                    <a:gd name="T11" fmla="*/ 476 h 540"/>
                    <a:gd name="T12" fmla="*/ 744 w 744"/>
                    <a:gd name="T13" fmla="*/ 64 h 540"/>
                    <a:gd name="T14" fmla="*/ 680 w 744"/>
                    <a:gd name="T15" fmla="*/ 0 h 540"/>
                    <a:gd name="T16" fmla="*/ 254 w 744"/>
                    <a:gd name="T17" fmla="*/ 0 h 540"/>
                    <a:gd name="T18" fmla="*/ 64 w 744"/>
                    <a:gd name="T19"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540">
                      <a:moveTo>
                        <a:pt x="64" y="0"/>
                      </a:moveTo>
                      <a:cubicBezTo>
                        <a:pt x="64" y="0"/>
                        <a:pt x="0" y="0"/>
                        <a:pt x="0" y="64"/>
                      </a:cubicBezTo>
                      <a:cubicBezTo>
                        <a:pt x="0" y="476"/>
                        <a:pt x="0" y="476"/>
                        <a:pt x="0" y="476"/>
                      </a:cubicBezTo>
                      <a:cubicBezTo>
                        <a:pt x="0" y="476"/>
                        <a:pt x="0" y="540"/>
                        <a:pt x="64" y="540"/>
                      </a:cubicBezTo>
                      <a:cubicBezTo>
                        <a:pt x="680" y="540"/>
                        <a:pt x="680" y="540"/>
                        <a:pt x="680" y="540"/>
                      </a:cubicBezTo>
                      <a:cubicBezTo>
                        <a:pt x="680" y="540"/>
                        <a:pt x="744" y="540"/>
                        <a:pt x="744" y="476"/>
                      </a:cubicBezTo>
                      <a:cubicBezTo>
                        <a:pt x="744" y="64"/>
                        <a:pt x="744" y="64"/>
                        <a:pt x="744" y="64"/>
                      </a:cubicBezTo>
                      <a:cubicBezTo>
                        <a:pt x="744" y="64"/>
                        <a:pt x="744" y="0"/>
                        <a:pt x="680" y="0"/>
                      </a:cubicBezTo>
                      <a:cubicBezTo>
                        <a:pt x="254" y="0"/>
                        <a:pt x="254" y="0"/>
                        <a:pt x="254" y="0"/>
                      </a:cubicBezTo>
                      <a:lnTo>
                        <a:pt x="64"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1" name="Freeform 380"/>
                <p:cNvSpPr>
                  <a:spLocks noEditPoints="1"/>
                </p:cNvSpPr>
                <p:nvPr/>
              </p:nvSpPr>
              <p:spPr bwMode="auto">
                <a:xfrm>
                  <a:off x="6826251" y="2403476"/>
                  <a:ext cx="257175" cy="31750"/>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2" name="Freeform 381"/>
                <p:cNvSpPr>
                  <a:spLocks noEditPoints="1"/>
                </p:cNvSpPr>
                <p:nvPr/>
              </p:nvSpPr>
              <p:spPr bwMode="auto">
                <a:xfrm>
                  <a:off x="6826251" y="2354263"/>
                  <a:ext cx="257175" cy="31750"/>
                </a:xfrm>
                <a:custGeom>
                  <a:avLst/>
                  <a:gdLst>
                    <a:gd name="T0" fmla="*/ 563 w 606"/>
                    <a:gd name="T1" fmla="*/ 0 h 75"/>
                    <a:gd name="T2" fmla="*/ 577 w 606"/>
                    <a:gd name="T3" fmla="*/ 10 h 75"/>
                    <a:gd name="T4" fmla="*/ 558 w 606"/>
                    <a:gd name="T5" fmla="*/ 70 h 75"/>
                    <a:gd name="T6" fmla="*/ 606 w 606"/>
                    <a:gd name="T7" fmla="*/ 70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0 h 75"/>
                    <a:gd name="T68" fmla="*/ 187 w 606"/>
                    <a:gd name="T69" fmla="*/ 70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3" name="Freeform 382"/>
                <p:cNvSpPr>
                  <a:spLocks noEditPoints="1"/>
                </p:cNvSpPr>
                <p:nvPr/>
              </p:nvSpPr>
              <p:spPr bwMode="auto">
                <a:xfrm>
                  <a:off x="6826251" y="2305051"/>
                  <a:ext cx="257175" cy="31750"/>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4" name="Freeform 383"/>
                <p:cNvSpPr>
                  <a:spLocks noEditPoints="1"/>
                </p:cNvSpPr>
                <p:nvPr/>
              </p:nvSpPr>
              <p:spPr bwMode="auto">
                <a:xfrm>
                  <a:off x="6826251" y="2305051"/>
                  <a:ext cx="257175" cy="130175"/>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6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6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6"/>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6"/>
                      </a:cubicBezTo>
                      <a:cubicBezTo>
                        <a:pt x="139" y="190"/>
                        <a:pt x="142" y="191"/>
                        <a:pt x="144" y="191"/>
                      </a:cubicBezTo>
                      <a:cubicBezTo>
                        <a:pt x="182" y="191"/>
                        <a:pt x="182" y="191"/>
                        <a:pt x="182" y="191"/>
                      </a:cubicBezTo>
                      <a:cubicBezTo>
                        <a:pt x="185" y="191"/>
                        <a:pt x="187" y="190"/>
                        <a:pt x="187" y="186"/>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6"/>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6"/>
                      </a:cubicBezTo>
                      <a:cubicBezTo>
                        <a:pt x="279" y="190"/>
                        <a:pt x="281" y="191"/>
                        <a:pt x="284" y="191"/>
                      </a:cubicBezTo>
                      <a:cubicBezTo>
                        <a:pt x="322" y="191"/>
                        <a:pt x="322" y="191"/>
                        <a:pt x="322" y="191"/>
                      </a:cubicBezTo>
                      <a:cubicBezTo>
                        <a:pt x="324" y="191"/>
                        <a:pt x="327" y="190"/>
                        <a:pt x="327" y="186"/>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6"/>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6"/>
                      </a:cubicBezTo>
                      <a:cubicBezTo>
                        <a:pt x="419" y="190"/>
                        <a:pt x="421" y="191"/>
                        <a:pt x="423" y="191"/>
                      </a:cubicBezTo>
                      <a:cubicBezTo>
                        <a:pt x="462" y="191"/>
                        <a:pt x="462" y="191"/>
                        <a:pt x="462" y="191"/>
                      </a:cubicBezTo>
                      <a:cubicBezTo>
                        <a:pt x="464" y="191"/>
                        <a:pt x="466" y="190"/>
                        <a:pt x="466" y="186"/>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6"/>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6"/>
                      </a:cubicBezTo>
                      <a:cubicBezTo>
                        <a:pt x="558" y="190"/>
                        <a:pt x="560" y="191"/>
                        <a:pt x="563" y="191"/>
                      </a:cubicBezTo>
                      <a:cubicBezTo>
                        <a:pt x="601" y="191"/>
                        <a:pt x="601" y="191"/>
                        <a:pt x="601" y="191"/>
                      </a:cubicBezTo>
                      <a:cubicBezTo>
                        <a:pt x="604" y="191"/>
                        <a:pt x="606" y="190"/>
                        <a:pt x="606" y="186"/>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3" name="Group 602"/>
              <p:cNvGrpSpPr/>
              <p:nvPr/>
            </p:nvGrpSpPr>
            <p:grpSpPr>
              <a:xfrm>
                <a:off x="6411252" y="4701653"/>
                <a:ext cx="655846" cy="979303"/>
                <a:chOff x="6411252" y="4701653"/>
                <a:chExt cx="655846" cy="979303"/>
              </a:xfrm>
              <a:solidFill>
                <a:schemeClr val="tx1">
                  <a:lumMod val="50000"/>
                  <a:lumOff val="50000"/>
                </a:schemeClr>
              </a:solidFill>
            </p:grpSpPr>
            <p:sp>
              <p:nvSpPr>
                <p:cNvPr id="625" name="Rounded Rectangle 624"/>
                <p:cNvSpPr/>
                <p:nvPr/>
              </p:nvSpPr>
              <p:spPr bwMode="auto">
                <a:xfrm>
                  <a:off x="6411252" y="4701653"/>
                  <a:ext cx="655846"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26" name="Rounded Rectangle 625"/>
                <p:cNvSpPr/>
                <p:nvPr/>
              </p:nvSpPr>
              <p:spPr bwMode="auto">
                <a:xfrm>
                  <a:off x="6411252" y="4967836"/>
                  <a:ext cx="655846"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27" name="Rounded Rectangle 626"/>
                <p:cNvSpPr/>
                <p:nvPr/>
              </p:nvSpPr>
              <p:spPr bwMode="auto">
                <a:xfrm>
                  <a:off x="6411252" y="5234020"/>
                  <a:ext cx="655846"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28" name="Rounded Rectangle 627"/>
                <p:cNvSpPr/>
                <p:nvPr/>
              </p:nvSpPr>
              <p:spPr bwMode="auto">
                <a:xfrm>
                  <a:off x="6411252" y="5500203"/>
                  <a:ext cx="655846"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04" name="Group 603"/>
              <p:cNvGrpSpPr/>
              <p:nvPr/>
            </p:nvGrpSpPr>
            <p:grpSpPr>
              <a:xfrm>
                <a:off x="3903676" y="4701653"/>
                <a:ext cx="655846" cy="979303"/>
                <a:chOff x="6411252" y="4701653"/>
                <a:chExt cx="655846" cy="979303"/>
              </a:xfrm>
              <a:solidFill>
                <a:schemeClr val="tx1">
                  <a:lumMod val="50000"/>
                  <a:lumOff val="50000"/>
                </a:schemeClr>
              </a:solidFill>
            </p:grpSpPr>
            <p:sp>
              <p:nvSpPr>
                <p:cNvPr id="621" name="Rounded Rectangle 620"/>
                <p:cNvSpPr/>
                <p:nvPr/>
              </p:nvSpPr>
              <p:spPr bwMode="auto">
                <a:xfrm>
                  <a:off x="6411252" y="4701653"/>
                  <a:ext cx="655846"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22" name="Rounded Rectangle 621"/>
                <p:cNvSpPr/>
                <p:nvPr/>
              </p:nvSpPr>
              <p:spPr bwMode="auto">
                <a:xfrm>
                  <a:off x="6411252" y="4967836"/>
                  <a:ext cx="655846"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23" name="Rounded Rectangle 622"/>
                <p:cNvSpPr/>
                <p:nvPr/>
              </p:nvSpPr>
              <p:spPr bwMode="auto">
                <a:xfrm>
                  <a:off x="6411252" y="5234020"/>
                  <a:ext cx="655846"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24" name="Rounded Rectangle 623"/>
                <p:cNvSpPr/>
                <p:nvPr/>
              </p:nvSpPr>
              <p:spPr bwMode="auto">
                <a:xfrm>
                  <a:off x="6411252" y="5500203"/>
                  <a:ext cx="655846"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05" name="Group 604"/>
              <p:cNvGrpSpPr/>
              <p:nvPr/>
            </p:nvGrpSpPr>
            <p:grpSpPr>
              <a:xfrm>
                <a:off x="4743760" y="3915709"/>
                <a:ext cx="1531081" cy="723013"/>
                <a:chOff x="4675726" y="3915709"/>
                <a:chExt cx="1531081" cy="723013"/>
              </a:xfrm>
              <a:solidFill>
                <a:schemeClr val="tx1">
                  <a:lumMod val="50000"/>
                  <a:lumOff val="50000"/>
                </a:schemeClr>
              </a:solidFill>
            </p:grpSpPr>
            <p:grpSp>
              <p:nvGrpSpPr>
                <p:cNvPr id="614" name="Group 613"/>
                <p:cNvGrpSpPr/>
                <p:nvPr/>
              </p:nvGrpSpPr>
              <p:grpSpPr>
                <a:xfrm rot="5400000">
                  <a:off x="4803871" y="3787567"/>
                  <a:ext cx="723010" cy="979300"/>
                  <a:chOff x="6411258" y="4701659"/>
                  <a:chExt cx="723010" cy="979300"/>
                </a:xfrm>
                <a:grpFill/>
              </p:grpSpPr>
              <p:sp>
                <p:nvSpPr>
                  <p:cNvPr id="617" name="Rounded Rectangle 616"/>
                  <p:cNvSpPr/>
                  <p:nvPr/>
                </p:nvSpPr>
                <p:spPr bwMode="auto">
                  <a:xfrm>
                    <a:off x="6411258" y="4701659"/>
                    <a:ext cx="723002"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18" name="Rounded Rectangle 617"/>
                  <p:cNvSpPr/>
                  <p:nvPr/>
                </p:nvSpPr>
                <p:spPr bwMode="auto">
                  <a:xfrm>
                    <a:off x="6411258" y="4967843"/>
                    <a:ext cx="723002"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19" name="Rounded Rectangle 618"/>
                  <p:cNvSpPr/>
                  <p:nvPr/>
                </p:nvSpPr>
                <p:spPr bwMode="auto">
                  <a:xfrm>
                    <a:off x="6411258" y="5234024"/>
                    <a:ext cx="723008"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20" name="Rounded Rectangle 619"/>
                  <p:cNvSpPr/>
                  <p:nvPr/>
                </p:nvSpPr>
                <p:spPr bwMode="auto">
                  <a:xfrm>
                    <a:off x="6411264" y="5500206"/>
                    <a:ext cx="723004"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615" name="Rounded Rectangle 614"/>
                <p:cNvSpPr/>
                <p:nvPr/>
              </p:nvSpPr>
              <p:spPr bwMode="auto">
                <a:xfrm rot="5400000">
                  <a:off x="5754926" y="4186839"/>
                  <a:ext cx="723009"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16" name="Rounded Rectangle 615"/>
                <p:cNvSpPr/>
                <p:nvPr/>
              </p:nvSpPr>
              <p:spPr bwMode="auto">
                <a:xfrm rot="5400000">
                  <a:off x="5488743" y="4186836"/>
                  <a:ext cx="723008"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06" name="Group 605"/>
              <p:cNvGrpSpPr/>
              <p:nvPr/>
            </p:nvGrpSpPr>
            <p:grpSpPr>
              <a:xfrm>
                <a:off x="4743759" y="5898838"/>
                <a:ext cx="1531084" cy="655848"/>
                <a:chOff x="4675725" y="3915705"/>
                <a:chExt cx="1531084" cy="655848"/>
              </a:xfrm>
              <a:solidFill>
                <a:schemeClr val="tx1">
                  <a:lumMod val="50000"/>
                  <a:lumOff val="50000"/>
                </a:schemeClr>
              </a:solidFill>
            </p:grpSpPr>
            <p:grpSp>
              <p:nvGrpSpPr>
                <p:cNvPr id="607" name="Group 606"/>
                <p:cNvGrpSpPr/>
                <p:nvPr/>
              </p:nvGrpSpPr>
              <p:grpSpPr>
                <a:xfrm rot="5400000">
                  <a:off x="4837452" y="3753978"/>
                  <a:ext cx="655848" cy="979301"/>
                  <a:chOff x="6411252" y="4701657"/>
                  <a:chExt cx="655848" cy="979301"/>
                </a:xfrm>
                <a:grpFill/>
              </p:grpSpPr>
              <p:sp>
                <p:nvSpPr>
                  <p:cNvPr id="610" name="Rounded Rectangle 609"/>
                  <p:cNvSpPr/>
                  <p:nvPr/>
                </p:nvSpPr>
                <p:spPr bwMode="auto">
                  <a:xfrm>
                    <a:off x="6411252" y="4701657"/>
                    <a:ext cx="655844"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11" name="Rounded Rectangle 610"/>
                  <p:cNvSpPr/>
                  <p:nvPr/>
                </p:nvSpPr>
                <p:spPr bwMode="auto">
                  <a:xfrm>
                    <a:off x="6411252" y="4967841"/>
                    <a:ext cx="655844"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12" name="Rounded Rectangle 611"/>
                  <p:cNvSpPr/>
                  <p:nvPr/>
                </p:nvSpPr>
                <p:spPr bwMode="auto">
                  <a:xfrm>
                    <a:off x="6411252" y="5234025"/>
                    <a:ext cx="655844"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13" name="Rounded Rectangle 612"/>
                  <p:cNvSpPr/>
                  <p:nvPr/>
                </p:nvSpPr>
                <p:spPr bwMode="auto">
                  <a:xfrm>
                    <a:off x="6411254" y="5500205"/>
                    <a:ext cx="655846"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608" name="Rounded Rectangle 607"/>
                <p:cNvSpPr/>
                <p:nvPr/>
              </p:nvSpPr>
              <p:spPr bwMode="auto">
                <a:xfrm rot="5400000">
                  <a:off x="5788510" y="4153252"/>
                  <a:ext cx="655845"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09" name="Rounded Rectangle 608"/>
                <p:cNvSpPr/>
                <p:nvPr/>
              </p:nvSpPr>
              <p:spPr bwMode="auto">
                <a:xfrm rot="5400000">
                  <a:off x="5522323" y="4153252"/>
                  <a:ext cx="655845" cy="18075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468" name="TextBox 467"/>
            <p:cNvSpPr txBox="1"/>
            <p:nvPr/>
          </p:nvSpPr>
          <p:spPr>
            <a:xfrm>
              <a:off x="6110901" y="2412567"/>
              <a:ext cx="496802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Processors [Called with </a:t>
              </a:r>
              <a:r>
                <a:rPr kumimoji="0" lang="en-US" sz="2400" b="1" i="0" u="none" strike="noStrike" kern="1200" cap="none" spc="0" normalizeH="0" baseline="0" noProof="0" dirty="0">
                  <a:ln>
                    <a:noFill/>
                  </a:ln>
                  <a:solidFill>
                    <a:srgbClr val="505050"/>
                  </a:solidFill>
                  <a:effectLst/>
                  <a:uLnTx/>
                  <a:uFillTx/>
                  <a:latin typeface="Segoe UI Light"/>
                  <a:ea typeface="+mn-ea"/>
                  <a:cs typeface="+mn-cs"/>
                </a:rPr>
                <a:t>Process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syntax]</a:t>
              </a:r>
            </a:p>
          </p:txBody>
        </p:sp>
      </p:grpSp>
      <p:grpSp>
        <p:nvGrpSpPr>
          <p:cNvPr id="47" name="Group 46"/>
          <p:cNvGrpSpPr/>
          <p:nvPr/>
        </p:nvGrpSpPr>
        <p:grpSpPr>
          <a:xfrm>
            <a:off x="4970392" y="3172217"/>
            <a:ext cx="5832505" cy="449537"/>
            <a:chOff x="4700889" y="3172217"/>
            <a:chExt cx="5832505" cy="449537"/>
          </a:xfrm>
        </p:grpSpPr>
        <p:grpSp>
          <p:nvGrpSpPr>
            <p:cNvPr id="413" name="Group 412"/>
            <p:cNvGrpSpPr/>
            <p:nvPr/>
          </p:nvGrpSpPr>
          <p:grpSpPr>
            <a:xfrm>
              <a:off x="4700889" y="3172217"/>
              <a:ext cx="824719" cy="449537"/>
              <a:chOff x="5138738" y="2898775"/>
              <a:chExt cx="1919287" cy="1046163"/>
            </a:xfrm>
          </p:grpSpPr>
          <p:sp>
            <p:nvSpPr>
              <p:cNvPr id="211" name="Freeform 167"/>
              <p:cNvSpPr>
                <a:spLocks/>
              </p:cNvSpPr>
              <p:nvPr/>
            </p:nvSpPr>
            <p:spPr bwMode="auto">
              <a:xfrm>
                <a:off x="5138738" y="2898775"/>
                <a:ext cx="903288" cy="1046163"/>
              </a:xfrm>
              <a:custGeom>
                <a:avLst/>
                <a:gdLst>
                  <a:gd name="T0" fmla="*/ 0 w 569"/>
                  <a:gd name="T1" fmla="*/ 0 h 659"/>
                  <a:gd name="T2" fmla="*/ 569 w 569"/>
                  <a:gd name="T3" fmla="*/ 0 h 659"/>
                  <a:gd name="T4" fmla="*/ 569 w 569"/>
                  <a:gd name="T5" fmla="*/ 659 h 659"/>
                  <a:gd name="T6" fmla="*/ 0 w 569"/>
                  <a:gd name="T7" fmla="*/ 659 h 659"/>
                  <a:gd name="T8" fmla="*/ 0 w 569"/>
                  <a:gd name="T9" fmla="*/ 0 h 659"/>
                  <a:gd name="T10" fmla="*/ 0 w 569"/>
                  <a:gd name="T11" fmla="*/ 0 h 659"/>
                </a:gdLst>
                <a:ahLst/>
                <a:cxnLst>
                  <a:cxn ang="0">
                    <a:pos x="T0" y="T1"/>
                  </a:cxn>
                  <a:cxn ang="0">
                    <a:pos x="T2" y="T3"/>
                  </a:cxn>
                  <a:cxn ang="0">
                    <a:pos x="T4" y="T5"/>
                  </a:cxn>
                  <a:cxn ang="0">
                    <a:pos x="T6" y="T7"/>
                  </a:cxn>
                  <a:cxn ang="0">
                    <a:pos x="T8" y="T9"/>
                  </a:cxn>
                  <a:cxn ang="0">
                    <a:pos x="T10" y="T11"/>
                  </a:cxn>
                </a:cxnLst>
                <a:rect l="0" t="0" r="r" b="b"/>
                <a:pathLst>
                  <a:path w="569" h="659">
                    <a:moveTo>
                      <a:pt x="0" y="0"/>
                    </a:moveTo>
                    <a:lnTo>
                      <a:pt x="569" y="0"/>
                    </a:lnTo>
                    <a:lnTo>
                      <a:pt x="569" y="659"/>
                    </a:lnTo>
                    <a:lnTo>
                      <a:pt x="0" y="65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168"/>
              <p:cNvSpPr>
                <a:spLocks/>
              </p:cNvSpPr>
              <p:nvPr/>
            </p:nvSpPr>
            <p:spPr bwMode="auto">
              <a:xfrm>
                <a:off x="6153150" y="2898775"/>
                <a:ext cx="904875" cy="1046163"/>
              </a:xfrm>
              <a:custGeom>
                <a:avLst/>
                <a:gdLst>
                  <a:gd name="T0" fmla="*/ 0 w 570"/>
                  <a:gd name="T1" fmla="*/ 0 h 659"/>
                  <a:gd name="T2" fmla="*/ 570 w 570"/>
                  <a:gd name="T3" fmla="*/ 0 h 659"/>
                  <a:gd name="T4" fmla="*/ 570 w 570"/>
                  <a:gd name="T5" fmla="*/ 659 h 659"/>
                  <a:gd name="T6" fmla="*/ 0 w 570"/>
                  <a:gd name="T7" fmla="*/ 659 h 659"/>
                  <a:gd name="T8" fmla="*/ 0 w 570"/>
                  <a:gd name="T9" fmla="*/ 0 h 659"/>
                  <a:gd name="T10" fmla="*/ 0 w 570"/>
                  <a:gd name="T11" fmla="*/ 0 h 659"/>
                </a:gdLst>
                <a:ahLst/>
                <a:cxnLst>
                  <a:cxn ang="0">
                    <a:pos x="T0" y="T1"/>
                  </a:cxn>
                  <a:cxn ang="0">
                    <a:pos x="T2" y="T3"/>
                  </a:cxn>
                  <a:cxn ang="0">
                    <a:pos x="T4" y="T5"/>
                  </a:cxn>
                  <a:cxn ang="0">
                    <a:pos x="T6" y="T7"/>
                  </a:cxn>
                  <a:cxn ang="0">
                    <a:pos x="T8" y="T9"/>
                  </a:cxn>
                  <a:cxn ang="0">
                    <a:pos x="T10" y="T11"/>
                  </a:cxn>
                </a:cxnLst>
                <a:rect l="0" t="0" r="r" b="b"/>
                <a:pathLst>
                  <a:path w="570" h="659">
                    <a:moveTo>
                      <a:pt x="0" y="0"/>
                    </a:moveTo>
                    <a:lnTo>
                      <a:pt x="570" y="0"/>
                    </a:lnTo>
                    <a:lnTo>
                      <a:pt x="570" y="659"/>
                    </a:lnTo>
                    <a:lnTo>
                      <a:pt x="0" y="65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169"/>
              <p:cNvSpPr>
                <a:spLocks/>
              </p:cNvSpPr>
              <p:nvPr/>
            </p:nvSpPr>
            <p:spPr bwMode="auto">
              <a:xfrm>
                <a:off x="6042025" y="2898775"/>
                <a:ext cx="111125" cy="1046163"/>
              </a:xfrm>
              <a:custGeom>
                <a:avLst/>
                <a:gdLst>
                  <a:gd name="T0" fmla="*/ 0 w 70"/>
                  <a:gd name="T1" fmla="*/ 0 h 659"/>
                  <a:gd name="T2" fmla="*/ 70 w 70"/>
                  <a:gd name="T3" fmla="*/ 0 h 659"/>
                  <a:gd name="T4" fmla="*/ 70 w 70"/>
                  <a:gd name="T5" fmla="*/ 659 h 659"/>
                  <a:gd name="T6" fmla="*/ 0 w 70"/>
                  <a:gd name="T7" fmla="*/ 659 h 659"/>
                  <a:gd name="T8" fmla="*/ 0 w 70"/>
                  <a:gd name="T9" fmla="*/ 0 h 659"/>
                  <a:gd name="T10" fmla="*/ 0 w 70"/>
                  <a:gd name="T11" fmla="*/ 0 h 659"/>
                </a:gdLst>
                <a:ahLst/>
                <a:cxnLst>
                  <a:cxn ang="0">
                    <a:pos x="T0" y="T1"/>
                  </a:cxn>
                  <a:cxn ang="0">
                    <a:pos x="T2" y="T3"/>
                  </a:cxn>
                  <a:cxn ang="0">
                    <a:pos x="T4" y="T5"/>
                  </a:cxn>
                  <a:cxn ang="0">
                    <a:pos x="T6" y="T7"/>
                  </a:cxn>
                  <a:cxn ang="0">
                    <a:pos x="T8" y="T9"/>
                  </a:cxn>
                  <a:cxn ang="0">
                    <a:pos x="T10" y="T11"/>
                  </a:cxn>
                </a:cxnLst>
                <a:rect l="0" t="0" r="r" b="b"/>
                <a:pathLst>
                  <a:path w="70" h="659">
                    <a:moveTo>
                      <a:pt x="0" y="0"/>
                    </a:moveTo>
                    <a:lnTo>
                      <a:pt x="70" y="0"/>
                    </a:lnTo>
                    <a:lnTo>
                      <a:pt x="70" y="659"/>
                    </a:lnTo>
                    <a:lnTo>
                      <a:pt x="0" y="659"/>
                    </a:lnTo>
                    <a:lnTo>
                      <a:pt x="0"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170"/>
              <p:cNvSpPr>
                <a:spLocks/>
              </p:cNvSpPr>
              <p:nvPr/>
            </p:nvSpPr>
            <p:spPr bwMode="auto">
              <a:xfrm>
                <a:off x="5195888" y="2924175"/>
                <a:ext cx="1804988" cy="993775"/>
              </a:xfrm>
              <a:custGeom>
                <a:avLst/>
                <a:gdLst>
                  <a:gd name="T0" fmla="*/ 515 w 812"/>
                  <a:gd name="T1" fmla="*/ 1 h 447"/>
                  <a:gd name="T2" fmla="*/ 486 w 812"/>
                  <a:gd name="T3" fmla="*/ 0 h 447"/>
                  <a:gd name="T4" fmla="*/ 419 w 812"/>
                  <a:gd name="T5" fmla="*/ 10 h 447"/>
                  <a:gd name="T6" fmla="*/ 407 w 812"/>
                  <a:gd name="T7" fmla="*/ 17 h 447"/>
                  <a:gd name="T8" fmla="*/ 393 w 812"/>
                  <a:gd name="T9" fmla="*/ 9 h 447"/>
                  <a:gd name="T10" fmla="*/ 328 w 812"/>
                  <a:gd name="T11" fmla="*/ 0 h 447"/>
                  <a:gd name="T12" fmla="*/ 297 w 812"/>
                  <a:gd name="T13" fmla="*/ 1 h 447"/>
                  <a:gd name="T14" fmla="*/ 0 w 812"/>
                  <a:gd name="T15" fmla="*/ 17 h 447"/>
                  <a:gd name="T16" fmla="*/ 0 w 812"/>
                  <a:gd name="T17" fmla="*/ 431 h 447"/>
                  <a:gd name="T18" fmla="*/ 0 w 812"/>
                  <a:gd name="T19" fmla="*/ 431 h 447"/>
                  <a:gd name="T20" fmla="*/ 31 w 812"/>
                  <a:gd name="T21" fmla="*/ 431 h 447"/>
                  <a:gd name="T22" fmla="*/ 297 w 812"/>
                  <a:gd name="T23" fmla="*/ 446 h 447"/>
                  <a:gd name="T24" fmla="*/ 328 w 812"/>
                  <a:gd name="T25" fmla="*/ 447 h 447"/>
                  <a:gd name="T26" fmla="*/ 393 w 812"/>
                  <a:gd name="T27" fmla="*/ 439 h 447"/>
                  <a:gd name="T28" fmla="*/ 407 w 812"/>
                  <a:gd name="T29" fmla="*/ 431 h 447"/>
                  <a:gd name="T30" fmla="*/ 419 w 812"/>
                  <a:gd name="T31" fmla="*/ 438 h 447"/>
                  <a:gd name="T32" fmla="*/ 486 w 812"/>
                  <a:gd name="T33" fmla="*/ 447 h 447"/>
                  <a:gd name="T34" fmla="*/ 515 w 812"/>
                  <a:gd name="T35" fmla="*/ 446 h 447"/>
                  <a:gd name="T36" fmla="*/ 781 w 812"/>
                  <a:gd name="T37" fmla="*/ 431 h 447"/>
                  <a:gd name="T38" fmla="*/ 812 w 812"/>
                  <a:gd name="T39" fmla="*/ 431 h 447"/>
                  <a:gd name="T40" fmla="*/ 812 w 812"/>
                  <a:gd name="T41" fmla="*/ 431 h 447"/>
                  <a:gd name="T42" fmla="*/ 812 w 812"/>
                  <a:gd name="T43" fmla="*/ 17 h 447"/>
                  <a:gd name="T44" fmla="*/ 515 w 812"/>
                  <a:gd name="T45" fmla="*/ 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2" h="447">
                    <a:moveTo>
                      <a:pt x="515" y="1"/>
                    </a:moveTo>
                    <a:cubicBezTo>
                      <a:pt x="506" y="1"/>
                      <a:pt x="496" y="0"/>
                      <a:pt x="486" y="0"/>
                    </a:cubicBezTo>
                    <a:cubicBezTo>
                      <a:pt x="449" y="0"/>
                      <a:pt x="429" y="5"/>
                      <a:pt x="419" y="10"/>
                    </a:cubicBezTo>
                    <a:cubicBezTo>
                      <a:pt x="410" y="14"/>
                      <a:pt x="407" y="17"/>
                      <a:pt x="407" y="17"/>
                    </a:cubicBezTo>
                    <a:cubicBezTo>
                      <a:pt x="407" y="17"/>
                      <a:pt x="404" y="13"/>
                      <a:pt x="393" y="9"/>
                    </a:cubicBezTo>
                    <a:cubicBezTo>
                      <a:pt x="382" y="4"/>
                      <a:pt x="363" y="0"/>
                      <a:pt x="328" y="0"/>
                    </a:cubicBezTo>
                    <a:cubicBezTo>
                      <a:pt x="317" y="0"/>
                      <a:pt x="307" y="1"/>
                      <a:pt x="297" y="1"/>
                    </a:cubicBezTo>
                    <a:cubicBezTo>
                      <a:pt x="245" y="5"/>
                      <a:pt x="192" y="17"/>
                      <a:pt x="0" y="17"/>
                    </a:cubicBezTo>
                    <a:cubicBezTo>
                      <a:pt x="0" y="431"/>
                      <a:pt x="0" y="431"/>
                      <a:pt x="0" y="431"/>
                    </a:cubicBezTo>
                    <a:cubicBezTo>
                      <a:pt x="0" y="431"/>
                      <a:pt x="0" y="431"/>
                      <a:pt x="0" y="431"/>
                    </a:cubicBezTo>
                    <a:cubicBezTo>
                      <a:pt x="31" y="431"/>
                      <a:pt x="31" y="431"/>
                      <a:pt x="31" y="431"/>
                    </a:cubicBezTo>
                    <a:cubicBezTo>
                      <a:pt x="198" y="432"/>
                      <a:pt x="248" y="442"/>
                      <a:pt x="297" y="446"/>
                    </a:cubicBezTo>
                    <a:cubicBezTo>
                      <a:pt x="307" y="446"/>
                      <a:pt x="317" y="447"/>
                      <a:pt x="328" y="447"/>
                    </a:cubicBezTo>
                    <a:cubicBezTo>
                      <a:pt x="363" y="447"/>
                      <a:pt x="382" y="443"/>
                      <a:pt x="393" y="439"/>
                    </a:cubicBezTo>
                    <a:cubicBezTo>
                      <a:pt x="404" y="434"/>
                      <a:pt x="407" y="431"/>
                      <a:pt x="407" y="431"/>
                    </a:cubicBezTo>
                    <a:cubicBezTo>
                      <a:pt x="407" y="431"/>
                      <a:pt x="410" y="434"/>
                      <a:pt x="419" y="438"/>
                    </a:cubicBezTo>
                    <a:cubicBezTo>
                      <a:pt x="429" y="442"/>
                      <a:pt x="449" y="447"/>
                      <a:pt x="486" y="447"/>
                    </a:cubicBezTo>
                    <a:cubicBezTo>
                      <a:pt x="496" y="447"/>
                      <a:pt x="506" y="446"/>
                      <a:pt x="515" y="446"/>
                    </a:cubicBezTo>
                    <a:cubicBezTo>
                      <a:pt x="564" y="442"/>
                      <a:pt x="614" y="432"/>
                      <a:pt x="781" y="431"/>
                    </a:cubicBezTo>
                    <a:cubicBezTo>
                      <a:pt x="812" y="431"/>
                      <a:pt x="812" y="431"/>
                      <a:pt x="812" y="431"/>
                    </a:cubicBezTo>
                    <a:cubicBezTo>
                      <a:pt x="812" y="431"/>
                      <a:pt x="812" y="431"/>
                      <a:pt x="812" y="431"/>
                    </a:cubicBezTo>
                    <a:cubicBezTo>
                      <a:pt x="812" y="17"/>
                      <a:pt x="812" y="17"/>
                      <a:pt x="812" y="17"/>
                    </a:cubicBezTo>
                    <a:cubicBezTo>
                      <a:pt x="619" y="17"/>
                      <a:pt x="567" y="5"/>
                      <a:pt x="5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171"/>
              <p:cNvSpPr>
                <a:spLocks/>
              </p:cNvSpPr>
              <p:nvPr/>
            </p:nvSpPr>
            <p:spPr bwMode="auto">
              <a:xfrm>
                <a:off x="5856288" y="2924175"/>
                <a:ext cx="212725" cy="993775"/>
              </a:xfrm>
              <a:custGeom>
                <a:avLst/>
                <a:gdLst>
                  <a:gd name="T0" fmla="*/ 0 w 96"/>
                  <a:gd name="T1" fmla="*/ 1 h 447"/>
                  <a:gd name="T2" fmla="*/ 0 w 96"/>
                  <a:gd name="T3" fmla="*/ 446 h 447"/>
                  <a:gd name="T4" fmla="*/ 31 w 96"/>
                  <a:gd name="T5" fmla="*/ 447 h 447"/>
                  <a:gd name="T6" fmla="*/ 96 w 96"/>
                  <a:gd name="T7" fmla="*/ 439 h 447"/>
                  <a:gd name="T8" fmla="*/ 96 w 96"/>
                  <a:gd name="T9" fmla="*/ 9 h 447"/>
                  <a:gd name="T10" fmla="*/ 31 w 96"/>
                  <a:gd name="T11" fmla="*/ 0 h 447"/>
                  <a:gd name="T12" fmla="*/ 0 w 96"/>
                  <a:gd name="T13" fmla="*/ 1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0" y="1"/>
                    </a:moveTo>
                    <a:cubicBezTo>
                      <a:pt x="0" y="446"/>
                      <a:pt x="0" y="446"/>
                      <a:pt x="0" y="446"/>
                    </a:cubicBezTo>
                    <a:cubicBezTo>
                      <a:pt x="10" y="446"/>
                      <a:pt x="19" y="447"/>
                      <a:pt x="31" y="447"/>
                    </a:cubicBezTo>
                    <a:cubicBezTo>
                      <a:pt x="66" y="447"/>
                      <a:pt x="85" y="443"/>
                      <a:pt x="96" y="439"/>
                    </a:cubicBezTo>
                    <a:cubicBezTo>
                      <a:pt x="96" y="9"/>
                      <a:pt x="96" y="9"/>
                      <a:pt x="96" y="9"/>
                    </a:cubicBezTo>
                    <a:cubicBezTo>
                      <a:pt x="85" y="4"/>
                      <a:pt x="66" y="0"/>
                      <a:pt x="31" y="0"/>
                    </a:cubicBezTo>
                    <a:cubicBezTo>
                      <a:pt x="19" y="0"/>
                      <a:pt x="10" y="1"/>
                      <a:pt x="0" y="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172"/>
              <p:cNvSpPr>
                <a:spLocks/>
              </p:cNvSpPr>
              <p:nvPr/>
            </p:nvSpPr>
            <p:spPr bwMode="auto">
              <a:xfrm>
                <a:off x="6127750" y="2924175"/>
                <a:ext cx="212725" cy="993775"/>
              </a:xfrm>
              <a:custGeom>
                <a:avLst/>
                <a:gdLst>
                  <a:gd name="T0" fmla="*/ 67 w 96"/>
                  <a:gd name="T1" fmla="*/ 0 h 447"/>
                  <a:gd name="T2" fmla="*/ 0 w 96"/>
                  <a:gd name="T3" fmla="*/ 10 h 447"/>
                  <a:gd name="T4" fmla="*/ 0 w 96"/>
                  <a:gd name="T5" fmla="*/ 438 h 447"/>
                  <a:gd name="T6" fmla="*/ 67 w 96"/>
                  <a:gd name="T7" fmla="*/ 447 h 447"/>
                  <a:gd name="T8" fmla="*/ 96 w 96"/>
                  <a:gd name="T9" fmla="*/ 446 h 447"/>
                  <a:gd name="T10" fmla="*/ 96 w 96"/>
                  <a:gd name="T11" fmla="*/ 1 h 447"/>
                  <a:gd name="T12" fmla="*/ 67 w 96"/>
                  <a:gd name="T13" fmla="*/ 0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67" y="0"/>
                    </a:moveTo>
                    <a:cubicBezTo>
                      <a:pt x="31" y="0"/>
                      <a:pt x="10" y="5"/>
                      <a:pt x="0" y="10"/>
                    </a:cubicBezTo>
                    <a:cubicBezTo>
                      <a:pt x="0" y="438"/>
                      <a:pt x="0" y="438"/>
                      <a:pt x="0" y="438"/>
                    </a:cubicBezTo>
                    <a:cubicBezTo>
                      <a:pt x="10" y="442"/>
                      <a:pt x="31" y="447"/>
                      <a:pt x="67" y="447"/>
                    </a:cubicBezTo>
                    <a:cubicBezTo>
                      <a:pt x="78" y="447"/>
                      <a:pt x="87" y="446"/>
                      <a:pt x="96" y="446"/>
                    </a:cubicBezTo>
                    <a:cubicBezTo>
                      <a:pt x="96" y="1"/>
                      <a:pt x="96" y="1"/>
                      <a:pt x="96" y="1"/>
                    </a:cubicBezTo>
                    <a:cubicBezTo>
                      <a:pt x="87" y="1"/>
                      <a:pt x="78" y="0"/>
                      <a:pt x="6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173"/>
              <p:cNvSpPr>
                <a:spLocks/>
              </p:cNvSpPr>
              <p:nvPr/>
            </p:nvSpPr>
            <p:spPr bwMode="auto">
              <a:xfrm>
                <a:off x="6069013" y="2944813"/>
                <a:ext cx="58738" cy="952500"/>
              </a:xfrm>
              <a:custGeom>
                <a:avLst/>
                <a:gdLst>
                  <a:gd name="T0" fmla="*/ 0 w 26"/>
                  <a:gd name="T1" fmla="*/ 429 h 429"/>
                  <a:gd name="T2" fmla="*/ 14 w 26"/>
                  <a:gd name="T3" fmla="*/ 421 h 429"/>
                  <a:gd name="T4" fmla="*/ 26 w 26"/>
                  <a:gd name="T5" fmla="*/ 428 h 429"/>
                  <a:gd name="T6" fmla="*/ 26 w 26"/>
                  <a:gd name="T7" fmla="*/ 1 h 429"/>
                  <a:gd name="T8" fmla="*/ 14 w 26"/>
                  <a:gd name="T9" fmla="*/ 7 h 429"/>
                  <a:gd name="T10" fmla="*/ 0 w 26"/>
                  <a:gd name="T11" fmla="*/ 0 h 429"/>
                  <a:gd name="T12" fmla="*/ 0 w 2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26" h="429">
                    <a:moveTo>
                      <a:pt x="0" y="429"/>
                    </a:moveTo>
                    <a:cubicBezTo>
                      <a:pt x="12" y="425"/>
                      <a:pt x="14" y="421"/>
                      <a:pt x="14" y="421"/>
                    </a:cubicBezTo>
                    <a:cubicBezTo>
                      <a:pt x="14" y="421"/>
                      <a:pt x="17" y="424"/>
                      <a:pt x="26" y="428"/>
                    </a:cubicBezTo>
                    <a:cubicBezTo>
                      <a:pt x="26" y="1"/>
                      <a:pt x="26" y="1"/>
                      <a:pt x="26" y="1"/>
                    </a:cubicBezTo>
                    <a:cubicBezTo>
                      <a:pt x="17" y="4"/>
                      <a:pt x="14" y="7"/>
                      <a:pt x="14" y="7"/>
                    </a:cubicBezTo>
                    <a:cubicBezTo>
                      <a:pt x="14" y="7"/>
                      <a:pt x="12" y="4"/>
                      <a:pt x="0" y="0"/>
                    </a:cubicBezTo>
                    <a:cubicBezTo>
                      <a:pt x="0" y="429"/>
                      <a:pt x="0" y="429"/>
                      <a:pt x="0" y="429"/>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174"/>
              <p:cNvSpPr>
                <a:spLocks/>
              </p:cNvSpPr>
              <p:nvPr/>
            </p:nvSpPr>
            <p:spPr bwMode="auto">
              <a:xfrm>
                <a:off x="5335588" y="3017838"/>
                <a:ext cx="255588" cy="265113"/>
              </a:xfrm>
              <a:custGeom>
                <a:avLst/>
                <a:gdLst>
                  <a:gd name="T0" fmla="*/ 115 w 115"/>
                  <a:gd name="T1" fmla="*/ 118 h 119"/>
                  <a:gd name="T2" fmla="*/ 0 w 115"/>
                  <a:gd name="T3" fmla="*/ 119 h 119"/>
                  <a:gd name="T4" fmla="*/ 0 w 115"/>
                  <a:gd name="T5" fmla="*/ 4 h 119"/>
                  <a:gd name="T6" fmla="*/ 115 w 115"/>
                  <a:gd name="T7" fmla="*/ 0 h 119"/>
                  <a:gd name="T8" fmla="*/ 115 w 115"/>
                  <a:gd name="T9" fmla="*/ 118 h 119"/>
                </a:gdLst>
                <a:ahLst/>
                <a:cxnLst>
                  <a:cxn ang="0">
                    <a:pos x="T0" y="T1"/>
                  </a:cxn>
                  <a:cxn ang="0">
                    <a:pos x="T2" y="T3"/>
                  </a:cxn>
                  <a:cxn ang="0">
                    <a:pos x="T4" y="T5"/>
                  </a:cxn>
                  <a:cxn ang="0">
                    <a:pos x="T6" y="T7"/>
                  </a:cxn>
                  <a:cxn ang="0">
                    <a:pos x="T8" y="T9"/>
                  </a:cxn>
                </a:cxnLst>
                <a:rect l="0" t="0" r="r" b="b"/>
                <a:pathLst>
                  <a:path w="115" h="119">
                    <a:moveTo>
                      <a:pt x="115" y="118"/>
                    </a:moveTo>
                    <a:cubicBezTo>
                      <a:pt x="77" y="119"/>
                      <a:pt x="38" y="119"/>
                      <a:pt x="0" y="119"/>
                    </a:cubicBezTo>
                    <a:cubicBezTo>
                      <a:pt x="0" y="80"/>
                      <a:pt x="0" y="42"/>
                      <a:pt x="0" y="4"/>
                    </a:cubicBezTo>
                    <a:cubicBezTo>
                      <a:pt x="39" y="4"/>
                      <a:pt x="77" y="2"/>
                      <a:pt x="115" y="0"/>
                    </a:cubicBezTo>
                    <a:cubicBezTo>
                      <a:pt x="115" y="40"/>
                      <a:pt x="115" y="79"/>
                      <a:pt x="115" y="118"/>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175"/>
              <p:cNvSpPr>
                <a:spLocks noEditPoints="1"/>
              </p:cNvSpPr>
              <p:nvPr/>
            </p:nvSpPr>
            <p:spPr bwMode="auto">
              <a:xfrm>
                <a:off x="5400675" y="3060700"/>
                <a:ext cx="127000" cy="184150"/>
              </a:xfrm>
              <a:custGeom>
                <a:avLst/>
                <a:gdLst>
                  <a:gd name="T0" fmla="*/ 28 w 57"/>
                  <a:gd name="T1" fmla="*/ 83 h 83"/>
                  <a:gd name="T2" fmla="*/ 0 w 57"/>
                  <a:gd name="T3" fmla="*/ 43 h 83"/>
                  <a:gd name="T4" fmla="*/ 8 w 57"/>
                  <a:gd name="T5" fmla="*/ 12 h 83"/>
                  <a:gd name="T6" fmla="*/ 30 w 57"/>
                  <a:gd name="T7" fmla="*/ 1 h 83"/>
                  <a:gd name="T8" fmla="*/ 57 w 57"/>
                  <a:gd name="T9" fmla="*/ 40 h 83"/>
                  <a:gd name="T10" fmla="*/ 49 w 57"/>
                  <a:gd name="T11" fmla="*/ 72 h 83"/>
                  <a:gd name="T12" fmla="*/ 28 w 57"/>
                  <a:gd name="T13" fmla="*/ 83 h 83"/>
                  <a:gd name="T14" fmla="*/ 29 w 57"/>
                  <a:gd name="T15" fmla="*/ 14 h 83"/>
                  <a:gd name="T16" fmla="*/ 18 w 57"/>
                  <a:gd name="T17" fmla="*/ 43 h 83"/>
                  <a:gd name="T18" fmla="*/ 28 w 57"/>
                  <a:gd name="T19" fmla="*/ 69 h 83"/>
                  <a:gd name="T20" fmla="*/ 39 w 57"/>
                  <a:gd name="T21" fmla="*/ 42 h 83"/>
                  <a:gd name="T22" fmla="*/ 29 w 57"/>
                  <a:gd name="T23" fmla="*/ 1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83">
                    <a:moveTo>
                      <a:pt x="28" y="83"/>
                    </a:moveTo>
                    <a:cubicBezTo>
                      <a:pt x="10" y="83"/>
                      <a:pt x="0" y="70"/>
                      <a:pt x="0" y="43"/>
                    </a:cubicBezTo>
                    <a:cubicBezTo>
                      <a:pt x="0" y="30"/>
                      <a:pt x="3" y="20"/>
                      <a:pt x="8" y="12"/>
                    </a:cubicBezTo>
                    <a:cubicBezTo>
                      <a:pt x="13" y="5"/>
                      <a:pt x="20" y="1"/>
                      <a:pt x="30" y="1"/>
                    </a:cubicBezTo>
                    <a:cubicBezTo>
                      <a:pt x="48" y="0"/>
                      <a:pt x="57" y="13"/>
                      <a:pt x="57" y="40"/>
                    </a:cubicBezTo>
                    <a:cubicBezTo>
                      <a:pt x="57" y="54"/>
                      <a:pt x="55" y="64"/>
                      <a:pt x="49" y="72"/>
                    </a:cubicBezTo>
                    <a:cubicBezTo>
                      <a:pt x="45" y="79"/>
                      <a:pt x="37" y="83"/>
                      <a:pt x="28" y="83"/>
                    </a:cubicBezTo>
                    <a:close/>
                    <a:moveTo>
                      <a:pt x="29" y="14"/>
                    </a:moveTo>
                    <a:cubicBezTo>
                      <a:pt x="22" y="14"/>
                      <a:pt x="18" y="24"/>
                      <a:pt x="18" y="43"/>
                    </a:cubicBezTo>
                    <a:cubicBezTo>
                      <a:pt x="18" y="60"/>
                      <a:pt x="21" y="69"/>
                      <a:pt x="28" y="69"/>
                    </a:cubicBezTo>
                    <a:cubicBezTo>
                      <a:pt x="36" y="69"/>
                      <a:pt x="39" y="60"/>
                      <a:pt x="39" y="42"/>
                    </a:cubicBezTo>
                    <a:cubicBezTo>
                      <a:pt x="39" y="23"/>
                      <a:pt x="36" y="14"/>
                      <a:pt x="29" y="1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176"/>
              <p:cNvSpPr>
                <a:spLocks noEditPoints="1"/>
              </p:cNvSpPr>
              <p:nvPr/>
            </p:nvSpPr>
            <p:spPr bwMode="auto">
              <a:xfrm>
                <a:off x="5351463" y="3327400"/>
                <a:ext cx="44450" cy="58738"/>
              </a:xfrm>
              <a:custGeom>
                <a:avLst/>
                <a:gdLst>
                  <a:gd name="T0" fmla="*/ 10 w 20"/>
                  <a:gd name="T1" fmla="*/ 27 h 27"/>
                  <a:gd name="T2" fmla="*/ 0 w 20"/>
                  <a:gd name="T3" fmla="*/ 13 h 27"/>
                  <a:gd name="T4" fmla="*/ 3 w 20"/>
                  <a:gd name="T5" fmla="*/ 3 h 27"/>
                  <a:gd name="T6" fmla="*/ 10 w 20"/>
                  <a:gd name="T7" fmla="*/ 0 h 27"/>
                  <a:gd name="T8" fmla="*/ 20 w 20"/>
                  <a:gd name="T9" fmla="*/ 13 h 27"/>
                  <a:gd name="T10" fmla="*/ 17 w 20"/>
                  <a:gd name="T11" fmla="*/ 23 h 27"/>
                  <a:gd name="T12" fmla="*/ 10 w 20"/>
                  <a:gd name="T13" fmla="*/ 27 h 27"/>
                  <a:gd name="T14" fmla="*/ 10 w 20"/>
                  <a:gd name="T15" fmla="*/ 4 h 27"/>
                  <a:gd name="T16" fmla="*/ 7 w 20"/>
                  <a:gd name="T17" fmla="*/ 13 h 27"/>
                  <a:gd name="T18" fmla="*/ 10 w 20"/>
                  <a:gd name="T19" fmla="*/ 22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2"/>
                      <a:pt x="0" y="13"/>
                    </a:cubicBezTo>
                    <a:cubicBezTo>
                      <a:pt x="0" y="9"/>
                      <a:pt x="1" y="6"/>
                      <a:pt x="3" y="3"/>
                    </a:cubicBezTo>
                    <a:cubicBezTo>
                      <a:pt x="5" y="1"/>
                      <a:pt x="7" y="0"/>
                      <a:pt x="10" y="0"/>
                    </a:cubicBezTo>
                    <a:cubicBezTo>
                      <a:pt x="17" y="0"/>
                      <a:pt x="20" y="4"/>
                      <a:pt x="20" y="13"/>
                    </a:cubicBezTo>
                    <a:cubicBezTo>
                      <a:pt x="20" y="17"/>
                      <a:pt x="19" y="21"/>
                      <a:pt x="17" y="23"/>
                    </a:cubicBezTo>
                    <a:cubicBezTo>
                      <a:pt x="16" y="25"/>
                      <a:pt x="13" y="27"/>
                      <a:pt x="10" y="27"/>
                    </a:cubicBezTo>
                    <a:close/>
                    <a:moveTo>
                      <a:pt x="10" y="4"/>
                    </a:moveTo>
                    <a:cubicBezTo>
                      <a:pt x="8" y="4"/>
                      <a:pt x="7" y="7"/>
                      <a:pt x="7" y="13"/>
                    </a:cubicBezTo>
                    <a:cubicBezTo>
                      <a:pt x="7" y="19"/>
                      <a:pt x="8" y="22"/>
                      <a:pt x="10" y="22"/>
                    </a:cubicBezTo>
                    <a:cubicBezTo>
                      <a:pt x="12" y="22"/>
                      <a:pt x="14" y="19"/>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177"/>
              <p:cNvSpPr>
                <a:spLocks noEditPoints="1"/>
              </p:cNvSpPr>
              <p:nvPr/>
            </p:nvSpPr>
            <p:spPr bwMode="auto">
              <a:xfrm>
                <a:off x="5400675"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10"/>
                      <a:pt x="1" y="6"/>
                      <a:pt x="3" y="4"/>
                    </a:cubicBezTo>
                    <a:cubicBezTo>
                      <a:pt x="4" y="2"/>
                      <a:pt x="7" y="0"/>
                      <a:pt x="10" y="0"/>
                    </a:cubicBezTo>
                    <a:cubicBezTo>
                      <a:pt x="16" y="0"/>
                      <a:pt x="19" y="5"/>
                      <a:pt x="19" y="14"/>
                    </a:cubicBezTo>
                    <a:cubicBezTo>
                      <a:pt x="19" y="18"/>
                      <a:pt x="18" y="21"/>
                      <a:pt x="17" y="24"/>
                    </a:cubicBezTo>
                    <a:cubicBezTo>
                      <a:pt x="15" y="26"/>
                      <a:pt x="13" y="28"/>
                      <a:pt x="10" y="28"/>
                    </a:cubicBezTo>
                    <a:close/>
                    <a:moveTo>
                      <a:pt x="10" y="5"/>
                    </a:moveTo>
                    <a:cubicBezTo>
                      <a:pt x="8" y="5"/>
                      <a:pt x="6" y="8"/>
                      <a:pt x="6" y="14"/>
                    </a:cubicBezTo>
                    <a:cubicBezTo>
                      <a:pt x="6" y="20"/>
                      <a:pt x="8"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178"/>
              <p:cNvSpPr>
                <a:spLocks noEditPoints="1"/>
              </p:cNvSpPr>
              <p:nvPr/>
            </p:nvSpPr>
            <p:spPr bwMode="auto">
              <a:xfrm>
                <a:off x="5449888" y="3324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2"/>
                      <a:pt x="6" y="0"/>
                      <a:pt x="10" y="0"/>
                    </a:cubicBezTo>
                    <a:cubicBezTo>
                      <a:pt x="16" y="0"/>
                      <a:pt x="19" y="5"/>
                      <a:pt x="19" y="14"/>
                    </a:cubicBezTo>
                    <a:cubicBezTo>
                      <a:pt x="19" y="18"/>
                      <a:pt x="18" y="21"/>
                      <a:pt x="16" y="24"/>
                    </a:cubicBezTo>
                    <a:cubicBezTo>
                      <a:pt x="15" y="26"/>
                      <a:pt x="12" y="28"/>
                      <a:pt x="9" y="28"/>
                    </a:cubicBezTo>
                    <a:close/>
                    <a:moveTo>
                      <a:pt x="10" y="5"/>
                    </a:moveTo>
                    <a:cubicBezTo>
                      <a:pt x="7" y="5"/>
                      <a:pt x="6" y="8"/>
                      <a:pt x="6" y="14"/>
                    </a:cubicBezTo>
                    <a:cubicBezTo>
                      <a:pt x="6" y="20"/>
                      <a:pt x="7"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179"/>
              <p:cNvSpPr>
                <a:spLocks/>
              </p:cNvSpPr>
              <p:nvPr/>
            </p:nvSpPr>
            <p:spPr bwMode="auto">
              <a:xfrm>
                <a:off x="5502275" y="3324225"/>
                <a:ext cx="26988"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3 w 12"/>
                  <a:gd name="T11" fmla="*/ 8 h 27"/>
                  <a:gd name="T12" fmla="*/ 2 w 12"/>
                  <a:gd name="T13" fmla="*/ 8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180"/>
              <p:cNvSpPr>
                <a:spLocks noEditPoints="1"/>
              </p:cNvSpPr>
              <p:nvPr/>
            </p:nvSpPr>
            <p:spPr bwMode="auto">
              <a:xfrm>
                <a:off x="5545138"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9"/>
                      <a:pt x="1" y="6"/>
                      <a:pt x="3" y="4"/>
                    </a:cubicBezTo>
                    <a:cubicBezTo>
                      <a:pt x="4" y="1"/>
                      <a:pt x="7" y="0"/>
                      <a:pt x="10" y="0"/>
                    </a:cubicBezTo>
                    <a:cubicBezTo>
                      <a:pt x="16" y="0"/>
                      <a:pt x="19" y="4"/>
                      <a:pt x="19" y="14"/>
                    </a:cubicBezTo>
                    <a:cubicBezTo>
                      <a:pt x="19" y="18"/>
                      <a:pt x="18" y="21"/>
                      <a:pt x="17" y="24"/>
                    </a:cubicBezTo>
                    <a:cubicBezTo>
                      <a:pt x="15" y="26"/>
                      <a:pt x="13" y="28"/>
                      <a:pt x="10" y="28"/>
                    </a:cubicBezTo>
                    <a:close/>
                    <a:moveTo>
                      <a:pt x="10" y="4"/>
                    </a:moveTo>
                    <a:cubicBezTo>
                      <a:pt x="7" y="5"/>
                      <a:pt x="6" y="8"/>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181"/>
              <p:cNvSpPr>
                <a:spLocks noEditPoints="1"/>
              </p:cNvSpPr>
              <p:nvPr/>
            </p:nvSpPr>
            <p:spPr bwMode="auto">
              <a:xfrm>
                <a:off x="5594350" y="3322638"/>
                <a:ext cx="41275" cy="63500"/>
              </a:xfrm>
              <a:custGeom>
                <a:avLst/>
                <a:gdLst>
                  <a:gd name="T0" fmla="*/ 9 w 19"/>
                  <a:gd name="T1" fmla="*/ 29 h 29"/>
                  <a:gd name="T2" fmla="*/ 0 w 19"/>
                  <a:gd name="T3" fmla="*/ 15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7"/>
                      <a:pt x="3" y="5"/>
                    </a:cubicBezTo>
                    <a:cubicBezTo>
                      <a:pt x="4" y="2"/>
                      <a:pt x="7" y="1"/>
                      <a:pt x="10" y="1"/>
                    </a:cubicBezTo>
                    <a:cubicBezTo>
                      <a:pt x="16" y="0"/>
                      <a:pt x="19" y="5"/>
                      <a:pt x="19" y="15"/>
                    </a:cubicBezTo>
                    <a:cubicBezTo>
                      <a:pt x="19" y="19"/>
                      <a:pt x="18" y="22"/>
                      <a:pt x="17" y="25"/>
                    </a:cubicBezTo>
                    <a:cubicBezTo>
                      <a:pt x="15" y="27"/>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182"/>
              <p:cNvSpPr>
                <a:spLocks/>
              </p:cNvSpPr>
              <p:nvPr/>
            </p:nvSpPr>
            <p:spPr bwMode="auto">
              <a:xfrm>
                <a:off x="5646738" y="3322638"/>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9 h 28"/>
                  <a:gd name="T12" fmla="*/ 2 w 12"/>
                  <a:gd name="T13" fmla="*/ 9 h 28"/>
                  <a:gd name="T14" fmla="*/ 0 w 12"/>
                  <a:gd name="T15" fmla="*/ 9 h 28"/>
                  <a:gd name="T16" fmla="*/ 0 w 12"/>
                  <a:gd name="T17" fmla="*/ 5 h 28"/>
                  <a:gd name="T18" fmla="*/ 5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10" y="28"/>
                      <a:pt x="8" y="28"/>
                      <a:pt x="6" y="28"/>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8"/>
                      <a:pt x="0" y="7"/>
                      <a:pt x="0" y="5"/>
                    </a:cubicBezTo>
                    <a:cubicBezTo>
                      <a:pt x="2" y="4"/>
                      <a:pt x="3" y="4"/>
                      <a:pt x="5"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183"/>
              <p:cNvSpPr>
                <a:spLocks/>
              </p:cNvSpPr>
              <p:nvPr/>
            </p:nvSpPr>
            <p:spPr bwMode="auto">
              <a:xfrm>
                <a:off x="5695950" y="3322638"/>
                <a:ext cx="26988" cy="61913"/>
              </a:xfrm>
              <a:custGeom>
                <a:avLst/>
                <a:gdLst>
                  <a:gd name="T0" fmla="*/ 11 w 12"/>
                  <a:gd name="T1" fmla="*/ 0 h 28"/>
                  <a:gd name="T2" fmla="*/ 12 w 12"/>
                  <a:gd name="T3" fmla="*/ 28 h 28"/>
                  <a:gd name="T4" fmla="*/ 5 w 12"/>
                  <a:gd name="T5" fmla="*/ 28 h 28"/>
                  <a:gd name="T6" fmla="*/ 5 w 12"/>
                  <a:gd name="T7" fmla="*/ 7 h 28"/>
                  <a:gd name="T8" fmla="*/ 4 w 12"/>
                  <a:gd name="T9" fmla="*/ 8 h 28"/>
                  <a:gd name="T10" fmla="*/ 3 w 12"/>
                  <a:gd name="T11" fmla="*/ 9 h 28"/>
                  <a:gd name="T12" fmla="*/ 2 w 12"/>
                  <a:gd name="T13" fmla="*/ 9 h 28"/>
                  <a:gd name="T14" fmla="*/ 0 w 12"/>
                  <a:gd name="T15" fmla="*/ 9 h 28"/>
                  <a:gd name="T16" fmla="*/ 0 w 12"/>
                  <a:gd name="T17" fmla="*/ 5 h 28"/>
                  <a:gd name="T18" fmla="*/ 4 w 12"/>
                  <a:gd name="T19" fmla="*/ 3 h 28"/>
                  <a:gd name="T20" fmla="*/ 8 w 12"/>
                  <a:gd name="T21" fmla="*/ 1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2"/>
                      <a:pt x="11" y="17"/>
                      <a:pt x="12" y="28"/>
                    </a:cubicBezTo>
                    <a:cubicBezTo>
                      <a:pt x="9" y="28"/>
                      <a:pt x="8" y="28"/>
                      <a:pt x="5" y="28"/>
                    </a:cubicBezTo>
                    <a:cubicBezTo>
                      <a:pt x="5" y="20"/>
                      <a:pt x="5" y="16"/>
                      <a:pt x="5" y="7"/>
                    </a:cubicBezTo>
                    <a:cubicBezTo>
                      <a:pt x="5" y="7"/>
                      <a:pt x="5" y="8"/>
                      <a:pt x="4" y="8"/>
                    </a:cubicBezTo>
                    <a:cubicBezTo>
                      <a:pt x="4" y="8"/>
                      <a:pt x="3" y="8"/>
                      <a:pt x="3" y="9"/>
                    </a:cubicBezTo>
                    <a:cubicBezTo>
                      <a:pt x="3" y="9"/>
                      <a:pt x="2" y="9"/>
                      <a:pt x="2" y="9"/>
                    </a:cubicBezTo>
                    <a:cubicBezTo>
                      <a:pt x="1" y="9"/>
                      <a:pt x="1" y="9"/>
                      <a:pt x="0" y="9"/>
                    </a:cubicBezTo>
                    <a:cubicBezTo>
                      <a:pt x="0" y="7"/>
                      <a:pt x="0" y="6"/>
                      <a:pt x="0" y="5"/>
                    </a:cubicBezTo>
                    <a:cubicBezTo>
                      <a:pt x="2" y="4"/>
                      <a:pt x="3" y="3"/>
                      <a:pt x="4" y="3"/>
                    </a:cubicBezTo>
                    <a:cubicBezTo>
                      <a:pt x="5" y="2"/>
                      <a:pt x="7" y="1"/>
                      <a:pt x="8" y="1"/>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184"/>
              <p:cNvSpPr>
                <a:spLocks noEditPoints="1"/>
              </p:cNvSpPr>
              <p:nvPr/>
            </p:nvSpPr>
            <p:spPr bwMode="auto">
              <a:xfrm>
                <a:off x="5738813" y="3322638"/>
                <a:ext cx="41275" cy="61913"/>
              </a:xfrm>
              <a:custGeom>
                <a:avLst/>
                <a:gdLst>
                  <a:gd name="T0" fmla="*/ 9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9 w 19"/>
                  <a:gd name="T13" fmla="*/ 28 h 28"/>
                  <a:gd name="T14" fmla="*/ 10 w 19"/>
                  <a:gd name="T15" fmla="*/ 5 h 28"/>
                  <a:gd name="T16" fmla="*/ 6 w 19"/>
                  <a:gd name="T17" fmla="*/ 15 h 28"/>
                  <a:gd name="T18" fmla="*/ 10 w 19"/>
                  <a:gd name="T19" fmla="*/ 24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4"/>
                      <a:pt x="0" y="15"/>
                    </a:cubicBezTo>
                    <a:cubicBezTo>
                      <a:pt x="0" y="10"/>
                      <a:pt x="1" y="6"/>
                      <a:pt x="3" y="4"/>
                    </a:cubicBezTo>
                    <a:cubicBezTo>
                      <a:pt x="4" y="2"/>
                      <a:pt x="7" y="0"/>
                      <a:pt x="10" y="0"/>
                    </a:cubicBezTo>
                    <a:cubicBezTo>
                      <a:pt x="16" y="0"/>
                      <a:pt x="19" y="5"/>
                      <a:pt x="19" y="14"/>
                    </a:cubicBezTo>
                    <a:cubicBezTo>
                      <a:pt x="19" y="19"/>
                      <a:pt x="18" y="23"/>
                      <a:pt x="17" y="25"/>
                    </a:cubicBezTo>
                    <a:cubicBezTo>
                      <a:pt x="15" y="27"/>
                      <a:pt x="12" y="28"/>
                      <a:pt x="9" y="28"/>
                    </a:cubicBezTo>
                    <a:close/>
                    <a:moveTo>
                      <a:pt x="10" y="5"/>
                    </a:moveTo>
                    <a:cubicBezTo>
                      <a:pt x="7" y="5"/>
                      <a:pt x="6" y="8"/>
                      <a:pt x="6" y="15"/>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185"/>
              <p:cNvSpPr>
                <a:spLocks/>
              </p:cNvSpPr>
              <p:nvPr/>
            </p:nvSpPr>
            <p:spPr bwMode="auto">
              <a:xfrm>
                <a:off x="5791200" y="3322638"/>
                <a:ext cx="26988" cy="61913"/>
              </a:xfrm>
              <a:custGeom>
                <a:avLst/>
                <a:gdLst>
                  <a:gd name="T0" fmla="*/ 11 w 12"/>
                  <a:gd name="T1" fmla="*/ 0 h 28"/>
                  <a:gd name="T2" fmla="*/ 12 w 12"/>
                  <a:gd name="T3" fmla="*/ 28 h 28"/>
                  <a:gd name="T4" fmla="*/ 6 w 12"/>
                  <a:gd name="T5" fmla="*/ 28 h 28"/>
                  <a:gd name="T6" fmla="*/ 6 w 12"/>
                  <a:gd name="T7" fmla="*/ 7 h 28"/>
                  <a:gd name="T8" fmla="*/ 5 w 12"/>
                  <a:gd name="T9" fmla="*/ 7 h 28"/>
                  <a:gd name="T10" fmla="*/ 3 w 12"/>
                  <a:gd name="T11" fmla="*/ 8 h 28"/>
                  <a:gd name="T12" fmla="*/ 2 w 12"/>
                  <a:gd name="T13" fmla="*/ 9 h 28"/>
                  <a:gd name="T14" fmla="*/ 0 w 12"/>
                  <a:gd name="T15" fmla="*/ 9 h 28"/>
                  <a:gd name="T16" fmla="*/ 0 w 12"/>
                  <a:gd name="T17" fmla="*/ 4 h 28"/>
                  <a:gd name="T18" fmla="*/ 5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1"/>
                      <a:pt x="11" y="17"/>
                      <a:pt x="12" y="28"/>
                    </a:cubicBezTo>
                    <a:cubicBezTo>
                      <a:pt x="9" y="28"/>
                      <a:pt x="8" y="28"/>
                      <a:pt x="6" y="28"/>
                    </a:cubicBezTo>
                    <a:cubicBezTo>
                      <a:pt x="6" y="19"/>
                      <a:pt x="6" y="15"/>
                      <a:pt x="6" y="7"/>
                    </a:cubicBezTo>
                    <a:cubicBezTo>
                      <a:pt x="6" y="7"/>
                      <a:pt x="5" y="7"/>
                      <a:pt x="5" y="7"/>
                    </a:cubicBezTo>
                    <a:cubicBezTo>
                      <a:pt x="4" y="8"/>
                      <a:pt x="4" y="8"/>
                      <a:pt x="3" y="8"/>
                    </a:cubicBezTo>
                    <a:cubicBezTo>
                      <a:pt x="3" y="8"/>
                      <a:pt x="2" y="8"/>
                      <a:pt x="2" y="9"/>
                    </a:cubicBezTo>
                    <a:cubicBezTo>
                      <a:pt x="1" y="9"/>
                      <a:pt x="1" y="9"/>
                      <a:pt x="0" y="9"/>
                    </a:cubicBezTo>
                    <a:cubicBezTo>
                      <a:pt x="0" y="7"/>
                      <a:pt x="0" y="6"/>
                      <a:pt x="0" y="4"/>
                    </a:cubicBezTo>
                    <a:cubicBezTo>
                      <a:pt x="1" y="4"/>
                      <a:pt x="3" y="3"/>
                      <a:pt x="5"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186"/>
              <p:cNvSpPr>
                <a:spLocks noEditPoints="1"/>
              </p:cNvSpPr>
              <p:nvPr/>
            </p:nvSpPr>
            <p:spPr bwMode="auto">
              <a:xfrm>
                <a:off x="5834063" y="3322638"/>
                <a:ext cx="44450" cy="61913"/>
              </a:xfrm>
              <a:custGeom>
                <a:avLst/>
                <a:gdLst>
                  <a:gd name="T0" fmla="*/ 10 w 20"/>
                  <a:gd name="T1" fmla="*/ 28 h 28"/>
                  <a:gd name="T2" fmla="*/ 0 w 20"/>
                  <a:gd name="T3" fmla="*/ 15 h 28"/>
                  <a:gd name="T4" fmla="*/ 3 w 20"/>
                  <a:gd name="T5" fmla="*/ 4 h 28"/>
                  <a:gd name="T6" fmla="*/ 10 w 20"/>
                  <a:gd name="T7" fmla="*/ 0 h 28"/>
                  <a:gd name="T8" fmla="*/ 20 w 20"/>
                  <a:gd name="T9" fmla="*/ 14 h 28"/>
                  <a:gd name="T10" fmla="*/ 17 w 20"/>
                  <a:gd name="T11" fmla="*/ 25 h 28"/>
                  <a:gd name="T12" fmla="*/ 10 w 20"/>
                  <a:gd name="T13" fmla="*/ 28 h 28"/>
                  <a:gd name="T14" fmla="*/ 10 w 20"/>
                  <a:gd name="T15" fmla="*/ 4 h 28"/>
                  <a:gd name="T16" fmla="*/ 6 w 20"/>
                  <a:gd name="T17" fmla="*/ 15 h 28"/>
                  <a:gd name="T18" fmla="*/ 10 w 20"/>
                  <a:gd name="T19" fmla="*/ 24 h 28"/>
                  <a:gd name="T20" fmla="*/ 13 w 20"/>
                  <a:gd name="T21" fmla="*/ 14 h 28"/>
                  <a:gd name="T22" fmla="*/ 10 w 20"/>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8"/>
                      <a:pt x="0" y="24"/>
                      <a:pt x="0" y="15"/>
                    </a:cubicBezTo>
                    <a:cubicBezTo>
                      <a:pt x="0" y="10"/>
                      <a:pt x="1" y="6"/>
                      <a:pt x="3" y="4"/>
                    </a:cubicBezTo>
                    <a:cubicBezTo>
                      <a:pt x="5" y="1"/>
                      <a:pt x="7" y="0"/>
                      <a:pt x="10" y="0"/>
                    </a:cubicBezTo>
                    <a:cubicBezTo>
                      <a:pt x="17" y="0"/>
                      <a:pt x="20" y="4"/>
                      <a:pt x="20" y="14"/>
                    </a:cubicBezTo>
                    <a:cubicBezTo>
                      <a:pt x="20" y="18"/>
                      <a:pt x="19" y="22"/>
                      <a:pt x="17" y="25"/>
                    </a:cubicBezTo>
                    <a:cubicBezTo>
                      <a:pt x="16" y="27"/>
                      <a:pt x="13" y="28"/>
                      <a:pt x="10" y="28"/>
                    </a:cubicBezTo>
                    <a:close/>
                    <a:moveTo>
                      <a:pt x="10" y="4"/>
                    </a:moveTo>
                    <a:cubicBezTo>
                      <a:pt x="8" y="4"/>
                      <a:pt x="6" y="8"/>
                      <a:pt x="6" y="15"/>
                    </a:cubicBezTo>
                    <a:cubicBezTo>
                      <a:pt x="6" y="20"/>
                      <a:pt x="8"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187"/>
              <p:cNvSpPr>
                <a:spLocks noEditPoints="1"/>
              </p:cNvSpPr>
              <p:nvPr/>
            </p:nvSpPr>
            <p:spPr bwMode="auto">
              <a:xfrm>
                <a:off x="5883275" y="3322638"/>
                <a:ext cx="41275" cy="61913"/>
              </a:xfrm>
              <a:custGeom>
                <a:avLst/>
                <a:gdLst>
                  <a:gd name="T0" fmla="*/ 10 w 19"/>
                  <a:gd name="T1" fmla="*/ 28 h 28"/>
                  <a:gd name="T2" fmla="*/ 0 w 19"/>
                  <a:gd name="T3" fmla="*/ 15 h 28"/>
                  <a:gd name="T4" fmla="*/ 2 w 19"/>
                  <a:gd name="T5" fmla="*/ 3 h 28"/>
                  <a:gd name="T6" fmla="*/ 10 w 19"/>
                  <a:gd name="T7" fmla="*/ 0 h 28"/>
                  <a:gd name="T8" fmla="*/ 19 w 19"/>
                  <a:gd name="T9" fmla="*/ 14 h 28"/>
                  <a:gd name="T10" fmla="*/ 17 w 19"/>
                  <a:gd name="T11" fmla="*/ 25 h 28"/>
                  <a:gd name="T12" fmla="*/ 10 w 19"/>
                  <a:gd name="T13" fmla="*/ 28 h 28"/>
                  <a:gd name="T14" fmla="*/ 10 w 19"/>
                  <a:gd name="T15" fmla="*/ 4 h 28"/>
                  <a:gd name="T16" fmla="*/ 6 w 19"/>
                  <a:gd name="T17" fmla="*/ 14 h 28"/>
                  <a:gd name="T18" fmla="*/ 10 w 19"/>
                  <a:gd name="T19" fmla="*/ 24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9"/>
                      <a:pt x="1" y="6"/>
                      <a:pt x="2" y="3"/>
                    </a:cubicBezTo>
                    <a:cubicBezTo>
                      <a:pt x="4" y="1"/>
                      <a:pt x="7" y="0"/>
                      <a:pt x="10" y="0"/>
                    </a:cubicBezTo>
                    <a:cubicBezTo>
                      <a:pt x="16" y="0"/>
                      <a:pt x="19" y="4"/>
                      <a:pt x="19" y="14"/>
                    </a:cubicBezTo>
                    <a:cubicBezTo>
                      <a:pt x="19" y="18"/>
                      <a:pt x="19" y="22"/>
                      <a:pt x="17" y="25"/>
                    </a:cubicBezTo>
                    <a:cubicBezTo>
                      <a:pt x="15" y="27"/>
                      <a:pt x="13" y="28"/>
                      <a:pt x="10" y="28"/>
                    </a:cubicBezTo>
                    <a:close/>
                    <a:moveTo>
                      <a:pt x="10" y="4"/>
                    </a:moveTo>
                    <a:cubicBezTo>
                      <a:pt x="7" y="4"/>
                      <a:pt x="6" y="8"/>
                      <a:pt x="6" y="14"/>
                    </a:cubicBezTo>
                    <a:cubicBezTo>
                      <a:pt x="6" y="20"/>
                      <a:pt x="7"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188"/>
              <p:cNvSpPr>
                <a:spLocks/>
              </p:cNvSpPr>
              <p:nvPr/>
            </p:nvSpPr>
            <p:spPr bwMode="auto">
              <a:xfrm>
                <a:off x="5935663" y="3319463"/>
                <a:ext cx="26988" cy="65088"/>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4 w 12"/>
                  <a:gd name="T11" fmla="*/ 9 h 29"/>
                  <a:gd name="T12" fmla="*/ 2 w 12"/>
                  <a:gd name="T13" fmla="*/ 9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10" y="29"/>
                      <a:pt x="8" y="29"/>
                      <a:pt x="6" y="29"/>
                    </a:cubicBezTo>
                    <a:cubicBezTo>
                      <a:pt x="6" y="20"/>
                      <a:pt x="6" y="16"/>
                      <a:pt x="6" y="7"/>
                    </a:cubicBezTo>
                    <a:cubicBezTo>
                      <a:pt x="6" y="7"/>
                      <a:pt x="6" y="8"/>
                      <a:pt x="5" y="8"/>
                    </a:cubicBezTo>
                    <a:cubicBezTo>
                      <a:pt x="5" y="8"/>
                      <a:pt x="4" y="9"/>
                      <a:pt x="4" y="9"/>
                    </a:cubicBezTo>
                    <a:cubicBezTo>
                      <a:pt x="3" y="9"/>
                      <a:pt x="2" y="9"/>
                      <a:pt x="2" y="9"/>
                    </a:cubicBezTo>
                    <a:cubicBezTo>
                      <a:pt x="1" y="9"/>
                      <a:pt x="1" y="10"/>
                      <a:pt x="0" y="10"/>
                    </a:cubicBezTo>
                    <a:cubicBezTo>
                      <a:pt x="0" y="8"/>
                      <a:pt x="0" y="7"/>
                      <a:pt x="0" y="5"/>
                    </a:cubicBezTo>
                    <a:cubicBezTo>
                      <a:pt x="2" y="4"/>
                      <a:pt x="4"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189"/>
              <p:cNvSpPr>
                <a:spLocks noEditPoints="1"/>
              </p:cNvSpPr>
              <p:nvPr/>
            </p:nvSpPr>
            <p:spPr bwMode="auto">
              <a:xfrm>
                <a:off x="5351463" y="3408363"/>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10"/>
                      <a:pt x="1" y="6"/>
                      <a:pt x="3" y="3"/>
                    </a:cubicBezTo>
                    <a:cubicBezTo>
                      <a:pt x="5" y="1"/>
                      <a:pt x="7" y="0"/>
                      <a:pt x="10" y="0"/>
                    </a:cubicBezTo>
                    <a:cubicBezTo>
                      <a:pt x="17" y="0"/>
                      <a:pt x="20" y="4"/>
                      <a:pt x="20" y="13"/>
                    </a:cubicBezTo>
                    <a:cubicBezTo>
                      <a:pt x="20" y="18"/>
                      <a:pt x="19" y="21"/>
                      <a:pt x="17" y="24"/>
                    </a:cubicBezTo>
                    <a:cubicBezTo>
                      <a:pt x="16" y="26"/>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190"/>
              <p:cNvSpPr>
                <a:spLocks noEditPoints="1"/>
              </p:cNvSpPr>
              <p:nvPr/>
            </p:nvSpPr>
            <p:spPr bwMode="auto">
              <a:xfrm>
                <a:off x="5400675" y="3408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10"/>
                      <a:pt x="1" y="6"/>
                      <a:pt x="3" y="3"/>
                    </a:cubicBezTo>
                    <a:cubicBezTo>
                      <a:pt x="4" y="1"/>
                      <a:pt x="7" y="0"/>
                      <a:pt x="10" y="0"/>
                    </a:cubicBezTo>
                    <a:cubicBezTo>
                      <a:pt x="16" y="0"/>
                      <a:pt x="19" y="4"/>
                      <a:pt x="19" y="13"/>
                    </a:cubicBezTo>
                    <a:cubicBezTo>
                      <a:pt x="19" y="18"/>
                      <a:pt x="18" y="21"/>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191"/>
              <p:cNvSpPr>
                <a:spLocks noEditPoints="1"/>
              </p:cNvSpPr>
              <p:nvPr/>
            </p:nvSpPr>
            <p:spPr bwMode="auto">
              <a:xfrm>
                <a:off x="5449888"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1"/>
                      <a:pt x="16" y="24"/>
                    </a:cubicBezTo>
                    <a:cubicBezTo>
                      <a:pt x="15" y="26"/>
                      <a:pt x="12" y="27"/>
                      <a:pt x="9" y="27"/>
                    </a:cubicBezTo>
                    <a:close/>
                    <a:moveTo>
                      <a:pt x="10" y="4"/>
                    </a:moveTo>
                    <a:cubicBezTo>
                      <a:pt x="7" y="4"/>
                      <a:pt x="6" y="8"/>
                      <a:pt x="6" y="14"/>
                    </a:cubicBezTo>
                    <a:cubicBezTo>
                      <a:pt x="6" y="20"/>
                      <a:pt x="7"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192"/>
              <p:cNvSpPr>
                <a:spLocks noEditPoints="1"/>
              </p:cNvSpPr>
              <p:nvPr/>
            </p:nvSpPr>
            <p:spPr bwMode="auto">
              <a:xfrm>
                <a:off x="5499100"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9 w 19"/>
                  <a:gd name="T15" fmla="*/ 4 h 27"/>
                  <a:gd name="T16" fmla="*/ 5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2"/>
                      <a:pt x="16" y="24"/>
                    </a:cubicBezTo>
                    <a:cubicBezTo>
                      <a:pt x="15" y="26"/>
                      <a:pt x="12" y="27"/>
                      <a:pt x="9" y="27"/>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193"/>
              <p:cNvSpPr>
                <a:spLocks/>
              </p:cNvSpPr>
              <p:nvPr/>
            </p:nvSpPr>
            <p:spPr bwMode="auto">
              <a:xfrm>
                <a:off x="5551488" y="3408363"/>
                <a:ext cx="25400" cy="60325"/>
              </a:xfrm>
              <a:custGeom>
                <a:avLst/>
                <a:gdLst>
                  <a:gd name="T0" fmla="*/ 11 w 11"/>
                  <a:gd name="T1" fmla="*/ 0 h 27"/>
                  <a:gd name="T2" fmla="*/ 11 w 11"/>
                  <a:gd name="T3" fmla="*/ 27 h 27"/>
                  <a:gd name="T4" fmla="*/ 6 w 11"/>
                  <a:gd name="T5" fmla="*/ 27 h 27"/>
                  <a:gd name="T6" fmla="*/ 6 w 11"/>
                  <a:gd name="T7" fmla="*/ 7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6"/>
                      <a:pt x="11" y="27"/>
                    </a:cubicBezTo>
                    <a:cubicBezTo>
                      <a:pt x="9" y="27"/>
                      <a:pt x="8" y="27"/>
                      <a:pt x="6" y="27"/>
                    </a:cubicBezTo>
                    <a:cubicBezTo>
                      <a:pt x="6" y="19"/>
                      <a:pt x="6" y="14"/>
                      <a:pt x="6" y="7"/>
                    </a:cubicBezTo>
                    <a:cubicBezTo>
                      <a:pt x="6" y="7"/>
                      <a:pt x="5" y="7"/>
                      <a:pt x="4" y="7"/>
                    </a:cubicBezTo>
                    <a:cubicBezTo>
                      <a:pt x="4" y="8"/>
                      <a:pt x="3" y="8"/>
                      <a:pt x="3" y="8"/>
                    </a:cubicBezTo>
                    <a:cubicBezTo>
                      <a:pt x="2" y="8"/>
                      <a:pt x="2" y="8"/>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194"/>
              <p:cNvSpPr>
                <a:spLocks noEditPoints="1"/>
              </p:cNvSpPr>
              <p:nvPr/>
            </p:nvSpPr>
            <p:spPr bwMode="auto">
              <a:xfrm>
                <a:off x="5594350" y="3408363"/>
                <a:ext cx="41275" cy="60325"/>
              </a:xfrm>
              <a:custGeom>
                <a:avLst/>
                <a:gdLst>
                  <a:gd name="T0" fmla="*/ 9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9 w 19"/>
                  <a:gd name="T13" fmla="*/ 27 h 27"/>
                  <a:gd name="T14" fmla="*/ 9 w 19"/>
                  <a:gd name="T15" fmla="*/ 4 h 27"/>
                  <a:gd name="T16" fmla="*/ 6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3" y="3"/>
                    </a:cubicBezTo>
                    <a:cubicBezTo>
                      <a:pt x="4" y="1"/>
                      <a:pt x="7" y="0"/>
                      <a:pt x="10" y="0"/>
                    </a:cubicBezTo>
                    <a:cubicBezTo>
                      <a:pt x="16" y="0"/>
                      <a:pt x="19" y="4"/>
                      <a:pt x="19" y="13"/>
                    </a:cubicBezTo>
                    <a:cubicBezTo>
                      <a:pt x="19" y="18"/>
                      <a:pt x="18" y="22"/>
                      <a:pt x="17" y="24"/>
                    </a:cubicBezTo>
                    <a:cubicBezTo>
                      <a:pt x="15" y="26"/>
                      <a:pt x="13" y="27"/>
                      <a:pt x="9" y="27"/>
                    </a:cubicBezTo>
                    <a:close/>
                    <a:moveTo>
                      <a:pt x="9" y="4"/>
                    </a:moveTo>
                    <a:cubicBezTo>
                      <a:pt x="7" y="4"/>
                      <a:pt x="6" y="8"/>
                      <a:pt x="6" y="14"/>
                    </a:cubicBezTo>
                    <a:cubicBezTo>
                      <a:pt x="6"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9" name="Freeform 195"/>
              <p:cNvSpPr>
                <a:spLocks noEditPoints="1"/>
              </p:cNvSpPr>
              <p:nvPr/>
            </p:nvSpPr>
            <p:spPr bwMode="auto">
              <a:xfrm>
                <a:off x="5640388" y="3408363"/>
                <a:ext cx="44450" cy="63500"/>
              </a:xfrm>
              <a:custGeom>
                <a:avLst/>
                <a:gdLst>
                  <a:gd name="T0" fmla="*/ 10 w 20"/>
                  <a:gd name="T1" fmla="*/ 28 h 28"/>
                  <a:gd name="T2" fmla="*/ 0 w 20"/>
                  <a:gd name="T3" fmla="*/ 14 h 28"/>
                  <a:gd name="T4" fmla="*/ 3 w 20"/>
                  <a:gd name="T5" fmla="*/ 3 h 28"/>
                  <a:gd name="T6" fmla="*/ 10 w 20"/>
                  <a:gd name="T7" fmla="*/ 0 h 28"/>
                  <a:gd name="T8" fmla="*/ 20 w 20"/>
                  <a:gd name="T9" fmla="*/ 13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4" y="28"/>
                      <a:pt x="0" y="23"/>
                      <a:pt x="0" y="14"/>
                    </a:cubicBezTo>
                    <a:cubicBezTo>
                      <a:pt x="0" y="10"/>
                      <a:pt x="1" y="6"/>
                      <a:pt x="3" y="3"/>
                    </a:cubicBezTo>
                    <a:cubicBezTo>
                      <a:pt x="5" y="1"/>
                      <a:pt x="7" y="0"/>
                      <a:pt x="10" y="0"/>
                    </a:cubicBezTo>
                    <a:cubicBezTo>
                      <a:pt x="17" y="0"/>
                      <a:pt x="20" y="5"/>
                      <a:pt x="20" y="13"/>
                    </a:cubicBezTo>
                    <a:cubicBezTo>
                      <a:pt x="20" y="18"/>
                      <a:pt x="19" y="22"/>
                      <a:pt x="17" y="24"/>
                    </a:cubicBezTo>
                    <a:cubicBezTo>
                      <a:pt x="16" y="27"/>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196"/>
              <p:cNvSpPr>
                <a:spLocks/>
              </p:cNvSpPr>
              <p:nvPr/>
            </p:nvSpPr>
            <p:spPr bwMode="auto">
              <a:xfrm>
                <a:off x="5695950" y="3408363"/>
                <a:ext cx="26988" cy="60325"/>
              </a:xfrm>
              <a:custGeom>
                <a:avLst/>
                <a:gdLst>
                  <a:gd name="T0" fmla="*/ 12 w 12"/>
                  <a:gd name="T1" fmla="*/ 0 h 27"/>
                  <a:gd name="T2" fmla="*/ 12 w 12"/>
                  <a:gd name="T3" fmla="*/ 27 h 27"/>
                  <a:gd name="T4" fmla="*/ 6 w 12"/>
                  <a:gd name="T5" fmla="*/ 27 h 27"/>
                  <a:gd name="T6" fmla="*/ 6 w 12"/>
                  <a:gd name="T7" fmla="*/ 7 h 27"/>
                  <a:gd name="T8" fmla="*/ 4 w 12"/>
                  <a:gd name="T9" fmla="*/ 7 h 27"/>
                  <a:gd name="T10" fmla="*/ 3 w 12"/>
                  <a:gd name="T11" fmla="*/ 8 h 27"/>
                  <a:gd name="T12" fmla="*/ 2 w 12"/>
                  <a:gd name="T13" fmla="*/ 9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4" y="7"/>
                    </a:cubicBezTo>
                    <a:cubicBezTo>
                      <a:pt x="4" y="8"/>
                      <a:pt x="4" y="8"/>
                      <a:pt x="3" y="8"/>
                    </a:cubicBezTo>
                    <a:cubicBezTo>
                      <a:pt x="3" y="8"/>
                      <a:pt x="2" y="8"/>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197"/>
              <p:cNvSpPr>
                <a:spLocks/>
              </p:cNvSpPr>
              <p:nvPr/>
            </p:nvSpPr>
            <p:spPr bwMode="auto">
              <a:xfrm>
                <a:off x="5743575" y="3408363"/>
                <a:ext cx="25400"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4 w 12"/>
                  <a:gd name="T11" fmla="*/ 8 h 27"/>
                  <a:gd name="T12" fmla="*/ 2 w 12"/>
                  <a:gd name="T13" fmla="*/ 9 h 27"/>
                  <a:gd name="T14" fmla="*/ 0 w 12"/>
                  <a:gd name="T15" fmla="*/ 9 h 27"/>
                  <a:gd name="T16" fmla="*/ 0 w 12"/>
                  <a:gd name="T17" fmla="*/ 4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10" y="27"/>
                      <a:pt x="8" y="27"/>
                      <a:pt x="6" y="27"/>
                    </a:cubicBezTo>
                    <a:cubicBezTo>
                      <a:pt x="6" y="19"/>
                      <a:pt x="6" y="15"/>
                      <a:pt x="6" y="7"/>
                    </a:cubicBezTo>
                    <a:cubicBezTo>
                      <a:pt x="6" y="7"/>
                      <a:pt x="6" y="7"/>
                      <a:pt x="5" y="7"/>
                    </a:cubicBezTo>
                    <a:cubicBezTo>
                      <a:pt x="5" y="8"/>
                      <a:pt x="4" y="8"/>
                      <a:pt x="4" y="8"/>
                    </a:cubicBezTo>
                    <a:cubicBezTo>
                      <a:pt x="3" y="8"/>
                      <a:pt x="3" y="8"/>
                      <a:pt x="2" y="9"/>
                    </a:cubicBezTo>
                    <a:cubicBezTo>
                      <a:pt x="2" y="9"/>
                      <a:pt x="1" y="9"/>
                      <a:pt x="0" y="9"/>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198"/>
              <p:cNvSpPr>
                <a:spLocks noEditPoints="1"/>
              </p:cNvSpPr>
              <p:nvPr/>
            </p:nvSpPr>
            <p:spPr bwMode="auto">
              <a:xfrm>
                <a:off x="5786438" y="3408363"/>
                <a:ext cx="42863" cy="63500"/>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7 w 19"/>
                  <a:gd name="T11" fmla="*/ 24 h 28"/>
                  <a:gd name="T12" fmla="*/ 9 w 19"/>
                  <a:gd name="T13" fmla="*/ 28 h 28"/>
                  <a:gd name="T14" fmla="*/ 9 w 19"/>
                  <a:gd name="T15" fmla="*/ 5 h 28"/>
                  <a:gd name="T16" fmla="*/ 6 w 19"/>
                  <a:gd name="T17" fmla="*/ 14 h 28"/>
                  <a:gd name="T18" fmla="*/ 9 w 19"/>
                  <a:gd name="T19" fmla="*/ 23 h 28"/>
                  <a:gd name="T20" fmla="*/ 13 w 19"/>
                  <a:gd name="T21" fmla="*/ 14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0" y="6"/>
                      <a:pt x="2" y="3"/>
                    </a:cubicBezTo>
                    <a:cubicBezTo>
                      <a:pt x="4" y="1"/>
                      <a:pt x="7" y="0"/>
                      <a:pt x="10" y="0"/>
                    </a:cubicBezTo>
                    <a:cubicBezTo>
                      <a:pt x="16" y="0"/>
                      <a:pt x="19" y="5"/>
                      <a:pt x="19" y="14"/>
                    </a:cubicBezTo>
                    <a:cubicBezTo>
                      <a:pt x="19" y="19"/>
                      <a:pt x="18" y="22"/>
                      <a:pt x="17" y="24"/>
                    </a:cubicBezTo>
                    <a:cubicBezTo>
                      <a:pt x="14" y="27"/>
                      <a:pt x="12" y="28"/>
                      <a:pt x="9" y="28"/>
                    </a:cubicBezTo>
                    <a:close/>
                    <a:moveTo>
                      <a:pt x="9" y="5"/>
                    </a:moveTo>
                    <a:cubicBezTo>
                      <a:pt x="7" y="5"/>
                      <a:pt x="6" y="8"/>
                      <a:pt x="6" y="14"/>
                    </a:cubicBezTo>
                    <a:cubicBezTo>
                      <a:pt x="6" y="20"/>
                      <a:pt x="7" y="23"/>
                      <a:pt x="9" y="23"/>
                    </a:cubicBezTo>
                    <a:cubicBezTo>
                      <a:pt x="12" y="23"/>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199"/>
              <p:cNvSpPr>
                <a:spLocks/>
              </p:cNvSpPr>
              <p:nvPr/>
            </p:nvSpPr>
            <p:spPr bwMode="auto">
              <a:xfrm>
                <a:off x="5840413" y="3408363"/>
                <a:ext cx="23813" cy="63500"/>
              </a:xfrm>
              <a:custGeom>
                <a:avLst/>
                <a:gdLst>
                  <a:gd name="T0" fmla="*/ 11 w 11"/>
                  <a:gd name="T1" fmla="*/ 0 h 28"/>
                  <a:gd name="T2" fmla="*/ 11 w 11"/>
                  <a:gd name="T3" fmla="*/ 28 h 28"/>
                  <a:gd name="T4" fmla="*/ 6 w 11"/>
                  <a:gd name="T5" fmla="*/ 28 h 28"/>
                  <a:gd name="T6" fmla="*/ 6 w 11"/>
                  <a:gd name="T7" fmla="*/ 7 h 28"/>
                  <a:gd name="T8" fmla="*/ 5 w 11"/>
                  <a:gd name="T9" fmla="*/ 7 h 28"/>
                  <a:gd name="T10" fmla="*/ 3 w 11"/>
                  <a:gd name="T11" fmla="*/ 8 h 28"/>
                  <a:gd name="T12" fmla="*/ 1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6" y="28"/>
                    </a:cubicBezTo>
                    <a:cubicBezTo>
                      <a:pt x="6" y="19"/>
                      <a:pt x="6" y="15"/>
                      <a:pt x="6" y="7"/>
                    </a:cubicBezTo>
                    <a:cubicBezTo>
                      <a:pt x="5" y="7"/>
                      <a:pt x="5" y="7"/>
                      <a:pt x="5" y="7"/>
                    </a:cubicBezTo>
                    <a:cubicBezTo>
                      <a:pt x="4" y="8"/>
                      <a:pt x="3" y="8"/>
                      <a:pt x="3" y="8"/>
                    </a:cubicBezTo>
                    <a:cubicBezTo>
                      <a:pt x="2" y="8"/>
                      <a:pt x="2" y="9"/>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200"/>
              <p:cNvSpPr>
                <a:spLocks/>
              </p:cNvSpPr>
              <p:nvPr/>
            </p:nvSpPr>
            <p:spPr bwMode="auto">
              <a:xfrm>
                <a:off x="5889625" y="3408363"/>
                <a:ext cx="23813" cy="63500"/>
              </a:xfrm>
              <a:custGeom>
                <a:avLst/>
                <a:gdLst>
                  <a:gd name="T0" fmla="*/ 11 w 11"/>
                  <a:gd name="T1" fmla="*/ 0 h 28"/>
                  <a:gd name="T2" fmla="*/ 11 w 11"/>
                  <a:gd name="T3" fmla="*/ 28 h 28"/>
                  <a:gd name="T4" fmla="*/ 5 w 11"/>
                  <a:gd name="T5" fmla="*/ 28 h 28"/>
                  <a:gd name="T6" fmla="*/ 5 w 11"/>
                  <a:gd name="T7" fmla="*/ 7 h 28"/>
                  <a:gd name="T8" fmla="*/ 4 w 11"/>
                  <a:gd name="T9" fmla="*/ 7 h 28"/>
                  <a:gd name="T10" fmla="*/ 3 w 11"/>
                  <a:gd name="T11" fmla="*/ 8 h 28"/>
                  <a:gd name="T12" fmla="*/ 2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5" y="28"/>
                    </a:cubicBezTo>
                    <a:cubicBezTo>
                      <a:pt x="5" y="19"/>
                      <a:pt x="5" y="15"/>
                      <a:pt x="5" y="7"/>
                    </a:cubicBezTo>
                    <a:cubicBezTo>
                      <a:pt x="5" y="7"/>
                      <a:pt x="5" y="7"/>
                      <a:pt x="4" y="7"/>
                    </a:cubicBezTo>
                    <a:cubicBezTo>
                      <a:pt x="4" y="8"/>
                      <a:pt x="4" y="8"/>
                      <a:pt x="3" y="8"/>
                    </a:cubicBezTo>
                    <a:cubicBezTo>
                      <a:pt x="3" y="8"/>
                      <a:pt x="2" y="9"/>
                      <a:pt x="2" y="9"/>
                    </a:cubicBezTo>
                    <a:cubicBezTo>
                      <a:pt x="1" y="9"/>
                      <a:pt x="0" y="9"/>
                      <a:pt x="0" y="9"/>
                    </a:cubicBezTo>
                    <a:cubicBezTo>
                      <a:pt x="0" y="7"/>
                      <a:pt x="0" y="6"/>
                      <a:pt x="0" y="4"/>
                    </a:cubicBezTo>
                    <a:cubicBezTo>
                      <a:pt x="2" y="4"/>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5" name="Freeform 201"/>
              <p:cNvSpPr>
                <a:spLocks noEditPoints="1"/>
              </p:cNvSpPr>
              <p:nvPr/>
            </p:nvSpPr>
            <p:spPr bwMode="auto">
              <a:xfrm>
                <a:off x="5930900" y="3408363"/>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4 h 29"/>
                  <a:gd name="T12" fmla="*/ 9 w 19"/>
                  <a:gd name="T13" fmla="*/ 29 h 29"/>
                  <a:gd name="T14" fmla="*/ 10 w 19"/>
                  <a:gd name="T15" fmla="*/ 4 h 29"/>
                  <a:gd name="T16" fmla="*/ 5 w 19"/>
                  <a:gd name="T17" fmla="*/ 14 h 29"/>
                  <a:gd name="T18" fmla="*/ 10 w 19"/>
                  <a:gd name="T19" fmla="*/ 24 h 29"/>
                  <a:gd name="T20" fmla="*/ 13 w 19"/>
                  <a:gd name="T21" fmla="*/ 14 h 29"/>
                  <a:gd name="T22" fmla="*/ 10 w 19"/>
                  <a:gd name="T23"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2" y="3"/>
                    </a:cubicBezTo>
                    <a:cubicBezTo>
                      <a:pt x="4" y="1"/>
                      <a:pt x="7" y="0"/>
                      <a:pt x="10" y="0"/>
                    </a:cubicBezTo>
                    <a:cubicBezTo>
                      <a:pt x="16" y="0"/>
                      <a:pt x="19" y="4"/>
                      <a:pt x="19" y="14"/>
                    </a:cubicBezTo>
                    <a:cubicBezTo>
                      <a:pt x="19" y="19"/>
                      <a:pt x="18" y="22"/>
                      <a:pt x="16" y="24"/>
                    </a:cubicBezTo>
                    <a:cubicBezTo>
                      <a:pt x="15" y="27"/>
                      <a:pt x="12" y="29"/>
                      <a:pt x="9" y="29"/>
                    </a:cubicBezTo>
                    <a:close/>
                    <a:moveTo>
                      <a:pt x="10" y="4"/>
                    </a:moveTo>
                    <a:cubicBezTo>
                      <a:pt x="7" y="4"/>
                      <a:pt x="5" y="8"/>
                      <a:pt x="5" y="14"/>
                    </a:cubicBezTo>
                    <a:cubicBezTo>
                      <a:pt x="5" y="20"/>
                      <a:pt x="7" y="24"/>
                      <a:pt x="10" y="24"/>
                    </a:cubicBezTo>
                    <a:cubicBezTo>
                      <a:pt x="12" y="24"/>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Freeform 202"/>
              <p:cNvSpPr>
                <a:spLocks/>
              </p:cNvSpPr>
              <p:nvPr/>
            </p:nvSpPr>
            <p:spPr bwMode="auto">
              <a:xfrm>
                <a:off x="5360988" y="3494088"/>
                <a:ext cx="22225" cy="58738"/>
              </a:xfrm>
              <a:custGeom>
                <a:avLst/>
                <a:gdLst>
                  <a:gd name="T0" fmla="*/ 10 w 10"/>
                  <a:gd name="T1" fmla="*/ 0 h 27"/>
                  <a:gd name="T2" fmla="*/ 10 w 10"/>
                  <a:gd name="T3" fmla="*/ 27 h 27"/>
                  <a:gd name="T4" fmla="*/ 5 w 10"/>
                  <a:gd name="T5" fmla="*/ 27 h 27"/>
                  <a:gd name="T6" fmla="*/ 5 w 10"/>
                  <a:gd name="T7" fmla="*/ 6 h 27"/>
                  <a:gd name="T8" fmla="*/ 4 w 10"/>
                  <a:gd name="T9" fmla="*/ 7 h 27"/>
                  <a:gd name="T10" fmla="*/ 2 w 10"/>
                  <a:gd name="T11" fmla="*/ 8 h 27"/>
                  <a:gd name="T12" fmla="*/ 1 w 10"/>
                  <a:gd name="T13" fmla="*/ 8 h 27"/>
                  <a:gd name="T14" fmla="*/ 0 w 10"/>
                  <a:gd name="T15" fmla="*/ 8 h 27"/>
                  <a:gd name="T16" fmla="*/ 0 w 10"/>
                  <a:gd name="T17" fmla="*/ 4 h 27"/>
                  <a:gd name="T18" fmla="*/ 4 w 10"/>
                  <a:gd name="T19" fmla="*/ 2 h 27"/>
                  <a:gd name="T20" fmla="*/ 7 w 10"/>
                  <a:gd name="T21" fmla="*/ 0 h 27"/>
                  <a:gd name="T22" fmla="*/ 10 w 1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7">
                    <a:moveTo>
                      <a:pt x="10" y="0"/>
                    </a:moveTo>
                    <a:cubicBezTo>
                      <a:pt x="10" y="11"/>
                      <a:pt x="10" y="16"/>
                      <a:pt x="10" y="27"/>
                    </a:cubicBezTo>
                    <a:cubicBezTo>
                      <a:pt x="8" y="27"/>
                      <a:pt x="7" y="27"/>
                      <a:pt x="5" y="27"/>
                    </a:cubicBezTo>
                    <a:cubicBezTo>
                      <a:pt x="5" y="18"/>
                      <a:pt x="5" y="15"/>
                      <a:pt x="5" y="6"/>
                    </a:cubicBezTo>
                    <a:cubicBezTo>
                      <a:pt x="5" y="6"/>
                      <a:pt x="4" y="7"/>
                      <a:pt x="4" y="7"/>
                    </a:cubicBezTo>
                    <a:cubicBezTo>
                      <a:pt x="3" y="7"/>
                      <a:pt x="3" y="7"/>
                      <a:pt x="2" y="8"/>
                    </a:cubicBezTo>
                    <a:cubicBezTo>
                      <a:pt x="2" y="8"/>
                      <a:pt x="2" y="8"/>
                      <a:pt x="1" y="8"/>
                    </a:cubicBezTo>
                    <a:cubicBezTo>
                      <a:pt x="0" y="8"/>
                      <a:pt x="0" y="8"/>
                      <a:pt x="0" y="8"/>
                    </a:cubicBezTo>
                    <a:cubicBezTo>
                      <a:pt x="0" y="7"/>
                      <a:pt x="0" y="6"/>
                      <a:pt x="0" y="4"/>
                    </a:cubicBezTo>
                    <a:cubicBezTo>
                      <a:pt x="1" y="3"/>
                      <a:pt x="2" y="3"/>
                      <a:pt x="4" y="2"/>
                    </a:cubicBezTo>
                    <a:cubicBezTo>
                      <a:pt x="5" y="1"/>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203"/>
              <p:cNvSpPr>
                <a:spLocks noEditPoints="1"/>
              </p:cNvSpPr>
              <p:nvPr/>
            </p:nvSpPr>
            <p:spPr bwMode="auto">
              <a:xfrm>
                <a:off x="5400675" y="3494088"/>
                <a:ext cx="42863" cy="58738"/>
              </a:xfrm>
              <a:custGeom>
                <a:avLst/>
                <a:gdLst>
                  <a:gd name="T0" fmla="*/ 10 w 19"/>
                  <a:gd name="T1" fmla="*/ 27 h 27"/>
                  <a:gd name="T2" fmla="*/ 0 w 19"/>
                  <a:gd name="T3" fmla="*/ 14 h 27"/>
                  <a:gd name="T4" fmla="*/ 3 w 19"/>
                  <a:gd name="T5" fmla="*/ 4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4"/>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7"/>
                      <a:pt x="6" y="14"/>
                    </a:cubicBezTo>
                    <a:cubicBezTo>
                      <a:pt x="6" y="20"/>
                      <a:pt x="8"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204"/>
              <p:cNvSpPr>
                <a:spLocks noEditPoints="1"/>
              </p:cNvSpPr>
              <p:nvPr/>
            </p:nvSpPr>
            <p:spPr bwMode="auto">
              <a:xfrm>
                <a:off x="5449888" y="3494088"/>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4 h 28"/>
                  <a:gd name="T16" fmla="*/ 6 w 19"/>
                  <a:gd name="T17" fmla="*/ 14 h 28"/>
                  <a:gd name="T18" fmla="*/ 10 w 19"/>
                  <a:gd name="T19" fmla="*/ 23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2" y="4"/>
                    </a:cubicBezTo>
                    <a:cubicBezTo>
                      <a:pt x="4" y="1"/>
                      <a:pt x="6" y="0"/>
                      <a:pt x="10" y="0"/>
                    </a:cubicBezTo>
                    <a:cubicBezTo>
                      <a:pt x="16" y="0"/>
                      <a:pt x="19" y="5"/>
                      <a:pt x="19" y="14"/>
                    </a:cubicBezTo>
                    <a:cubicBezTo>
                      <a:pt x="19" y="18"/>
                      <a:pt x="18" y="21"/>
                      <a:pt x="16" y="24"/>
                    </a:cubicBezTo>
                    <a:cubicBezTo>
                      <a:pt x="15" y="27"/>
                      <a:pt x="12" y="28"/>
                      <a:pt x="9" y="28"/>
                    </a:cubicBezTo>
                    <a:close/>
                    <a:moveTo>
                      <a:pt x="10" y="4"/>
                    </a:moveTo>
                    <a:cubicBezTo>
                      <a:pt x="7" y="4"/>
                      <a:pt x="6" y="7"/>
                      <a:pt x="6" y="14"/>
                    </a:cubicBezTo>
                    <a:cubicBezTo>
                      <a:pt x="6" y="20"/>
                      <a:pt x="7"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205"/>
              <p:cNvSpPr>
                <a:spLocks/>
              </p:cNvSpPr>
              <p:nvPr/>
            </p:nvSpPr>
            <p:spPr bwMode="auto">
              <a:xfrm>
                <a:off x="5502275" y="3494088"/>
                <a:ext cx="26988" cy="61913"/>
              </a:xfrm>
              <a:custGeom>
                <a:avLst/>
                <a:gdLst>
                  <a:gd name="T0" fmla="*/ 12 w 12"/>
                  <a:gd name="T1" fmla="*/ 0 h 28"/>
                  <a:gd name="T2" fmla="*/ 12 w 12"/>
                  <a:gd name="T3" fmla="*/ 28 h 28"/>
                  <a:gd name="T4" fmla="*/ 6 w 12"/>
                  <a:gd name="T5" fmla="*/ 27 h 28"/>
                  <a:gd name="T6" fmla="*/ 6 w 12"/>
                  <a:gd name="T7" fmla="*/ 7 h 28"/>
                  <a:gd name="T8" fmla="*/ 5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6"/>
                      <a:pt x="12" y="28"/>
                    </a:cubicBezTo>
                    <a:cubicBezTo>
                      <a:pt x="9" y="28"/>
                      <a:pt x="8" y="28"/>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206"/>
              <p:cNvSpPr>
                <a:spLocks noEditPoints="1"/>
              </p:cNvSpPr>
              <p:nvPr/>
            </p:nvSpPr>
            <p:spPr bwMode="auto">
              <a:xfrm>
                <a:off x="5545138" y="3494088"/>
                <a:ext cx="42863" cy="61913"/>
              </a:xfrm>
              <a:custGeom>
                <a:avLst/>
                <a:gdLst>
                  <a:gd name="T0" fmla="*/ 10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10 w 19"/>
                  <a:gd name="T13" fmla="*/ 28 h 28"/>
                  <a:gd name="T14" fmla="*/ 10 w 19"/>
                  <a:gd name="T15" fmla="*/ 5 h 28"/>
                  <a:gd name="T16" fmla="*/ 6 w 19"/>
                  <a:gd name="T17" fmla="*/ 15 h 28"/>
                  <a:gd name="T18" fmla="*/ 10 w 19"/>
                  <a:gd name="T19" fmla="*/ 24 h 28"/>
                  <a:gd name="T20" fmla="*/ 14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10"/>
                      <a:pt x="1" y="6"/>
                      <a:pt x="3" y="4"/>
                    </a:cubicBezTo>
                    <a:cubicBezTo>
                      <a:pt x="4" y="2"/>
                      <a:pt x="7" y="0"/>
                      <a:pt x="10" y="0"/>
                    </a:cubicBezTo>
                    <a:cubicBezTo>
                      <a:pt x="16" y="1"/>
                      <a:pt x="19" y="5"/>
                      <a:pt x="19" y="14"/>
                    </a:cubicBezTo>
                    <a:cubicBezTo>
                      <a:pt x="19" y="19"/>
                      <a:pt x="18" y="22"/>
                      <a:pt x="17" y="25"/>
                    </a:cubicBezTo>
                    <a:cubicBezTo>
                      <a:pt x="15" y="27"/>
                      <a:pt x="13" y="28"/>
                      <a:pt x="10" y="28"/>
                    </a:cubicBezTo>
                    <a:close/>
                    <a:moveTo>
                      <a:pt x="10" y="5"/>
                    </a:moveTo>
                    <a:cubicBezTo>
                      <a:pt x="7" y="5"/>
                      <a:pt x="6" y="8"/>
                      <a:pt x="6" y="15"/>
                    </a:cubicBezTo>
                    <a:cubicBezTo>
                      <a:pt x="6" y="20"/>
                      <a:pt x="7" y="24"/>
                      <a:pt x="10" y="24"/>
                    </a:cubicBezTo>
                    <a:cubicBezTo>
                      <a:pt x="12" y="24"/>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207"/>
              <p:cNvSpPr>
                <a:spLocks noEditPoints="1"/>
              </p:cNvSpPr>
              <p:nvPr/>
            </p:nvSpPr>
            <p:spPr bwMode="auto">
              <a:xfrm>
                <a:off x="5594350" y="3494088"/>
                <a:ext cx="41275" cy="63500"/>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2"/>
                      <a:pt x="7" y="0"/>
                      <a:pt x="10" y="0"/>
                    </a:cubicBezTo>
                    <a:cubicBezTo>
                      <a:pt x="16" y="0"/>
                      <a:pt x="19" y="5"/>
                      <a:pt x="19" y="15"/>
                    </a:cubicBezTo>
                    <a:cubicBezTo>
                      <a:pt x="19" y="19"/>
                      <a:pt x="18" y="22"/>
                      <a:pt x="17" y="25"/>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208"/>
              <p:cNvSpPr>
                <a:spLocks/>
              </p:cNvSpPr>
              <p:nvPr/>
            </p:nvSpPr>
            <p:spPr bwMode="auto">
              <a:xfrm>
                <a:off x="5646738" y="3494088"/>
                <a:ext cx="26988" cy="63500"/>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3 w 12"/>
                  <a:gd name="T11" fmla="*/ 9 h 29"/>
                  <a:gd name="T12" fmla="*/ 2 w 12"/>
                  <a:gd name="T13" fmla="*/ 9 h 29"/>
                  <a:gd name="T14" fmla="*/ 0 w 12"/>
                  <a:gd name="T15" fmla="*/ 9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9"/>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7"/>
                      <a:pt x="0" y="6"/>
                      <a:pt x="0" y="5"/>
                    </a:cubicBezTo>
                    <a:cubicBezTo>
                      <a:pt x="2" y="4"/>
                      <a:pt x="3"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209"/>
              <p:cNvSpPr>
                <a:spLocks/>
              </p:cNvSpPr>
              <p:nvPr/>
            </p:nvSpPr>
            <p:spPr bwMode="auto">
              <a:xfrm>
                <a:off x="5695950" y="3494088"/>
                <a:ext cx="26988" cy="63500"/>
              </a:xfrm>
              <a:custGeom>
                <a:avLst/>
                <a:gdLst>
                  <a:gd name="T0" fmla="*/ 12 w 12"/>
                  <a:gd name="T1" fmla="*/ 0 h 29"/>
                  <a:gd name="T2" fmla="*/ 12 w 12"/>
                  <a:gd name="T3" fmla="*/ 29 h 29"/>
                  <a:gd name="T4" fmla="*/ 6 w 12"/>
                  <a:gd name="T5" fmla="*/ 29 h 29"/>
                  <a:gd name="T6" fmla="*/ 6 w 12"/>
                  <a:gd name="T7" fmla="*/ 7 h 29"/>
                  <a:gd name="T8" fmla="*/ 4 w 12"/>
                  <a:gd name="T9" fmla="*/ 8 h 29"/>
                  <a:gd name="T10" fmla="*/ 3 w 12"/>
                  <a:gd name="T11" fmla="*/ 9 h 29"/>
                  <a:gd name="T12" fmla="*/ 2 w 12"/>
                  <a:gd name="T13" fmla="*/ 9 h 29"/>
                  <a:gd name="T14" fmla="*/ 0 w 12"/>
                  <a:gd name="T15" fmla="*/ 10 h 29"/>
                  <a:gd name="T16" fmla="*/ 0 w 12"/>
                  <a:gd name="T17" fmla="*/ 5 h 29"/>
                  <a:gd name="T18" fmla="*/ 4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9" y="29"/>
                      <a:pt x="8" y="29"/>
                      <a:pt x="6" y="29"/>
                    </a:cubicBezTo>
                    <a:cubicBezTo>
                      <a:pt x="6" y="20"/>
                      <a:pt x="6" y="16"/>
                      <a:pt x="6" y="7"/>
                    </a:cubicBezTo>
                    <a:cubicBezTo>
                      <a:pt x="5" y="8"/>
                      <a:pt x="5" y="8"/>
                      <a:pt x="4" y="8"/>
                    </a:cubicBezTo>
                    <a:cubicBezTo>
                      <a:pt x="4" y="8"/>
                      <a:pt x="4" y="9"/>
                      <a:pt x="3" y="9"/>
                    </a:cubicBezTo>
                    <a:cubicBezTo>
                      <a:pt x="3" y="9"/>
                      <a:pt x="2" y="9"/>
                      <a:pt x="2" y="9"/>
                    </a:cubicBezTo>
                    <a:cubicBezTo>
                      <a:pt x="1" y="9"/>
                      <a:pt x="1" y="10"/>
                      <a:pt x="0" y="10"/>
                    </a:cubicBezTo>
                    <a:cubicBezTo>
                      <a:pt x="0" y="8"/>
                      <a:pt x="0" y="7"/>
                      <a:pt x="0" y="5"/>
                    </a:cubicBezTo>
                    <a:cubicBezTo>
                      <a:pt x="2" y="4"/>
                      <a:pt x="3" y="4"/>
                      <a:pt x="4"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210"/>
              <p:cNvSpPr>
                <a:spLocks noEditPoints="1"/>
              </p:cNvSpPr>
              <p:nvPr/>
            </p:nvSpPr>
            <p:spPr bwMode="auto">
              <a:xfrm>
                <a:off x="5738813" y="3495675"/>
                <a:ext cx="41275" cy="65088"/>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1"/>
                      <a:pt x="7" y="0"/>
                      <a:pt x="10" y="0"/>
                    </a:cubicBezTo>
                    <a:cubicBezTo>
                      <a:pt x="16" y="0"/>
                      <a:pt x="19" y="5"/>
                      <a:pt x="19" y="15"/>
                    </a:cubicBezTo>
                    <a:cubicBezTo>
                      <a:pt x="19" y="19"/>
                      <a:pt x="18" y="23"/>
                      <a:pt x="17" y="26"/>
                    </a:cubicBezTo>
                    <a:cubicBezTo>
                      <a:pt x="15" y="28"/>
                      <a:pt x="12" y="29"/>
                      <a:pt x="9" y="29"/>
                    </a:cubicBezTo>
                    <a:close/>
                    <a:moveTo>
                      <a:pt x="10" y="5"/>
                    </a:moveTo>
                    <a:cubicBezTo>
                      <a:pt x="7" y="5"/>
                      <a:pt x="6" y="8"/>
                      <a:pt x="6" y="15"/>
                    </a:cubicBezTo>
                    <a:cubicBezTo>
                      <a:pt x="6" y="21"/>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211"/>
              <p:cNvSpPr>
                <a:spLocks/>
              </p:cNvSpPr>
              <p:nvPr/>
            </p:nvSpPr>
            <p:spPr bwMode="auto">
              <a:xfrm>
                <a:off x="5791200" y="3495675"/>
                <a:ext cx="26988" cy="66675"/>
              </a:xfrm>
              <a:custGeom>
                <a:avLst/>
                <a:gdLst>
                  <a:gd name="T0" fmla="*/ 12 w 12"/>
                  <a:gd name="T1" fmla="*/ 0 h 30"/>
                  <a:gd name="T2" fmla="*/ 12 w 12"/>
                  <a:gd name="T3" fmla="*/ 30 h 30"/>
                  <a:gd name="T4" fmla="*/ 6 w 12"/>
                  <a:gd name="T5" fmla="*/ 29 h 30"/>
                  <a:gd name="T6" fmla="*/ 6 w 12"/>
                  <a:gd name="T7" fmla="*/ 7 h 30"/>
                  <a:gd name="T8" fmla="*/ 5 w 12"/>
                  <a:gd name="T9" fmla="*/ 8 h 30"/>
                  <a:gd name="T10" fmla="*/ 4 w 12"/>
                  <a:gd name="T11" fmla="*/ 9 h 30"/>
                  <a:gd name="T12" fmla="*/ 2 w 12"/>
                  <a:gd name="T13" fmla="*/ 9 h 30"/>
                  <a:gd name="T14" fmla="*/ 0 w 12"/>
                  <a:gd name="T15" fmla="*/ 9 h 30"/>
                  <a:gd name="T16" fmla="*/ 0 w 12"/>
                  <a:gd name="T17" fmla="*/ 4 h 30"/>
                  <a:gd name="T18" fmla="*/ 5 w 12"/>
                  <a:gd name="T19" fmla="*/ 3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1"/>
                      <a:pt x="12" y="18"/>
                      <a:pt x="12" y="30"/>
                    </a:cubicBezTo>
                    <a:cubicBezTo>
                      <a:pt x="9" y="30"/>
                      <a:pt x="8" y="29"/>
                      <a:pt x="6" y="29"/>
                    </a:cubicBezTo>
                    <a:cubicBezTo>
                      <a:pt x="6" y="20"/>
                      <a:pt x="6" y="16"/>
                      <a:pt x="6" y="7"/>
                    </a:cubicBezTo>
                    <a:cubicBezTo>
                      <a:pt x="6" y="7"/>
                      <a:pt x="5" y="8"/>
                      <a:pt x="5" y="8"/>
                    </a:cubicBezTo>
                    <a:cubicBezTo>
                      <a:pt x="5" y="8"/>
                      <a:pt x="4" y="8"/>
                      <a:pt x="4" y="9"/>
                    </a:cubicBezTo>
                    <a:cubicBezTo>
                      <a:pt x="3" y="9"/>
                      <a:pt x="2" y="9"/>
                      <a:pt x="2" y="9"/>
                    </a:cubicBezTo>
                    <a:cubicBezTo>
                      <a:pt x="1" y="9"/>
                      <a:pt x="1" y="9"/>
                      <a:pt x="0" y="9"/>
                    </a:cubicBezTo>
                    <a:cubicBezTo>
                      <a:pt x="0" y="7"/>
                      <a:pt x="0" y="6"/>
                      <a:pt x="0" y="4"/>
                    </a:cubicBezTo>
                    <a:cubicBezTo>
                      <a:pt x="2" y="4"/>
                      <a:pt x="3" y="3"/>
                      <a:pt x="5" y="3"/>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212"/>
              <p:cNvSpPr>
                <a:spLocks noEditPoints="1"/>
              </p:cNvSpPr>
              <p:nvPr/>
            </p:nvSpPr>
            <p:spPr bwMode="auto">
              <a:xfrm>
                <a:off x="5834063" y="3497263"/>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4 h 30"/>
                  <a:gd name="T10" fmla="*/ 17 w 20"/>
                  <a:gd name="T11" fmla="*/ 26 h 30"/>
                  <a:gd name="T12" fmla="*/ 10 w 20"/>
                  <a:gd name="T13" fmla="*/ 30 h 30"/>
                  <a:gd name="T14" fmla="*/ 10 w 20"/>
                  <a:gd name="T15" fmla="*/ 4 h 30"/>
                  <a:gd name="T16" fmla="*/ 7 w 20"/>
                  <a:gd name="T17" fmla="*/ 15 h 30"/>
                  <a:gd name="T18" fmla="*/ 10 w 20"/>
                  <a:gd name="T19" fmla="*/ 25 h 30"/>
                  <a:gd name="T20" fmla="*/ 13 w 20"/>
                  <a:gd name="T21" fmla="*/ 15 h 30"/>
                  <a:gd name="T22" fmla="*/ 10 w 20"/>
                  <a:gd name="T2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5"/>
                      <a:pt x="0" y="15"/>
                    </a:cubicBezTo>
                    <a:cubicBezTo>
                      <a:pt x="0" y="10"/>
                      <a:pt x="1" y="6"/>
                      <a:pt x="3" y="3"/>
                    </a:cubicBezTo>
                    <a:cubicBezTo>
                      <a:pt x="5" y="1"/>
                      <a:pt x="7" y="0"/>
                      <a:pt x="10" y="0"/>
                    </a:cubicBezTo>
                    <a:cubicBezTo>
                      <a:pt x="17" y="0"/>
                      <a:pt x="20" y="4"/>
                      <a:pt x="20" y="14"/>
                    </a:cubicBezTo>
                    <a:cubicBezTo>
                      <a:pt x="20" y="20"/>
                      <a:pt x="19" y="23"/>
                      <a:pt x="17" y="26"/>
                    </a:cubicBezTo>
                    <a:cubicBezTo>
                      <a:pt x="16" y="28"/>
                      <a:pt x="13" y="30"/>
                      <a:pt x="10" y="30"/>
                    </a:cubicBezTo>
                    <a:close/>
                    <a:moveTo>
                      <a:pt x="10" y="4"/>
                    </a:moveTo>
                    <a:cubicBezTo>
                      <a:pt x="8" y="4"/>
                      <a:pt x="7" y="8"/>
                      <a:pt x="7" y="15"/>
                    </a:cubicBezTo>
                    <a:cubicBezTo>
                      <a:pt x="7" y="22"/>
                      <a:pt x="8" y="25"/>
                      <a:pt x="10" y="25"/>
                    </a:cubicBezTo>
                    <a:cubicBezTo>
                      <a:pt x="12" y="25"/>
                      <a:pt x="13" y="22"/>
                      <a:pt x="13" y="15"/>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213"/>
              <p:cNvSpPr>
                <a:spLocks noEditPoints="1"/>
              </p:cNvSpPr>
              <p:nvPr/>
            </p:nvSpPr>
            <p:spPr bwMode="auto">
              <a:xfrm>
                <a:off x="5883275" y="3497263"/>
                <a:ext cx="41275" cy="69850"/>
              </a:xfrm>
              <a:custGeom>
                <a:avLst/>
                <a:gdLst>
                  <a:gd name="T0" fmla="*/ 10 w 19"/>
                  <a:gd name="T1" fmla="*/ 30 h 31"/>
                  <a:gd name="T2" fmla="*/ 0 w 19"/>
                  <a:gd name="T3" fmla="*/ 15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0"/>
                      <a:pt x="0" y="25"/>
                      <a:pt x="0" y="15"/>
                    </a:cubicBezTo>
                    <a:cubicBezTo>
                      <a:pt x="0" y="10"/>
                      <a:pt x="1" y="6"/>
                      <a:pt x="3" y="4"/>
                    </a:cubicBezTo>
                    <a:cubicBezTo>
                      <a:pt x="4" y="1"/>
                      <a:pt x="7" y="0"/>
                      <a:pt x="10" y="0"/>
                    </a:cubicBezTo>
                    <a:cubicBezTo>
                      <a:pt x="16" y="0"/>
                      <a:pt x="19" y="5"/>
                      <a:pt x="19" y="15"/>
                    </a:cubicBezTo>
                    <a:cubicBezTo>
                      <a:pt x="19" y="20"/>
                      <a:pt x="19" y="24"/>
                      <a:pt x="17" y="26"/>
                    </a:cubicBezTo>
                    <a:cubicBezTo>
                      <a:pt x="15" y="29"/>
                      <a:pt x="13" y="31"/>
                      <a:pt x="10" y="30"/>
                    </a:cubicBezTo>
                    <a:close/>
                    <a:moveTo>
                      <a:pt x="10" y="5"/>
                    </a:moveTo>
                    <a:cubicBezTo>
                      <a:pt x="7" y="5"/>
                      <a:pt x="6" y="8"/>
                      <a:pt x="6" y="15"/>
                    </a:cubicBezTo>
                    <a:cubicBezTo>
                      <a:pt x="6" y="22"/>
                      <a:pt x="7" y="25"/>
                      <a:pt x="10"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214"/>
              <p:cNvSpPr>
                <a:spLocks/>
              </p:cNvSpPr>
              <p:nvPr/>
            </p:nvSpPr>
            <p:spPr bwMode="auto">
              <a:xfrm>
                <a:off x="5935663" y="3497263"/>
                <a:ext cx="26988" cy="66675"/>
              </a:xfrm>
              <a:custGeom>
                <a:avLst/>
                <a:gdLst>
                  <a:gd name="T0" fmla="*/ 12 w 12"/>
                  <a:gd name="T1" fmla="*/ 0 h 30"/>
                  <a:gd name="T2" fmla="*/ 12 w 12"/>
                  <a:gd name="T3" fmla="*/ 30 h 30"/>
                  <a:gd name="T4" fmla="*/ 6 w 12"/>
                  <a:gd name="T5" fmla="*/ 30 h 30"/>
                  <a:gd name="T6" fmla="*/ 6 w 12"/>
                  <a:gd name="T7" fmla="*/ 7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2"/>
                      <a:pt x="12" y="17"/>
                      <a:pt x="12" y="30"/>
                    </a:cubicBezTo>
                    <a:cubicBezTo>
                      <a:pt x="10" y="30"/>
                      <a:pt x="8" y="30"/>
                      <a:pt x="6" y="30"/>
                    </a:cubicBezTo>
                    <a:cubicBezTo>
                      <a:pt x="6" y="21"/>
                      <a:pt x="6" y="16"/>
                      <a:pt x="6" y="7"/>
                    </a:cubicBezTo>
                    <a:cubicBezTo>
                      <a:pt x="6" y="7"/>
                      <a:pt x="6" y="7"/>
                      <a:pt x="5" y="8"/>
                    </a:cubicBezTo>
                    <a:cubicBezTo>
                      <a:pt x="5" y="8"/>
                      <a:pt x="4" y="9"/>
                      <a:pt x="4" y="9"/>
                    </a:cubicBezTo>
                    <a:cubicBezTo>
                      <a:pt x="3" y="9"/>
                      <a:pt x="2" y="9"/>
                      <a:pt x="2" y="9"/>
                    </a:cubicBezTo>
                    <a:cubicBezTo>
                      <a:pt x="1" y="9"/>
                      <a:pt x="1" y="10"/>
                      <a:pt x="0" y="10"/>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215"/>
              <p:cNvSpPr>
                <a:spLocks noEditPoints="1"/>
              </p:cNvSpPr>
              <p:nvPr/>
            </p:nvSpPr>
            <p:spPr bwMode="auto">
              <a:xfrm>
                <a:off x="5351463" y="3578225"/>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9"/>
                      <a:pt x="1" y="5"/>
                      <a:pt x="3" y="3"/>
                    </a:cubicBezTo>
                    <a:cubicBezTo>
                      <a:pt x="5" y="1"/>
                      <a:pt x="7" y="0"/>
                      <a:pt x="10" y="0"/>
                    </a:cubicBezTo>
                    <a:cubicBezTo>
                      <a:pt x="17" y="0"/>
                      <a:pt x="20" y="4"/>
                      <a:pt x="20" y="13"/>
                    </a:cubicBezTo>
                    <a:cubicBezTo>
                      <a:pt x="20" y="17"/>
                      <a:pt x="19" y="21"/>
                      <a:pt x="17" y="24"/>
                    </a:cubicBezTo>
                    <a:cubicBezTo>
                      <a:pt x="16" y="26"/>
                      <a:pt x="13" y="27"/>
                      <a:pt x="10" y="27"/>
                    </a:cubicBezTo>
                    <a:close/>
                    <a:moveTo>
                      <a:pt x="10" y="4"/>
                    </a:moveTo>
                    <a:cubicBezTo>
                      <a:pt x="8" y="4"/>
                      <a:pt x="7" y="7"/>
                      <a:pt x="7" y="14"/>
                    </a:cubicBezTo>
                    <a:cubicBezTo>
                      <a:pt x="7" y="20"/>
                      <a:pt x="8" y="23"/>
                      <a:pt x="10" y="23"/>
                    </a:cubicBezTo>
                    <a:cubicBezTo>
                      <a:pt x="12" y="23"/>
                      <a:pt x="14" y="20"/>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216"/>
              <p:cNvSpPr>
                <a:spLocks noEditPoints="1"/>
              </p:cNvSpPr>
              <p:nvPr/>
            </p:nvSpPr>
            <p:spPr bwMode="auto">
              <a:xfrm>
                <a:off x="5400675" y="3578225"/>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217"/>
              <p:cNvSpPr>
                <a:spLocks noEditPoints="1"/>
              </p:cNvSpPr>
              <p:nvPr/>
            </p:nvSpPr>
            <p:spPr bwMode="auto">
              <a:xfrm>
                <a:off x="5449888" y="3578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5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1"/>
                      <a:pt x="6" y="0"/>
                      <a:pt x="10" y="0"/>
                    </a:cubicBezTo>
                    <a:cubicBezTo>
                      <a:pt x="16" y="0"/>
                      <a:pt x="19" y="5"/>
                      <a:pt x="19" y="14"/>
                    </a:cubicBezTo>
                    <a:cubicBezTo>
                      <a:pt x="19" y="19"/>
                      <a:pt x="18" y="22"/>
                      <a:pt x="16" y="25"/>
                    </a:cubicBezTo>
                    <a:cubicBezTo>
                      <a:pt x="15" y="27"/>
                      <a:pt x="12" y="28"/>
                      <a:pt x="9" y="28"/>
                    </a:cubicBezTo>
                    <a:close/>
                    <a:moveTo>
                      <a:pt x="10" y="5"/>
                    </a:moveTo>
                    <a:cubicBezTo>
                      <a:pt x="7" y="5"/>
                      <a:pt x="6" y="8"/>
                      <a:pt x="6" y="14"/>
                    </a:cubicBezTo>
                    <a:cubicBezTo>
                      <a:pt x="6" y="20"/>
                      <a:pt x="7" y="23"/>
                      <a:pt x="10" y="23"/>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218"/>
              <p:cNvSpPr>
                <a:spLocks noEditPoints="1"/>
              </p:cNvSpPr>
              <p:nvPr/>
            </p:nvSpPr>
            <p:spPr bwMode="auto">
              <a:xfrm>
                <a:off x="5499100" y="3579813"/>
                <a:ext cx="41275" cy="61913"/>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6 w 19"/>
                  <a:gd name="T11" fmla="*/ 24 h 28"/>
                  <a:gd name="T12" fmla="*/ 9 w 19"/>
                  <a:gd name="T13" fmla="*/ 28 h 28"/>
                  <a:gd name="T14" fmla="*/ 9 w 19"/>
                  <a:gd name="T15" fmla="*/ 4 h 28"/>
                  <a:gd name="T16" fmla="*/ 5 w 19"/>
                  <a:gd name="T17" fmla="*/ 14 h 28"/>
                  <a:gd name="T18" fmla="*/ 9 w 19"/>
                  <a:gd name="T19" fmla="*/ 23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5"/>
                      <a:pt x="2" y="3"/>
                    </a:cubicBezTo>
                    <a:cubicBezTo>
                      <a:pt x="4" y="1"/>
                      <a:pt x="6" y="0"/>
                      <a:pt x="10" y="0"/>
                    </a:cubicBezTo>
                    <a:cubicBezTo>
                      <a:pt x="16" y="0"/>
                      <a:pt x="19" y="4"/>
                      <a:pt x="19" y="14"/>
                    </a:cubicBezTo>
                    <a:cubicBezTo>
                      <a:pt x="19" y="19"/>
                      <a:pt x="18" y="22"/>
                      <a:pt x="16" y="24"/>
                    </a:cubicBezTo>
                    <a:cubicBezTo>
                      <a:pt x="15" y="27"/>
                      <a:pt x="12" y="28"/>
                      <a:pt x="9" y="28"/>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219"/>
              <p:cNvSpPr>
                <a:spLocks/>
              </p:cNvSpPr>
              <p:nvPr/>
            </p:nvSpPr>
            <p:spPr bwMode="auto">
              <a:xfrm>
                <a:off x="5551488" y="3579813"/>
                <a:ext cx="25400" cy="65088"/>
              </a:xfrm>
              <a:custGeom>
                <a:avLst/>
                <a:gdLst>
                  <a:gd name="T0" fmla="*/ 11 w 11"/>
                  <a:gd name="T1" fmla="*/ 0 h 29"/>
                  <a:gd name="T2" fmla="*/ 11 w 11"/>
                  <a:gd name="T3" fmla="*/ 29 h 29"/>
                  <a:gd name="T4" fmla="*/ 6 w 11"/>
                  <a:gd name="T5" fmla="*/ 28 h 29"/>
                  <a:gd name="T6" fmla="*/ 6 w 11"/>
                  <a:gd name="T7" fmla="*/ 7 h 29"/>
                  <a:gd name="T8" fmla="*/ 4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1"/>
                      <a:pt x="11" y="17"/>
                      <a:pt x="11" y="29"/>
                    </a:cubicBezTo>
                    <a:cubicBezTo>
                      <a:pt x="9" y="28"/>
                      <a:pt x="8" y="28"/>
                      <a:pt x="6" y="28"/>
                    </a:cubicBezTo>
                    <a:cubicBezTo>
                      <a:pt x="6" y="20"/>
                      <a:pt x="6" y="15"/>
                      <a:pt x="6" y="7"/>
                    </a:cubicBezTo>
                    <a:cubicBezTo>
                      <a:pt x="6" y="7"/>
                      <a:pt x="5" y="8"/>
                      <a:pt x="4" y="8"/>
                    </a:cubicBezTo>
                    <a:cubicBezTo>
                      <a:pt x="4" y="8"/>
                      <a:pt x="3" y="8"/>
                      <a:pt x="3" y="8"/>
                    </a:cubicBezTo>
                    <a:cubicBezTo>
                      <a:pt x="2" y="9"/>
                      <a:pt x="2" y="9"/>
                      <a:pt x="1" y="9"/>
                    </a:cubicBezTo>
                    <a:cubicBezTo>
                      <a:pt x="1" y="9"/>
                      <a:pt x="0" y="9"/>
                      <a:pt x="0" y="9"/>
                    </a:cubicBezTo>
                    <a:cubicBezTo>
                      <a:pt x="0" y="7"/>
                      <a:pt x="0" y="6"/>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220"/>
              <p:cNvSpPr>
                <a:spLocks noEditPoints="1"/>
              </p:cNvSpPr>
              <p:nvPr/>
            </p:nvSpPr>
            <p:spPr bwMode="auto">
              <a:xfrm>
                <a:off x="5594350" y="3582988"/>
                <a:ext cx="41275" cy="61913"/>
              </a:xfrm>
              <a:custGeom>
                <a:avLst/>
                <a:gdLst>
                  <a:gd name="T0" fmla="*/ 9 w 19"/>
                  <a:gd name="T1" fmla="*/ 28 h 28"/>
                  <a:gd name="T2" fmla="*/ 0 w 19"/>
                  <a:gd name="T3" fmla="*/ 14 h 28"/>
                  <a:gd name="T4" fmla="*/ 3 w 19"/>
                  <a:gd name="T5" fmla="*/ 3 h 28"/>
                  <a:gd name="T6" fmla="*/ 10 w 19"/>
                  <a:gd name="T7" fmla="*/ 0 h 28"/>
                  <a:gd name="T8" fmla="*/ 19 w 19"/>
                  <a:gd name="T9" fmla="*/ 14 h 28"/>
                  <a:gd name="T10" fmla="*/ 17 w 19"/>
                  <a:gd name="T11" fmla="*/ 25 h 28"/>
                  <a:gd name="T12" fmla="*/ 9 w 19"/>
                  <a:gd name="T13" fmla="*/ 28 h 28"/>
                  <a:gd name="T14" fmla="*/ 9 w 19"/>
                  <a:gd name="T15" fmla="*/ 4 h 28"/>
                  <a:gd name="T16" fmla="*/ 6 w 19"/>
                  <a:gd name="T17" fmla="*/ 14 h 28"/>
                  <a:gd name="T18" fmla="*/ 9 w 19"/>
                  <a:gd name="T19" fmla="*/ 24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3" y="3"/>
                    </a:cubicBezTo>
                    <a:cubicBezTo>
                      <a:pt x="4" y="1"/>
                      <a:pt x="7" y="0"/>
                      <a:pt x="10" y="0"/>
                    </a:cubicBezTo>
                    <a:cubicBezTo>
                      <a:pt x="16" y="0"/>
                      <a:pt x="19" y="4"/>
                      <a:pt x="19" y="14"/>
                    </a:cubicBezTo>
                    <a:cubicBezTo>
                      <a:pt x="19" y="19"/>
                      <a:pt x="18" y="22"/>
                      <a:pt x="17" y="25"/>
                    </a:cubicBezTo>
                    <a:cubicBezTo>
                      <a:pt x="15" y="27"/>
                      <a:pt x="13" y="28"/>
                      <a:pt x="9" y="28"/>
                    </a:cubicBezTo>
                    <a:close/>
                    <a:moveTo>
                      <a:pt x="9" y="4"/>
                    </a:moveTo>
                    <a:cubicBezTo>
                      <a:pt x="7" y="4"/>
                      <a:pt x="6" y="8"/>
                      <a:pt x="6" y="14"/>
                    </a:cubicBezTo>
                    <a:cubicBezTo>
                      <a:pt x="6" y="21"/>
                      <a:pt x="7" y="24"/>
                      <a:pt x="9" y="24"/>
                    </a:cubicBezTo>
                    <a:cubicBezTo>
                      <a:pt x="12" y="24"/>
                      <a:pt x="13" y="21"/>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221"/>
              <p:cNvSpPr>
                <a:spLocks noEditPoints="1"/>
              </p:cNvSpPr>
              <p:nvPr/>
            </p:nvSpPr>
            <p:spPr bwMode="auto">
              <a:xfrm>
                <a:off x="5640388" y="3582988"/>
                <a:ext cx="44450" cy="66675"/>
              </a:xfrm>
              <a:custGeom>
                <a:avLst/>
                <a:gdLst>
                  <a:gd name="T0" fmla="*/ 10 w 20"/>
                  <a:gd name="T1" fmla="*/ 29 h 30"/>
                  <a:gd name="T2" fmla="*/ 0 w 20"/>
                  <a:gd name="T3" fmla="*/ 15 h 30"/>
                  <a:gd name="T4" fmla="*/ 3 w 20"/>
                  <a:gd name="T5" fmla="*/ 4 h 30"/>
                  <a:gd name="T6" fmla="*/ 10 w 20"/>
                  <a:gd name="T7" fmla="*/ 0 h 30"/>
                  <a:gd name="T8" fmla="*/ 20 w 20"/>
                  <a:gd name="T9" fmla="*/ 15 h 30"/>
                  <a:gd name="T10" fmla="*/ 17 w 20"/>
                  <a:gd name="T11" fmla="*/ 26 h 30"/>
                  <a:gd name="T12" fmla="*/ 10 w 20"/>
                  <a:gd name="T13" fmla="*/ 29 h 30"/>
                  <a:gd name="T14" fmla="*/ 10 w 20"/>
                  <a:gd name="T15" fmla="*/ 5 h 30"/>
                  <a:gd name="T16" fmla="*/ 7 w 20"/>
                  <a:gd name="T17" fmla="*/ 15 h 30"/>
                  <a:gd name="T18" fmla="*/ 10 w 20"/>
                  <a:gd name="T19" fmla="*/ 24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29"/>
                    </a:moveTo>
                    <a:cubicBezTo>
                      <a:pt x="4" y="29"/>
                      <a:pt x="0" y="24"/>
                      <a:pt x="0" y="15"/>
                    </a:cubicBezTo>
                    <a:cubicBezTo>
                      <a:pt x="0" y="10"/>
                      <a:pt x="1" y="6"/>
                      <a:pt x="3" y="4"/>
                    </a:cubicBezTo>
                    <a:cubicBezTo>
                      <a:pt x="5" y="1"/>
                      <a:pt x="7" y="0"/>
                      <a:pt x="10" y="0"/>
                    </a:cubicBezTo>
                    <a:cubicBezTo>
                      <a:pt x="17" y="0"/>
                      <a:pt x="20" y="5"/>
                      <a:pt x="20" y="15"/>
                    </a:cubicBezTo>
                    <a:cubicBezTo>
                      <a:pt x="20" y="20"/>
                      <a:pt x="19" y="23"/>
                      <a:pt x="17" y="26"/>
                    </a:cubicBezTo>
                    <a:cubicBezTo>
                      <a:pt x="16" y="28"/>
                      <a:pt x="13" y="30"/>
                      <a:pt x="10" y="29"/>
                    </a:cubicBezTo>
                    <a:close/>
                    <a:moveTo>
                      <a:pt x="10" y="5"/>
                    </a:moveTo>
                    <a:cubicBezTo>
                      <a:pt x="8" y="5"/>
                      <a:pt x="7" y="8"/>
                      <a:pt x="7" y="15"/>
                    </a:cubicBezTo>
                    <a:cubicBezTo>
                      <a:pt x="7" y="21"/>
                      <a:pt x="8" y="24"/>
                      <a:pt x="10" y="24"/>
                    </a:cubicBezTo>
                    <a:cubicBezTo>
                      <a:pt x="12" y="25"/>
                      <a:pt x="14" y="21"/>
                      <a:pt x="14" y="15"/>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222"/>
              <p:cNvSpPr>
                <a:spLocks/>
              </p:cNvSpPr>
              <p:nvPr/>
            </p:nvSpPr>
            <p:spPr bwMode="auto">
              <a:xfrm>
                <a:off x="5695950" y="3584575"/>
                <a:ext cx="26988" cy="65088"/>
              </a:xfrm>
              <a:custGeom>
                <a:avLst/>
                <a:gdLst>
                  <a:gd name="T0" fmla="*/ 12 w 12"/>
                  <a:gd name="T1" fmla="*/ 0 h 29"/>
                  <a:gd name="T2" fmla="*/ 12 w 12"/>
                  <a:gd name="T3" fmla="*/ 29 h 29"/>
                  <a:gd name="T4" fmla="*/ 6 w 12"/>
                  <a:gd name="T5" fmla="*/ 28 h 29"/>
                  <a:gd name="T6" fmla="*/ 6 w 12"/>
                  <a:gd name="T7" fmla="*/ 6 h 29"/>
                  <a:gd name="T8" fmla="*/ 4 w 12"/>
                  <a:gd name="T9" fmla="*/ 8 h 29"/>
                  <a:gd name="T10" fmla="*/ 3 w 12"/>
                  <a:gd name="T11" fmla="*/ 8 h 29"/>
                  <a:gd name="T12" fmla="*/ 2 w 12"/>
                  <a:gd name="T13" fmla="*/ 9 h 29"/>
                  <a:gd name="T14" fmla="*/ 0 w 12"/>
                  <a:gd name="T15" fmla="*/ 9 h 29"/>
                  <a:gd name="T16" fmla="*/ 0 w 12"/>
                  <a:gd name="T17" fmla="*/ 4 h 29"/>
                  <a:gd name="T18" fmla="*/ 4 w 12"/>
                  <a:gd name="T19" fmla="*/ 2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9" y="29"/>
                      <a:pt x="8" y="29"/>
                      <a:pt x="6" y="28"/>
                    </a:cubicBezTo>
                    <a:cubicBezTo>
                      <a:pt x="6" y="20"/>
                      <a:pt x="6" y="15"/>
                      <a:pt x="6" y="6"/>
                    </a:cubicBezTo>
                    <a:cubicBezTo>
                      <a:pt x="5" y="7"/>
                      <a:pt x="5" y="7"/>
                      <a:pt x="4" y="8"/>
                    </a:cubicBezTo>
                    <a:cubicBezTo>
                      <a:pt x="4" y="8"/>
                      <a:pt x="4" y="8"/>
                      <a:pt x="3" y="8"/>
                    </a:cubicBezTo>
                    <a:cubicBezTo>
                      <a:pt x="3" y="8"/>
                      <a:pt x="2" y="9"/>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223"/>
              <p:cNvSpPr>
                <a:spLocks/>
              </p:cNvSpPr>
              <p:nvPr/>
            </p:nvSpPr>
            <p:spPr bwMode="auto">
              <a:xfrm>
                <a:off x="5743575" y="3584575"/>
                <a:ext cx="25400" cy="66675"/>
              </a:xfrm>
              <a:custGeom>
                <a:avLst/>
                <a:gdLst>
                  <a:gd name="T0" fmla="*/ 12 w 12"/>
                  <a:gd name="T1" fmla="*/ 1 h 30"/>
                  <a:gd name="T2" fmla="*/ 12 w 12"/>
                  <a:gd name="T3" fmla="*/ 30 h 30"/>
                  <a:gd name="T4" fmla="*/ 6 w 12"/>
                  <a:gd name="T5" fmla="*/ 30 h 30"/>
                  <a:gd name="T6" fmla="*/ 6 w 12"/>
                  <a:gd name="T7" fmla="*/ 8 h 30"/>
                  <a:gd name="T8" fmla="*/ 5 w 12"/>
                  <a:gd name="T9" fmla="*/ 9 h 30"/>
                  <a:gd name="T10" fmla="*/ 4 w 12"/>
                  <a:gd name="T11" fmla="*/ 9 h 30"/>
                  <a:gd name="T12" fmla="*/ 2 w 12"/>
                  <a:gd name="T13" fmla="*/ 10 h 30"/>
                  <a:gd name="T14" fmla="*/ 0 w 12"/>
                  <a:gd name="T15" fmla="*/ 10 h 30"/>
                  <a:gd name="T16" fmla="*/ 0 w 12"/>
                  <a:gd name="T17" fmla="*/ 4 h 30"/>
                  <a:gd name="T18" fmla="*/ 5 w 12"/>
                  <a:gd name="T19" fmla="*/ 3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2"/>
                      <a:pt x="12" y="18"/>
                      <a:pt x="12" y="30"/>
                    </a:cubicBezTo>
                    <a:cubicBezTo>
                      <a:pt x="10" y="30"/>
                      <a:pt x="9" y="30"/>
                      <a:pt x="6" y="30"/>
                    </a:cubicBezTo>
                    <a:cubicBezTo>
                      <a:pt x="6" y="21"/>
                      <a:pt x="6" y="16"/>
                      <a:pt x="6" y="8"/>
                    </a:cubicBezTo>
                    <a:cubicBezTo>
                      <a:pt x="6" y="8"/>
                      <a:pt x="6" y="8"/>
                      <a:pt x="5" y="9"/>
                    </a:cubicBezTo>
                    <a:cubicBezTo>
                      <a:pt x="5" y="9"/>
                      <a:pt x="4" y="9"/>
                      <a:pt x="4" y="9"/>
                    </a:cubicBezTo>
                    <a:cubicBezTo>
                      <a:pt x="3" y="9"/>
                      <a:pt x="3" y="10"/>
                      <a:pt x="2" y="10"/>
                    </a:cubicBezTo>
                    <a:cubicBezTo>
                      <a:pt x="2" y="10"/>
                      <a:pt x="1" y="10"/>
                      <a:pt x="0" y="10"/>
                    </a:cubicBezTo>
                    <a:cubicBezTo>
                      <a:pt x="0" y="8"/>
                      <a:pt x="0" y="7"/>
                      <a:pt x="0" y="4"/>
                    </a:cubicBezTo>
                    <a:cubicBezTo>
                      <a:pt x="2" y="4"/>
                      <a:pt x="4" y="3"/>
                      <a:pt x="5" y="3"/>
                    </a:cubicBezTo>
                    <a:cubicBezTo>
                      <a:pt x="6" y="2"/>
                      <a:pt x="7" y="1"/>
                      <a:pt x="8" y="0"/>
                    </a:cubicBezTo>
                    <a:cubicBezTo>
                      <a:pt x="10" y="1"/>
                      <a:pt x="10" y="1"/>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224"/>
              <p:cNvSpPr>
                <a:spLocks noEditPoints="1"/>
              </p:cNvSpPr>
              <p:nvPr/>
            </p:nvSpPr>
            <p:spPr bwMode="auto">
              <a:xfrm>
                <a:off x="5786438" y="3586163"/>
                <a:ext cx="42863" cy="69850"/>
              </a:xfrm>
              <a:custGeom>
                <a:avLst/>
                <a:gdLst>
                  <a:gd name="T0" fmla="*/ 9 w 19"/>
                  <a:gd name="T1" fmla="*/ 31 h 31"/>
                  <a:gd name="T2" fmla="*/ 0 w 19"/>
                  <a:gd name="T3" fmla="*/ 15 h 31"/>
                  <a:gd name="T4" fmla="*/ 2 w 19"/>
                  <a:gd name="T5" fmla="*/ 4 h 31"/>
                  <a:gd name="T6" fmla="*/ 10 w 19"/>
                  <a:gd name="T7" fmla="*/ 0 h 31"/>
                  <a:gd name="T8" fmla="*/ 19 w 19"/>
                  <a:gd name="T9" fmla="*/ 16 h 31"/>
                  <a:gd name="T10" fmla="*/ 17 w 19"/>
                  <a:gd name="T11" fmla="*/ 27 h 31"/>
                  <a:gd name="T12" fmla="*/ 9 w 19"/>
                  <a:gd name="T13" fmla="*/ 31 h 31"/>
                  <a:gd name="T14" fmla="*/ 9 w 19"/>
                  <a:gd name="T15" fmla="*/ 5 h 31"/>
                  <a:gd name="T16" fmla="*/ 6 w 19"/>
                  <a:gd name="T17" fmla="*/ 16 h 31"/>
                  <a:gd name="T18" fmla="*/ 9 w 19"/>
                  <a:gd name="T19" fmla="*/ 26 h 31"/>
                  <a:gd name="T20" fmla="*/ 13 w 19"/>
                  <a:gd name="T21" fmla="*/ 16 h 31"/>
                  <a:gd name="T22" fmla="*/ 9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5"/>
                      <a:pt x="0" y="15"/>
                    </a:cubicBezTo>
                    <a:cubicBezTo>
                      <a:pt x="0" y="11"/>
                      <a:pt x="0" y="7"/>
                      <a:pt x="2" y="4"/>
                    </a:cubicBezTo>
                    <a:cubicBezTo>
                      <a:pt x="4" y="1"/>
                      <a:pt x="7" y="0"/>
                      <a:pt x="10" y="0"/>
                    </a:cubicBezTo>
                    <a:cubicBezTo>
                      <a:pt x="16" y="1"/>
                      <a:pt x="19" y="6"/>
                      <a:pt x="19" y="16"/>
                    </a:cubicBezTo>
                    <a:cubicBezTo>
                      <a:pt x="19" y="21"/>
                      <a:pt x="18" y="25"/>
                      <a:pt x="17" y="27"/>
                    </a:cubicBezTo>
                    <a:cubicBezTo>
                      <a:pt x="14" y="30"/>
                      <a:pt x="12" y="31"/>
                      <a:pt x="9" y="31"/>
                    </a:cubicBezTo>
                    <a:close/>
                    <a:moveTo>
                      <a:pt x="9" y="5"/>
                    </a:moveTo>
                    <a:cubicBezTo>
                      <a:pt x="7" y="5"/>
                      <a:pt x="6" y="9"/>
                      <a:pt x="6" y="16"/>
                    </a:cubicBezTo>
                    <a:cubicBezTo>
                      <a:pt x="6" y="22"/>
                      <a:pt x="7" y="26"/>
                      <a:pt x="9" y="26"/>
                    </a:cubicBezTo>
                    <a:cubicBezTo>
                      <a:pt x="12" y="26"/>
                      <a:pt x="13" y="23"/>
                      <a:pt x="13" y="16"/>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225"/>
              <p:cNvSpPr>
                <a:spLocks/>
              </p:cNvSpPr>
              <p:nvPr/>
            </p:nvSpPr>
            <p:spPr bwMode="auto">
              <a:xfrm>
                <a:off x="5840413" y="3590925"/>
                <a:ext cx="23813" cy="66675"/>
              </a:xfrm>
              <a:custGeom>
                <a:avLst/>
                <a:gdLst>
                  <a:gd name="T0" fmla="*/ 11 w 11"/>
                  <a:gd name="T1" fmla="*/ 0 h 30"/>
                  <a:gd name="T2" fmla="*/ 11 w 11"/>
                  <a:gd name="T3" fmla="*/ 30 h 30"/>
                  <a:gd name="T4" fmla="*/ 6 w 11"/>
                  <a:gd name="T5" fmla="*/ 30 h 30"/>
                  <a:gd name="T6" fmla="*/ 6 w 11"/>
                  <a:gd name="T7" fmla="*/ 7 h 30"/>
                  <a:gd name="T8" fmla="*/ 5 w 11"/>
                  <a:gd name="T9" fmla="*/ 7 h 30"/>
                  <a:gd name="T10" fmla="*/ 3 w 11"/>
                  <a:gd name="T11" fmla="*/ 8 h 30"/>
                  <a:gd name="T12" fmla="*/ 1 w 11"/>
                  <a:gd name="T13" fmla="*/ 9 h 30"/>
                  <a:gd name="T14" fmla="*/ 0 w 11"/>
                  <a:gd name="T15" fmla="*/ 9 h 30"/>
                  <a:gd name="T16" fmla="*/ 0 w 11"/>
                  <a:gd name="T17" fmla="*/ 4 h 30"/>
                  <a:gd name="T18" fmla="*/ 4 w 11"/>
                  <a:gd name="T19" fmla="*/ 2 h 30"/>
                  <a:gd name="T20" fmla="*/ 8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2"/>
                      <a:pt x="11" y="18"/>
                      <a:pt x="11" y="30"/>
                    </a:cubicBezTo>
                    <a:cubicBezTo>
                      <a:pt x="9" y="30"/>
                      <a:pt x="8" y="30"/>
                      <a:pt x="6" y="30"/>
                    </a:cubicBezTo>
                    <a:cubicBezTo>
                      <a:pt x="6" y="20"/>
                      <a:pt x="6" y="16"/>
                      <a:pt x="6" y="7"/>
                    </a:cubicBezTo>
                    <a:cubicBezTo>
                      <a:pt x="5" y="7"/>
                      <a:pt x="5" y="7"/>
                      <a:pt x="5" y="7"/>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0"/>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226"/>
              <p:cNvSpPr>
                <a:spLocks/>
              </p:cNvSpPr>
              <p:nvPr/>
            </p:nvSpPr>
            <p:spPr bwMode="auto">
              <a:xfrm>
                <a:off x="5889625" y="3590925"/>
                <a:ext cx="23813" cy="68263"/>
              </a:xfrm>
              <a:custGeom>
                <a:avLst/>
                <a:gdLst>
                  <a:gd name="T0" fmla="*/ 11 w 11"/>
                  <a:gd name="T1" fmla="*/ 0 h 31"/>
                  <a:gd name="T2" fmla="*/ 11 w 11"/>
                  <a:gd name="T3" fmla="*/ 31 h 31"/>
                  <a:gd name="T4" fmla="*/ 5 w 11"/>
                  <a:gd name="T5" fmla="*/ 31 h 31"/>
                  <a:gd name="T6" fmla="*/ 5 w 11"/>
                  <a:gd name="T7" fmla="*/ 7 h 31"/>
                  <a:gd name="T8" fmla="*/ 4 w 11"/>
                  <a:gd name="T9" fmla="*/ 8 h 31"/>
                  <a:gd name="T10" fmla="*/ 3 w 11"/>
                  <a:gd name="T11" fmla="*/ 9 h 31"/>
                  <a:gd name="T12" fmla="*/ 2 w 11"/>
                  <a:gd name="T13" fmla="*/ 9 h 31"/>
                  <a:gd name="T14" fmla="*/ 0 w 11"/>
                  <a:gd name="T15" fmla="*/ 10 h 31"/>
                  <a:gd name="T16" fmla="*/ 0 w 11"/>
                  <a:gd name="T17" fmla="*/ 4 h 31"/>
                  <a:gd name="T18" fmla="*/ 4 w 11"/>
                  <a:gd name="T19" fmla="*/ 3 h 31"/>
                  <a:gd name="T20" fmla="*/ 8 w 11"/>
                  <a:gd name="T21" fmla="*/ 0 h 31"/>
                  <a:gd name="T22" fmla="*/ 11 w 1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1">
                    <a:moveTo>
                      <a:pt x="11" y="0"/>
                    </a:moveTo>
                    <a:cubicBezTo>
                      <a:pt x="11" y="12"/>
                      <a:pt x="11" y="18"/>
                      <a:pt x="11" y="31"/>
                    </a:cubicBezTo>
                    <a:cubicBezTo>
                      <a:pt x="9" y="31"/>
                      <a:pt x="8" y="31"/>
                      <a:pt x="5" y="31"/>
                    </a:cubicBezTo>
                    <a:cubicBezTo>
                      <a:pt x="5" y="21"/>
                      <a:pt x="5" y="17"/>
                      <a:pt x="5" y="7"/>
                    </a:cubicBezTo>
                    <a:cubicBezTo>
                      <a:pt x="5" y="8"/>
                      <a:pt x="5" y="8"/>
                      <a:pt x="4" y="8"/>
                    </a:cubicBezTo>
                    <a:cubicBezTo>
                      <a:pt x="4" y="8"/>
                      <a:pt x="4" y="9"/>
                      <a:pt x="3" y="9"/>
                    </a:cubicBezTo>
                    <a:cubicBezTo>
                      <a:pt x="3" y="9"/>
                      <a:pt x="2" y="9"/>
                      <a:pt x="2" y="9"/>
                    </a:cubicBezTo>
                    <a:cubicBezTo>
                      <a:pt x="1" y="9"/>
                      <a:pt x="0" y="10"/>
                      <a:pt x="0" y="10"/>
                    </a:cubicBezTo>
                    <a:cubicBezTo>
                      <a:pt x="0" y="7"/>
                      <a:pt x="0" y="6"/>
                      <a:pt x="0" y="4"/>
                    </a:cubicBezTo>
                    <a:cubicBezTo>
                      <a:pt x="2" y="4"/>
                      <a:pt x="3" y="3"/>
                      <a:pt x="4" y="3"/>
                    </a:cubicBezTo>
                    <a:cubicBezTo>
                      <a:pt x="5"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227"/>
              <p:cNvSpPr>
                <a:spLocks noEditPoints="1"/>
              </p:cNvSpPr>
              <p:nvPr/>
            </p:nvSpPr>
            <p:spPr bwMode="auto">
              <a:xfrm>
                <a:off x="5930900" y="3590925"/>
                <a:ext cx="42863" cy="71438"/>
              </a:xfrm>
              <a:custGeom>
                <a:avLst/>
                <a:gdLst>
                  <a:gd name="T0" fmla="*/ 9 w 19"/>
                  <a:gd name="T1" fmla="*/ 32 h 32"/>
                  <a:gd name="T2" fmla="*/ 0 w 19"/>
                  <a:gd name="T3" fmla="*/ 16 h 32"/>
                  <a:gd name="T4" fmla="*/ 2 w 19"/>
                  <a:gd name="T5" fmla="*/ 4 h 32"/>
                  <a:gd name="T6" fmla="*/ 10 w 19"/>
                  <a:gd name="T7" fmla="*/ 0 h 32"/>
                  <a:gd name="T8" fmla="*/ 19 w 19"/>
                  <a:gd name="T9" fmla="*/ 16 h 32"/>
                  <a:gd name="T10" fmla="*/ 16 w 19"/>
                  <a:gd name="T11" fmla="*/ 27 h 32"/>
                  <a:gd name="T12" fmla="*/ 9 w 19"/>
                  <a:gd name="T13" fmla="*/ 32 h 32"/>
                  <a:gd name="T14" fmla="*/ 10 w 19"/>
                  <a:gd name="T15" fmla="*/ 5 h 32"/>
                  <a:gd name="T16" fmla="*/ 5 w 19"/>
                  <a:gd name="T17" fmla="*/ 16 h 32"/>
                  <a:gd name="T18" fmla="*/ 10 w 19"/>
                  <a:gd name="T19" fmla="*/ 26 h 32"/>
                  <a:gd name="T20" fmla="*/ 13 w 19"/>
                  <a:gd name="T21" fmla="*/ 16 h 32"/>
                  <a:gd name="T22" fmla="*/ 10 w 19"/>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2">
                    <a:moveTo>
                      <a:pt x="9" y="32"/>
                    </a:moveTo>
                    <a:cubicBezTo>
                      <a:pt x="3" y="32"/>
                      <a:pt x="0" y="26"/>
                      <a:pt x="0" y="16"/>
                    </a:cubicBezTo>
                    <a:cubicBezTo>
                      <a:pt x="0" y="11"/>
                      <a:pt x="1" y="7"/>
                      <a:pt x="2" y="4"/>
                    </a:cubicBezTo>
                    <a:cubicBezTo>
                      <a:pt x="4" y="2"/>
                      <a:pt x="7" y="0"/>
                      <a:pt x="10" y="0"/>
                    </a:cubicBezTo>
                    <a:cubicBezTo>
                      <a:pt x="16" y="0"/>
                      <a:pt x="19" y="6"/>
                      <a:pt x="19" y="16"/>
                    </a:cubicBezTo>
                    <a:cubicBezTo>
                      <a:pt x="19" y="21"/>
                      <a:pt x="18" y="25"/>
                      <a:pt x="16" y="27"/>
                    </a:cubicBezTo>
                    <a:cubicBezTo>
                      <a:pt x="15" y="30"/>
                      <a:pt x="12" y="32"/>
                      <a:pt x="9" y="32"/>
                    </a:cubicBezTo>
                    <a:close/>
                    <a:moveTo>
                      <a:pt x="10" y="5"/>
                    </a:moveTo>
                    <a:cubicBezTo>
                      <a:pt x="7" y="5"/>
                      <a:pt x="5" y="9"/>
                      <a:pt x="5" y="16"/>
                    </a:cubicBezTo>
                    <a:cubicBezTo>
                      <a:pt x="5" y="23"/>
                      <a:pt x="7" y="26"/>
                      <a:pt x="10" y="26"/>
                    </a:cubicBezTo>
                    <a:cubicBezTo>
                      <a:pt x="12" y="26"/>
                      <a:pt x="13" y="23"/>
                      <a:pt x="13" y="16"/>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228"/>
              <p:cNvSpPr>
                <a:spLocks/>
              </p:cNvSpPr>
              <p:nvPr/>
            </p:nvSpPr>
            <p:spPr bwMode="auto">
              <a:xfrm>
                <a:off x="5360988" y="3659188"/>
                <a:ext cx="22225" cy="63500"/>
              </a:xfrm>
              <a:custGeom>
                <a:avLst/>
                <a:gdLst>
                  <a:gd name="T0" fmla="*/ 10 w 10"/>
                  <a:gd name="T1" fmla="*/ 0 h 28"/>
                  <a:gd name="T2" fmla="*/ 10 w 10"/>
                  <a:gd name="T3" fmla="*/ 28 h 28"/>
                  <a:gd name="T4" fmla="*/ 5 w 10"/>
                  <a:gd name="T5" fmla="*/ 28 h 28"/>
                  <a:gd name="T6" fmla="*/ 5 w 10"/>
                  <a:gd name="T7" fmla="*/ 6 h 28"/>
                  <a:gd name="T8" fmla="*/ 4 w 10"/>
                  <a:gd name="T9" fmla="*/ 8 h 28"/>
                  <a:gd name="T10" fmla="*/ 2 w 10"/>
                  <a:gd name="T11" fmla="*/ 8 h 28"/>
                  <a:gd name="T12" fmla="*/ 1 w 10"/>
                  <a:gd name="T13" fmla="*/ 9 h 28"/>
                  <a:gd name="T14" fmla="*/ 0 w 10"/>
                  <a:gd name="T15" fmla="*/ 9 h 28"/>
                  <a:gd name="T16" fmla="*/ 0 w 10"/>
                  <a:gd name="T17" fmla="*/ 4 h 28"/>
                  <a:gd name="T18" fmla="*/ 4 w 10"/>
                  <a:gd name="T19" fmla="*/ 2 h 28"/>
                  <a:gd name="T20" fmla="*/ 7 w 10"/>
                  <a:gd name="T21" fmla="*/ 0 h 28"/>
                  <a:gd name="T22" fmla="*/ 10 w 10"/>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8">
                    <a:moveTo>
                      <a:pt x="10" y="0"/>
                    </a:moveTo>
                    <a:cubicBezTo>
                      <a:pt x="10" y="11"/>
                      <a:pt x="10" y="16"/>
                      <a:pt x="10" y="28"/>
                    </a:cubicBezTo>
                    <a:cubicBezTo>
                      <a:pt x="8" y="28"/>
                      <a:pt x="7" y="28"/>
                      <a:pt x="5" y="28"/>
                    </a:cubicBezTo>
                    <a:cubicBezTo>
                      <a:pt x="5" y="19"/>
                      <a:pt x="5" y="15"/>
                      <a:pt x="5" y="6"/>
                    </a:cubicBezTo>
                    <a:cubicBezTo>
                      <a:pt x="5" y="7"/>
                      <a:pt x="4" y="7"/>
                      <a:pt x="4" y="8"/>
                    </a:cubicBezTo>
                    <a:cubicBezTo>
                      <a:pt x="3" y="8"/>
                      <a:pt x="3" y="8"/>
                      <a:pt x="2" y="8"/>
                    </a:cubicBezTo>
                    <a:cubicBezTo>
                      <a:pt x="2" y="9"/>
                      <a:pt x="2" y="9"/>
                      <a:pt x="1" y="9"/>
                    </a:cubicBezTo>
                    <a:cubicBezTo>
                      <a:pt x="0" y="9"/>
                      <a:pt x="0" y="9"/>
                      <a:pt x="0" y="9"/>
                    </a:cubicBezTo>
                    <a:cubicBezTo>
                      <a:pt x="0" y="7"/>
                      <a:pt x="0" y="6"/>
                      <a:pt x="0" y="4"/>
                    </a:cubicBezTo>
                    <a:cubicBezTo>
                      <a:pt x="1" y="4"/>
                      <a:pt x="2" y="3"/>
                      <a:pt x="4" y="2"/>
                    </a:cubicBezTo>
                    <a:cubicBezTo>
                      <a:pt x="5" y="2"/>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3" name="Freeform 229"/>
              <p:cNvSpPr>
                <a:spLocks noEditPoints="1"/>
              </p:cNvSpPr>
              <p:nvPr/>
            </p:nvSpPr>
            <p:spPr bwMode="auto">
              <a:xfrm>
                <a:off x="5400675" y="3662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4" name="Freeform 230"/>
              <p:cNvSpPr>
                <a:spLocks noEditPoints="1"/>
              </p:cNvSpPr>
              <p:nvPr/>
            </p:nvSpPr>
            <p:spPr bwMode="auto">
              <a:xfrm>
                <a:off x="5449888" y="3662363"/>
                <a:ext cx="41275" cy="63500"/>
              </a:xfrm>
              <a:custGeom>
                <a:avLst/>
                <a:gdLst>
                  <a:gd name="T0" fmla="*/ 9 w 19"/>
                  <a:gd name="T1" fmla="*/ 28 h 29"/>
                  <a:gd name="T2" fmla="*/ 0 w 19"/>
                  <a:gd name="T3" fmla="*/ 14 h 29"/>
                  <a:gd name="T4" fmla="*/ 2 w 19"/>
                  <a:gd name="T5" fmla="*/ 4 h 29"/>
                  <a:gd name="T6" fmla="*/ 10 w 19"/>
                  <a:gd name="T7" fmla="*/ 0 h 29"/>
                  <a:gd name="T8" fmla="*/ 19 w 19"/>
                  <a:gd name="T9" fmla="*/ 14 h 29"/>
                  <a:gd name="T10" fmla="*/ 16 w 19"/>
                  <a:gd name="T11" fmla="*/ 25 h 29"/>
                  <a:gd name="T12" fmla="*/ 9 w 19"/>
                  <a:gd name="T13" fmla="*/ 28 h 29"/>
                  <a:gd name="T14" fmla="*/ 10 w 19"/>
                  <a:gd name="T15" fmla="*/ 5 h 29"/>
                  <a:gd name="T16" fmla="*/ 6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2" y="4"/>
                    </a:cubicBezTo>
                    <a:cubicBezTo>
                      <a:pt x="4" y="1"/>
                      <a:pt x="6" y="0"/>
                      <a:pt x="10" y="0"/>
                    </a:cubicBezTo>
                    <a:cubicBezTo>
                      <a:pt x="16" y="1"/>
                      <a:pt x="19" y="6"/>
                      <a:pt x="19" y="14"/>
                    </a:cubicBezTo>
                    <a:cubicBezTo>
                      <a:pt x="19" y="19"/>
                      <a:pt x="18" y="23"/>
                      <a:pt x="16" y="25"/>
                    </a:cubicBezTo>
                    <a:cubicBezTo>
                      <a:pt x="15" y="27"/>
                      <a:pt x="12" y="29"/>
                      <a:pt x="9" y="28"/>
                    </a:cubicBezTo>
                    <a:close/>
                    <a:moveTo>
                      <a:pt x="10" y="5"/>
                    </a:moveTo>
                    <a:cubicBezTo>
                      <a:pt x="7" y="5"/>
                      <a:pt x="6" y="8"/>
                      <a:pt x="6" y="14"/>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231"/>
              <p:cNvSpPr>
                <a:spLocks/>
              </p:cNvSpPr>
              <p:nvPr/>
            </p:nvSpPr>
            <p:spPr bwMode="auto">
              <a:xfrm>
                <a:off x="5502275" y="3663950"/>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8 h 28"/>
                  <a:gd name="T12" fmla="*/ 2 w 12"/>
                  <a:gd name="T13" fmla="*/ 9 h 28"/>
                  <a:gd name="T14" fmla="*/ 0 w 12"/>
                  <a:gd name="T15" fmla="*/ 9 h 28"/>
                  <a:gd name="T16" fmla="*/ 0 w 12"/>
                  <a:gd name="T17" fmla="*/ 4 h 28"/>
                  <a:gd name="T18" fmla="*/ 4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7"/>
                    </a:cubicBezTo>
                    <a:cubicBezTo>
                      <a:pt x="5" y="7"/>
                      <a:pt x="5" y="7"/>
                      <a:pt x="5" y="8"/>
                    </a:cubicBezTo>
                    <a:cubicBezTo>
                      <a:pt x="4" y="8"/>
                      <a:pt x="4" y="8"/>
                      <a:pt x="3" y="8"/>
                    </a:cubicBezTo>
                    <a:cubicBezTo>
                      <a:pt x="3" y="9"/>
                      <a:pt x="2" y="9"/>
                      <a:pt x="2" y="9"/>
                    </a:cubicBezTo>
                    <a:cubicBezTo>
                      <a:pt x="1" y="9"/>
                      <a:pt x="1" y="9"/>
                      <a:pt x="0" y="9"/>
                    </a:cubicBezTo>
                    <a:cubicBezTo>
                      <a:pt x="0" y="7"/>
                      <a:pt x="0" y="6"/>
                      <a:pt x="0" y="4"/>
                    </a:cubicBezTo>
                    <a:cubicBezTo>
                      <a:pt x="2" y="4"/>
                      <a:pt x="3" y="3"/>
                      <a:pt x="4"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232"/>
              <p:cNvSpPr>
                <a:spLocks noEditPoints="1"/>
              </p:cNvSpPr>
              <p:nvPr/>
            </p:nvSpPr>
            <p:spPr bwMode="auto">
              <a:xfrm>
                <a:off x="5545138" y="3668713"/>
                <a:ext cx="42863" cy="61913"/>
              </a:xfrm>
              <a:custGeom>
                <a:avLst/>
                <a:gdLst>
                  <a:gd name="T0" fmla="*/ 10 w 19"/>
                  <a:gd name="T1" fmla="*/ 28 h 28"/>
                  <a:gd name="T2" fmla="*/ 0 w 19"/>
                  <a:gd name="T3" fmla="*/ 14 h 28"/>
                  <a:gd name="T4" fmla="*/ 3 w 19"/>
                  <a:gd name="T5" fmla="*/ 3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7"/>
                      <a:pt x="0" y="23"/>
                      <a:pt x="0" y="14"/>
                    </a:cubicBezTo>
                    <a:cubicBezTo>
                      <a:pt x="0" y="9"/>
                      <a:pt x="1" y="5"/>
                      <a:pt x="3" y="3"/>
                    </a:cubicBezTo>
                    <a:cubicBezTo>
                      <a:pt x="5" y="1"/>
                      <a:pt x="7" y="0"/>
                      <a:pt x="10" y="0"/>
                    </a:cubicBezTo>
                    <a:cubicBezTo>
                      <a:pt x="16" y="0"/>
                      <a:pt x="19" y="5"/>
                      <a:pt x="19" y="14"/>
                    </a:cubicBezTo>
                    <a:cubicBezTo>
                      <a:pt x="19" y="18"/>
                      <a:pt x="18" y="22"/>
                      <a:pt x="17" y="24"/>
                    </a:cubicBezTo>
                    <a:cubicBezTo>
                      <a:pt x="15" y="27"/>
                      <a:pt x="13" y="28"/>
                      <a:pt x="10" y="28"/>
                    </a:cubicBezTo>
                    <a:close/>
                    <a:moveTo>
                      <a:pt x="10" y="4"/>
                    </a:moveTo>
                    <a:cubicBezTo>
                      <a:pt x="7" y="4"/>
                      <a:pt x="6" y="7"/>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233"/>
              <p:cNvSpPr>
                <a:spLocks noEditPoints="1"/>
              </p:cNvSpPr>
              <p:nvPr/>
            </p:nvSpPr>
            <p:spPr bwMode="auto">
              <a:xfrm>
                <a:off x="5594350" y="3668713"/>
                <a:ext cx="41275" cy="65088"/>
              </a:xfrm>
              <a:custGeom>
                <a:avLst/>
                <a:gdLst>
                  <a:gd name="T0" fmla="*/ 9 w 19"/>
                  <a:gd name="T1" fmla="*/ 29 h 29"/>
                  <a:gd name="T2" fmla="*/ 0 w 19"/>
                  <a:gd name="T3" fmla="*/ 15 h 29"/>
                  <a:gd name="T4" fmla="*/ 3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5"/>
                    </a:cubicBezTo>
                    <a:cubicBezTo>
                      <a:pt x="0" y="10"/>
                      <a:pt x="1" y="6"/>
                      <a:pt x="3" y="4"/>
                    </a:cubicBezTo>
                    <a:cubicBezTo>
                      <a:pt x="4" y="2"/>
                      <a:pt x="7" y="0"/>
                      <a:pt x="10" y="1"/>
                    </a:cubicBezTo>
                    <a:cubicBezTo>
                      <a:pt x="16" y="1"/>
                      <a:pt x="19" y="6"/>
                      <a:pt x="19" y="15"/>
                    </a:cubicBezTo>
                    <a:cubicBezTo>
                      <a:pt x="19" y="19"/>
                      <a:pt x="18" y="23"/>
                      <a:pt x="17" y="26"/>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234"/>
              <p:cNvSpPr>
                <a:spLocks/>
              </p:cNvSpPr>
              <p:nvPr/>
            </p:nvSpPr>
            <p:spPr bwMode="auto">
              <a:xfrm>
                <a:off x="5646738" y="3670300"/>
                <a:ext cx="26988" cy="65088"/>
              </a:xfrm>
              <a:custGeom>
                <a:avLst/>
                <a:gdLst>
                  <a:gd name="T0" fmla="*/ 12 w 12"/>
                  <a:gd name="T1" fmla="*/ 0 h 29"/>
                  <a:gd name="T2" fmla="*/ 12 w 12"/>
                  <a:gd name="T3" fmla="*/ 29 h 29"/>
                  <a:gd name="T4" fmla="*/ 6 w 12"/>
                  <a:gd name="T5" fmla="*/ 28 h 29"/>
                  <a:gd name="T6" fmla="*/ 6 w 12"/>
                  <a:gd name="T7" fmla="*/ 7 h 29"/>
                  <a:gd name="T8" fmla="*/ 5 w 12"/>
                  <a:gd name="T9" fmla="*/ 8 h 29"/>
                  <a:gd name="T10" fmla="*/ 3 w 12"/>
                  <a:gd name="T11" fmla="*/ 8 h 29"/>
                  <a:gd name="T12" fmla="*/ 2 w 12"/>
                  <a:gd name="T13" fmla="*/ 9 h 29"/>
                  <a:gd name="T14" fmla="*/ 0 w 12"/>
                  <a:gd name="T15" fmla="*/ 9 h 29"/>
                  <a:gd name="T16" fmla="*/ 0 w 12"/>
                  <a:gd name="T17" fmla="*/ 4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8"/>
                    </a:cubicBezTo>
                    <a:cubicBezTo>
                      <a:pt x="6" y="20"/>
                      <a:pt x="6" y="16"/>
                      <a:pt x="6" y="7"/>
                    </a:cubicBezTo>
                    <a:cubicBezTo>
                      <a:pt x="5" y="7"/>
                      <a:pt x="5" y="7"/>
                      <a:pt x="5" y="8"/>
                    </a:cubicBezTo>
                    <a:cubicBezTo>
                      <a:pt x="4" y="8"/>
                      <a:pt x="4" y="8"/>
                      <a:pt x="3" y="8"/>
                    </a:cubicBezTo>
                    <a:cubicBezTo>
                      <a:pt x="3" y="8"/>
                      <a:pt x="2" y="9"/>
                      <a:pt x="2" y="9"/>
                    </a:cubicBezTo>
                    <a:cubicBezTo>
                      <a:pt x="1" y="9"/>
                      <a:pt x="1" y="9"/>
                      <a:pt x="0" y="9"/>
                    </a:cubicBezTo>
                    <a:cubicBezTo>
                      <a:pt x="0" y="7"/>
                      <a:pt x="0" y="6"/>
                      <a:pt x="0" y="4"/>
                    </a:cubicBezTo>
                    <a:cubicBezTo>
                      <a:pt x="2" y="4"/>
                      <a:pt x="3"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235"/>
              <p:cNvSpPr>
                <a:spLocks/>
              </p:cNvSpPr>
              <p:nvPr/>
            </p:nvSpPr>
            <p:spPr bwMode="auto">
              <a:xfrm>
                <a:off x="5695950" y="3675063"/>
                <a:ext cx="26988"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7 h 28"/>
                  <a:gd name="T12" fmla="*/ 2 w 12"/>
                  <a:gd name="T13" fmla="*/ 8 h 28"/>
                  <a:gd name="T14" fmla="*/ 0 w 12"/>
                  <a:gd name="T15" fmla="*/ 8 h 28"/>
                  <a:gd name="T16" fmla="*/ 0 w 12"/>
                  <a:gd name="T17" fmla="*/ 3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6"/>
                    </a:cubicBezTo>
                    <a:cubicBezTo>
                      <a:pt x="5" y="6"/>
                      <a:pt x="5" y="7"/>
                      <a:pt x="4" y="7"/>
                    </a:cubicBezTo>
                    <a:cubicBezTo>
                      <a:pt x="4" y="7"/>
                      <a:pt x="4" y="7"/>
                      <a:pt x="3" y="7"/>
                    </a:cubicBezTo>
                    <a:cubicBezTo>
                      <a:pt x="3" y="8"/>
                      <a:pt x="2" y="8"/>
                      <a:pt x="2" y="8"/>
                    </a:cubicBezTo>
                    <a:cubicBezTo>
                      <a:pt x="1" y="8"/>
                      <a:pt x="1" y="8"/>
                      <a:pt x="0" y="8"/>
                    </a:cubicBezTo>
                    <a:cubicBezTo>
                      <a:pt x="0" y="6"/>
                      <a:pt x="0" y="5"/>
                      <a:pt x="0" y="3"/>
                    </a:cubicBezTo>
                    <a:cubicBezTo>
                      <a:pt x="2" y="3"/>
                      <a:pt x="3" y="2"/>
                      <a:pt x="4" y="2"/>
                    </a:cubicBezTo>
                    <a:cubicBezTo>
                      <a:pt x="6" y="1"/>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236"/>
              <p:cNvSpPr>
                <a:spLocks noEditPoints="1"/>
              </p:cNvSpPr>
              <p:nvPr/>
            </p:nvSpPr>
            <p:spPr bwMode="auto">
              <a:xfrm>
                <a:off x="5738813" y="3678238"/>
                <a:ext cx="41275" cy="63500"/>
              </a:xfrm>
              <a:custGeom>
                <a:avLst/>
                <a:gdLst>
                  <a:gd name="T0" fmla="*/ 9 w 19"/>
                  <a:gd name="T1" fmla="*/ 29 h 29"/>
                  <a:gd name="T2" fmla="*/ 0 w 19"/>
                  <a:gd name="T3" fmla="*/ 14 h 29"/>
                  <a:gd name="T4" fmla="*/ 3 w 19"/>
                  <a:gd name="T5" fmla="*/ 3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3" y="3"/>
                    </a:cubicBezTo>
                    <a:cubicBezTo>
                      <a:pt x="4" y="1"/>
                      <a:pt x="7" y="0"/>
                      <a:pt x="10" y="0"/>
                    </a:cubicBezTo>
                    <a:cubicBezTo>
                      <a:pt x="16" y="0"/>
                      <a:pt x="19" y="5"/>
                      <a:pt x="19" y="15"/>
                    </a:cubicBezTo>
                    <a:cubicBezTo>
                      <a:pt x="19" y="20"/>
                      <a:pt x="18" y="24"/>
                      <a:pt x="17" y="26"/>
                    </a:cubicBezTo>
                    <a:cubicBezTo>
                      <a:pt x="15" y="28"/>
                      <a:pt x="12" y="29"/>
                      <a:pt x="9" y="29"/>
                    </a:cubicBezTo>
                    <a:close/>
                    <a:moveTo>
                      <a:pt x="10" y="5"/>
                    </a:moveTo>
                    <a:cubicBezTo>
                      <a:pt x="7" y="4"/>
                      <a:pt x="6" y="8"/>
                      <a:pt x="6" y="15"/>
                    </a:cubicBezTo>
                    <a:cubicBezTo>
                      <a:pt x="6" y="21"/>
                      <a:pt x="7" y="24"/>
                      <a:pt x="10" y="25"/>
                    </a:cubicBezTo>
                    <a:cubicBezTo>
                      <a:pt x="12" y="25"/>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237"/>
              <p:cNvSpPr>
                <a:spLocks/>
              </p:cNvSpPr>
              <p:nvPr/>
            </p:nvSpPr>
            <p:spPr bwMode="auto">
              <a:xfrm>
                <a:off x="5791200" y="3679825"/>
                <a:ext cx="26988" cy="66675"/>
              </a:xfrm>
              <a:custGeom>
                <a:avLst/>
                <a:gdLst>
                  <a:gd name="T0" fmla="*/ 12 w 12"/>
                  <a:gd name="T1" fmla="*/ 1 h 30"/>
                  <a:gd name="T2" fmla="*/ 12 w 12"/>
                  <a:gd name="T3" fmla="*/ 30 h 30"/>
                  <a:gd name="T4" fmla="*/ 6 w 12"/>
                  <a:gd name="T5" fmla="*/ 30 h 30"/>
                  <a:gd name="T6" fmla="*/ 6 w 12"/>
                  <a:gd name="T7" fmla="*/ 8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3"/>
                      <a:pt x="12" y="19"/>
                      <a:pt x="12" y="30"/>
                    </a:cubicBezTo>
                    <a:cubicBezTo>
                      <a:pt x="9" y="30"/>
                      <a:pt x="8" y="30"/>
                      <a:pt x="6" y="30"/>
                    </a:cubicBezTo>
                    <a:cubicBezTo>
                      <a:pt x="6" y="21"/>
                      <a:pt x="6" y="16"/>
                      <a:pt x="6" y="8"/>
                    </a:cubicBezTo>
                    <a:cubicBezTo>
                      <a:pt x="6" y="8"/>
                      <a:pt x="5" y="8"/>
                      <a:pt x="5" y="8"/>
                    </a:cubicBezTo>
                    <a:cubicBezTo>
                      <a:pt x="5" y="9"/>
                      <a:pt x="4" y="9"/>
                      <a:pt x="4" y="9"/>
                    </a:cubicBezTo>
                    <a:cubicBezTo>
                      <a:pt x="3" y="9"/>
                      <a:pt x="2" y="9"/>
                      <a:pt x="2" y="9"/>
                    </a:cubicBezTo>
                    <a:cubicBezTo>
                      <a:pt x="1" y="10"/>
                      <a:pt x="1" y="10"/>
                      <a:pt x="0" y="10"/>
                    </a:cubicBezTo>
                    <a:cubicBezTo>
                      <a:pt x="0" y="8"/>
                      <a:pt x="0" y="6"/>
                      <a:pt x="0" y="4"/>
                    </a:cubicBezTo>
                    <a:cubicBezTo>
                      <a:pt x="2" y="4"/>
                      <a:pt x="3" y="3"/>
                      <a:pt x="5" y="2"/>
                    </a:cubicBezTo>
                    <a:cubicBezTo>
                      <a:pt x="6" y="2"/>
                      <a:pt x="7" y="1"/>
                      <a:pt x="8" y="0"/>
                    </a:cubicBezTo>
                    <a:cubicBezTo>
                      <a:pt x="10" y="0"/>
                      <a:pt x="10" y="0"/>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238"/>
              <p:cNvSpPr>
                <a:spLocks noEditPoints="1"/>
              </p:cNvSpPr>
              <p:nvPr/>
            </p:nvSpPr>
            <p:spPr bwMode="auto">
              <a:xfrm>
                <a:off x="5834063" y="3684588"/>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5 h 30"/>
                  <a:gd name="T10" fmla="*/ 17 w 20"/>
                  <a:gd name="T11" fmla="*/ 26 h 30"/>
                  <a:gd name="T12" fmla="*/ 10 w 20"/>
                  <a:gd name="T13" fmla="*/ 30 h 30"/>
                  <a:gd name="T14" fmla="*/ 10 w 20"/>
                  <a:gd name="T15" fmla="*/ 5 h 30"/>
                  <a:gd name="T16" fmla="*/ 7 w 20"/>
                  <a:gd name="T17" fmla="*/ 15 h 30"/>
                  <a:gd name="T18" fmla="*/ 10 w 20"/>
                  <a:gd name="T19" fmla="*/ 25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4"/>
                      <a:pt x="0" y="15"/>
                    </a:cubicBezTo>
                    <a:cubicBezTo>
                      <a:pt x="0" y="10"/>
                      <a:pt x="1" y="6"/>
                      <a:pt x="3" y="3"/>
                    </a:cubicBezTo>
                    <a:cubicBezTo>
                      <a:pt x="5" y="1"/>
                      <a:pt x="7" y="0"/>
                      <a:pt x="10" y="0"/>
                    </a:cubicBezTo>
                    <a:cubicBezTo>
                      <a:pt x="17" y="0"/>
                      <a:pt x="20" y="6"/>
                      <a:pt x="20" y="15"/>
                    </a:cubicBezTo>
                    <a:cubicBezTo>
                      <a:pt x="20" y="20"/>
                      <a:pt x="19" y="24"/>
                      <a:pt x="17" y="26"/>
                    </a:cubicBezTo>
                    <a:cubicBezTo>
                      <a:pt x="16" y="29"/>
                      <a:pt x="13" y="30"/>
                      <a:pt x="10" y="30"/>
                    </a:cubicBezTo>
                    <a:close/>
                    <a:moveTo>
                      <a:pt x="10" y="5"/>
                    </a:moveTo>
                    <a:cubicBezTo>
                      <a:pt x="8" y="5"/>
                      <a:pt x="7" y="8"/>
                      <a:pt x="7" y="15"/>
                    </a:cubicBezTo>
                    <a:cubicBezTo>
                      <a:pt x="7" y="22"/>
                      <a:pt x="8"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239"/>
              <p:cNvSpPr>
                <a:spLocks noEditPoints="1"/>
              </p:cNvSpPr>
              <p:nvPr/>
            </p:nvSpPr>
            <p:spPr bwMode="auto">
              <a:xfrm>
                <a:off x="5883275" y="3686175"/>
                <a:ext cx="41275" cy="69850"/>
              </a:xfrm>
              <a:custGeom>
                <a:avLst/>
                <a:gdLst>
                  <a:gd name="T0" fmla="*/ 10 w 19"/>
                  <a:gd name="T1" fmla="*/ 31 h 31"/>
                  <a:gd name="T2" fmla="*/ 0 w 19"/>
                  <a:gd name="T3" fmla="*/ 15 h 31"/>
                  <a:gd name="T4" fmla="*/ 3 w 19"/>
                  <a:gd name="T5" fmla="*/ 3 h 31"/>
                  <a:gd name="T6" fmla="*/ 10 w 19"/>
                  <a:gd name="T7" fmla="*/ 0 h 31"/>
                  <a:gd name="T8" fmla="*/ 19 w 19"/>
                  <a:gd name="T9" fmla="*/ 15 h 31"/>
                  <a:gd name="T10" fmla="*/ 17 w 19"/>
                  <a:gd name="T11" fmla="*/ 27 h 31"/>
                  <a:gd name="T12" fmla="*/ 10 w 19"/>
                  <a:gd name="T13" fmla="*/ 31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1"/>
                    </a:moveTo>
                    <a:cubicBezTo>
                      <a:pt x="3" y="30"/>
                      <a:pt x="0" y="25"/>
                      <a:pt x="0" y="15"/>
                    </a:cubicBezTo>
                    <a:cubicBezTo>
                      <a:pt x="0" y="10"/>
                      <a:pt x="1" y="6"/>
                      <a:pt x="3" y="3"/>
                    </a:cubicBezTo>
                    <a:cubicBezTo>
                      <a:pt x="4" y="1"/>
                      <a:pt x="7" y="0"/>
                      <a:pt x="10" y="0"/>
                    </a:cubicBezTo>
                    <a:cubicBezTo>
                      <a:pt x="16" y="0"/>
                      <a:pt x="19" y="5"/>
                      <a:pt x="19" y="15"/>
                    </a:cubicBezTo>
                    <a:cubicBezTo>
                      <a:pt x="19" y="21"/>
                      <a:pt x="19" y="24"/>
                      <a:pt x="17" y="27"/>
                    </a:cubicBezTo>
                    <a:cubicBezTo>
                      <a:pt x="15" y="30"/>
                      <a:pt x="13" y="31"/>
                      <a:pt x="10" y="31"/>
                    </a:cubicBezTo>
                    <a:close/>
                    <a:moveTo>
                      <a:pt x="10" y="5"/>
                    </a:moveTo>
                    <a:cubicBezTo>
                      <a:pt x="7" y="5"/>
                      <a:pt x="6" y="8"/>
                      <a:pt x="6" y="15"/>
                    </a:cubicBezTo>
                    <a:cubicBezTo>
                      <a:pt x="6" y="22"/>
                      <a:pt x="7" y="25"/>
                      <a:pt x="10" y="25"/>
                    </a:cubicBezTo>
                    <a:cubicBezTo>
                      <a:pt x="12" y="26"/>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240"/>
              <p:cNvSpPr>
                <a:spLocks/>
              </p:cNvSpPr>
              <p:nvPr/>
            </p:nvSpPr>
            <p:spPr bwMode="auto">
              <a:xfrm>
                <a:off x="5935663" y="3686175"/>
                <a:ext cx="26988" cy="69850"/>
              </a:xfrm>
              <a:custGeom>
                <a:avLst/>
                <a:gdLst>
                  <a:gd name="T0" fmla="*/ 12 w 12"/>
                  <a:gd name="T1" fmla="*/ 0 h 31"/>
                  <a:gd name="T2" fmla="*/ 12 w 12"/>
                  <a:gd name="T3" fmla="*/ 31 h 31"/>
                  <a:gd name="T4" fmla="*/ 6 w 12"/>
                  <a:gd name="T5" fmla="*/ 31 h 31"/>
                  <a:gd name="T6" fmla="*/ 6 w 12"/>
                  <a:gd name="T7" fmla="*/ 8 h 31"/>
                  <a:gd name="T8" fmla="*/ 5 w 12"/>
                  <a:gd name="T9" fmla="*/ 9 h 31"/>
                  <a:gd name="T10" fmla="*/ 4 w 12"/>
                  <a:gd name="T11" fmla="*/ 10 h 31"/>
                  <a:gd name="T12" fmla="*/ 2 w 12"/>
                  <a:gd name="T13" fmla="*/ 10 h 31"/>
                  <a:gd name="T14" fmla="*/ 0 w 12"/>
                  <a:gd name="T15" fmla="*/ 10 h 31"/>
                  <a:gd name="T16" fmla="*/ 0 w 12"/>
                  <a:gd name="T17" fmla="*/ 5 h 31"/>
                  <a:gd name="T18" fmla="*/ 5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3"/>
                      <a:pt x="12" y="19"/>
                      <a:pt x="12" y="31"/>
                    </a:cubicBezTo>
                    <a:cubicBezTo>
                      <a:pt x="10" y="31"/>
                      <a:pt x="8" y="31"/>
                      <a:pt x="6" y="31"/>
                    </a:cubicBezTo>
                    <a:cubicBezTo>
                      <a:pt x="6" y="22"/>
                      <a:pt x="6" y="17"/>
                      <a:pt x="6" y="8"/>
                    </a:cubicBezTo>
                    <a:cubicBezTo>
                      <a:pt x="6" y="8"/>
                      <a:pt x="6" y="9"/>
                      <a:pt x="5" y="9"/>
                    </a:cubicBezTo>
                    <a:cubicBezTo>
                      <a:pt x="5" y="9"/>
                      <a:pt x="4" y="9"/>
                      <a:pt x="4" y="10"/>
                    </a:cubicBezTo>
                    <a:cubicBezTo>
                      <a:pt x="3" y="10"/>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241"/>
              <p:cNvSpPr>
                <a:spLocks noEditPoints="1"/>
              </p:cNvSpPr>
              <p:nvPr/>
            </p:nvSpPr>
            <p:spPr bwMode="auto">
              <a:xfrm>
                <a:off x="5351463" y="3744913"/>
                <a:ext cx="44450" cy="61913"/>
              </a:xfrm>
              <a:custGeom>
                <a:avLst/>
                <a:gdLst>
                  <a:gd name="T0" fmla="*/ 10 w 20"/>
                  <a:gd name="T1" fmla="*/ 28 h 28"/>
                  <a:gd name="T2" fmla="*/ 0 w 20"/>
                  <a:gd name="T3" fmla="*/ 14 h 28"/>
                  <a:gd name="T4" fmla="*/ 3 w 20"/>
                  <a:gd name="T5" fmla="*/ 4 h 28"/>
                  <a:gd name="T6" fmla="*/ 10 w 20"/>
                  <a:gd name="T7" fmla="*/ 0 h 28"/>
                  <a:gd name="T8" fmla="*/ 20 w 20"/>
                  <a:gd name="T9" fmla="*/ 14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7"/>
                      <a:pt x="0" y="23"/>
                      <a:pt x="0" y="14"/>
                    </a:cubicBezTo>
                    <a:cubicBezTo>
                      <a:pt x="0" y="9"/>
                      <a:pt x="1" y="6"/>
                      <a:pt x="3" y="4"/>
                    </a:cubicBezTo>
                    <a:cubicBezTo>
                      <a:pt x="5" y="1"/>
                      <a:pt x="7" y="0"/>
                      <a:pt x="10" y="0"/>
                    </a:cubicBezTo>
                    <a:cubicBezTo>
                      <a:pt x="17" y="0"/>
                      <a:pt x="20" y="5"/>
                      <a:pt x="20" y="14"/>
                    </a:cubicBezTo>
                    <a:cubicBezTo>
                      <a:pt x="20" y="18"/>
                      <a:pt x="19" y="22"/>
                      <a:pt x="17" y="24"/>
                    </a:cubicBezTo>
                    <a:cubicBezTo>
                      <a:pt x="16" y="26"/>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242"/>
              <p:cNvSpPr>
                <a:spLocks noEditPoints="1"/>
              </p:cNvSpPr>
              <p:nvPr/>
            </p:nvSpPr>
            <p:spPr bwMode="auto">
              <a:xfrm>
                <a:off x="5400675" y="3746500"/>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2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2"/>
                      <a:pt x="0" y="14"/>
                    </a:cubicBezTo>
                    <a:cubicBezTo>
                      <a:pt x="0" y="9"/>
                      <a:pt x="1" y="6"/>
                      <a:pt x="3" y="3"/>
                    </a:cubicBezTo>
                    <a:cubicBezTo>
                      <a:pt x="4" y="1"/>
                      <a:pt x="7" y="0"/>
                      <a:pt x="10" y="0"/>
                    </a:cubicBezTo>
                    <a:cubicBezTo>
                      <a:pt x="16" y="0"/>
                      <a:pt x="19" y="5"/>
                      <a:pt x="19" y="14"/>
                    </a:cubicBezTo>
                    <a:cubicBezTo>
                      <a:pt x="19" y="18"/>
                      <a:pt x="18" y="21"/>
                      <a:pt x="17" y="24"/>
                    </a:cubicBezTo>
                    <a:cubicBezTo>
                      <a:pt x="15" y="26"/>
                      <a:pt x="13" y="27"/>
                      <a:pt x="10" y="27"/>
                    </a:cubicBezTo>
                    <a:close/>
                    <a:moveTo>
                      <a:pt x="10" y="4"/>
                    </a:moveTo>
                    <a:cubicBezTo>
                      <a:pt x="8" y="4"/>
                      <a:pt x="6" y="7"/>
                      <a:pt x="6" y="14"/>
                    </a:cubicBezTo>
                    <a:cubicBezTo>
                      <a:pt x="6" y="19"/>
                      <a:pt x="8" y="22"/>
                      <a:pt x="10" y="22"/>
                    </a:cubicBezTo>
                    <a:cubicBezTo>
                      <a:pt x="12" y="22"/>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243"/>
              <p:cNvSpPr>
                <a:spLocks noEditPoints="1"/>
              </p:cNvSpPr>
              <p:nvPr/>
            </p:nvSpPr>
            <p:spPr bwMode="auto">
              <a:xfrm>
                <a:off x="5449888" y="3746500"/>
                <a:ext cx="41275" cy="61913"/>
              </a:xfrm>
              <a:custGeom>
                <a:avLst/>
                <a:gdLst>
                  <a:gd name="T0" fmla="*/ 9 w 19"/>
                  <a:gd name="T1" fmla="*/ 28 h 28"/>
                  <a:gd name="T2" fmla="*/ 0 w 19"/>
                  <a:gd name="T3" fmla="*/ 15 h 28"/>
                  <a:gd name="T4" fmla="*/ 2 w 19"/>
                  <a:gd name="T5" fmla="*/ 4 h 28"/>
                  <a:gd name="T6" fmla="*/ 10 w 19"/>
                  <a:gd name="T7" fmla="*/ 0 h 28"/>
                  <a:gd name="T8" fmla="*/ 19 w 19"/>
                  <a:gd name="T9" fmla="*/ 15 h 28"/>
                  <a:gd name="T10" fmla="*/ 16 w 19"/>
                  <a:gd name="T11" fmla="*/ 25 h 28"/>
                  <a:gd name="T12" fmla="*/ 9 w 19"/>
                  <a:gd name="T13" fmla="*/ 28 h 28"/>
                  <a:gd name="T14" fmla="*/ 10 w 19"/>
                  <a:gd name="T15" fmla="*/ 5 h 28"/>
                  <a:gd name="T16" fmla="*/ 6 w 19"/>
                  <a:gd name="T17" fmla="*/ 15 h 28"/>
                  <a:gd name="T18" fmla="*/ 10 w 19"/>
                  <a:gd name="T19" fmla="*/ 24 h 28"/>
                  <a:gd name="T20" fmla="*/ 13 w 19"/>
                  <a:gd name="T21" fmla="*/ 15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2"/>
                      <a:pt x="6" y="0"/>
                      <a:pt x="10" y="0"/>
                    </a:cubicBezTo>
                    <a:cubicBezTo>
                      <a:pt x="16" y="1"/>
                      <a:pt x="19" y="6"/>
                      <a:pt x="19" y="15"/>
                    </a:cubicBezTo>
                    <a:cubicBezTo>
                      <a:pt x="19" y="19"/>
                      <a:pt x="18" y="22"/>
                      <a:pt x="16" y="25"/>
                    </a:cubicBezTo>
                    <a:cubicBezTo>
                      <a:pt x="15" y="27"/>
                      <a:pt x="12" y="28"/>
                      <a:pt x="9" y="28"/>
                    </a:cubicBezTo>
                    <a:close/>
                    <a:moveTo>
                      <a:pt x="10" y="5"/>
                    </a:moveTo>
                    <a:cubicBezTo>
                      <a:pt x="7" y="5"/>
                      <a:pt x="6" y="8"/>
                      <a:pt x="6" y="15"/>
                    </a:cubicBezTo>
                    <a:cubicBezTo>
                      <a:pt x="6" y="20"/>
                      <a:pt x="7" y="24"/>
                      <a:pt x="10" y="24"/>
                    </a:cubicBezTo>
                    <a:cubicBezTo>
                      <a:pt x="12" y="24"/>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244"/>
              <p:cNvSpPr>
                <a:spLocks noEditPoints="1"/>
              </p:cNvSpPr>
              <p:nvPr/>
            </p:nvSpPr>
            <p:spPr bwMode="auto">
              <a:xfrm>
                <a:off x="5499100" y="3748088"/>
                <a:ext cx="41275" cy="63500"/>
              </a:xfrm>
              <a:custGeom>
                <a:avLst/>
                <a:gdLst>
                  <a:gd name="T0" fmla="*/ 9 w 19"/>
                  <a:gd name="T1" fmla="*/ 28 h 28"/>
                  <a:gd name="T2" fmla="*/ 0 w 19"/>
                  <a:gd name="T3" fmla="*/ 15 h 28"/>
                  <a:gd name="T4" fmla="*/ 2 w 19"/>
                  <a:gd name="T5" fmla="*/ 4 h 28"/>
                  <a:gd name="T6" fmla="*/ 10 w 19"/>
                  <a:gd name="T7" fmla="*/ 1 h 28"/>
                  <a:gd name="T8" fmla="*/ 19 w 19"/>
                  <a:gd name="T9" fmla="*/ 15 h 28"/>
                  <a:gd name="T10" fmla="*/ 16 w 19"/>
                  <a:gd name="T11" fmla="*/ 25 h 28"/>
                  <a:gd name="T12" fmla="*/ 9 w 19"/>
                  <a:gd name="T13" fmla="*/ 28 h 28"/>
                  <a:gd name="T14" fmla="*/ 9 w 19"/>
                  <a:gd name="T15" fmla="*/ 5 h 28"/>
                  <a:gd name="T16" fmla="*/ 5 w 19"/>
                  <a:gd name="T17" fmla="*/ 15 h 28"/>
                  <a:gd name="T18" fmla="*/ 9 w 19"/>
                  <a:gd name="T19" fmla="*/ 24 h 28"/>
                  <a:gd name="T20" fmla="*/ 13 w 19"/>
                  <a:gd name="T21" fmla="*/ 15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1"/>
                      <a:pt x="6" y="0"/>
                      <a:pt x="10" y="1"/>
                    </a:cubicBezTo>
                    <a:cubicBezTo>
                      <a:pt x="16" y="1"/>
                      <a:pt x="19" y="6"/>
                      <a:pt x="19" y="15"/>
                    </a:cubicBezTo>
                    <a:cubicBezTo>
                      <a:pt x="19" y="19"/>
                      <a:pt x="18" y="23"/>
                      <a:pt x="16" y="25"/>
                    </a:cubicBezTo>
                    <a:cubicBezTo>
                      <a:pt x="15" y="27"/>
                      <a:pt x="12" y="28"/>
                      <a:pt x="9" y="28"/>
                    </a:cubicBezTo>
                    <a:close/>
                    <a:moveTo>
                      <a:pt x="9" y="5"/>
                    </a:moveTo>
                    <a:cubicBezTo>
                      <a:pt x="7" y="5"/>
                      <a:pt x="5" y="8"/>
                      <a:pt x="5" y="15"/>
                    </a:cubicBezTo>
                    <a:cubicBezTo>
                      <a:pt x="5" y="20"/>
                      <a:pt x="7" y="23"/>
                      <a:pt x="9" y="24"/>
                    </a:cubicBezTo>
                    <a:cubicBezTo>
                      <a:pt x="12" y="24"/>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245"/>
              <p:cNvSpPr>
                <a:spLocks/>
              </p:cNvSpPr>
              <p:nvPr/>
            </p:nvSpPr>
            <p:spPr bwMode="auto">
              <a:xfrm>
                <a:off x="5551488" y="3752850"/>
                <a:ext cx="25400" cy="60325"/>
              </a:xfrm>
              <a:custGeom>
                <a:avLst/>
                <a:gdLst>
                  <a:gd name="T0" fmla="*/ 11 w 11"/>
                  <a:gd name="T1" fmla="*/ 0 h 27"/>
                  <a:gd name="T2" fmla="*/ 11 w 11"/>
                  <a:gd name="T3" fmla="*/ 27 h 27"/>
                  <a:gd name="T4" fmla="*/ 6 w 11"/>
                  <a:gd name="T5" fmla="*/ 27 h 27"/>
                  <a:gd name="T6" fmla="*/ 6 w 11"/>
                  <a:gd name="T7" fmla="*/ 6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7"/>
                      <a:pt x="11" y="27"/>
                    </a:cubicBezTo>
                    <a:cubicBezTo>
                      <a:pt x="9" y="27"/>
                      <a:pt x="8" y="27"/>
                      <a:pt x="6" y="27"/>
                    </a:cubicBezTo>
                    <a:cubicBezTo>
                      <a:pt x="6" y="19"/>
                      <a:pt x="6" y="15"/>
                      <a:pt x="6" y="6"/>
                    </a:cubicBezTo>
                    <a:cubicBezTo>
                      <a:pt x="6" y="7"/>
                      <a:pt x="5" y="7"/>
                      <a:pt x="4" y="7"/>
                    </a:cubicBezTo>
                    <a:cubicBezTo>
                      <a:pt x="4" y="7"/>
                      <a:pt x="3" y="8"/>
                      <a:pt x="3" y="8"/>
                    </a:cubicBezTo>
                    <a:cubicBezTo>
                      <a:pt x="2" y="8"/>
                      <a:pt x="2" y="9"/>
                      <a:pt x="1" y="9"/>
                    </a:cubicBezTo>
                    <a:cubicBezTo>
                      <a:pt x="1" y="9"/>
                      <a:pt x="0" y="9"/>
                      <a:pt x="0" y="9"/>
                    </a:cubicBezTo>
                    <a:cubicBezTo>
                      <a:pt x="0" y="6"/>
                      <a:pt x="0" y="5"/>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246"/>
              <p:cNvSpPr>
                <a:spLocks noEditPoints="1"/>
              </p:cNvSpPr>
              <p:nvPr/>
            </p:nvSpPr>
            <p:spPr bwMode="auto">
              <a:xfrm>
                <a:off x="5594350" y="3756025"/>
                <a:ext cx="41275" cy="63500"/>
              </a:xfrm>
              <a:custGeom>
                <a:avLst/>
                <a:gdLst>
                  <a:gd name="T0" fmla="*/ 9 w 19"/>
                  <a:gd name="T1" fmla="*/ 28 h 29"/>
                  <a:gd name="T2" fmla="*/ 0 w 19"/>
                  <a:gd name="T3" fmla="*/ 14 h 29"/>
                  <a:gd name="T4" fmla="*/ 3 w 19"/>
                  <a:gd name="T5" fmla="*/ 4 h 29"/>
                  <a:gd name="T6" fmla="*/ 10 w 19"/>
                  <a:gd name="T7" fmla="*/ 1 h 29"/>
                  <a:gd name="T8" fmla="*/ 19 w 19"/>
                  <a:gd name="T9" fmla="*/ 15 h 29"/>
                  <a:gd name="T10" fmla="*/ 17 w 19"/>
                  <a:gd name="T11" fmla="*/ 25 h 29"/>
                  <a:gd name="T12" fmla="*/ 9 w 19"/>
                  <a:gd name="T13" fmla="*/ 28 h 29"/>
                  <a:gd name="T14" fmla="*/ 9 w 19"/>
                  <a:gd name="T15" fmla="*/ 5 h 29"/>
                  <a:gd name="T16" fmla="*/ 6 w 19"/>
                  <a:gd name="T17" fmla="*/ 14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3" y="4"/>
                    </a:cubicBezTo>
                    <a:cubicBezTo>
                      <a:pt x="4" y="1"/>
                      <a:pt x="7" y="0"/>
                      <a:pt x="10" y="1"/>
                    </a:cubicBezTo>
                    <a:cubicBezTo>
                      <a:pt x="16" y="1"/>
                      <a:pt x="19" y="6"/>
                      <a:pt x="19" y="15"/>
                    </a:cubicBezTo>
                    <a:cubicBezTo>
                      <a:pt x="19" y="20"/>
                      <a:pt x="18" y="23"/>
                      <a:pt x="17" y="25"/>
                    </a:cubicBezTo>
                    <a:cubicBezTo>
                      <a:pt x="15" y="27"/>
                      <a:pt x="13" y="29"/>
                      <a:pt x="9" y="28"/>
                    </a:cubicBezTo>
                    <a:close/>
                    <a:moveTo>
                      <a:pt x="9" y="5"/>
                    </a:moveTo>
                    <a:cubicBezTo>
                      <a:pt x="7" y="5"/>
                      <a:pt x="6" y="8"/>
                      <a:pt x="6" y="14"/>
                    </a:cubicBezTo>
                    <a:cubicBezTo>
                      <a:pt x="6" y="21"/>
                      <a:pt x="7" y="24"/>
                      <a:pt x="9" y="24"/>
                    </a:cubicBezTo>
                    <a:cubicBezTo>
                      <a:pt x="12" y="24"/>
                      <a:pt x="13" y="21"/>
                      <a:pt x="13" y="15"/>
                    </a:cubicBezTo>
                    <a:cubicBezTo>
                      <a:pt x="13" y="9"/>
                      <a:pt x="12" y="6"/>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1" name="Freeform 247"/>
              <p:cNvSpPr>
                <a:spLocks noEditPoints="1"/>
              </p:cNvSpPr>
              <p:nvPr/>
            </p:nvSpPr>
            <p:spPr bwMode="auto">
              <a:xfrm>
                <a:off x="5640388" y="3759200"/>
                <a:ext cx="44450" cy="60325"/>
              </a:xfrm>
              <a:custGeom>
                <a:avLst/>
                <a:gdLst>
                  <a:gd name="T0" fmla="*/ 10 w 20"/>
                  <a:gd name="T1" fmla="*/ 27 h 27"/>
                  <a:gd name="T2" fmla="*/ 0 w 20"/>
                  <a:gd name="T3" fmla="*/ 13 h 27"/>
                  <a:gd name="T4" fmla="*/ 3 w 20"/>
                  <a:gd name="T5" fmla="*/ 3 h 27"/>
                  <a:gd name="T6" fmla="*/ 10 w 20"/>
                  <a:gd name="T7" fmla="*/ 0 h 27"/>
                  <a:gd name="T8" fmla="*/ 20 w 20"/>
                  <a:gd name="T9" fmla="*/ 14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4" y="27"/>
                      <a:pt x="0" y="23"/>
                      <a:pt x="0" y="13"/>
                    </a:cubicBezTo>
                    <a:cubicBezTo>
                      <a:pt x="0" y="9"/>
                      <a:pt x="1" y="5"/>
                      <a:pt x="3" y="3"/>
                    </a:cubicBezTo>
                    <a:cubicBezTo>
                      <a:pt x="5" y="1"/>
                      <a:pt x="7" y="0"/>
                      <a:pt x="10" y="0"/>
                    </a:cubicBezTo>
                    <a:cubicBezTo>
                      <a:pt x="17" y="0"/>
                      <a:pt x="20" y="5"/>
                      <a:pt x="20" y="14"/>
                    </a:cubicBezTo>
                    <a:cubicBezTo>
                      <a:pt x="20" y="19"/>
                      <a:pt x="19" y="22"/>
                      <a:pt x="17" y="24"/>
                    </a:cubicBezTo>
                    <a:cubicBezTo>
                      <a:pt x="16" y="27"/>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248"/>
              <p:cNvSpPr>
                <a:spLocks/>
              </p:cNvSpPr>
              <p:nvPr/>
            </p:nvSpPr>
            <p:spPr bwMode="auto">
              <a:xfrm>
                <a:off x="5695950" y="3762375"/>
                <a:ext cx="26988" cy="61913"/>
              </a:xfrm>
              <a:custGeom>
                <a:avLst/>
                <a:gdLst>
                  <a:gd name="T0" fmla="*/ 12 w 12"/>
                  <a:gd name="T1" fmla="*/ 0 h 28"/>
                  <a:gd name="T2" fmla="*/ 12 w 12"/>
                  <a:gd name="T3" fmla="*/ 28 h 28"/>
                  <a:gd name="T4" fmla="*/ 6 w 12"/>
                  <a:gd name="T5" fmla="*/ 27 h 28"/>
                  <a:gd name="T6" fmla="*/ 6 w 12"/>
                  <a:gd name="T7" fmla="*/ 7 h 28"/>
                  <a:gd name="T8" fmla="*/ 4 w 12"/>
                  <a:gd name="T9" fmla="*/ 8 h 28"/>
                  <a:gd name="T10" fmla="*/ 3 w 12"/>
                  <a:gd name="T11" fmla="*/ 8 h 28"/>
                  <a:gd name="T12" fmla="*/ 2 w 12"/>
                  <a:gd name="T13" fmla="*/ 9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2"/>
                      <a:pt x="12" y="18"/>
                      <a:pt x="12" y="28"/>
                    </a:cubicBezTo>
                    <a:cubicBezTo>
                      <a:pt x="9" y="28"/>
                      <a:pt x="8" y="28"/>
                      <a:pt x="6" y="27"/>
                    </a:cubicBezTo>
                    <a:cubicBezTo>
                      <a:pt x="6" y="20"/>
                      <a:pt x="6" y="15"/>
                      <a:pt x="6" y="7"/>
                    </a:cubicBezTo>
                    <a:cubicBezTo>
                      <a:pt x="5" y="7"/>
                      <a:pt x="5" y="7"/>
                      <a:pt x="4" y="8"/>
                    </a:cubicBezTo>
                    <a:cubicBezTo>
                      <a:pt x="4" y="8"/>
                      <a:pt x="4" y="8"/>
                      <a:pt x="3" y="8"/>
                    </a:cubicBezTo>
                    <a:cubicBezTo>
                      <a:pt x="3" y="8"/>
                      <a:pt x="2" y="9"/>
                      <a:pt x="2" y="9"/>
                    </a:cubicBezTo>
                    <a:cubicBezTo>
                      <a:pt x="1" y="9"/>
                      <a:pt x="1" y="9"/>
                      <a:pt x="0" y="9"/>
                    </a:cubicBezTo>
                    <a:cubicBezTo>
                      <a:pt x="0" y="7"/>
                      <a:pt x="0" y="5"/>
                      <a:pt x="0" y="4"/>
                    </a:cubicBezTo>
                    <a:cubicBezTo>
                      <a:pt x="2" y="3"/>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3" name="Freeform 249"/>
              <p:cNvSpPr>
                <a:spLocks/>
              </p:cNvSpPr>
              <p:nvPr/>
            </p:nvSpPr>
            <p:spPr bwMode="auto">
              <a:xfrm>
                <a:off x="5743575" y="3768725"/>
                <a:ext cx="25400" cy="60325"/>
              </a:xfrm>
              <a:custGeom>
                <a:avLst/>
                <a:gdLst>
                  <a:gd name="T0" fmla="*/ 12 w 12"/>
                  <a:gd name="T1" fmla="*/ 0 h 27"/>
                  <a:gd name="T2" fmla="*/ 12 w 12"/>
                  <a:gd name="T3" fmla="*/ 27 h 27"/>
                  <a:gd name="T4" fmla="*/ 6 w 12"/>
                  <a:gd name="T5" fmla="*/ 27 h 27"/>
                  <a:gd name="T6" fmla="*/ 6 w 12"/>
                  <a:gd name="T7" fmla="*/ 6 h 27"/>
                  <a:gd name="T8" fmla="*/ 5 w 12"/>
                  <a:gd name="T9" fmla="*/ 7 h 27"/>
                  <a:gd name="T10" fmla="*/ 4 w 12"/>
                  <a:gd name="T11" fmla="*/ 7 h 27"/>
                  <a:gd name="T12" fmla="*/ 2 w 12"/>
                  <a:gd name="T13" fmla="*/ 8 h 27"/>
                  <a:gd name="T14" fmla="*/ 0 w 12"/>
                  <a:gd name="T15" fmla="*/ 8 h 27"/>
                  <a:gd name="T16" fmla="*/ 0 w 12"/>
                  <a:gd name="T17" fmla="*/ 3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7"/>
                      <a:pt x="12" y="27"/>
                    </a:cubicBezTo>
                    <a:cubicBezTo>
                      <a:pt x="10" y="27"/>
                      <a:pt x="9" y="27"/>
                      <a:pt x="6" y="27"/>
                    </a:cubicBezTo>
                    <a:cubicBezTo>
                      <a:pt x="6" y="19"/>
                      <a:pt x="6" y="15"/>
                      <a:pt x="6" y="6"/>
                    </a:cubicBezTo>
                    <a:cubicBezTo>
                      <a:pt x="6" y="6"/>
                      <a:pt x="6" y="6"/>
                      <a:pt x="5" y="7"/>
                    </a:cubicBezTo>
                    <a:cubicBezTo>
                      <a:pt x="5" y="7"/>
                      <a:pt x="4" y="7"/>
                      <a:pt x="4" y="7"/>
                    </a:cubicBezTo>
                    <a:cubicBezTo>
                      <a:pt x="3" y="7"/>
                      <a:pt x="3" y="7"/>
                      <a:pt x="2" y="8"/>
                    </a:cubicBezTo>
                    <a:cubicBezTo>
                      <a:pt x="2" y="8"/>
                      <a:pt x="1" y="8"/>
                      <a:pt x="0" y="8"/>
                    </a:cubicBezTo>
                    <a:cubicBezTo>
                      <a:pt x="0" y="6"/>
                      <a:pt x="0" y="5"/>
                      <a:pt x="0" y="3"/>
                    </a:cubicBezTo>
                    <a:cubicBezTo>
                      <a:pt x="2" y="3"/>
                      <a:pt x="4" y="2"/>
                      <a:pt x="5" y="2"/>
                    </a:cubicBezTo>
                    <a:cubicBezTo>
                      <a:pt x="6" y="1"/>
                      <a:pt x="7" y="0"/>
                      <a:pt x="8" y="0"/>
                    </a:cubicBezTo>
                    <a:cubicBezTo>
                      <a:pt x="10" y="0"/>
                      <a:pt x="11"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4" name="Freeform 250"/>
              <p:cNvSpPr>
                <a:spLocks noEditPoints="1"/>
              </p:cNvSpPr>
              <p:nvPr/>
            </p:nvSpPr>
            <p:spPr bwMode="auto">
              <a:xfrm>
                <a:off x="5786438" y="3770313"/>
                <a:ext cx="42863" cy="65088"/>
              </a:xfrm>
              <a:custGeom>
                <a:avLst/>
                <a:gdLst>
                  <a:gd name="T0" fmla="*/ 9 w 19"/>
                  <a:gd name="T1" fmla="*/ 29 h 29"/>
                  <a:gd name="T2" fmla="*/ 0 w 19"/>
                  <a:gd name="T3" fmla="*/ 14 h 29"/>
                  <a:gd name="T4" fmla="*/ 2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4"/>
                    </a:cubicBezTo>
                    <a:cubicBezTo>
                      <a:pt x="0" y="9"/>
                      <a:pt x="0" y="6"/>
                      <a:pt x="2" y="4"/>
                    </a:cubicBezTo>
                    <a:cubicBezTo>
                      <a:pt x="4" y="1"/>
                      <a:pt x="7" y="0"/>
                      <a:pt x="10" y="1"/>
                    </a:cubicBezTo>
                    <a:cubicBezTo>
                      <a:pt x="16" y="1"/>
                      <a:pt x="19" y="6"/>
                      <a:pt x="19" y="15"/>
                    </a:cubicBezTo>
                    <a:cubicBezTo>
                      <a:pt x="19" y="20"/>
                      <a:pt x="18" y="24"/>
                      <a:pt x="17" y="26"/>
                    </a:cubicBezTo>
                    <a:cubicBezTo>
                      <a:pt x="14" y="28"/>
                      <a:pt x="12" y="29"/>
                      <a:pt x="9" y="29"/>
                    </a:cubicBezTo>
                    <a:close/>
                    <a:moveTo>
                      <a:pt x="9" y="5"/>
                    </a:moveTo>
                    <a:cubicBezTo>
                      <a:pt x="7" y="5"/>
                      <a:pt x="6" y="8"/>
                      <a:pt x="6" y="15"/>
                    </a:cubicBezTo>
                    <a:cubicBezTo>
                      <a:pt x="6" y="21"/>
                      <a:pt x="7" y="24"/>
                      <a:pt x="9" y="24"/>
                    </a:cubicBezTo>
                    <a:cubicBezTo>
                      <a:pt x="12" y="25"/>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251"/>
              <p:cNvSpPr>
                <a:spLocks/>
              </p:cNvSpPr>
              <p:nvPr/>
            </p:nvSpPr>
            <p:spPr bwMode="auto">
              <a:xfrm>
                <a:off x="5840413" y="3775075"/>
                <a:ext cx="23813" cy="65088"/>
              </a:xfrm>
              <a:custGeom>
                <a:avLst/>
                <a:gdLst>
                  <a:gd name="T0" fmla="*/ 11 w 11"/>
                  <a:gd name="T1" fmla="*/ 0 h 29"/>
                  <a:gd name="T2" fmla="*/ 11 w 11"/>
                  <a:gd name="T3" fmla="*/ 29 h 29"/>
                  <a:gd name="T4" fmla="*/ 6 w 11"/>
                  <a:gd name="T5" fmla="*/ 28 h 29"/>
                  <a:gd name="T6" fmla="*/ 6 w 11"/>
                  <a:gd name="T7" fmla="*/ 7 h 29"/>
                  <a:gd name="T8" fmla="*/ 5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8"/>
                      <a:pt x="8" y="28"/>
                      <a:pt x="6" y="28"/>
                    </a:cubicBezTo>
                    <a:cubicBezTo>
                      <a:pt x="6" y="20"/>
                      <a:pt x="6" y="16"/>
                      <a:pt x="6" y="7"/>
                    </a:cubicBezTo>
                    <a:cubicBezTo>
                      <a:pt x="5" y="7"/>
                      <a:pt x="5" y="7"/>
                      <a:pt x="5" y="8"/>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252"/>
              <p:cNvSpPr>
                <a:spLocks/>
              </p:cNvSpPr>
              <p:nvPr/>
            </p:nvSpPr>
            <p:spPr bwMode="auto">
              <a:xfrm>
                <a:off x="5889625" y="3779838"/>
                <a:ext cx="23813" cy="61913"/>
              </a:xfrm>
              <a:custGeom>
                <a:avLst/>
                <a:gdLst>
                  <a:gd name="T0" fmla="*/ 11 w 11"/>
                  <a:gd name="T1" fmla="*/ 0 h 28"/>
                  <a:gd name="T2" fmla="*/ 11 w 11"/>
                  <a:gd name="T3" fmla="*/ 28 h 28"/>
                  <a:gd name="T4" fmla="*/ 5 w 11"/>
                  <a:gd name="T5" fmla="*/ 28 h 28"/>
                  <a:gd name="T6" fmla="*/ 5 w 11"/>
                  <a:gd name="T7" fmla="*/ 6 h 28"/>
                  <a:gd name="T8" fmla="*/ 4 w 11"/>
                  <a:gd name="T9" fmla="*/ 8 h 28"/>
                  <a:gd name="T10" fmla="*/ 3 w 11"/>
                  <a:gd name="T11" fmla="*/ 8 h 28"/>
                  <a:gd name="T12" fmla="*/ 2 w 11"/>
                  <a:gd name="T13" fmla="*/ 9 h 28"/>
                  <a:gd name="T14" fmla="*/ 0 w 11"/>
                  <a:gd name="T15" fmla="*/ 9 h 28"/>
                  <a:gd name="T16" fmla="*/ 0 w 11"/>
                  <a:gd name="T17" fmla="*/ 3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2"/>
                      <a:pt x="11" y="17"/>
                      <a:pt x="11" y="28"/>
                    </a:cubicBezTo>
                    <a:cubicBezTo>
                      <a:pt x="9" y="28"/>
                      <a:pt x="8" y="28"/>
                      <a:pt x="5" y="28"/>
                    </a:cubicBezTo>
                    <a:cubicBezTo>
                      <a:pt x="5" y="20"/>
                      <a:pt x="5" y="15"/>
                      <a:pt x="5" y="6"/>
                    </a:cubicBezTo>
                    <a:cubicBezTo>
                      <a:pt x="5" y="7"/>
                      <a:pt x="5" y="7"/>
                      <a:pt x="4" y="8"/>
                    </a:cubicBezTo>
                    <a:cubicBezTo>
                      <a:pt x="4" y="8"/>
                      <a:pt x="4" y="8"/>
                      <a:pt x="3" y="8"/>
                    </a:cubicBezTo>
                    <a:cubicBezTo>
                      <a:pt x="3" y="8"/>
                      <a:pt x="2" y="9"/>
                      <a:pt x="2" y="9"/>
                    </a:cubicBezTo>
                    <a:cubicBezTo>
                      <a:pt x="1" y="9"/>
                      <a:pt x="0" y="9"/>
                      <a:pt x="0" y="9"/>
                    </a:cubicBezTo>
                    <a:cubicBezTo>
                      <a:pt x="0" y="6"/>
                      <a:pt x="0" y="5"/>
                      <a:pt x="0" y="3"/>
                    </a:cubicBezTo>
                    <a:cubicBezTo>
                      <a:pt x="2" y="3"/>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253"/>
              <p:cNvSpPr>
                <a:spLocks noEditPoints="1"/>
              </p:cNvSpPr>
              <p:nvPr/>
            </p:nvSpPr>
            <p:spPr bwMode="auto">
              <a:xfrm>
                <a:off x="5930900" y="3781425"/>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5 h 29"/>
                  <a:gd name="T12" fmla="*/ 9 w 19"/>
                  <a:gd name="T13" fmla="*/ 29 h 29"/>
                  <a:gd name="T14" fmla="*/ 10 w 19"/>
                  <a:gd name="T15" fmla="*/ 5 h 29"/>
                  <a:gd name="T16" fmla="*/ 5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4"/>
                      <a:pt x="0" y="14"/>
                    </a:cubicBezTo>
                    <a:cubicBezTo>
                      <a:pt x="0" y="10"/>
                      <a:pt x="1" y="6"/>
                      <a:pt x="2" y="3"/>
                    </a:cubicBezTo>
                    <a:cubicBezTo>
                      <a:pt x="4" y="1"/>
                      <a:pt x="7" y="0"/>
                      <a:pt x="10" y="0"/>
                    </a:cubicBezTo>
                    <a:cubicBezTo>
                      <a:pt x="16" y="0"/>
                      <a:pt x="19" y="5"/>
                      <a:pt x="19" y="14"/>
                    </a:cubicBezTo>
                    <a:cubicBezTo>
                      <a:pt x="19" y="19"/>
                      <a:pt x="18" y="23"/>
                      <a:pt x="16" y="25"/>
                    </a:cubicBezTo>
                    <a:cubicBezTo>
                      <a:pt x="15" y="27"/>
                      <a:pt x="12" y="29"/>
                      <a:pt x="9" y="29"/>
                    </a:cubicBezTo>
                    <a:close/>
                    <a:moveTo>
                      <a:pt x="10" y="5"/>
                    </a:moveTo>
                    <a:cubicBezTo>
                      <a:pt x="7" y="5"/>
                      <a:pt x="5" y="8"/>
                      <a:pt x="5" y="14"/>
                    </a:cubicBezTo>
                    <a:cubicBezTo>
                      <a:pt x="5"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254"/>
              <p:cNvSpPr>
                <a:spLocks noEditPoints="1"/>
              </p:cNvSpPr>
              <p:nvPr/>
            </p:nvSpPr>
            <p:spPr bwMode="auto">
              <a:xfrm>
                <a:off x="5645150" y="3062288"/>
                <a:ext cx="42863" cy="65088"/>
              </a:xfrm>
              <a:custGeom>
                <a:avLst/>
                <a:gdLst>
                  <a:gd name="T0" fmla="*/ 9 w 19"/>
                  <a:gd name="T1" fmla="*/ 28 h 29"/>
                  <a:gd name="T2" fmla="*/ 0 w 19"/>
                  <a:gd name="T3" fmla="*/ 15 h 29"/>
                  <a:gd name="T4" fmla="*/ 2 w 19"/>
                  <a:gd name="T5" fmla="*/ 4 h 29"/>
                  <a:gd name="T6" fmla="*/ 10 w 19"/>
                  <a:gd name="T7" fmla="*/ 1 h 29"/>
                  <a:gd name="T8" fmla="*/ 19 w 19"/>
                  <a:gd name="T9" fmla="*/ 14 h 29"/>
                  <a:gd name="T10" fmla="*/ 16 w 19"/>
                  <a:gd name="T11" fmla="*/ 25 h 29"/>
                  <a:gd name="T12" fmla="*/ 9 w 19"/>
                  <a:gd name="T13" fmla="*/ 28 h 29"/>
                  <a:gd name="T14" fmla="*/ 9 w 19"/>
                  <a:gd name="T15" fmla="*/ 5 h 29"/>
                  <a:gd name="T16" fmla="*/ 5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9"/>
                      <a:pt x="0" y="24"/>
                      <a:pt x="0" y="15"/>
                    </a:cubicBezTo>
                    <a:cubicBezTo>
                      <a:pt x="0" y="11"/>
                      <a:pt x="0" y="7"/>
                      <a:pt x="2" y="4"/>
                    </a:cubicBezTo>
                    <a:cubicBezTo>
                      <a:pt x="4" y="2"/>
                      <a:pt x="6" y="1"/>
                      <a:pt x="10" y="1"/>
                    </a:cubicBezTo>
                    <a:cubicBezTo>
                      <a:pt x="15" y="0"/>
                      <a:pt x="19" y="4"/>
                      <a:pt x="19" y="14"/>
                    </a:cubicBezTo>
                    <a:cubicBezTo>
                      <a:pt x="19" y="18"/>
                      <a:pt x="17" y="22"/>
                      <a:pt x="16" y="25"/>
                    </a:cubicBezTo>
                    <a:cubicBezTo>
                      <a:pt x="14" y="27"/>
                      <a:pt x="12" y="28"/>
                      <a:pt x="9" y="28"/>
                    </a:cubicBezTo>
                    <a:close/>
                    <a:moveTo>
                      <a:pt x="9" y="5"/>
                    </a:moveTo>
                    <a:cubicBezTo>
                      <a:pt x="6" y="5"/>
                      <a:pt x="5" y="8"/>
                      <a:pt x="5" y="15"/>
                    </a:cubicBezTo>
                    <a:cubicBezTo>
                      <a:pt x="5" y="21"/>
                      <a:pt x="6"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255"/>
              <p:cNvSpPr>
                <a:spLocks noEditPoints="1"/>
              </p:cNvSpPr>
              <p:nvPr/>
            </p:nvSpPr>
            <p:spPr bwMode="auto">
              <a:xfrm>
                <a:off x="5691188" y="3057525"/>
                <a:ext cx="42863" cy="66675"/>
              </a:xfrm>
              <a:custGeom>
                <a:avLst/>
                <a:gdLst>
                  <a:gd name="T0" fmla="*/ 9 w 19"/>
                  <a:gd name="T1" fmla="*/ 29 h 30"/>
                  <a:gd name="T2" fmla="*/ 0 w 19"/>
                  <a:gd name="T3" fmla="*/ 16 h 30"/>
                  <a:gd name="T4" fmla="*/ 2 w 19"/>
                  <a:gd name="T5" fmla="*/ 5 h 30"/>
                  <a:gd name="T6" fmla="*/ 9 w 19"/>
                  <a:gd name="T7" fmla="*/ 1 h 30"/>
                  <a:gd name="T8" fmla="*/ 19 w 19"/>
                  <a:gd name="T9" fmla="*/ 14 h 30"/>
                  <a:gd name="T10" fmla="*/ 16 w 19"/>
                  <a:gd name="T11" fmla="*/ 25 h 30"/>
                  <a:gd name="T12" fmla="*/ 9 w 19"/>
                  <a:gd name="T13" fmla="*/ 29 h 30"/>
                  <a:gd name="T14" fmla="*/ 9 w 19"/>
                  <a:gd name="T15" fmla="*/ 6 h 30"/>
                  <a:gd name="T16" fmla="*/ 6 w 19"/>
                  <a:gd name="T17" fmla="*/ 15 h 30"/>
                  <a:gd name="T18" fmla="*/ 9 w 19"/>
                  <a:gd name="T19" fmla="*/ 24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29"/>
                    </a:moveTo>
                    <a:cubicBezTo>
                      <a:pt x="3" y="30"/>
                      <a:pt x="0" y="25"/>
                      <a:pt x="0" y="16"/>
                    </a:cubicBezTo>
                    <a:cubicBezTo>
                      <a:pt x="0" y="11"/>
                      <a:pt x="1" y="8"/>
                      <a:pt x="2" y="5"/>
                    </a:cubicBezTo>
                    <a:cubicBezTo>
                      <a:pt x="4" y="2"/>
                      <a:pt x="6" y="1"/>
                      <a:pt x="9" y="1"/>
                    </a:cubicBezTo>
                    <a:cubicBezTo>
                      <a:pt x="16" y="0"/>
                      <a:pt x="19" y="5"/>
                      <a:pt x="19" y="14"/>
                    </a:cubicBezTo>
                    <a:cubicBezTo>
                      <a:pt x="19" y="19"/>
                      <a:pt x="18" y="22"/>
                      <a:pt x="16" y="25"/>
                    </a:cubicBezTo>
                    <a:cubicBezTo>
                      <a:pt x="15" y="28"/>
                      <a:pt x="12" y="29"/>
                      <a:pt x="9" y="29"/>
                    </a:cubicBezTo>
                    <a:close/>
                    <a:moveTo>
                      <a:pt x="9" y="6"/>
                    </a:moveTo>
                    <a:cubicBezTo>
                      <a:pt x="7" y="6"/>
                      <a:pt x="6" y="9"/>
                      <a:pt x="6" y="15"/>
                    </a:cubicBezTo>
                    <a:cubicBezTo>
                      <a:pt x="6" y="22"/>
                      <a:pt x="7" y="25"/>
                      <a:pt x="9" y="24"/>
                    </a:cubicBezTo>
                    <a:cubicBezTo>
                      <a:pt x="11" y="24"/>
                      <a:pt x="13" y="21"/>
                      <a:pt x="13" y="15"/>
                    </a:cubicBezTo>
                    <a:cubicBezTo>
                      <a:pt x="13" y="8"/>
                      <a:pt x="11"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0" name="Freeform 256"/>
              <p:cNvSpPr>
                <a:spLocks noEditPoints="1"/>
              </p:cNvSpPr>
              <p:nvPr/>
            </p:nvSpPr>
            <p:spPr bwMode="auto">
              <a:xfrm>
                <a:off x="5738813" y="3055938"/>
                <a:ext cx="41275" cy="63500"/>
              </a:xfrm>
              <a:custGeom>
                <a:avLst/>
                <a:gdLst>
                  <a:gd name="T0" fmla="*/ 10 w 19"/>
                  <a:gd name="T1" fmla="*/ 29 h 29"/>
                  <a:gd name="T2" fmla="*/ 0 w 19"/>
                  <a:gd name="T3" fmla="*/ 15 h 29"/>
                  <a:gd name="T4" fmla="*/ 3 w 19"/>
                  <a:gd name="T5" fmla="*/ 4 h 29"/>
                  <a:gd name="T6" fmla="*/ 10 w 19"/>
                  <a:gd name="T7" fmla="*/ 0 h 29"/>
                  <a:gd name="T8" fmla="*/ 19 w 19"/>
                  <a:gd name="T9" fmla="*/ 13 h 29"/>
                  <a:gd name="T10" fmla="*/ 17 w 19"/>
                  <a:gd name="T11" fmla="*/ 24 h 29"/>
                  <a:gd name="T12" fmla="*/ 10 w 19"/>
                  <a:gd name="T13" fmla="*/ 29 h 29"/>
                  <a:gd name="T14" fmla="*/ 10 w 19"/>
                  <a:gd name="T15" fmla="*/ 5 h 29"/>
                  <a:gd name="T16" fmla="*/ 6 w 19"/>
                  <a:gd name="T17" fmla="*/ 15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10" y="29"/>
                    </a:moveTo>
                    <a:cubicBezTo>
                      <a:pt x="4" y="29"/>
                      <a:pt x="0" y="25"/>
                      <a:pt x="0" y="15"/>
                    </a:cubicBezTo>
                    <a:cubicBezTo>
                      <a:pt x="0" y="11"/>
                      <a:pt x="1" y="7"/>
                      <a:pt x="3" y="4"/>
                    </a:cubicBezTo>
                    <a:cubicBezTo>
                      <a:pt x="5" y="2"/>
                      <a:pt x="7" y="0"/>
                      <a:pt x="10" y="0"/>
                    </a:cubicBezTo>
                    <a:cubicBezTo>
                      <a:pt x="16" y="0"/>
                      <a:pt x="19" y="4"/>
                      <a:pt x="19" y="13"/>
                    </a:cubicBezTo>
                    <a:cubicBezTo>
                      <a:pt x="19" y="18"/>
                      <a:pt x="19" y="22"/>
                      <a:pt x="17" y="24"/>
                    </a:cubicBezTo>
                    <a:cubicBezTo>
                      <a:pt x="15" y="27"/>
                      <a:pt x="13" y="29"/>
                      <a:pt x="10" y="29"/>
                    </a:cubicBezTo>
                    <a:close/>
                    <a:moveTo>
                      <a:pt x="10" y="5"/>
                    </a:moveTo>
                    <a:cubicBezTo>
                      <a:pt x="7" y="5"/>
                      <a:pt x="6" y="8"/>
                      <a:pt x="6" y="15"/>
                    </a:cubicBezTo>
                    <a:cubicBezTo>
                      <a:pt x="6" y="21"/>
                      <a:pt x="7" y="24"/>
                      <a:pt x="10" y="24"/>
                    </a:cubicBezTo>
                    <a:cubicBezTo>
                      <a:pt x="12" y="24"/>
                      <a:pt x="13" y="21"/>
                      <a:pt x="13" y="14"/>
                    </a:cubicBezTo>
                    <a:cubicBezTo>
                      <a:pt x="13" y="8"/>
                      <a:pt x="12" y="4"/>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257"/>
              <p:cNvSpPr>
                <a:spLocks/>
              </p:cNvSpPr>
              <p:nvPr/>
            </p:nvSpPr>
            <p:spPr bwMode="auto">
              <a:xfrm>
                <a:off x="5791200" y="3051175"/>
                <a:ext cx="26988" cy="65088"/>
              </a:xfrm>
              <a:custGeom>
                <a:avLst/>
                <a:gdLst>
                  <a:gd name="T0" fmla="*/ 12 w 12"/>
                  <a:gd name="T1" fmla="*/ 0 h 29"/>
                  <a:gd name="T2" fmla="*/ 12 w 12"/>
                  <a:gd name="T3" fmla="*/ 28 h 29"/>
                  <a:gd name="T4" fmla="*/ 6 w 12"/>
                  <a:gd name="T5" fmla="*/ 29 h 29"/>
                  <a:gd name="T6" fmla="*/ 6 w 12"/>
                  <a:gd name="T7" fmla="*/ 7 h 29"/>
                  <a:gd name="T8" fmla="*/ 5 w 12"/>
                  <a:gd name="T9" fmla="*/ 8 h 29"/>
                  <a:gd name="T10" fmla="*/ 4 w 12"/>
                  <a:gd name="T11" fmla="*/ 9 h 29"/>
                  <a:gd name="T12" fmla="*/ 2 w 12"/>
                  <a:gd name="T13" fmla="*/ 10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8"/>
                    </a:cubicBezTo>
                    <a:cubicBezTo>
                      <a:pt x="10" y="28"/>
                      <a:pt x="9" y="28"/>
                      <a:pt x="6" y="29"/>
                    </a:cubicBezTo>
                    <a:cubicBezTo>
                      <a:pt x="6" y="20"/>
                      <a:pt x="6" y="16"/>
                      <a:pt x="6" y="7"/>
                    </a:cubicBezTo>
                    <a:cubicBezTo>
                      <a:pt x="6" y="8"/>
                      <a:pt x="6" y="8"/>
                      <a:pt x="5" y="8"/>
                    </a:cubicBezTo>
                    <a:cubicBezTo>
                      <a:pt x="5" y="9"/>
                      <a:pt x="4" y="9"/>
                      <a:pt x="4" y="9"/>
                    </a:cubicBezTo>
                    <a:cubicBezTo>
                      <a:pt x="3" y="9"/>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258"/>
              <p:cNvSpPr>
                <a:spLocks noEditPoints="1"/>
              </p:cNvSpPr>
              <p:nvPr/>
            </p:nvSpPr>
            <p:spPr bwMode="auto">
              <a:xfrm>
                <a:off x="5835650" y="3046413"/>
                <a:ext cx="42863" cy="69850"/>
              </a:xfrm>
              <a:custGeom>
                <a:avLst/>
                <a:gdLst>
                  <a:gd name="T0" fmla="*/ 9 w 19"/>
                  <a:gd name="T1" fmla="*/ 30 h 31"/>
                  <a:gd name="T2" fmla="*/ 0 w 19"/>
                  <a:gd name="T3" fmla="*/ 16 h 31"/>
                  <a:gd name="T4" fmla="*/ 3 w 19"/>
                  <a:gd name="T5" fmla="*/ 5 h 31"/>
                  <a:gd name="T6" fmla="*/ 10 w 19"/>
                  <a:gd name="T7" fmla="*/ 1 h 31"/>
                  <a:gd name="T8" fmla="*/ 19 w 19"/>
                  <a:gd name="T9" fmla="*/ 14 h 31"/>
                  <a:gd name="T10" fmla="*/ 17 w 19"/>
                  <a:gd name="T11" fmla="*/ 26 h 31"/>
                  <a:gd name="T12" fmla="*/ 9 w 19"/>
                  <a:gd name="T13" fmla="*/ 30 h 31"/>
                  <a:gd name="T14" fmla="*/ 10 w 19"/>
                  <a:gd name="T15" fmla="*/ 5 h 31"/>
                  <a:gd name="T16" fmla="*/ 6 w 19"/>
                  <a:gd name="T17" fmla="*/ 16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0"/>
                    </a:moveTo>
                    <a:cubicBezTo>
                      <a:pt x="3" y="31"/>
                      <a:pt x="0" y="26"/>
                      <a:pt x="0" y="16"/>
                    </a:cubicBezTo>
                    <a:cubicBezTo>
                      <a:pt x="0" y="12"/>
                      <a:pt x="1" y="7"/>
                      <a:pt x="3" y="5"/>
                    </a:cubicBezTo>
                    <a:cubicBezTo>
                      <a:pt x="4" y="2"/>
                      <a:pt x="7" y="1"/>
                      <a:pt x="10" y="1"/>
                    </a:cubicBezTo>
                    <a:cubicBezTo>
                      <a:pt x="16" y="0"/>
                      <a:pt x="19" y="5"/>
                      <a:pt x="19" y="14"/>
                    </a:cubicBezTo>
                    <a:cubicBezTo>
                      <a:pt x="19" y="19"/>
                      <a:pt x="18" y="23"/>
                      <a:pt x="17" y="26"/>
                    </a:cubicBezTo>
                    <a:cubicBezTo>
                      <a:pt x="15" y="28"/>
                      <a:pt x="12" y="30"/>
                      <a:pt x="9" y="30"/>
                    </a:cubicBezTo>
                    <a:close/>
                    <a:moveTo>
                      <a:pt x="10" y="5"/>
                    </a:moveTo>
                    <a:cubicBezTo>
                      <a:pt x="7" y="5"/>
                      <a:pt x="6" y="9"/>
                      <a:pt x="6" y="16"/>
                    </a:cubicBezTo>
                    <a:cubicBezTo>
                      <a:pt x="6" y="22"/>
                      <a:pt x="7" y="25"/>
                      <a:pt x="10" y="25"/>
                    </a:cubicBezTo>
                    <a:cubicBezTo>
                      <a:pt x="12" y="25"/>
                      <a:pt x="14"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3" name="Freeform 259"/>
              <p:cNvSpPr>
                <a:spLocks noEditPoints="1"/>
              </p:cNvSpPr>
              <p:nvPr/>
            </p:nvSpPr>
            <p:spPr bwMode="auto">
              <a:xfrm>
                <a:off x="5884863" y="3044825"/>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4 h 30"/>
                  <a:gd name="T10" fmla="*/ 17 w 19"/>
                  <a:gd name="T11" fmla="*/ 26 h 30"/>
                  <a:gd name="T12" fmla="*/ 9 w 19"/>
                  <a:gd name="T13" fmla="*/ 30 h 30"/>
                  <a:gd name="T14" fmla="*/ 9 w 19"/>
                  <a:gd name="T15" fmla="*/ 5 h 30"/>
                  <a:gd name="T16" fmla="*/ 6 w 19"/>
                  <a:gd name="T17" fmla="*/ 15 h 30"/>
                  <a:gd name="T18" fmla="*/ 9 w 19"/>
                  <a:gd name="T19" fmla="*/ 25 h 30"/>
                  <a:gd name="T20" fmla="*/ 13 w 19"/>
                  <a:gd name="T21" fmla="*/ 15 h 30"/>
                  <a:gd name="T22" fmla="*/ 9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3" y="5"/>
                    </a:cubicBezTo>
                    <a:cubicBezTo>
                      <a:pt x="4" y="2"/>
                      <a:pt x="7" y="0"/>
                      <a:pt x="10" y="0"/>
                    </a:cubicBezTo>
                    <a:cubicBezTo>
                      <a:pt x="16" y="0"/>
                      <a:pt x="19" y="5"/>
                      <a:pt x="19" y="14"/>
                    </a:cubicBezTo>
                    <a:cubicBezTo>
                      <a:pt x="19" y="19"/>
                      <a:pt x="18" y="23"/>
                      <a:pt x="17" y="26"/>
                    </a:cubicBezTo>
                    <a:cubicBezTo>
                      <a:pt x="15" y="28"/>
                      <a:pt x="12" y="29"/>
                      <a:pt x="9" y="30"/>
                    </a:cubicBezTo>
                    <a:close/>
                    <a:moveTo>
                      <a:pt x="9" y="5"/>
                    </a:moveTo>
                    <a:cubicBezTo>
                      <a:pt x="7" y="5"/>
                      <a:pt x="6" y="8"/>
                      <a:pt x="6" y="15"/>
                    </a:cubicBezTo>
                    <a:cubicBezTo>
                      <a:pt x="6" y="21"/>
                      <a:pt x="7" y="25"/>
                      <a:pt x="9" y="25"/>
                    </a:cubicBezTo>
                    <a:cubicBezTo>
                      <a:pt x="12" y="25"/>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260"/>
              <p:cNvSpPr>
                <a:spLocks/>
              </p:cNvSpPr>
              <p:nvPr/>
            </p:nvSpPr>
            <p:spPr bwMode="auto">
              <a:xfrm>
                <a:off x="5938838" y="3044825"/>
                <a:ext cx="25400"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0"/>
                      <a:pt x="12" y="17"/>
                      <a:pt x="12" y="28"/>
                    </a:cubicBezTo>
                    <a:cubicBezTo>
                      <a:pt x="9" y="28"/>
                      <a:pt x="8" y="28"/>
                      <a:pt x="6" y="28"/>
                    </a:cubicBezTo>
                    <a:cubicBezTo>
                      <a:pt x="6" y="19"/>
                      <a:pt x="6" y="15"/>
                      <a:pt x="6" y="6"/>
                    </a:cubicBezTo>
                    <a:cubicBezTo>
                      <a:pt x="6" y="7"/>
                      <a:pt x="5" y="7"/>
                      <a:pt x="4" y="7"/>
                    </a:cubicBezTo>
                    <a:cubicBezTo>
                      <a:pt x="4" y="7"/>
                      <a:pt x="4" y="8"/>
                      <a:pt x="3" y="8"/>
                    </a:cubicBezTo>
                    <a:cubicBezTo>
                      <a:pt x="3" y="8"/>
                      <a:pt x="2" y="8"/>
                      <a:pt x="2" y="8"/>
                    </a:cubicBezTo>
                    <a:cubicBezTo>
                      <a:pt x="1" y="9"/>
                      <a:pt x="1" y="9"/>
                      <a:pt x="0" y="9"/>
                    </a:cubicBezTo>
                    <a:cubicBezTo>
                      <a:pt x="0" y="7"/>
                      <a:pt x="0" y="6"/>
                      <a:pt x="0" y="4"/>
                    </a:cubicBezTo>
                    <a:cubicBezTo>
                      <a:pt x="2" y="3"/>
                      <a:pt x="3" y="3"/>
                      <a:pt x="4" y="2"/>
                    </a:cubicBezTo>
                    <a:cubicBezTo>
                      <a:pt x="6" y="1"/>
                      <a:pt x="7" y="0"/>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5" name="Freeform 261"/>
              <p:cNvSpPr>
                <a:spLocks noEditPoints="1"/>
              </p:cNvSpPr>
              <p:nvPr/>
            </p:nvSpPr>
            <p:spPr bwMode="auto">
              <a:xfrm>
                <a:off x="5645150" y="3146425"/>
                <a:ext cx="42863" cy="66675"/>
              </a:xfrm>
              <a:custGeom>
                <a:avLst/>
                <a:gdLst>
                  <a:gd name="T0" fmla="*/ 9 w 19"/>
                  <a:gd name="T1" fmla="*/ 30 h 30"/>
                  <a:gd name="T2" fmla="*/ 0 w 19"/>
                  <a:gd name="T3" fmla="*/ 16 h 30"/>
                  <a:gd name="T4" fmla="*/ 2 w 19"/>
                  <a:gd name="T5" fmla="*/ 5 h 30"/>
                  <a:gd name="T6" fmla="*/ 10 w 19"/>
                  <a:gd name="T7" fmla="*/ 1 h 30"/>
                  <a:gd name="T8" fmla="*/ 19 w 19"/>
                  <a:gd name="T9" fmla="*/ 15 h 30"/>
                  <a:gd name="T10" fmla="*/ 16 w 19"/>
                  <a:gd name="T11" fmla="*/ 26 h 30"/>
                  <a:gd name="T12" fmla="*/ 9 w 19"/>
                  <a:gd name="T13" fmla="*/ 30 h 30"/>
                  <a:gd name="T14" fmla="*/ 9 w 19"/>
                  <a:gd name="T15" fmla="*/ 6 h 30"/>
                  <a:gd name="T16" fmla="*/ 5 w 19"/>
                  <a:gd name="T17" fmla="*/ 16 h 30"/>
                  <a:gd name="T18" fmla="*/ 9 w 19"/>
                  <a:gd name="T19" fmla="*/ 25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2" y="5"/>
                    </a:cubicBezTo>
                    <a:cubicBezTo>
                      <a:pt x="4" y="3"/>
                      <a:pt x="6" y="1"/>
                      <a:pt x="10" y="1"/>
                    </a:cubicBezTo>
                    <a:cubicBezTo>
                      <a:pt x="15" y="0"/>
                      <a:pt x="19" y="5"/>
                      <a:pt x="19" y="15"/>
                    </a:cubicBezTo>
                    <a:cubicBezTo>
                      <a:pt x="19" y="19"/>
                      <a:pt x="17" y="23"/>
                      <a:pt x="16" y="26"/>
                    </a:cubicBezTo>
                    <a:cubicBezTo>
                      <a:pt x="14" y="28"/>
                      <a:pt x="12" y="30"/>
                      <a:pt x="9" y="30"/>
                    </a:cubicBezTo>
                    <a:close/>
                    <a:moveTo>
                      <a:pt x="9" y="6"/>
                    </a:moveTo>
                    <a:cubicBezTo>
                      <a:pt x="6" y="6"/>
                      <a:pt x="5" y="9"/>
                      <a:pt x="5" y="16"/>
                    </a:cubicBezTo>
                    <a:cubicBezTo>
                      <a:pt x="5" y="22"/>
                      <a:pt x="6" y="25"/>
                      <a:pt x="9" y="25"/>
                    </a:cubicBezTo>
                    <a:cubicBezTo>
                      <a:pt x="12" y="25"/>
                      <a:pt x="13" y="22"/>
                      <a:pt x="13" y="15"/>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262"/>
              <p:cNvSpPr>
                <a:spLocks noEditPoints="1"/>
              </p:cNvSpPr>
              <p:nvPr/>
            </p:nvSpPr>
            <p:spPr bwMode="auto">
              <a:xfrm>
                <a:off x="5691188" y="3146425"/>
                <a:ext cx="42863" cy="65088"/>
              </a:xfrm>
              <a:custGeom>
                <a:avLst/>
                <a:gdLst>
                  <a:gd name="T0" fmla="*/ 9 w 19"/>
                  <a:gd name="T1" fmla="*/ 29 h 29"/>
                  <a:gd name="T2" fmla="*/ 0 w 19"/>
                  <a:gd name="T3" fmla="*/ 15 h 29"/>
                  <a:gd name="T4" fmla="*/ 3 w 19"/>
                  <a:gd name="T5" fmla="*/ 4 h 29"/>
                  <a:gd name="T6" fmla="*/ 10 w 19"/>
                  <a:gd name="T7" fmla="*/ 0 h 29"/>
                  <a:gd name="T8" fmla="*/ 19 w 19"/>
                  <a:gd name="T9" fmla="*/ 14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5"/>
                    </a:cubicBezTo>
                    <a:cubicBezTo>
                      <a:pt x="0" y="10"/>
                      <a:pt x="1" y="7"/>
                      <a:pt x="3" y="4"/>
                    </a:cubicBezTo>
                    <a:cubicBezTo>
                      <a:pt x="4" y="2"/>
                      <a:pt x="7" y="0"/>
                      <a:pt x="10" y="0"/>
                    </a:cubicBezTo>
                    <a:cubicBezTo>
                      <a:pt x="16" y="0"/>
                      <a:pt x="19" y="4"/>
                      <a:pt x="19" y="14"/>
                    </a:cubicBezTo>
                    <a:cubicBezTo>
                      <a:pt x="19" y="18"/>
                      <a:pt x="18" y="22"/>
                      <a:pt x="17" y="25"/>
                    </a:cubicBezTo>
                    <a:cubicBezTo>
                      <a:pt x="15" y="27"/>
                      <a:pt x="12" y="29"/>
                      <a:pt x="9" y="29"/>
                    </a:cubicBezTo>
                    <a:close/>
                    <a:moveTo>
                      <a:pt x="9" y="5"/>
                    </a:moveTo>
                    <a:cubicBezTo>
                      <a:pt x="7" y="5"/>
                      <a:pt x="6" y="8"/>
                      <a:pt x="6" y="15"/>
                    </a:cubicBezTo>
                    <a:cubicBezTo>
                      <a:pt x="6" y="21"/>
                      <a:pt x="7"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263"/>
              <p:cNvSpPr>
                <a:spLocks noEditPoints="1"/>
              </p:cNvSpPr>
              <p:nvPr/>
            </p:nvSpPr>
            <p:spPr bwMode="auto">
              <a:xfrm>
                <a:off x="5738813" y="3141663"/>
                <a:ext cx="44450" cy="66675"/>
              </a:xfrm>
              <a:custGeom>
                <a:avLst/>
                <a:gdLst>
                  <a:gd name="T0" fmla="*/ 10 w 20"/>
                  <a:gd name="T1" fmla="*/ 30 h 30"/>
                  <a:gd name="T2" fmla="*/ 0 w 20"/>
                  <a:gd name="T3" fmla="*/ 16 h 30"/>
                  <a:gd name="T4" fmla="*/ 3 w 20"/>
                  <a:gd name="T5" fmla="*/ 5 h 30"/>
                  <a:gd name="T6" fmla="*/ 10 w 20"/>
                  <a:gd name="T7" fmla="*/ 0 h 30"/>
                  <a:gd name="T8" fmla="*/ 20 w 20"/>
                  <a:gd name="T9" fmla="*/ 15 h 30"/>
                  <a:gd name="T10" fmla="*/ 17 w 20"/>
                  <a:gd name="T11" fmla="*/ 26 h 30"/>
                  <a:gd name="T12" fmla="*/ 10 w 20"/>
                  <a:gd name="T13" fmla="*/ 30 h 30"/>
                  <a:gd name="T14" fmla="*/ 10 w 20"/>
                  <a:gd name="T15" fmla="*/ 5 h 30"/>
                  <a:gd name="T16" fmla="*/ 6 w 20"/>
                  <a:gd name="T17" fmla="*/ 16 h 30"/>
                  <a:gd name="T18" fmla="*/ 10 w 20"/>
                  <a:gd name="T19" fmla="*/ 25 h 30"/>
                  <a:gd name="T20" fmla="*/ 13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4" y="30"/>
                      <a:pt x="0" y="26"/>
                      <a:pt x="0" y="16"/>
                    </a:cubicBezTo>
                    <a:cubicBezTo>
                      <a:pt x="0" y="11"/>
                      <a:pt x="1" y="8"/>
                      <a:pt x="3" y="5"/>
                    </a:cubicBezTo>
                    <a:cubicBezTo>
                      <a:pt x="5" y="3"/>
                      <a:pt x="7" y="1"/>
                      <a:pt x="10" y="0"/>
                    </a:cubicBezTo>
                    <a:cubicBezTo>
                      <a:pt x="17" y="0"/>
                      <a:pt x="20" y="5"/>
                      <a:pt x="20" y="15"/>
                    </a:cubicBezTo>
                    <a:cubicBezTo>
                      <a:pt x="20" y="19"/>
                      <a:pt x="19" y="23"/>
                      <a:pt x="17" y="26"/>
                    </a:cubicBezTo>
                    <a:cubicBezTo>
                      <a:pt x="15" y="28"/>
                      <a:pt x="13" y="30"/>
                      <a:pt x="10" y="30"/>
                    </a:cubicBezTo>
                    <a:close/>
                    <a:moveTo>
                      <a:pt x="10" y="5"/>
                    </a:moveTo>
                    <a:cubicBezTo>
                      <a:pt x="8" y="6"/>
                      <a:pt x="6" y="9"/>
                      <a:pt x="6" y="16"/>
                    </a:cubicBezTo>
                    <a:cubicBezTo>
                      <a:pt x="6" y="22"/>
                      <a:pt x="8"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264"/>
              <p:cNvSpPr>
                <a:spLocks noEditPoints="1"/>
              </p:cNvSpPr>
              <p:nvPr/>
            </p:nvSpPr>
            <p:spPr bwMode="auto">
              <a:xfrm>
                <a:off x="5786438" y="3140075"/>
                <a:ext cx="42863" cy="66675"/>
              </a:xfrm>
              <a:custGeom>
                <a:avLst/>
                <a:gdLst>
                  <a:gd name="T0" fmla="*/ 10 w 19"/>
                  <a:gd name="T1" fmla="*/ 30 h 30"/>
                  <a:gd name="T2" fmla="*/ 0 w 19"/>
                  <a:gd name="T3" fmla="*/ 16 h 30"/>
                  <a:gd name="T4" fmla="*/ 2 w 19"/>
                  <a:gd name="T5" fmla="*/ 5 h 30"/>
                  <a:gd name="T6" fmla="*/ 10 w 19"/>
                  <a:gd name="T7" fmla="*/ 1 h 30"/>
                  <a:gd name="T8" fmla="*/ 19 w 19"/>
                  <a:gd name="T9" fmla="*/ 15 h 30"/>
                  <a:gd name="T10" fmla="*/ 17 w 19"/>
                  <a:gd name="T11" fmla="*/ 26 h 30"/>
                  <a:gd name="T12" fmla="*/ 10 w 19"/>
                  <a:gd name="T13" fmla="*/ 30 h 30"/>
                  <a:gd name="T14" fmla="*/ 10 w 19"/>
                  <a:gd name="T15" fmla="*/ 5 h 30"/>
                  <a:gd name="T16" fmla="*/ 6 w 19"/>
                  <a:gd name="T17" fmla="*/ 16 h 30"/>
                  <a:gd name="T18" fmla="*/ 10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10" y="30"/>
                    </a:moveTo>
                    <a:cubicBezTo>
                      <a:pt x="3" y="30"/>
                      <a:pt x="0" y="26"/>
                      <a:pt x="0" y="16"/>
                    </a:cubicBezTo>
                    <a:cubicBezTo>
                      <a:pt x="0" y="11"/>
                      <a:pt x="1" y="7"/>
                      <a:pt x="2" y="5"/>
                    </a:cubicBezTo>
                    <a:cubicBezTo>
                      <a:pt x="5" y="2"/>
                      <a:pt x="7" y="1"/>
                      <a:pt x="10" y="1"/>
                    </a:cubicBezTo>
                    <a:cubicBezTo>
                      <a:pt x="16" y="0"/>
                      <a:pt x="19" y="5"/>
                      <a:pt x="19" y="15"/>
                    </a:cubicBezTo>
                    <a:cubicBezTo>
                      <a:pt x="19" y="19"/>
                      <a:pt x="19" y="23"/>
                      <a:pt x="17" y="26"/>
                    </a:cubicBezTo>
                    <a:cubicBezTo>
                      <a:pt x="15" y="28"/>
                      <a:pt x="13" y="30"/>
                      <a:pt x="10" y="30"/>
                    </a:cubicBezTo>
                    <a:close/>
                    <a:moveTo>
                      <a:pt x="10" y="5"/>
                    </a:moveTo>
                    <a:cubicBezTo>
                      <a:pt x="7" y="5"/>
                      <a:pt x="6" y="9"/>
                      <a:pt x="6" y="16"/>
                    </a:cubicBezTo>
                    <a:cubicBezTo>
                      <a:pt x="6" y="22"/>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265"/>
              <p:cNvSpPr>
                <a:spLocks/>
              </p:cNvSpPr>
              <p:nvPr/>
            </p:nvSpPr>
            <p:spPr bwMode="auto">
              <a:xfrm>
                <a:off x="5842000" y="3138488"/>
                <a:ext cx="25400" cy="66675"/>
              </a:xfrm>
              <a:custGeom>
                <a:avLst/>
                <a:gdLst>
                  <a:gd name="T0" fmla="*/ 11 w 11"/>
                  <a:gd name="T1" fmla="*/ 0 h 30"/>
                  <a:gd name="T2" fmla="*/ 11 w 11"/>
                  <a:gd name="T3" fmla="*/ 29 h 30"/>
                  <a:gd name="T4" fmla="*/ 5 w 11"/>
                  <a:gd name="T5" fmla="*/ 30 h 30"/>
                  <a:gd name="T6" fmla="*/ 5 w 11"/>
                  <a:gd name="T7" fmla="*/ 7 h 30"/>
                  <a:gd name="T8" fmla="*/ 4 w 11"/>
                  <a:gd name="T9" fmla="*/ 8 h 30"/>
                  <a:gd name="T10" fmla="*/ 3 w 11"/>
                  <a:gd name="T11" fmla="*/ 9 h 30"/>
                  <a:gd name="T12" fmla="*/ 1 w 11"/>
                  <a:gd name="T13" fmla="*/ 9 h 30"/>
                  <a:gd name="T14" fmla="*/ 0 w 11"/>
                  <a:gd name="T15" fmla="*/ 10 h 30"/>
                  <a:gd name="T16" fmla="*/ 0 w 11"/>
                  <a:gd name="T17" fmla="*/ 5 h 30"/>
                  <a:gd name="T18" fmla="*/ 4 w 11"/>
                  <a:gd name="T19" fmla="*/ 3 h 30"/>
                  <a:gd name="T20" fmla="*/ 7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1"/>
                      <a:pt x="11" y="18"/>
                      <a:pt x="11" y="29"/>
                    </a:cubicBezTo>
                    <a:cubicBezTo>
                      <a:pt x="9" y="29"/>
                      <a:pt x="8" y="30"/>
                      <a:pt x="5" y="30"/>
                    </a:cubicBezTo>
                    <a:cubicBezTo>
                      <a:pt x="5" y="21"/>
                      <a:pt x="5" y="16"/>
                      <a:pt x="5" y="7"/>
                    </a:cubicBezTo>
                    <a:cubicBezTo>
                      <a:pt x="5" y="7"/>
                      <a:pt x="5" y="8"/>
                      <a:pt x="4" y="8"/>
                    </a:cubicBezTo>
                    <a:cubicBezTo>
                      <a:pt x="4" y="8"/>
                      <a:pt x="3" y="9"/>
                      <a:pt x="3" y="9"/>
                    </a:cubicBezTo>
                    <a:cubicBezTo>
                      <a:pt x="2" y="9"/>
                      <a:pt x="2" y="9"/>
                      <a:pt x="1" y="9"/>
                    </a:cubicBezTo>
                    <a:cubicBezTo>
                      <a:pt x="1" y="10"/>
                      <a:pt x="0" y="10"/>
                      <a:pt x="0" y="10"/>
                    </a:cubicBezTo>
                    <a:cubicBezTo>
                      <a:pt x="0" y="8"/>
                      <a:pt x="0" y="7"/>
                      <a:pt x="0" y="5"/>
                    </a:cubicBezTo>
                    <a:cubicBezTo>
                      <a:pt x="1" y="4"/>
                      <a:pt x="3" y="4"/>
                      <a:pt x="4" y="3"/>
                    </a:cubicBezTo>
                    <a:cubicBezTo>
                      <a:pt x="5" y="2"/>
                      <a:pt x="6" y="1"/>
                      <a:pt x="7" y="0"/>
                    </a:cubicBezTo>
                    <a:cubicBezTo>
                      <a:pt x="9" y="0"/>
                      <a:pt x="9"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266"/>
              <p:cNvSpPr>
                <a:spLocks noEditPoints="1"/>
              </p:cNvSpPr>
              <p:nvPr/>
            </p:nvSpPr>
            <p:spPr bwMode="auto">
              <a:xfrm>
                <a:off x="5884863" y="3135313"/>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5 h 30"/>
                  <a:gd name="T10" fmla="*/ 17 w 19"/>
                  <a:gd name="T11" fmla="*/ 26 h 30"/>
                  <a:gd name="T12" fmla="*/ 9 w 19"/>
                  <a:gd name="T13" fmla="*/ 30 h 30"/>
                  <a:gd name="T14" fmla="*/ 10 w 19"/>
                  <a:gd name="T15" fmla="*/ 5 h 30"/>
                  <a:gd name="T16" fmla="*/ 6 w 19"/>
                  <a:gd name="T17" fmla="*/ 16 h 30"/>
                  <a:gd name="T18" fmla="*/ 9 w 19"/>
                  <a:gd name="T19" fmla="*/ 26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6"/>
                      <a:pt x="0" y="16"/>
                    </a:cubicBezTo>
                    <a:cubicBezTo>
                      <a:pt x="0" y="11"/>
                      <a:pt x="1" y="7"/>
                      <a:pt x="3" y="5"/>
                    </a:cubicBezTo>
                    <a:cubicBezTo>
                      <a:pt x="4" y="1"/>
                      <a:pt x="7" y="0"/>
                      <a:pt x="10" y="0"/>
                    </a:cubicBezTo>
                    <a:cubicBezTo>
                      <a:pt x="16" y="0"/>
                      <a:pt x="19" y="5"/>
                      <a:pt x="19" y="15"/>
                    </a:cubicBezTo>
                    <a:cubicBezTo>
                      <a:pt x="19" y="20"/>
                      <a:pt x="18" y="23"/>
                      <a:pt x="17" y="26"/>
                    </a:cubicBezTo>
                    <a:cubicBezTo>
                      <a:pt x="15" y="29"/>
                      <a:pt x="12" y="30"/>
                      <a:pt x="9" y="30"/>
                    </a:cubicBezTo>
                    <a:close/>
                    <a:moveTo>
                      <a:pt x="10" y="5"/>
                    </a:moveTo>
                    <a:cubicBezTo>
                      <a:pt x="7" y="5"/>
                      <a:pt x="6" y="9"/>
                      <a:pt x="6" y="16"/>
                    </a:cubicBezTo>
                    <a:cubicBezTo>
                      <a:pt x="6" y="22"/>
                      <a:pt x="7" y="26"/>
                      <a:pt x="9" y="26"/>
                    </a:cubicBezTo>
                    <a:cubicBezTo>
                      <a:pt x="12" y="26"/>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267"/>
              <p:cNvSpPr>
                <a:spLocks noEditPoints="1"/>
              </p:cNvSpPr>
              <p:nvPr/>
            </p:nvSpPr>
            <p:spPr bwMode="auto">
              <a:xfrm>
                <a:off x="5934075" y="3133725"/>
                <a:ext cx="41275" cy="68263"/>
              </a:xfrm>
              <a:custGeom>
                <a:avLst/>
                <a:gdLst>
                  <a:gd name="T0" fmla="*/ 9 w 19"/>
                  <a:gd name="T1" fmla="*/ 31 h 31"/>
                  <a:gd name="T2" fmla="*/ 0 w 19"/>
                  <a:gd name="T3" fmla="*/ 16 h 31"/>
                  <a:gd name="T4" fmla="*/ 2 w 19"/>
                  <a:gd name="T5" fmla="*/ 5 h 31"/>
                  <a:gd name="T6" fmla="*/ 10 w 19"/>
                  <a:gd name="T7" fmla="*/ 0 h 31"/>
                  <a:gd name="T8" fmla="*/ 19 w 19"/>
                  <a:gd name="T9" fmla="*/ 16 h 31"/>
                  <a:gd name="T10" fmla="*/ 16 w 19"/>
                  <a:gd name="T11" fmla="*/ 27 h 31"/>
                  <a:gd name="T12" fmla="*/ 9 w 19"/>
                  <a:gd name="T13" fmla="*/ 31 h 31"/>
                  <a:gd name="T14" fmla="*/ 9 w 19"/>
                  <a:gd name="T15" fmla="*/ 6 h 31"/>
                  <a:gd name="T16" fmla="*/ 5 w 19"/>
                  <a:gd name="T17" fmla="*/ 16 h 31"/>
                  <a:gd name="T18" fmla="*/ 9 w 19"/>
                  <a:gd name="T19" fmla="*/ 26 h 31"/>
                  <a:gd name="T20" fmla="*/ 13 w 19"/>
                  <a:gd name="T21" fmla="*/ 16 h 31"/>
                  <a:gd name="T22" fmla="*/ 9 w 19"/>
                  <a:gd name="T23"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6"/>
                      <a:pt x="0" y="16"/>
                    </a:cubicBezTo>
                    <a:cubicBezTo>
                      <a:pt x="0" y="11"/>
                      <a:pt x="0" y="7"/>
                      <a:pt x="2" y="5"/>
                    </a:cubicBezTo>
                    <a:cubicBezTo>
                      <a:pt x="4" y="2"/>
                      <a:pt x="6" y="0"/>
                      <a:pt x="10" y="0"/>
                    </a:cubicBezTo>
                    <a:cubicBezTo>
                      <a:pt x="15" y="0"/>
                      <a:pt x="19" y="5"/>
                      <a:pt x="19" y="16"/>
                    </a:cubicBezTo>
                    <a:cubicBezTo>
                      <a:pt x="19" y="20"/>
                      <a:pt x="18" y="25"/>
                      <a:pt x="16" y="27"/>
                    </a:cubicBezTo>
                    <a:cubicBezTo>
                      <a:pt x="14" y="30"/>
                      <a:pt x="12" y="31"/>
                      <a:pt x="9" y="31"/>
                    </a:cubicBezTo>
                    <a:close/>
                    <a:moveTo>
                      <a:pt x="9" y="6"/>
                    </a:moveTo>
                    <a:cubicBezTo>
                      <a:pt x="6" y="6"/>
                      <a:pt x="5" y="9"/>
                      <a:pt x="5" y="16"/>
                    </a:cubicBezTo>
                    <a:cubicBezTo>
                      <a:pt x="5" y="23"/>
                      <a:pt x="6" y="26"/>
                      <a:pt x="9" y="26"/>
                    </a:cubicBezTo>
                    <a:cubicBezTo>
                      <a:pt x="12" y="26"/>
                      <a:pt x="13" y="22"/>
                      <a:pt x="13" y="16"/>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2" name="Freeform 268"/>
              <p:cNvSpPr>
                <a:spLocks/>
              </p:cNvSpPr>
              <p:nvPr/>
            </p:nvSpPr>
            <p:spPr bwMode="auto">
              <a:xfrm>
                <a:off x="5649913" y="3235325"/>
                <a:ext cx="26988" cy="61913"/>
              </a:xfrm>
              <a:custGeom>
                <a:avLst/>
                <a:gdLst>
                  <a:gd name="T0" fmla="*/ 11 w 12"/>
                  <a:gd name="T1" fmla="*/ 0 h 28"/>
                  <a:gd name="T2" fmla="*/ 12 w 12"/>
                  <a:gd name="T3" fmla="*/ 28 h 28"/>
                  <a:gd name="T4" fmla="*/ 6 w 12"/>
                  <a:gd name="T5" fmla="*/ 28 h 28"/>
                  <a:gd name="T6" fmla="*/ 6 w 12"/>
                  <a:gd name="T7" fmla="*/ 7 h 28"/>
                  <a:gd name="T8" fmla="*/ 4 w 12"/>
                  <a:gd name="T9" fmla="*/ 8 h 28"/>
                  <a:gd name="T10" fmla="*/ 3 w 12"/>
                  <a:gd name="T11" fmla="*/ 9 h 28"/>
                  <a:gd name="T12" fmla="*/ 2 w 12"/>
                  <a:gd name="T13" fmla="*/ 9 h 28"/>
                  <a:gd name="T14" fmla="*/ 0 w 12"/>
                  <a:gd name="T15" fmla="*/ 10 h 28"/>
                  <a:gd name="T16" fmla="*/ 0 w 12"/>
                  <a:gd name="T17" fmla="*/ 4 h 28"/>
                  <a:gd name="T18" fmla="*/ 4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2" y="11"/>
                      <a:pt x="12" y="17"/>
                      <a:pt x="12" y="28"/>
                    </a:cubicBezTo>
                    <a:cubicBezTo>
                      <a:pt x="9" y="28"/>
                      <a:pt x="8" y="28"/>
                      <a:pt x="6" y="28"/>
                    </a:cubicBezTo>
                    <a:cubicBezTo>
                      <a:pt x="6" y="20"/>
                      <a:pt x="6" y="15"/>
                      <a:pt x="6" y="7"/>
                    </a:cubicBezTo>
                    <a:cubicBezTo>
                      <a:pt x="5" y="7"/>
                      <a:pt x="5" y="8"/>
                      <a:pt x="4" y="8"/>
                    </a:cubicBezTo>
                    <a:cubicBezTo>
                      <a:pt x="4" y="8"/>
                      <a:pt x="4" y="8"/>
                      <a:pt x="3" y="9"/>
                    </a:cubicBezTo>
                    <a:cubicBezTo>
                      <a:pt x="3" y="9"/>
                      <a:pt x="2" y="9"/>
                      <a:pt x="2" y="9"/>
                    </a:cubicBezTo>
                    <a:cubicBezTo>
                      <a:pt x="1" y="9"/>
                      <a:pt x="1" y="10"/>
                      <a:pt x="0" y="10"/>
                    </a:cubicBezTo>
                    <a:cubicBezTo>
                      <a:pt x="0" y="8"/>
                      <a:pt x="0" y="6"/>
                      <a:pt x="0" y="4"/>
                    </a:cubicBezTo>
                    <a:cubicBezTo>
                      <a:pt x="2" y="4"/>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Freeform 269"/>
              <p:cNvSpPr>
                <a:spLocks noEditPoints="1"/>
              </p:cNvSpPr>
              <p:nvPr/>
            </p:nvSpPr>
            <p:spPr bwMode="auto">
              <a:xfrm>
                <a:off x="5691188" y="3233738"/>
                <a:ext cx="42863" cy="63500"/>
              </a:xfrm>
              <a:custGeom>
                <a:avLst/>
                <a:gdLst>
                  <a:gd name="T0" fmla="*/ 9 w 19"/>
                  <a:gd name="T1" fmla="*/ 29 h 29"/>
                  <a:gd name="T2" fmla="*/ 0 w 19"/>
                  <a:gd name="T3" fmla="*/ 16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5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6"/>
                    </a:cubicBezTo>
                    <a:cubicBezTo>
                      <a:pt x="0" y="11"/>
                      <a:pt x="1" y="7"/>
                      <a:pt x="3" y="5"/>
                    </a:cubicBezTo>
                    <a:cubicBezTo>
                      <a:pt x="4" y="2"/>
                      <a:pt x="7" y="1"/>
                      <a:pt x="10" y="1"/>
                    </a:cubicBezTo>
                    <a:cubicBezTo>
                      <a:pt x="16" y="0"/>
                      <a:pt x="19" y="5"/>
                      <a:pt x="19" y="15"/>
                    </a:cubicBezTo>
                    <a:cubicBezTo>
                      <a:pt x="19" y="20"/>
                      <a:pt x="18" y="23"/>
                      <a:pt x="17" y="25"/>
                    </a:cubicBezTo>
                    <a:cubicBezTo>
                      <a:pt x="15" y="28"/>
                      <a:pt x="13" y="29"/>
                      <a:pt x="9" y="29"/>
                    </a:cubicBezTo>
                    <a:close/>
                    <a:moveTo>
                      <a:pt x="9" y="5"/>
                    </a:moveTo>
                    <a:cubicBezTo>
                      <a:pt x="7" y="5"/>
                      <a:pt x="6" y="9"/>
                      <a:pt x="6" y="15"/>
                    </a:cubicBezTo>
                    <a:cubicBezTo>
                      <a:pt x="6" y="22"/>
                      <a:pt x="7" y="25"/>
                      <a:pt x="9" y="25"/>
                    </a:cubicBezTo>
                    <a:cubicBezTo>
                      <a:pt x="12" y="25"/>
                      <a:pt x="13" y="22"/>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Freeform 270"/>
              <p:cNvSpPr>
                <a:spLocks noEditPoints="1"/>
              </p:cNvSpPr>
              <p:nvPr/>
            </p:nvSpPr>
            <p:spPr bwMode="auto">
              <a:xfrm>
                <a:off x="5738813" y="3233738"/>
                <a:ext cx="44450" cy="63500"/>
              </a:xfrm>
              <a:custGeom>
                <a:avLst/>
                <a:gdLst>
                  <a:gd name="T0" fmla="*/ 10 w 20"/>
                  <a:gd name="T1" fmla="*/ 29 h 29"/>
                  <a:gd name="T2" fmla="*/ 0 w 20"/>
                  <a:gd name="T3" fmla="*/ 15 h 29"/>
                  <a:gd name="T4" fmla="*/ 3 w 20"/>
                  <a:gd name="T5" fmla="*/ 4 h 29"/>
                  <a:gd name="T6" fmla="*/ 10 w 20"/>
                  <a:gd name="T7" fmla="*/ 0 h 29"/>
                  <a:gd name="T8" fmla="*/ 20 w 20"/>
                  <a:gd name="T9" fmla="*/ 14 h 29"/>
                  <a:gd name="T10" fmla="*/ 17 w 20"/>
                  <a:gd name="T11" fmla="*/ 25 h 29"/>
                  <a:gd name="T12" fmla="*/ 10 w 20"/>
                  <a:gd name="T13" fmla="*/ 29 h 29"/>
                  <a:gd name="T14" fmla="*/ 10 w 20"/>
                  <a:gd name="T15" fmla="*/ 5 h 29"/>
                  <a:gd name="T16" fmla="*/ 7 w 20"/>
                  <a:gd name="T17" fmla="*/ 15 h 29"/>
                  <a:gd name="T18" fmla="*/ 10 w 20"/>
                  <a:gd name="T19" fmla="*/ 24 h 29"/>
                  <a:gd name="T20" fmla="*/ 14 w 20"/>
                  <a:gd name="T21" fmla="*/ 14 h 29"/>
                  <a:gd name="T22" fmla="*/ 10 w 20"/>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9">
                    <a:moveTo>
                      <a:pt x="10" y="29"/>
                    </a:moveTo>
                    <a:cubicBezTo>
                      <a:pt x="4" y="29"/>
                      <a:pt x="0" y="24"/>
                      <a:pt x="0" y="15"/>
                    </a:cubicBezTo>
                    <a:cubicBezTo>
                      <a:pt x="0" y="10"/>
                      <a:pt x="1" y="7"/>
                      <a:pt x="3" y="4"/>
                    </a:cubicBezTo>
                    <a:cubicBezTo>
                      <a:pt x="5" y="1"/>
                      <a:pt x="7" y="0"/>
                      <a:pt x="10" y="0"/>
                    </a:cubicBezTo>
                    <a:cubicBezTo>
                      <a:pt x="17" y="0"/>
                      <a:pt x="20" y="5"/>
                      <a:pt x="20" y="14"/>
                    </a:cubicBezTo>
                    <a:cubicBezTo>
                      <a:pt x="20" y="19"/>
                      <a:pt x="19" y="23"/>
                      <a:pt x="17" y="25"/>
                    </a:cubicBezTo>
                    <a:cubicBezTo>
                      <a:pt x="15" y="27"/>
                      <a:pt x="13" y="29"/>
                      <a:pt x="10" y="29"/>
                    </a:cubicBezTo>
                    <a:close/>
                    <a:moveTo>
                      <a:pt x="10" y="5"/>
                    </a:moveTo>
                    <a:cubicBezTo>
                      <a:pt x="8" y="5"/>
                      <a:pt x="7" y="8"/>
                      <a:pt x="7" y="15"/>
                    </a:cubicBezTo>
                    <a:cubicBezTo>
                      <a:pt x="7" y="21"/>
                      <a:pt x="8" y="24"/>
                      <a:pt x="10" y="24"/>
                    </a:cubicBezTo>
                    <a:cubicBezTo>
                      <a:pt x="12" y="24"/>
                      <a:pt x="14" y="21"/>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5" name="Freeform 271"/>
              <p:cNvSpPr>
                <a:spLocks/>
              </p:cNvSpPr>
              <p:nvPr/>
            </p:nvSpPr>
            <p:spPr bwMode="auto">
              <a:xfrm>
                <a:off x="5794375" y="3230563"/>
                <a:ext cx="23813" cy="65088"/>
              </a:xfrm>
              <a:custGeom>
                <a:avLst/>
                <a:gdLst>
                  <a:gd name="T0" fmla="*/ 11 w 11"/>
                  <a:gd name="T1" fmla="*/ 0 h 29"/>
                  <a:gd name="T2" fmla="*/ 11 w 11"/>
                  <a:gd name="T3" fmla="*/ 29 h 29"/>
                  <a:gd name="T4" fmla="*/ 6 w 11"/>
                  <a:gd name="T5" fmla="*/ 29 h 29"/>
                  <a:gd name="T6" fmla="*/ 6 w 11"/>
                  <a:gd name="T7" fmla="*/ 7 h 29"/>
                  <a:gd name="T8" fmla="*/ 4 w 11"/>
                  <a:gd name="T9" fmla="*/ 8 h 29"/>
                  <a:gd name="T10" fmla="*/ 3 w 11"/>
                  <a:gd name="T11" fmla="*/ 9 h 29"/>
                  <a:gd name="T12" fmla="*/ 1 w 11"/>
                  <a:gd name="T13" fmla="*/ 10 h 29"/>
                  <a:gd name="T14" fmla="*/ 0 w 11"/>
                  <a:gd name="T15" fmla="*/ 10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9"/>
                      <a:pt x="8" y="29"/>
                      <a:pt x="6" y="29"/>
                    </a:cubicBezTo>
                    <a:cubicBezTo>
                      <a:pt x="6" y="21"/>
                      <a:pt x="6" y="16"/>
                      <a:pt x="6" y="7"/>
                    </a:cubicBezTo>
                    <a:cubicBezTo>
                      <a:pt x="5" y="8"/>
                      <a:pt x="5" y="8"/>
                      <a:pt x="4" y="8"/>
                    </a:cubicBezTo>
                    <a:cubicBezTo>
                      <a:pt x="4" y="8"/>
                      <a:pt x="3" y="9"/>
                      <a:pt x="3" y="9"/>
                    </a:cubicBezTo>
                    <a:cubicBezTo>
                      <a:pt x="2" y="9"/>
                      <a:pt x="2" y="9"/>
                      <a:pt x="1" y="10"/>
                    </a:cubicBezTo>
                    <a:cubicBezTo>
                      <a:pt x="1" y="10"/>
                      <a:pt x="0" y="10"/>
                      <a:pt x="0" y="10"/>
                    </a:cubicBezTo>
                    <a:cubicBezTo>
                      <a:pt x="0" y="8"/>
                      <a:pt x="0" y="7"/>
                      <a:pt x="0" y="4"/>
                    </a:cubicBezTo>
                    <a:cubicBezTo>
                      <a:pt x="1" y="4"/>
                      <a:pt x="2"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Freeform 272"/>
              <p:cNvSpPr>
                <a:spLocks noEditPoints="1"/>
              </p:cNvSpPr>
              <p:nvPr/>
            </p:nvSpPr>
            <p:spPr bwMode="auto">
              <a:xfrm>
                <a:off x="5835650" y="3228975"/>
                <a:ext cx="42863" cy="68263"/>
              </a:xfrm>
              <a:custGeom>
                <a:avLst/>
                <a:gdLst>
                  <a:gd name="T0" fmla="*/ 10 w 19"/>
                  <a:gd name="T1" fmla="*/ 30 h 31"/>
                  <a:gd name="T2" fmla="*/ 0 w 19"/>
                  <a:gd name="T3" fmla="*/ 16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6 h 31"/>
                  <a:gd name="T18" fmla="*/ 10 w 19"/>
                  <a:gd name="T19" fmla="*/ 25 h 31"/>
                  <a:gd name="T20" fmla="*/ 14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1"/>
                      <a:pt x="0" y="26"/>
                      <a:pt x="0" y="16"/>
                    </a:cubicBezTo>
                    <a:cubicBezTo>
                      <a:pt x="0" y="11"/>
                      <a:pt x="1" y="7"/>
                      <a:pt x="3" y="4"/>
                    </a:cubicBezTo>
                    <a:cubicBezTo>
                      <a:pt x="4" y="2"/>
                      <a:pt x="7" y="1"/>
                      <a:pt x="10" y="0"/>
                    </a:cubicBezTo>
                    <a:cubicBezTo>
                      <a:pt x="16" y="0"/>
                      <a:pt x="19" y="5"/>
                      <a:pt x="19" y="15"/>
                    </a:cubicBezTo>
                    <a:cubicBezTo>
                      <a:pt x="19" y="20"/>
                      <a:pt x="19" y="24"/>
                      <a:pt x="17" y="26"/>
                    </a:cubicBezTo>
                    <a:cubicBezTo>
                      <a:pt x="15" y="29"/>
                      <a:pt x="13" y="30"/>
                      <a:pt x="10" y="30"/>
                    </a:cubicBezTo>
                    <a:close/>
                    <a:moveTo>
                      <a:pt x="10" y="5"/>
                    </a:moveTo>
                    <a:cubicBezTo>
                      <a:pt x="7" y="5"/>
                      <a:pt x="6" y="9"/>
                      <a:pt x="6" y="16"/>
                    </a:cubicBezTo>
                    <a:cubicBezTo>
                      <a:pt x="6" y="22"/>
                      <a:pt x="7"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7" name="Freeform 273"/>
              <p:cNvSpPr>
                <a:spLocks noEditPoints="1"/>
              </p:cNvSpPr>
              <p:nvPr/>
            </p:nvSpPr>
            <p:spPr bwMode="auto">
              <a:xfrm>
                <a:off x="5884863" y="3228975"/>
                <a:ext cx="42863" cy="66675"/>
              </a:xfrm>
              <a:custGeom>
                <a:avLst/>
                <a:gdLst>
                  <a:gd name="T0" fmla="*/ 9 w 19"/>
                  <a:gd name="T1" fmla="*/ 30 h 30"/>
                  <a:gd name="T2" fmla="*/ 0 w 19"/>
                  <a:gd name="T3" fmla="*/ 15 h 30"/>
                  <a:gd name="T4" fmla="*/ 3 w 19"/>
                  <a:gd name="T5" fmla="*/ 4 h 30"/>
                  <a:gd name="T6" fmla="*/ 10 w 19"/>
                  <a:gd name="T7" fmla="*/ 0 h 30"/>
                  <a:gd name="T8" fmla="*/ 19 w 19"/>
                  <a:gd name="T9" fmla="*/ 14 h 30"/>
                  <a:gd name="T10" fmla="*/ 17 w 19"/>
                  <a:gd name="T11" fmla="*/ 26 h 30"/>
                  <a:gd name="T12" fmla="*/ 9 w 19"/>
                  <a:gd name="T13" fmla="*/ 30 h 30"/>
                  <a:gd name="T14" fmla="*/ 10 w 19"/>
                  <a:gd name="T15" fmla="*/ 5 h 30"/>
                  <a:gd name="T16" fmla="*/ 6 w 19"/>
                  <a:gd name="T17" fmla="*/ 15 h 30"/>
                  <a:gd name="T18" fmla="*/ 9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5"/>
                    </a:cubicBezTo>
                    <a:cubicBezTo>
                      <a:pt x="0" y="11"/>
                      <a:pt x="1" y="7"/>
                      <a:pt x="3" y="4"/>
                    </a:cubicBezTo>
                    <a:cubicBezTo>
                      <a:pt x="4" y="1"/>
                      <a:pt x="7" y="0"/>
                      <a:pt x="10" y="0"/>
                    </a:cubicBezTo>
                    <a:cubicBezTo>
                      <a:pt x="16" y="0"/>
                      <a:pt x="19" y="5"/>
                      <a:pt x="19" y="14"/>
                    </a:cubicBezTo>
                    <a:cubicBezTo>
                      <a:pt x="19" y="20"/>
                      <a:pt x="18" y="23"/>
                      <a:pt x="17" y="26"/>
                    </a:cubicBezTo>
                    <a:cubicBezTo>
                      <a:pt x="15" y="29"/>
                      <a:pt x="12" y="30"/>
                      <a:pt x="9" y="30"/>
                    </a:cubicBezTo>
                    <a:close/>
                    <a:moveTo>
                      <a:pt x="10" y="5"/>
                    </a:moveTo>
                    <a:cubicBezTo>
                      <a:pt x="7" y="5"/>
                      <a:pt x="6" y="9"/>
                      <a:pt x="6" y="15"/>
                    </a:cubicBezTo>
                    <a:cubicBezTo>
                      <a:pt x="6" y="22"/>
                      <a:pt x="7" y="25"/>
                      <a:pt x="9"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8" name="Freeform 274"/>
              <p:cNvSpPr>
                <a:spLocks/>
              </p:cNvSpPr>
              <p:nvPr/>
            </p:nvSpPr>
            <p:spPr bwMode="auto">
              <a:xfrm>
                <a:off x="5938838" y="3227388"/>
                <a:ext cx="25400" cy="68263"/>
              </a:xfrm>
              <a:custGeom>
                <a:avLst/>
                <a:gdLst>
                  <a:gd name="T0" fmla="*/ 12 w 12"/>
                  <a:gd name="T1" fmla="*/ 0 h 31"/>
                  <a:gd name="T2" fmla="*/ 12 w 12"/>
                  <a:gd name="T3" fmla="*/ 31 h 31"/>
                  <a:gd name="T4" fmla="*/ 6 w 12"/>
                  <a:gd name="T5" fmla="*/ 31 h 31"/>
                  <a:gd name="T6" fmla="*/ 6 w 12"/>
                  <a:gd name="T7" fmla="*/ 7 h 31"/>
                  <a:gd name="T8" fmla="*/ 4 w 12"/>
                  <a:gd name="T9" fmla="*/ 9 h 31"/>
                  <a:gd name="T10" fmla="*/ 3 w 12"/>
                  <a:gd name="T11" fmla="*/ 10 h 31"/>
                  <a:gd name="T12" fmla="*/ 2 w 12"/>
                  <a:gd name="T13" fmla="*/ 10 h 31"/>
                  <a:gd name="T14" fmla="*/ 0 w 12"/>
                  <a:gd name="T15" fmla="*/ 10 h 31"/>
                  <a:gd name="T16" fmla="*/ 0 w 12"/>
                  <a:gd name="T17" fmla="*/ 5 h 31"/>
                  <a:gd name="T18" fmla="*/ 4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2"/>
                      <a:pt x="12" y="19"/>
                      <a:pt x="12" y="31"/>
                    </a:cubicBezTo>
                    <a:cubicBezTo>
                      <a:pt x="9" y="31"/>
                      <a:pt x="8" y="31"/>
                      <a:pt x="6" y="31"/>
                    </a:cubicBezTo>
                    <a:cubicBezTo>
                      <a:pt x="6" y="21"/>
                      <a:pt x="6" y="17"/>
                      <a:pt x="6" y="7"/>
                    </a:cubicBezTo>
                    <a:cubicBezTo>
                      <a:pt x="6" y="8"/>
                      <a:pt x="5" y="9"/>
                      <a:pt x="4" y="9"/>
                    </a:cubicBezTo>
                    <a:cubicBezTo>
                      <a:pt x="4" y="9"/>
                      <a:pt x="4" y="9"/>
                      <a:pt x="3" y="10"/>
                    </a:cubicBezTo>
                    <a:cubicBezTo>
                      <a:pt x="3" y="10"/>
                      <a:pt x="2" y="10"/>
                      <a:pt x="2" y="10"/>
                    </a:cubicBezTo>
                    <a:cubicBezTo>
                      <a:pt x="1" y="10"/>
                      <a:pt x="1" y="10"/>
                      <a:pt x="0" y="10"/>
                    </a:cubicBezTo>
                    <a:cubicBezTo>
                      <a:pt x="0" y="8"/>
                      <a:pt x="0" y="7"/>
                      <a:pt x="0" y="5"/>
                    </a:cubicBezTo>
                    <a:cubicBezTo>
                      <a:pt x="2" y="4"/>
                      <a:pt x="3" y="4"/>
                      <a:pt x="4" y="3"/>
                    </a:cubicBezTo>
                    <a:cubicBezTo>
                      <a:pt x="6" y="2"/>
                      <a:pt x="7" y="1"/>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Freeform 287"/>
              <p:cNvSpPr>
                <a:spLocks/>
              </p:cNvSpPr>
              <p:nvPr/>
            </p:nvSpPr>
            <p:spPr bwMode="auto">
              <a:xfrm>
                <a:off x="5195888"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Freeform 288"/>
              <p:cNvSpPr>
                <a:spLocks/>
              </p:cNvSpPr>
              <p:nvPr/>
            </p:nvSpPr>
            <p:spPr bwMode="auto">
              <a:xfrm>
                <a:off x="6931025"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12" name="Group 411"/>
              <p:cNvGrpSpPr/>
              <p:nvPr/>
            </p:nvGrpSpPr>
            <p:grpSpPr>
              <a:xfrm rot="18000000" flipV="1">
                <a:off x="6156326" y="3331739"/>
                <a:ext cx="955040" cy="129550"/>
                <a:chOff x="7010400" y="7239001"/>
                <a:chExt cx="1919288" cy="260350"/>
              </a:xfrm>
            </p:grpSpPr>
            <p:sp>
              <p:nvSpPr>
                <p:cNvPr id="376" name="Rectangle 333"/>
                <p:cNvSpPr>
                  <a:spLocks noChangeArrowheads="1"/>
                </p:cNvSpPr>
                <p:nvPr/>
              </p:nvSpPr>
              <p:spPr bwMode="auto">
                <a:xfrm>
                  <a:off x="7416800" y="7239001"/>
                  <a:ext cx="1228725" cy="2603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Rectangle 334"/>
                <p:cNvSpPr>
                  <a:spLocks noChangeArrowheads="1"/>
                </p:cNvSpPr>
                <p:nvPr/>
              </p:nvSpPr>
              <p:spPr bwMode="auto">
                <a:xfrm>
                  <a:off x="7416800" y="7369176"/>
                  <a:ext cx="1228725" cy="1301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Rectangle 335"/>
                <p:cNvSpPr>
                  <a:spLocks noChangeArrowheads="1"/>
                </p:cNvSpPr>
                <p:nvPr/>
              </p:nvSpPr>
              <p:spPr bwMode="auto">
                <a:xfrm>
                  <a:off x="7416800" y="7304088"/>
                  <a:ext cx="1228725" cy="1285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336"/>
                <p:cNvSpPr>
                  <a:spLocks/>
                </p:cNvSpPr>
                <p:nvPr/>
              </p:nvSpPr>
              <p:spPr bwMode="auto">
                <a:xfrm>
                  <a:off x="7010400" y="7239001"/>
                  <a:ext cx="406400" cy="260350"/>
                </a:xfrm>
                <a:custGeom>
                  <a:avLst/>
                  <a:gdLst>
                    <a:gd name="T0" fmla="*/ 0 w 256"/>
                    <a:gd name="T1" fmla="*/ 82 h 164"/>
                    <a:gd name="T2" fmla="*/ 256 w 256"/>
                    <a:gd name="T3" fmla="*/ 164 h 164"/>
                    <a:gd name="T4" fmla="*/ 256 w 256"/>
                    <a:gd name="T5" fmla="*/ 0 h 164"/>
                    <a:gd name="T6" fmla="*/ 0 w 256"/>
                    <a:gd name="T7" fmla="*/ 82 h 164"/>
                  </a:gdLst>
                  <a:ahLst/>
                  <a:cxnLst>
                    <a:cxn ang="0">
                      <a:pos x="T0" y="T1"/>
                    </a:cxn>
                    <a:cxn ang="0">
                      <a:pos x="T2" y="T3"/>
                    </a:cxn>
                    <a:cxn ang="0">
                      <a:pos x="T4" y="T5"/>
                    </a:cxn>
                    <a:cxn ang="0">
                      <a:pos x="T6" y="T7"/>
                    </a:cxn>
                  </a:cxnLst>
                  <a:rect l="0" t="0" r="r" b="b"/>
                  <a:pathLst>
                    <a:path w="256" h="164">
                      <a:moveTo>
                        <a:pt x="0" y="82"/>
                      </a:moveTo>
                      <a:lnTo>
                        <a:pt x="256" y="164"/>
                      </a:lnTo>
                      <a:lnTo>
                        <a:pt x="256" y="0"/>
                      </a:lnTo>
                      <a:lnTo>
                        <a:pt x="0" y="82"/>
                      </a:lnTo>
                      <a:close/>
                    </a:path>
                  </a:pathLst>
                </a:custGeom>
                <a:solidFill>
                  <a:srgbClr val="DDC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337"/>
                <p:cNvSpPr>
                  <a:spLocks/>
                </p:cNvSpPr>
                <p:nvPr/>
              </p:nvSpPr>
              <p:spPr bwMode="auto">
                <a:xfrm>
                  <a:off x="7010400" y="7321551"/>
                  <a:ext cx="149225" cy="96838"/>
                </a:xfrm>
                <a:custGeom>
                  <a:avLst/>
                  <a:gdLst>
                    <a:gd name="T0" fmla="*/ 0 w 94"/>
                    <a:gd name="T1" fmla="*/ 30 h 61"/>
                    <a:gd name="T2" fmla="*/ 94 w 94"/>
                    <a:gd name="T3" fmla="*/ 61 h 61"/>
                    <a:gd name="T4" fmla="*/ 94 w 94"/>
                    <a:gd name="T5" fmla="*/ 0 h 61"/>
                    <a:gd name="T6" fmla="*/ 0 w 94"/>
                    <a:gd name="T7" fmla="*/ 30 h 61"/>
                  </a:gdLst>
                  <a:ahLst/>
                  <a:cxnLst>
                    <a:cxn ang="0">
                      <a:pos x="T0" y="T1"/>
                    </a:cxn>
                    <a:cxn ang="0">
                      <a:pos x="T2" y="T3"/>
                    </a:cxn>
                    <a:cxn ang="0">
                      <a:pos x="T4" y="T5"/>
                    </a:cxn>
                    <a:cxn ang="0">
                      <a:pos x="T6" y="T7"/>
                    </a:cxn>
                  </a:cxnLst>
                  <a:rect l="0" t="0" r="r" b="b"/>
                  <a:pathLst>
                    <a:path w="94" h="61">
                      <a:moveTo>
                        <a:pt x="0" y="30"/>
                      </a:moveTo>
                      <a:lnTo>
                        <a:pt x="94" y="61"/>
                      </a:lnTo>
                      <a:lnTo>
                        <a:pt x="94" y="0"/>
                      </a:lnTo>
                      <a:lnTo>
                        <a:pt x="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338"/>
                <p:cNvSpPr>
                  <a:spLocks/>
                </p:cNvSpPr>
                <p:nvPr/>
              </p:nvSpPr>
              <p:spPr bwMode="auto">
                <a:xfrm>
                  <a:off x="8737600" y="7239001"/>
                  <a:ext cx="192088" cy="260350"/>
                </a:xfrm>
                <a:custGeom>
                  <a:avLst/>
                  <a:gdLst>
                    <a:gd name="T0" fmla="*/ 0 w 68"/>
                    <a:gd name="T1" fmla="*/ 0 h 92"/>
                    <a:gd name="T2" fmla="*/ 54 w 68"/>
                    <a:gd name="T3" fmla="*/ 0 h 92"/>
                    <a:gd name="T4" fmla="*/ 68 w 68"/>
                    <a:gd name="T5" fmla="*/ 14 h 92"/>
                    <a:gd name="T6" fmla="*/ 68 w 68"/>
                    <a:gd name="T7" fmla="*/ 78 h 92"/>
                    <a:gd name="T8" fmla="*/ 54 w 68"/>
                    <a:gd name="T9" fmla="*/ 92 h 92"/>
                    <a:gd name="T10" fmla="*/ 0 w 68"/>
                    <a:gd name="T11" fmla="*/ 92 h 92"/>
                    <a:gd name="T12" fmla="*/ 0 w 68"/>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68" h="92">
                      <a:moveTo>
                        <a:pt x="0" y="0"/>
                      </a:moveTo>
                      <a:cubicBezTo>
                        <a:pt x="54" y="0"/>
                        <a:pt x="54" y="0"/>
                        <a:pt x="54" y="0"/>
                      </a:cubicBezTo>
                      <a:cubicBezTo>
                        <a:pt x="62" y="0"/>
                        <a:pt x="68" y="6"/>
                        <a:pt x="68" y="14"/>
                      </a:cubicBezTo>
                      <a:cubicBezTo>
                        <a:pt x="68" y="78"/>
                        <a:pt x="68" y="78"/>
                        <a:pt x="68" y="78"/>
                      </a:cubicBezTo>
                      <a:cubicBezTo>
                        <a:pt x="68" y="85"/>
                        <a:pt x="62" y="92"/>
                        <a:pt x="54" y="92"/>
                      </a:cubicBezTo>
                      <a:cubicBezTo>
                        <a:pt x="0" y="92"/>
                        <a:pt x="0" y="92"/>
                        <a:pt x="0" y="9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2" name="Rectangle 339"/>
                <p:cNvSpPr>
                  <a:spLocks noChangeArrowheads="1"/>
                </p:cNvSpPr>
                <p:nvPr/>
              </p:nvSpPr>
              <p:spPr bwMode="auto">
                <a:xfrm>
                  <a:off x="8645525" y="7239001"/>
                  <a:ext cx="92075" cy="260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3" name="Oval 340"/>
                <p:cNvSpPr>
                  <a:spLocks noChangeArrowheads="1"/>
                </p:cNvSpPr>
                <p:nvPr/>
              </p:nvSpPr>
              <p:spPr bwMode="auto">
                <a:xfrm>
                  <a:off x="8678863" y="7458076"/>
                  <a:ext cx="25400" cy="28575"/>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4" name="Oval 341"/>
                <p:cNvSpPr>
                  <a:spLocks noChangeArrowheads="1"/>
                </p:cNvSpPr>
                <p:nvPr/>
              </p:nvSpPr>
              <p:spPr bwMode="auto">
                <a:xfrm>
                  <a:off x="8678863" y="74072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5" name="Oval 342"/>
                <p:cNvSpPr>
                  <a:spLocks noChangeArrowheads="1"/>
                </p:cNvSpPr>
                <p:nvPr/>
              </p:nvSpPr>
              <p:spPr bwMode="auto">
                <a:xfrm>
                  <a:off x="8678863" y="73564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Oval 343"/>
                <p:cNvSpPr>
                  <a:spLocks noChangeArrowheads="1"/>
                </p:cNvSpPr>
                <p:nvPr/>
              </p:nvSpPr>
              <p:spPr bwMode="auto">
                <a:xfrm>
                  <a:off x="8678863" y="7304088"/>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Oval 344"/>
                <p:cNvSpPr>
                  <a:spLocks noChangeArrowheads="1"/>
                </p:cNvSpPr>
                <p:nvPr/>
              </p:nvSpPr>
              <p:spPr bwMode="auto">
                <a:xfrm>
                  <a:off x="8678863" y="7253288"/>
                  <a:ext cx="25400" cy="2540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04" name="TextBox 503"/>
            <p:cNvSpPr txBox="1"/>
            <p:nvPr/>
          </p:nvSpPr>
          <p:spPr>
            <a:xfrm>
              <a:off x="6110901" y="3232809"/>
              <a:ext cx="4422493" cy="3323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Appliers [Called with </a:t>
              </a:r>
              <a:r>
                <a:rPr kumimoji="0" lang="en-US" sz="2400" b="1" i="0" u="none" strike="noStrike" kern="1200" cap="none" spc="0" normalizeH="0" baseline="0" noProof="0" dirty="0">
                  <a:ln>
                    <a:noFill/>
                  </a:ln>
                  <a:solidFill>
                    <a:srgbClr val="505050"/>
                  </a:solidFill>
                  <a:effectLst/>
                  <a:uLnTx/>
                  <a:uFillTx/>
                  <a:latin typeface="Segoe UI Light"/>
                  <a:ea typeface="+mn-ea"/>
                  <a:cs typeface="+mn-cs"/>
                </a:rPr>
                <a:t>Apply</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syntax]</a:t>
              </a:r>
            </a:p>
          </p:txBody>
        </p:sp>
      </p:grpSp>
      <p:grpSp>
        <p:nvGrpSpPr>
          <p:cNvPr id="49" name="Group 48"/>
          <p:cNvGrpSpPr/>
          <p:nvPr/>
        </p:nvGrpSpPr>
        <p:grpSpPr>
          <a:xfrm>
            <a:off x="5040769" y="4765410"/>
            <a:ext cx="6297852" cy="547737"/>
            <a:chOff x="4771266" y="4678785"/>
            <a:chExt cx="6297852" cy="547737"/>
          </a:xfrm>
        </p:grpSpPr>
        <p:grpSp>
          <p:nvGrpSpPr>
            <p:cNvPr id="635" name="Group 634"/>
            <p:cNvGrpSpPr/>
            <p:nvPr/>
          </p:nvGrpSpPr>
          <p:grpSpPr>
            <a:xfrm>
              <a:off x="4771266" y="4678785"/>
              <a:ext cx="683965" cy="547737"/>
              <a:chOff x="6821488" y="1023938"/>
              <a:chExt cx="1538288" cy="1231900"/>
            </a:xfrm>
          </p:grpSpPr>
          <p:sp>
            <p:nvSpPr>
              <p:cNvPr id="636" name="Freeform 7"/>
              <p:cNvSpPr>
                <a:spLocks/>
              </p:cNvSpPr>
              <p:nvPr/>
            </p:nvSpPr>
            <p:spPr bwMode="auto">
              <a:xfrm>
                <a:off x="6821488" y="102393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1 h 776"/>
                  <a:gd name="T10" fmla="*/ 440 w 969"/>
                  <a:gd name="T11" fmla="*/ 756 h 776"/>
                  <a:gd name="T12" fmla="*/ 322 w 969"/>
                  <a:gd name="T13" fmla="*/ 756 h 776"/>
                  <a:gd name="T14" fmla="*/ 322 w 969"/>
                  <a:gd name="T15" fmla="*/ 776 h 776"/>
                  <a:gd name="T16" fmla="*/ 647 w 969"/>
                  <a:gd name="T17" fmla="*/ 776 h 776"/>
                  <a:gd name="T18" fmla="*/ 647 w 969"/>
                  <a:gd name="T19" fmla="*/ 756 h 776"/>
                  <a:gd name="T20" fmla="*/ 529 w 969"/>
                  <a:gd name="T21" fmla="*/ 756 h 776"/>
                  <a:gd name="T22" fmla="*/ 510 w 969"/>
                  <a:gd name="T23" fmla="*/ 651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1"/>
                    </a:lnTo>
                    <a:lnTo>
                      <a:pt x="440" y="756"/>
                    </a:lnTo>
                    <a:lnTo>
                      <a:pt x="322" y="756"/>
                    </a:lnTo>
                    <a:lnTo>
                      <a:pt x="322" y="776"/>
                    </a:lnTo>
                    <a:lnTo>
                      <a:pt x="647" y="776"/>
                    </a:lnTo>
                    <a:lnTo>
                      <a:pt x="647" y="756"/>
                    </a:lnTo>
                    <a:lnTo>
                      <a:pt x="529" y="756"/>
                    </a:lnTo>
                    <a:lnTo>
                      <a:pt x="510" y="651"/>
                    </a:lnTo>
                    <a:lnTo>
                      <a:pt x="969" y="615"/>
                    </a:ln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7" name="Rectangle 8"/>
              <p:cNvSpPr>
                <a:spLocks noChangeArrowheads="1"/>
              </p:cNvSpPr>
              <p:nvPr/>
            </p:nvSpPr>
            <p:spPr bwMode="auto">
              <a:xfrm>
                <a:off x="6915152" y="1120774"/>
                <a:ext cx="1349375" cy="782637"/>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8" name="Freeform 383"/>
              <p:cNvSpPr>
                <a:spLocks noEditPoints="1"/>
              </p:cNvSpPr>
              <p:nvPr/>
            </p:nvSpPr>
            <p:spPr bwMode="auto">
              <a:xfrm>
                <a:off x="7117794" y="1273158"/>
                <a:ext cx="944085" cy="477872"/>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6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6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6"/>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6"/>
                    </a:cubicBezTo>
                    <a:cubicBezTo>
                      <a:pt x="139" y="190"/>
                      <a:pt x="142" y="191"/>
                      <a:pt x="144" y="191"/>
                    </a:cubicBezTo>
                    <a:cubicBezTo>
                      <a:pt x="182" y="191"/>
                      <a:pt x="182" y="191"/>
                      <a:pt x="182" y="191"/>
                    </a:cubicBezTo>
                    <a:cubicBezTo>
                      <a:pt x="185" y="191"/>
                      <a:pt x="187" y="190"/>
                      <a:pt x="187" y="186"/>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6"/>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6"/>
                    </a:cubicBezTo>
                    <a:cubicBezTo>
                      <a:pt x="279" y="190"/>
                      <a:pt x="281" y="191"/>
                      <a:pt x="284" y="191"/>
                    </a:cubicBezTo>
                    <a:cubicBezTo>
                      <a:pt x="322" y="191"/>
                      <a:pt x="322" y="191"/>
                      <a:pt x="322" y="191"/>
                    </a:cubicBezTo>
                    <a:cubicBezTo>
                      <a:pt x="324" y="191"/>
                      <a:pt x="327" y="190"/>
                      <a:pt x="327" y="186"/>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6"/>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6"/>
                    </a:cubicBezTo>
                    <a:cubicBezTo>
                      <a:pt x="419" y="190"/>
                      <a:pt x="421" y="191"/>
                      <a:pt x="423" y="191"/>
                    </a:cubicBezTo>
                    <a:cubicBezTo>
                      <a:pt x="462" y="191"/>
                      <a:pt x="462" y="191"/>
                      <a:pt x="462" y="191"/>
                    </a:cubicBezTo>
                    <a:cubicBezTo>
                      <a:pt x="464" y="191"/>
                      <a:pt x="466" y="190"/>
                      <a:pt x="466" y="186"/>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6"/>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6"/>
                    </a:cubicBezTo>
                    <a:cubicBezTo>
                      <a:pt x="558" y="190"/>
                      <a:pt x="560" y="191"/>
                      <a:pt x="563" y="191"/>
                    </a:cubicBezTo>
                    <a:cubicBezTo>
                      <a:pt x="601" y="191"/>
                      <a:pt x="601" y="191"/>
                      <a:pt x="601" y="191"/>
                    </a:cubicBezTo>
                    <a:cubicBezTo>
                      <a:pt x="604" y="191"/>
                      <a:pt x="606" y="190"/>
                      <a:pt x="606" y="186"/>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9" name="Right Arrow 638"/>
              <p:cNvSpPr/>
              <p:nvPr/>
            </p:nvSpPr>
            <p:spPr bwMode="auto">
              <a:xfrm rot="2700000">
                <a:off x="6926882" y="1137522"/>
                <a:ext cx="163569" cy="145093"/>
              </a:xfrm>
              <a:prstGeom prst="rightArrow">
                <a:avLst/>
              </a:prstGeom>
              <a:solidFill>
                <a:schemeClr val="accent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40" name="Right Arrow 639"/>
              <p:cNvSpPr/>
              <p:nvPr/>
            </p:nvSpPr>
            <p:spPr bwMode="auto">
              <a:xfrm rot="18900000" flipH="1">
                <a:off x="8096852" y="1137522"/>
                <a:ext cx="163569" cy="145093"/>
              </a:xfrm>
              <a:prstGeom prst="rightArrow">
                <a:avLst/>
              </a:prstGeom>
              <a:solidFill>
                <a:schemeClr val="accent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41" name="Right Arrow 640"/>
              <p:cNvSpPr/>
              <p:nvPr/>
            </p:nvSpPr>
            <p:spPr bwMode="auto">
              <a:xfrm rot="2700000" flipH="1" flipV="1">
                <a:off x="8096853" y="1744346"/>
                <a:ext cx="163569" cy="145093"/>
              </a:xfrm>
              <a:prstGeom prst="rightArrow">
                <a:avLst/>
              </a:prstGeom>
              <a:solidFill>
                <a:schemeClr val="accent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42" name="Right Arrow 641"/>
              <p:cNvSpPr/>
              <p:nvPr/>
            </p:nvSpPr>
            <p:spPr bwMode="auto">
              <a:xfrm rot="18900000" flipV="1">
                <a:off x="6922571" y="1744346"/>
                <a:ext cx="163569" cy="145093"/>
              </a:xfrm>
              <a:prstGeom prst="rightArrow">
                <a:avLst/>
              </a:prstGeom>
              <a:solidFill>
                <a:schemeClr val="accent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515" name="TextBox 514"/>
            <p:cNvSpPr txBox="1"/>
            <p:nvPr/>
          </p:nvSpPr>
          <p:spPr>
            <a:xfrm>
              <a:off x="6110901" y="4786454"/>
              <a:ext cx="4958217" cy="3323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Reducers [Called with </a:t>
              </a:r>
              <a:r>
                <a:rPr kumimoji="0" lang="en-US" sz="2400" b="1" i="0" u="none" strike="noStrike" kern="1200" cap="none" spc="0" normalizeH="0" baseline="0" noProof="0" dirty="0">
                  <a:ln>
                    <a:noFill/>
                  </a:ln>
                  <a:solidFill>
                    <a:srgbClr val="505050"/>
                  </a:solidFill>
                  <a:effectLst/>
                  <a:uLnTx/>
                  <a:uFillTx/>
                  <a:latin typeface="Segoe UI Light"/>
                  <a:ea typeface="+mn-ea"/>
                  <a:cs typeface="+mn-cs"/>
                </a:rPr>
                <a:t>Reduce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syntax]</a:t>
              </a:r>
            </a:p>
          </p:txBody>
        </p:sp>
      </p:grpSp>
      <p:grpSp>
        <p:nvGrpSpPr>
          <p:cNvPr id="48" name="Group 47"/>
          <p:cNvGrpSpPr/>
          <p:nvPr/>
        </p:nvGrpSpPr>
        <p:grpSpPr>
          <a:xfrm>
            <a:off x="4819980" y="3994289"/>
            <a:ext cx="6951452" cy="535415"/>
            <a:chOff x="4550477" y="3994289"/>
            <a:chExt cx="6951452" cy="535415"/>
          </a:xfrm>
        </p:grpSpPr>
        <p:grpSp>
          <p:nvGrpSpPr>
            <p:cNvPr id="503" name="Group 502"/>
            <p:cNvGrpSpPr/>
            <p:nvPr/>
          </p:nvGrpSpPr>
          <p:grpSpPr>
            <a:xfrm>
              <a:off x="4550477" y="3994289"/>
              <a:ext cx="1125543" cy="535415"/>
              <a:chOff x="6096000" y="6518275"/>
              <a:chExt cx="1828800" cy="869951"/>
            </a:xfrm>
          </p:grpSpPr>
          <p:sp>
            <p:nvSpPr>
              <p:cNvPr id="419" name="Rectangle 374"/>
              <p:cNvSpPr>
                <a:spLocks noChangeArrowheads="1"/>
              </p:cNvSpPr>
              <p:nvPr/>
            </p:nvSpPr>
            <p:spPr bwMode="auto">
              <a:xfrm>
                <a:off x="7064375" y="6608763"/>
                <a:ext cx="179388" cy="45561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0" name="Rectangle 375"/>
              <p:cNvSpPr>
                <a:spLocks noChangeArrowheads="1"/>
              </p:cNvSpPr>
              <p:nvPr/>
            </p:nvSpPr>
            <p:spPr bwMode="auto">
              <a:xfrm>
                <a:off x="6765925" y="6518275"/>
                <a:ext cx="179388" cy="45402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1" name="Rectangle 376"/>
              <p:cNvSpPr>
                <a:spLocks noChangeArrowheads="1"/>
              </p:cNvSpPr>
              <p:nvPr/>
            </p:nvSpPr>
            <p:spPr bwMode="auto">
              <a:xfrm>
                <a:off x="7118350" y="6665913"/>
                <a:ext cx="177800" cy="4556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Rectangle 377"/>
              <p:cNvSpPr>
                <a:spLocks noChangeArrowheads="1"/>
              </p:cNvSpPr>
              <p:nvPr/>
            </p:nvSpPr>
            <p:spPr bwMode="auto">
              <a:xfrm>
                <a:off x="6986588" y="6711950"/>
                <a:ext cx="100013" cy="439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Rectangle 378"/>
              <p:cNvSpPr>
                <a:spLocks noChangeArrowheads="1"/>
              </p:cNvSpPr>
              <p:nvPr/>
            </p:nvSpPr>
            <p:spPr bwMode="auto">
              <a:xfrm>
                <a:off x="6724650" y="6670675"/>
                <a:ext cx="96838" cy="4064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Rectangle 379"/>
              <p:cNvSpPr>
                <a:spLocks noChangeArrowheads="1"/>
              </p:cNvSpPr>
              <p:nvPr/>
            </p:nvSpPr>
            <p:spPr bwMode="auto">
              <a:xfrm>
                <a:off x="6810375" y="6627813"/>
                <a:ext cx="176213" cy="47783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380"/>
              <p:cNvSpPr>
                <a:spLocks/>
              </p:cNvSpPr>
              <p:nvPr/>
            </p:nvSpPr>
            <p:spPr bwMode="auto">
              <a:xfrm>
                <a:off x="6829425" y="6656388"/>
                <a:ext cx="139700" cy="2540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381"/>
              <p:cNvSpPr>
                <a:spLocks/>
              </p:cNvSpPr>
              <p:nvPr/>
            </p:nvSpPr>
            <p:spPr bwMode="auto">
              <a:xfrm>
                <a:off x="6829425" y="6700838"/>
                <a:ext cx="139700" cy="23813"/>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7" name="Freeform 382"/>
              <p:cNvSpPr>
                <a:spLocks/>
              </p:cNvSpPr>
              <p:nvPr/>
            </p:nvSpPr>
            <p:spPr bwMode="auto">
              <a:xfrm>
                <a:off x="6829425" y="6743700"/>
                <a:ext cx="139700" cy="23813"/>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8" name="Freeform 383"/>
              <p:cNvSpPr>
                <a:spLocks/>
              </p:cNvSpPr>
              <p:nvPr/>
            </p:nvSpPr>
            <p:spPr bwMode="auto">
              <a:xfrm>
                <a:off x="6829425" y="6786563"/>
                <a:ext cx="139700" cy="2540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9" name="Freeform 384"/>
              <p:cNvSpPr>
                <a:spLocks/>
              </p:cNvSpPr>
              <p:nvPr/>
            </p:nvSpPr>
            <p:spPr bwMode="auto">
              <a:xfrm>
                <a:off x="6829425" y="6831013"/>
                <a:ext cx="139700" cy="23813"/>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0" name="Freeform 385"/>
              <p:cNvSpPr>
                <a:spLocks/>
              </p:cNvSpPr>
              <p:nvPr/>
            </p:nvSpPr>
            <p:spPr bwMode="auto">
              <a:xfrm>
                <a:off x="6829425" y="6873875"/>
                <a:ext cx="139700" cy="2540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Freeform 386"/>
              <p:cNvSpPr>
                <a:spLocks/>
              </p:cNvSpPr>
              <p:nvPr/>
            </p:nvSpPr>
            <p:spPr bwMode="auto">
              <a:xfrm>
                <a:off x="6829425" y="6918325"/>
                <a:ext cx="139700" cy="23813"/>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2" name="Freeform 387"/>
              <p:cNvSpPr>
                <a:spLocks/>
              </p:cNvSpPr>
              <p:nvPr/>
            </p:nvSpPr>
            <p:spPr bwMode="auto">
              <a:xfrm>
                <a:off x="6829425" y="6961188"/>
                <a:ext cx="139700" cy="25400"/>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3" name="Oval 388"/>
              <p:cNvSpPr>
                <a:spLocks noChangeArrowheads="1"/>
              </p:cNvSpPr>
              <p:nvPr/>
            </p:nvSpPr>
            <p:spPr bwMode="auto">
              <a:xfrm>
                <a:off x="6942138" y="6661150"/>
                <a:ext cx="12700"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4" name="Oval 389"/>
              <p:cNvSpPr>
                <a:spLocks noChangeArrowheads="1"/>
              </p:cNvSpPr>
              <p:nvPr/>
            </p:nvSpPr>
            <p:spPr bwMode="auto">
              <a:xfrm>
                <a:off x="6942138" y="6705600"/>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5" name="Oval 390"/>
              <p:cNvSpPr>
                <a:spLocks noChangeArrowheads="1"/>
              </p:cNvSpPr>
              <p:nvPr/>
            </p:nvSpPr>
            <p:spPr bwMode="auto">
              <a:xfrm>
                <a:off x="6942138" y="6748463"/>
                <a:ext cx="12700"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6" name="Oval 391"/>
              <p:cNvSpPr>
                <a:spLocks noChangeArrowheads="1"/>
              </p:cNvSpPr>
              <p:nvPr/>
            </p:nvSpPr>
            <p:spPr bwMode="auto">
              <a:xfrm>
                <a:off x="6942138" y="6792913"/>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7" name="Oval 392"/>
              <p:cNvSpPr>
                <a:spLocks noChangeArrowheads="1"/>
              </p:cNvSpPr>
              <p:nvPr/>
            </p:nvSpPr>
            <p:spPr bwMode="auto">
              <a:xfrm>
                <a:off x="6942138" y="6835775"/>
                <a:ext cx="12700"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8" name="Oval 393"/>
              <p:cNvSpPr>
                <a:spLocks noChangeArrowheads="1"/>
              </p:cNvSpPr>
              <p:nvPr/>
            </p:nvSpPr>
            <p:spPr bwMode="auto">
              <a:xfrm>
                <a:off x="6942138" y="688022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9" name="Oval 394"/>
              <p:cNvSpPr>
                <a:spLocks noChangeArrowheads="1"/>
              </p:cNvSpPr>
              <p:nvPr/>
            </p:nvSpPr>
            <p:spPr bwMode="auto">
              <a:xfrm>
                <a:off x="6942138" y="6923088"/>
                <a:ext cx="12700"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0" name="Oval 395"/>
              <p:cNvSpPr>
                <a:spLocks noChangeArrowheads="1"/>
              </p:cNvSpPr>
              <p:nvPr/>
            </p:nvSpPr>
            <p:spPr bwMode="auto">
              <a:xfrm>
                <a:off x="6942138" y="6967538"/>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396"/>
              <p:cNvSpPr>
                <a:spLocks/>
              </p:cNvSpPr>
              <p:nvPr/>
            </p:nvSpPr>
            <p:spPr bwMode="auto">
              <a:xfrm>
                <a:off x="6829425" y="7004050"/>
                <a:ext cx="139700" cy="2540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2" name="Oval 397"/>
              <p:cNvSpPr>
                <a:spLocks noChangeArrowheads="1"/>
              </p:cNvSpPr>
              <p:nvPr/>
            </p:nvSpPr>
            <p:spPr bwMode="auto">
              <a:xfrm>
                <a:off x="6942138" y="7010400"/>
                <a:ext cx="12700"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3" name="Rectangle 398"/>
              <p:cNvSpPr>
                <a:spLocks noChangeArrowheads="1"/>
              </p:cNvSpPr>
              <p:nvPr/>
            </p:nvSpPr>
            <p:spPr bwMode="auto">
              <a:xfrm>
                <a:off x="7023100" y="6726238"/>
                <a:ext cx="177800" cy="42068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4" name="Freeform 399"/>
              <p:cNvSpPr>
                <a:spLocks/>
              </p:cNvSpPr>
              <p:nvPr/>
            </p:nvSpPr>
            <p:spPr bwMode="auto">
              <a:xfrm>
                <a:off x="7042150" y="6754813"/>
                <a:ext cx="139700" cy="23813"/>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Freeform 400"/>
              <p:cNvSpPr>
                <a:spLocks/>
              </p:cNvSpPr>
              <p:nvPr/>
            </p:nvSpPr>
            <p:spPr bwMode="auto">
              <a:xfrm>
                <a:off x="7042150" y="6797675"/>
                <a:ext cx="139700" cy="23813"/>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Freeform 401"/>
              <p:cNvSpPr>
                <a:spLocks/>
              </p:cNvSpPr>
              <p:nvPr/>
            </p:nvSpPr>
            <p:spPr bwMode="auto">
              <a:xfrm>
                <a:off x="7042150" y="6840538"/>
                <a:ext cx="139700" cy="25400"/>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Freeform 402"/>
              <p:cNvSpPr>
                <a:spLocks/>
              </p:cNvSpPr>
              <p:nvPr/>
            </p:nvSpPr>
            <p:spPr bwMode="auto">
              <a:xfrm>
                <a:off x="7042150" y="6884988"/>
                <a:ext cx="139700" cy="23813"/>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8" name="Freeform 403"/>
              <p:cNvSpPr>
                <a:spLocks/>
              </p:cNvSpPr>
              <p:nvPr/>
            </p:nvSpPr>
            <p:spPr bwMode="auto">
              <a:xfrm>
                <a:off x="7042150" y="6927850"/>
                <a:ext cx="139700" cy="23813"/>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9" name="Freeform 404"/>
              <p:cNvSpPr>
                <a:spLocks/>
              </p:cNvSpPr>
              <p:nvPr/>
            </p:nvSpPr>
            <p:spPr bwMode="auto">
              <a:xfrm>
                <a:off x="7042150" y="6972300"/>
                <a:ext cx="139700" cy="23813"/>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0" name="Freeform 405"/>
              <p:cNvSpPr>
                <a:spLocks/>
              </p:cNvSpPr>
              <p:nvPr/>
            </p:nvSpPr>
            <p:spPr bwMode="auto">
              <a:xfrm>
                <a:off x="7042150" y="7015163"/>
                <a:ext cx="139700" cy="23813"/>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Freeform 406"/>
              <p:cNvSpPr>
                <a:spLocks/>
              </p:cNvSpPr>
              <p:nvPr/>
            </p:nvSpPr>
            <p:spPr bwMode="auto">
              <a:xfrm>
                <a:off x="7042150" y="7058025"/>
                <a:ext cx="139700" cy="25400"/>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6" y="0"/>
                      <a:pt x="176" y="0"/>
                      <a:pt x="176"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2" name="Oval 407"/>
              <p:cNvSpPr>
                <a:spLocks noChangeArrowheads="1"/>
              </p:cNvSpPr>
              <p:nvPr/>
            </p:nvSpPr>
            <p:spPr bwMode="auto">
              <a:xfrm>
                <a:off x="7154863" y="6759575"/>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Oval 408"/>
              <p:cNvSpPr>
                <a:spLocks noChangeArrowheads="1"/>
              </p:cNvSpPr>
              <p:nvPr/>
            </p:nvSpPr>
            <p:spPr bwMode="auto">
              <a:xfrm>
                <a:off x="7154863" y="6802438"/>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4" name="Oval 409"/>
              <p:cNvSpPr>
                <a:spLocks noChangeArrowheads="1"/>
              </p:cNvSpPr>
              <p:nvPr/>
            </p:nvSpPr>
            <p:spPr bwMode="auto">
              <a:xfrm>
                <a:off x="7154863" y="684688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Oval 410"/>
              <p:cNvSpPr>
                <a:spLocks noChangeArrowheads="1"/>
              </p:cNvSpPr>
              <p:nvPr/>
            </p:nvSpPr>
            <p:spPr bwMode="auto">
              <a:xfrm>
                <a:off x="7154863" y="6889750"/>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Oval 411"/>
              <p:cNvSpPr>
                <a:spLocks noChangeArrowheads="1"/>
              </p:cNvSpPr>
              <p:nvPr/>
            </p:nvSpPr>
            <p:spPr bwMode="auto">
              <a:xfrm>
                <a:off x="7154863" y="6932613"/>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Oval 412"/>
              <p:cNvSpPr>
                <a:spLocks noChangeArrowheads="1"/>
              </p:cNvSpPr>
              <p:nvPr/>
            </p:nvSpPr>
            <p:spPr bwMode="auto">
              <a:xfrm>
                <a:off x="7154863" y="6977063"/>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8" name="Oval 413"/>
              <p:cNvSpPr>
                <a:spLocks noChangeArrowheads="1"/>
              </p:cNvSpPr>
              <p:nvPr/>
            </p:nvSpPr>
            <p:spPr bwMode="auto">
              <a:xfrm>
                <a:off x="7154863" y="7019925"/>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Oval 414"/>
              <p:cNvSpPr>
                <a:spLocks noChangeArrowheads="1"/>
              </p:cNvSpPr>
              <p:nvPr/>
            </p:nvSpPr>
            <p:spPr bwMode="auto">
              <a:xfrm>
                <a:off x="7154863" y="7064375"/>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415"/>
              <p:cNvSpPr>
                <a:spLocks/>
              </p:cNvSpPr>
              <p:nvPr/>
            </p:nvSpPr>
            <p:spPr bwMode="auto">
              <a:xfrm>
                <a:off x="7042150" y="7102475"/>
                <a:ext cx="139700" cy="23813"/>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6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6" y="0"/>
                      <a:pt x="176" y="0"/>
                      <a:pt x="176" y="0"/>
                    </a:cubicBezTo>
                    <a:lnTo>
                      <a:pt x="28" y="0"/>
                    </a:lnTo>
                    <a:close/>
                  </a:path>
                </a:pathLst>
              </a:custGeom>
              <a:solidFill>
                <a:srgbClr val="EC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1" name="Oval 416"/>
              <p:cNvSpPr>
                <a:spLocks noChangeArrowheads="1"/>
              </p:cNvSpPr>
              <p:nvPr/>
            </p:nvSpPr>
            <p:spPr bwMode="auto">
              <a:xfrm>
                <a:off x="7154863" y="7107238"/>
                <a:ext cx="14288"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2" name="Freeform 417"/>
              <p:cNvSpPr>
                <a:spLocks/>
              </p:cNvSpPr>
              <p:nvPr/>
            </p:nvSpPr>
            <p:spPr bwMode="auto">
              <a:xfrm>
                <a:off x="6829425" y="7048500"/>
                <a:ext cx="139700" cy="23813"/>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3" name="Oval 418"/>
              <p:cNvSpPr>
                <a:spLocks noChangeArrowheads="1"/>
              </p:cNvSpPr>
              <p:nvPr/>
            </p:nvSpPr>
            <p:spPr bwMode="auto">
              <a:xfrm>
                <a:off x="6942138" y="7053263"/>
                <a:ext cx="12700" cy="142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Rectangle 419"/>
              <p:cNvSpPr>
                <a:spLocks noChangeArrowheads="1"/>
              </p:cNvSpPr>
              <p:nvPr/>
            </p:nvSpPr>
            <p:spPr bwMode="auto">
              <a:xfrm>
                <a:off x="6765925" y="6524625"/>
                <a:ext cx="179388" cy="80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420"/>
              <p:cNvSpPr>
                <a:spLocks/>
              </p:cNvSpPr>
              <p:nvPr/>
            </p:nvSpPr>
            <p:spPr bwMode="auto">
              <a:xfrm>
                <a:off x="7432675" y="7050088"/>
                <a:ext cx="384175" cy="192088"/>
              </a:xfrm>
              <a:custGeom>
                <a:avLst/>
                <a:gdLst>
                  <a:gd name="T0" fmla="*/ 879 w 908"/>
                  <a:gd name="T1" fmla="*/ 454 h 454"/>
                  <a:gd name="T2" fmla="*/ 908 w 908"/>
                  <a:gd name="T3" fmla="*/ 352 h 454"/>
                  <a:gd name="T4" fmla="*/ 720 w 908"/>
                  <a:gd name="T5" fmla="*/ 164 h 454"/>
                  <a:gd name="T6" fmla="*/ 668 w 908"/>
                  <a:gd name="T7" fmla="*/ 172 h 454"/>
                  <a:gd name="T8" fmla="*/ 413 w 908"/>
                  <a:gd name="T9" fmla="*/ 0 h 454"/>
                  <a:gd name="T10" fmla="*/ 138 w 908"/>
                  <a:gd name="T11" fmla="*/ 259 h 454"/>
                  <a:gd name="T12" fmla="*/ 0 w 908"/>
                  <a:gd name="T13" fmla="*/ 402 h 454"/>
                  <a:gd name="T14" fmla="*/ 9 w 908"/>
                  <a:gd name="T15" fmla="*/ 454 h 454"/>
                  <a:gd name="T16" fmla="*/ 879 w 908"/>
                  <a:gd name="T17"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8" h="454">
                    <a:moveTo>
                      <a:pt x="879" y="454"/>
                    </a:moveTo>
                    <a:cubicBezTo>
                      <a:pt x="897" y="424"/>
                      <a:pt x="908" y="390"/>
                      <a:pt x="908" y="352"/>
                    </a:cubicBezTo>
                    <a:cubicBezTo>
                      <a:pt x="908" y="249"/>
                      <a:pt x="824" y="164"/>
                      <a:pt x="720" y="164"/>
                    </a:cubicBezTo>
                    <a:cubicBezTo>
                      <a:pt x="702" y="164"/>
                      <a:pt x="684" y="167"/>
                      <a:pt x="668" y="172"/>
                    </a:cubicBezTo>
                    <a:cubicBezTo>
                      <a:pt x="627" y="71"/>
                      <a:pt x="528" y="0"/>
                      <a:pt x="413" y="0"/>
                    </a:cubicBezTo>
                    <a:cubicBezTo>
                      <a:pt x="266" y="0"/>
                      <a:pt x="147" y="115"/>
                      <a:pt x="138" y="259"/>
                    </a:cubicBezTo>
                    <a:cubicBezTo>
                      <a:pt x="61" y="261"/>
                      <a:pt x="0" y="324"/>
                      <a:pt x="0" y="402"/>
                    </a:cubicBezTo>
                    <a:cubicBezTo>
                      <a:pt x="0" y="420"/>
                      <a:pt x="3" y="438"/>
                      <a:pt x="9" y="454"/>
                    </a:cubicBezTo>
                    <a:lnTo>
                      <a:pt x="879" y="45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421"/>
              <p:cNvSpPr>
                <a:spLocks/>
              </p:cNvSpPr>
              <p:nvPr/>
            </p:nvSpPr>
            <p:spPr bwMode="auto">
              <a:xfrm>
                <a:off x="6467475" y="7118350"/>
                <a:ext cx="322263" cy="160338"/>
              </a:xfrm>
              <a:custGeom>
                <a:avLst/>
                <a:gdLst>
                  <a:gd name="T0" fmla="*/ 738 w 763"/>
                  <a:gd name="T1" fmla="*/ 380 h 380"/>
                  <a:gd name="T2" fmla="*/ 763 w 763"/>
                  <a:gd name="T3" fmla="*/ 295 h 380"/>
                  <a:gd name="T4" fmla="*/ 605 w 763"/>
                  <a:gd name="T5" fmla="*/ 137 h 380"/>
                  <a:gd name="T6" fmla="*/ 561 w 763"/>
                  <a:gd name="T7" fmla="*/ 143 h 380"/>
                  <a:gd name="T8" fmla="*/ 347 w 763"/>
                  <a:gd name="T9" fmla="*/ 0 h 380"/>
                  <a:gd name="T10" fmla="*/ 117 w 763"/>
                  <a:gd name="T11" fmla="*/ 217 h 380"/>
                  <a:gd name="T12" fmla="*/ 0 w 763"/>
                  <a:gd name="T13" fmla="*/ 336 h 380"/>
                  <a:gd name="T14" fmla="*/ 8 w 763"/>
                  <a:gd name="T15" fmla="*/ 380 h 380"/>
                  <a:gd name="T16" fmla="*/ 738 w 763"/>
                  <a:gd name="T17"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380">
                    <a:moveTo>
                      <a:pt x="738" y="380"/>
                    </a:moveTo>
                    <a:cubicBezTo>
                      <a:pt x="753" y="355"/>
                      <a:pt x="763" y="326"/>
                      <a:pt x="763" y="295"/>
                    </a:cubicBezTo>
                    <a:cubicBezTo>
                      <a:pt x="763" y="208"/>
                      <a:pt x="692" y="137"/>
                      <a:pt x="605" y="137"/>
                    </a:cubicBezTo>
                    <a:cubicBezTo>
                      <a:pt x="590" y="137"/>
                      <a:pt x="575" y="139"/>
                      <a:pt x="561" y="143"/>
                    </a:cubicBezTo>
                    <a:cubicBezTo>
                      <a:pt x="526" y="59"/>
                      <a:pt x="443" y="0"/>
                      <a:pt x="347" y="0"/>
                    </a:cubicBezTo>
                    <a:cubicBezTo>
                      <a:pt x="224" y="0"/>
                      <a:pt x="124" y="96"/>
                      <a:pt x="117" y="217"/>
                    </a:cubicBezTo>
                    <a:cubicBezTo>
                      <a:pt x="52" y="218"/>
                      <a:pt x="0" y="271"/>
                      <a:pt x="0" y="336"/>
                    </a:cubicBezTo>
                    <a:cubicBezTo>
                      <a:pt x="0" y="352"/>
                      <a:pt x="3" y="366"/>
                      <a:pt x="8" y="380"/>
                    </a:cubicBezTo>
                    <a:lnTo>
                      <a:pt x="738" y="38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422"/>
              <p:cNvSpPr>
                <a:spLocks/>
              </p:cNvSpPr>
              <p:nvPr/>
            </p:nvSpPr>
            <p:spPr bwMode="auto">
              <a:xfrm>
                <a:off x="7540625" y="7072313"/>
                <a:ext cx="384175" cy="203200"/>
              </a:xfrm>
              <a:custGeom>
                <a:avLst/>
                <a:gdLst>
                  <a:gd name="T0" fmla="*/ 910 w 910"/>
                  <a:gd name="T1" fmla="*/ 239 h 479"/>
                  <a:gd name="T2" fmla="*/ 762 w 910"/>
                  <a:gd name="T3" fmla="*/ 173 h 479"/>
                  <a:gd name="T4" fmla="*/ 706 w 910"/>
                  <a:gd name="T5" fmla="*/ 181 h 479"/>
                  <a:gd name="T6" fmla="*/ 437 w 910"/>
                  <a:gd name="T7" fmla="*/ 0 h 479"/>
                  <a:gd name="T8" fmla="*/ 147 w 910"/>
                  <a:gd name="T9" fmla="*/ 274 h 479"/>
                  <a:gd name="T10" fmla="*/ 0 w 910"/>
                  <a:gd name="T11" fmla="*/ 424 h 479"/>
                  <a:gd name="T12" fmla="*/ 10 w 910"/>
                  <a:gd name="T13" fmla="*/ 479 h 479"/>
                  <a:gd name="T14" fmla="*/ 910 w 910"/>
                  <a:gd name="T15" fmla="*/ 479 h 479"/>
                  <a:gd name="T16" fmla="*/ 910 w 910"/>
                  <a:gd name="T17" fmla="*/ 23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0" h="479">
                    <a:moveTo>
                      <a:pt x="910" y="239"/>
                    </a:moveTo>
                    <a:cubicBezTo>
                      <a:pt x="873" y="199"/>
                      <a:pt x="821" y="173"/>
                      <a:pt x="762" y="173"/>
                    </a:cubicBezTo>
                    <a:cubicBezTo>
                      <a:pt x="742" y="173"/>
                      <a:pt x="724" y="176"/>
                      <a:pt x="706" y="181"/>
                    </a:cubicBezTo>
                    <a:cubicBezTo>
                      <a:pt x="663" y="75"/>
                      <a:pt x="558" y="0"/>
                      <a:pt x="437" y="0"/>
                    </a:cubicBezTo>
                    <a:cubicBezTo>
                      <a:pt x="282" y="0"/>
                      <a:pt x="156" y="121"/>
                      <a:pt x="147" y="274"/>
                    </a:cubicBezTo>
                    <a:cubicBezTo>
                      <a:pt x="65" y="276"/>
                      <a:pt x="0" y="342"/>
                      <a:pt x="0" y="424"/>
                    </a:cubicBezTo>
                    <a:cubicBezTo>
                      <a:pt x="0" y="444"/>
                      <a:pt x="4" y="462"/>
                      <a:pt x="10" y="479"/>
                    </a:cubicBezTo>
                    <a:cubicBezTo>
                      <a:pt x="910" y="479"/>
                      <a:pt x="910" y="479"/>
                      <a:pt x="910" y="479"/>
                    </a:cubicBezTo>
                    <a:lnTo>
                      <a:pt x="910" y="239"/>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425"/>
              <p:cNvSpPr>
                <a:spLocks/>
              </p:cNvSpPr>
              <p:nvPr/>
            </p:nvSpPr>
            <p:spPr bwMode="auto">
              <a:xfrm>
                <a:off x="6096000" y="7000875"/>
                <a:ext cx="606425" cy="387350"/>
              </a:xfrm>
              <a:custGeom>
                <a:avLst/>
                <a:gdLst>
                  <a:gd name="T0" fmla="*/ 1432 w 1432"/>
                  <a:gd name="T1" fmla="*/ 711 h 916"/>
                  <a:gd name="T2" fmla="*/ 1052 w 1432"/>
                  <a:gd name="T3" fmla="*/ 331 h 916"/>
                  <a:gd name="T4" fmla="*/ 945 w 1432"/>
                  <a:gd name="T5" fmla="*/ 347 h 916"/>
                  <a:gd name="T6" fmla="*/ 430 w 1432"/>
                  <a:gd name="T7" fmla="*/ 0 h 916"/>
                  <a:gd name="T8" fmla="*/ 0 w 1432"/>
                  <a:gd name="T9" fmla="*/ 205 h 916"/>
                  <a:gd name="T10" fmla="*/ 0 w 1432"/>
                  <a:gd name="T11" fmla="*/ 916 h 916"/>
                  <a:gd name="T12" fmla="*/ 1372 w 1432"/>
                  <a:gd name="T13" fmla="*/ 916 h 916"/>
                  <a:gd name="T14" fmla="*/ 1432 w 1432"/>
                  <a:gd name="T15" fmla="*/ 711 h 9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2" h="916">
                    <a:moveTo>
                      <a:pt x="1432" y="711"/>
                    </a:moveTo>
                    <a:cubicBezTo>
                      <a:pt x="1432" y="501"/>
                      <a:pt x="1262" y="331"/>
                      <a:pt x="1052" y="331"/>
                    </a:cubicBezTo>
                    <a:cubicBezTo>
                      <a:pt x="1015" y="331"/>
                      <a:pt x="979" y="337"/>
                      <a:pt x="945" y="347"/>
                    </a:cubicBezTo>
                    <a:cubicBezTo>
                      <a:pt x="863" y="143"/>
                      <a:pt x="663" y="0"/>
                      <a:pt x="430" y="0"/>
                    </a:cubicBezTo>
                    <a:cubicBezTo>
                      <a:pt x="257" y="0"/>
                      <a:pt x="102" y="80"/>
                      <a:pt x="0" y="205"/>
                    </a:cubicBezTo>
                    <a:cubicBezTo>
                      <a:pt x="0" y="916"/>
                      <a:pt x="0" y="916"/>
                      <a:pt x="0" y="916"/>
                    </a:cubicBezTo>
                    <a:cubicBezTo>
                      <a:pt x="1372" y="916"/>
                      <a:pt x="1372" y="916"/>
                      <a:pt x="1372" y="916"/>
                    </a:cubicBezTo>
                    <a:cubicBezTo>
                      <a:pt x="1410" y="857"/>
                      <a:pt x="1432" y="787"/>
                      <a:pt x="1432" y="711"/>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426"/>
              <p:cNvSpPr>
                <a:spLocks/>
              </p:cNvSpPr>
              <p:nvPr/>
            </p:nvSpPr>
            <p:spPr bwMode="auto">
              <a:xfrm>
                <a:off x="7713663" y="6864350"/>
                <a:ext cx="95250" cy="139700"/>
              </a:xfrm>
              <a:custGeom>
                <a:avLst/>
                <a:gdLst>
                  <a:gd name="T0" fmla="*/ 228 w 228"/>
                  <a:gd name="T1" fmla="*/ 233 h 327"/>
                  <a:gd name="T2" fmla="*/ 228 w 228"/>
                  <a:gd name="T3" fmla="*/ 0 h 327"/>
                  <a:gd name="T4" fmla="*/ 203 w 228"/>
                  <a:gd name="T5" fmla="*/ 7 h 327"/>
                  <a:gd name="T6" fmla="*/ 203 w 228"/>
                  <a:gd name="T7" fmla="*/ 266 h 327"/>
                  <a:gd name="T8" fmla="*/ 0 w 228"/>
                  <a:gd name="T9" fmla="*/ 266 h 327"/>
                  <a:gd name="T10" fmla="*/ 29 w 228"/>
                  <a:gd name="T11" fmla="*/ 284 h 327"/>
                  <a:gd name="T12" fmla="*/ 29 w 228"/>
                  <a:gd name="T13" fmla="*/ 327 h 327"/>
                  <a:gd name="T14" fmla="*/ 196 w 228"/>
                  <a:gd name="T15" fmla="*/ 327 h 327"/>
                  <a:gd name="T16" fmla="*/ 196 w 228"/>
                  <a:gd name="T17" fmla="*/ 284 h 327"/>
                  <a:gd name="T18" fmla="*/ 228 w 228"/>
                  <a:gd name="T19" fmla="*/ 23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27">
                    <a:moveTo>
                      <a:pt x="228" y="233"/>
                    </a:moveTo>
                    <a:cubicBezTo>
                      <a:pt x="228" y="0"/>
                      <a:pt x="228" y="0"/>
                      <a:pt x="228" y="0"/>
                    </a:cubicBezTo>
                    <a:cubicBezTo>
                      <a:pt x="219" y="0"/>
                      <a:pt x="210" y="3"/>
                      <a:pt x="203" y="7"/>
                    </a:cubicBezTo>
                    <a:cubicBezTo>
                      <a:pt x="203" y="266"/>
                      <a:pt x="203" y="266"/>
                      <a:pt x="203" y="266"/>
                    </a:cubicBezTo>
                    <a:cubicBezTo>
                      <a:pt x="0" y="266"/>
                      <a:pt x="0" y="266"/>
                      <a:pt x="0" y="266"/>
                    </a:cubicBezTo>
                    <a:cubicBezTo>
                      <a:pt x="6" y="276"/>
                      <a:pt x="17" y="283"/>
                      <a:pt x="29" y="284"/>
                    </a:cubicBezTo>
                    <a:cubicBezTo>
                      <a:pt x="29" y="327"/>
                      <a:pt x="29" y="327"/>
                      <a:pt x="29" y="327"/>
                    </a:cubicBezTo>
                    <a:cubicBezTo>
                      <a:pt x="196" y="327"/>
                      <a:pt x="196" y="327"/>
                      <a:pt x="196" y="327"/>
                    </a:cubicBezTo>
                    <a:cubicBezTo>
                      <a:pt x="196" y="284"/>
                      <a:pt x="196" y="284"/>
                      <a:pt x="196" y="284"/>
                    </a:cubicBezTo>
                    <a:lnTo>
                      <a:pt x="228" y="2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427"/>
              <p:cNvSpPr>
                <a:spLocks/>
              </p:cNvSpPr>
              <p:nvPr/>
            </p:nvSpPr>
            <p:spPr bwMode="auto">
              <a:xfrm>
                <a:off x="7720013" y="7018338"/>
                <a:ext cx="80963" cy="131763"/>
              </a:xfrm>
              <a:custGeom>
                <a:avLst/>
                <a:gdLst>
                  <a:gd name="T0" fmla="*/ 192 w 192"/>
                  <a:gd name="T1" fmla="*/ 313 h 313"/>
                  <a:gd name="T2" fmla="*/ 192 w 192"/>
                  <a:gd name="T3" fmla="*/ 0 h 313"/>
                  <a:gd name="T4" fmla="*/ 0 w 192"/>
                  <a:gd name="T5" fmla="*/ 0 h 313"/>
                  <a:gd name="T6" fmla="*/ 0 w 192"/>
                  <a:gd name="T7" fmla="*/ 236 h 313"/>
                  <a:gd name="T8" fmla="*/ 21 w 192"/>
                  <a:gd name="T9" fmla="*/ 235 h 313"/>
                  <a:gd name="T10" fmla="*/ 192 w 192"/>
                  <a:gd name="T11" fmla="*/ 313 h 313"/>
                </a:gdLst>
                <a:ahLst/>
                <a:cxnLst>
                  <a:cxn ang="0">
                    <a:pos x="T0" y="T1"/>
                  </a:cxn>
                  <a:cxn ang="0">
                    <a:pos x="T2" y="T3"/>
                  </a:cxn>
                  <a:cxn ang="0">
                    <a:pos x="T4" y="T5"/>
                  </a:cxn>
                  <a:cxn ang="0">
                    <a:pos x="T6" y="T7"/>
                  </a:cxn>
                  <a:cxn ang="0">
                    <a:pos x="T8" y="T9"/>
                  </a:cxn>
                  <a:cxn ang="0">
                    <a:pos x="T10" y="T11"/>
                  </a:cxn>
                </a:cxnLst>
                <a:rect l="0" t="0" r="r" b="b"/>
                <a:pathLst>
                  <a:path w="192" h="313">
                    <a:moveTo>
                      <a:pt x="192" y="313"/>
                    </a:moveTo>
                    <a:cubicBezTo>
                      <a:pt x="192" y="0"/>
                      <a:pt x="192" y="0"/>
                      <a:pt x="192" y="0"/>
                    </a:cubicBezTo>
                    <a:cubicBezTo>
                      <a:pt x="0" y="0"/>
                      <a:pt x="0" y="0"/>
                      <a:pt x="0" y="0"/>
                    </a:cubicBezTo>
                    <a:cubicBezTo>
                      <a:pt x="0" y="236"/>
                      <a:pt x="0" y="236"/>
                      <a:pt x="0" y="236"/>
                    </a:cubicBezTo>
                    <a:cubicBezTo>
                      <a:pt x="7" y="235"/>
                      <a:pt x="14" y="235"/>
                      <a:pt x="21" y="235"/>
                    </a:cubicBezTo>
                    <a:cubicBezTo>
                      <a:pt x="89" y="235"/>
                      <a:pt x="151" y="265"/>
                      <a:pt x="192" y="313"/>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3" name="Rectangle 428"/>
              <p:cNvSpPr>
                <a:spLocks noChangeArrowheads="1"/>
              </p:cNvSpPr>
              <p:nvPr/>
            </p:nvSpPr>
            <p:spPr bwMode="auto">
              <a:xfrm>
                <a:off x="7723188" y="7004050"/>
                <a:ext cx="762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429"/>
              <p:cNvSpPr>
                <a:spLocks/>
              </p:cNvSpPr>
              <p:nvPr/>
            </p:nvSpPr>
            <p:spPr bwMode="auto">
              <a:xfrm>
                <a:off x="7094538" y="7231063"/>
                <a:ext cx="317500" cy="157163"/>
              </a:xfrm>
              <a:custGeom>
                <a:avLst/>
                <a:gdLst>
                  <a:gd name="T0" fmla="*/ 724 w 749"/>
                  <a:gd name="T1" fmla="*/ 373 h 373"/>
                  <a:gd name="T2" fmla="*/ 749 w 749"/>
                  <a:gd name="T3" fmla="*/ 290 h 373"/>
                  <a:gd name="T4" fmla="*/ 594 w 749"/>
                  <a:gd name="T5" fmla="*/ 135 h 373"/>
                  <a:gd name="T6" fmla="*/ 550 w 749"/>
                  <a:gd name="T7" fmla="*/ 141 h 373"/>
                  <a:gd name="T8" fmla="*/ 340 w 749"/>
                  <a:gd name="T9" fmla="*/ 0 h 373"/>
                  <a:gd name="T10" fmla="*/ 114 w 749"/>
                  <a:gd name="T11" fmla="*/ 213 h 373"/>
                  <a:gd name="T12" fmla="*/ 0 w 749"/>
                  <a:gd name="T13" fmla="*/ 330 h 373"/>
                  <a:gd name="T14" fmla="*/ 8 w 749"/>
                  <a:gd name="T15" fmla="*/ 373 h 373"/>
                  <a:gd name="T16" fmla="*/ 724 w 749"/>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9" h="373">
                    <a:moveTo>
                      <a:pt x="724" y="373"/>
                    </a:moveTo>
                    <a:cubicBezTo>
                      <a:pt x="740" y="349"/>
                      <a:pt x="749" y="320"/>
                      <a:pt x="749" y="290"/>
                    </a:cubicBezTo>
                    <a:cubicBezTo>
                      <a:pt x="749" y="204"/>
                      <a:pt x="679" y="135"/>
                      <a:pt x="594" y="135"/>
                    </a:cubicBezTo>
                    <a:cubicBezTo>
                      <a:pt x="579" y="135"/>
                      <a:pt x="564" y="137"/>
                      <a:pt x="550" y="141"/>
                    </a:cubicBezTo>
                    <a:cubicBezTo>
                      <a:pt x="516" y="58"/>
                      <a:pt x="435" y="0"/>
                      <a:pt x="340" y="0"/>
                    </a:cubicBezTo>
                    <a:cubicBezTo>
                      <a:pt x="220" y="0"/>
                      <a:pt x="121" y="94"/>
                      <a:pt x="114" y="213"/>
                    </a:cubicBezTo>
                    <a:cubicBezTo>
                      <a:pt x="51" y="215"/>
                      <a:pt x="0" y="267"/>
                      <a:pt x="0" y="330"/>
                    </a:cubicBezTo>
                    <a:cubicBezTo>
                      <a:pt x="0" y="345"/>
                      <a:pt x="2" y="360"/>
                      <a:pt x="8" y="373"/>
                    </a:cubicBezTo>
                    <a:lnTo>
                      <a:pt x="724" y="37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5" name="Rectangle 430"/>
              <p:cNvSpPr>
                <a:spLocks noChangeArrowheads="1"/>
              </p:cNvSpPr>
              <p:nvPr/>
            </p:nvSpPr>
            <p:spPr bwMode="auto">
              <a:xfrm>
                <a:off x="7450138" y="6911975"/>
                <a:ext cx="14288"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431"/>
              <p:cNvSpPr>
                <a:spLocks/>
              </p:cNvSpPr>
              <p:nvPr/>
            </p:nvSpPr>
            <p:spPr bwMode="auto">
              <a:xfrm>
                <a:off x="6210300" y="6864350"/>
                <a:ext cx="227013" cy="73025"/>
              </a:xfrm>
              <a:custGeom>
                <a:avLst/>
                <a:gdLst>
                  <a:gd name="T0" fmla="*/ 143 w 143"/>
                  <a:gd name="T1" fmla="*/ 0 h 46"/>
                  <a:gd name="T2" fmla="*/ 0 w 143"/>
                  <a:gd name="T3" fmla="*/ 0 h 46"/>
                  <a:gd name="T4" fmla="*/ 9 w 143"/>
                  <a:gd name="T5" fmla="*/ 6 h 46"/>
                  <a:gd name="T6" fmla="*/ 69 w 143"/>
                  <a:gd name="T7" fmla="*/ 26 h 46"/>
                  <a:gd name="T8" fmla="*/ 70 w 143"/>
                  <a:gd name="T9" fmla="*/ 46 h 46"/>
                  <a:gd name="T10" fmla="*/ 126 w 143"/>
                  <a:gd name="T11" fmla="*/ 46 h 46"/>
                  <a:gd name="T12" fmla="*/ 126 w 143"/>
                  <a:gd name="T13" fmla="*/ 11 h 46"/>
                  <a:gd name="T14" fmla="*/ 143 w 143"/>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46">
                    <a:moveTo>
                      <a:pt x="143" y="0"/>
                    </a:moveTo>
                    <a:lnTo>
                      <a:pt x="0" y="0"/>
                    </a:lnTo>
                    <a:lnTo>
                      <a:pt x="9" y="6"/>
                    </a:lnTo>
                    <a:lnTo>
                      <a:pt x="69" y="26"/>
                    </a:lnTo>
                    <a:lnTo>
                      <a:pt x="70" y="46"/>
                    </a:lnTo>
                    <a:lnTo>
                      <a:pt x="126" y="46"/>
                    </a:lnTo>
                    <a:lnTo>
                      <a:pt x="126" y="11"/>
                    </a:lnTo>
                    <a:lnTo>
                      <a:pt x="143"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432"/>
              <p:cNvSpPr>
                <a:spLocks/>
              </p:cNvSpPr>
              <p:nvPr/>
            </p:nvSpPr>
            <p:spPr bwMode="auto">
              <a:xfrm>
                <a:off x="6315075" y="6956425"/>
                <a:ext cx="101600" cy="160338"/>
              </a:xfrm>
              <a:custGeom>
                <a:avLst/>
                <a:gdLst>
                  <a:gd name="T0" fmla="*/ 240 w 240"/>
                  <a:gd name="T1" fmla="*/ 379 h 379"/>
                  <a:gd name="T2" fmla="*/ 240 w 240"/>
                  <a:gd name="T3" fmla="*/ 0 h 379"/>
                  <a:gd name="T4" fmla="*/ 0 w 240"/>
                  <a:gd name="T5" fmla="*/ 0 h 379"/>
                  <a:gd name="T6" fmla="*/ 0 w 240"/>
                  <a:gd name="T7" fmla="*/ 280 h 379"/>
                  <a:gd name="T8" fmla="*/ 240 w 240"/>
                  <a:gd name="T9" fmla="*/ 379 h 379"/>
                </a:gdLst>
                <a:ahLst/>
                <a:cxnLst>
                  <a:cxn ang="0">
                    <a:pos x="T0" y="T1"/>
                  </a:cxn>
                  <a:cxn ang="0">
                    <a:pos x="T2" y="T3"/>
                  </a:cxn>
                  <a:cxn ang="0">
                    <a:pos x="T4" y="T5"/>
                  </a:cxn>
                  <a:cxn ang="0">
                    <a:pos x="T6" y="T7"/>
                  </a:cxn>
                  <a:cxn ang="0">
                    <a:pos x="T8" y="T9"/>
                  </a:cxn>
                </a:cxnLst>
                <a:rect l="0" t="0" r="r" b="b"/>
                <a:pathLst>
                  <a:path w="240" h="379">
                    <a:moveTo>
                      <a:pt x="240" y="379"/>
                    </a:moveTo>
                    <a:cubicBezTo>
                      <a:pt x="240" y="0"/>
                      <a:pt x="240" y="0"/>
                      <a:pt x="240" y="0"/>
                    </a:cubicBezTo>
                    <a:cubicBezTo>
                      <a:pt x="0" y="0"/>
                      <a:pt x="0" y="0"/>
                      <a:pt x="0" y="0"/>
                    </a:cubicBezTo>
                    <a:cubicBezTo>
                      <a:pt x="0" y="280"/>
                      <a:pt x="0" y="280"/>
                      <a:pt x="0" y="280"/>
                    </a:cubicBezTo>
                    <a:cubicBezTo>
                      <a:pt x="93" y="284"/>
                      <a:pt x="176" y="321"/>
                      <a:pt x="240" y="379"/>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Rectangle 433"/>
              <p:cNvSpPr>
                <a:spLocks noChangeArrowheads="1"/>
              </p:cNvSpPr>
              <p:nvPr/>
            </p:nvSpPr>
            <p:spPr bwMode="auto">
              <a:xfrm>
                <a:off x="6319838" y="6937375"/>
                <a:ext cx="952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Rectangle 434"/>
              <p:cNvSpPr>
                <a:spLocks noChangeArrowheads="1"/>
              </p:cNvSpPr>
              <p:nvPr/>
            </p:nvSpPr>
            <p:spPr bwMode="auto">
              <a:xfrm>
                <a:off x="6548438" y="6777038"/>
                <a:ext cx="14288"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435"/>
              <p:cNvSpPr>
                <a:spLocks/>
              </p:cNvSpPr>
              <p:nvPr/>
            </p:nvSpPr>
            <p:spPr bwMode="auto">
              <a:xfrm>
                <a:off x="6548438" y="6789738"/>
                <a:ext cx="401638" cy="142875"/>
              </a:xfrm>
              <a:custGeom>
                <a:avLst/>
                <a:gdLst>
                  <a:gd name="T0" fmla="*/ 253 w 253"/>
                  <a:gd name="T1" fmla="*/ 90 h 90"/>
                  <a:gd name="T2" fmla="*/ 86 w 253"/>
                  <a:gd name="T3" fmla="*/ 90 h 90"/>
                  <a:gd name="T4" fmla="*/ 86 w 253"/>
                  <a:gd name="T5" fmla="*/ 3 h 90"/>
                  <a:gd name="T6" fmla="*/ 0 w 253"/>
                  <a:gd name="T7" fmla="*/ 3 h 90"/>
                  <a:gd name="T8" fmla="*/ 0 w 253"/>
                  <a:gd name="T9" fmla="*/ 0 h 90"/>
                  <a:gd name="T10" fmla="*/ 89 w 253"/>
                  <a:gd name="T11" fmla="*/ 0 h 90"/>
                  <a:gd name="T12" fmla="*/ 89 w 253"/>
                  <a:gd name="T13" fmla="*/ 88 h 90"/>
                  <a:gd name="T14" fmla="*/ 253 w 253"/>
                  <a:gd name="T15" fmla="*/ 88 h 90"/>
                  <a:gd name="T16" fmla="*/ 253 w 25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90">
                    <a:moveTo>
                      <a:pt x="253" y="90"/>
                    </a:moveTo>
                    <a:lnTo>
                      <a:pt x="86" y="90"/>
                    </a:lnTo>
                    <a:lnTo>
                      <a:pt x="86" y="3"/>
                    </a:lnTo>
                    <a:lnTo>
                      <a:pt x="0" y="3"/>
                    </a:lnTo>
                    <a:lnTo>
                      <a:pt x="0" y="0"/>
                    </a:lnTo>
                    <a:lnTo>
                      <a:pt x="89" y="0"/>
                    </a:lnTo>
                    <a:lnTo>
                      <a:pt x="89" y="88"/>
                    </a:lnTo>
                    <a:lnTo>
                      <a:pt x="253" y="88"/>
                    </a:lnTo>
                    <a:lnTo>
                      <a:pt x="253" y="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436"/>
              <p:cNvSpPr>
                <a:spLocks/>
              </p:cNvSpPr>
              <p:nvPr/>
            </p:nvSpPr>
            <p:spPr bwMode="auto">
              <a:xfrm>
                <a:off x="7256463" y="7146925"/>
                <a:ext cx="41275" cy="60325"/>
              </a:xfrm>
              <a:custGeom>
                <a:avLst/>
                <a:gdLst>
                  <a:gd name="T0" fmla="*/ 98 w 98"/>
                  <a:gd name="T1" fmla="*/ 100 h 140"/>
                  <a:gd name="T2" fmla="*/ 98 w 98"/>
                  <a:gd name="T3" fmla="*/ 0 h 140"/>
                  <a:gd name="T4" fmla="*/ 88 w 98"/>
                  <a:gd name="T5" fmla="*/ 3 h 140"/>
                  <a:gd name="T6" fmla="*/ 88 w 98"/>
                  <a:gd name="T7" fmla="*/ 114 h 140"/>
                  <a:gd name="T8" fmla="*/ 0 w 98"/>
                  <a:gd name="T9" fmla="*/ 114 h 140"/>
                  <a:gd name="T10" fmla="*/ 12 w 98"/>
                  <a:gd name="T11" fmla="*/ 122 h 140"/>
                  <a:gd name="T12" fmla="*/ 12 w 98"/>
                  <a:gd name="T13" fmla="*/ 140 h 140"/>
                  <a:gd name="T14" fmla="*/ 84 w 98"/>
                  <a:gd name="T15" fmla="*/ 140 h 140"/>
                  <a:gd name="T16" fmla="*/ 84 w 98"/>
                  <a:gd name="T17" fmla="*/ 122 h 140"/>
                  <a:gd name="T18" fmla="*/ 98 w 98"/>
                  <a:gd name="T19" fmla="*/ 10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40">
                    <a:moveTo>
                      <a:pt x="98" y="100"/>
                    </a:moveTo>
                    <a:cubicBezTo>
                      <a:pt x="98" y="0"/>
                      <a:pt x="98" y="0"/>
                      <a:pt x="98" y="0"/>
                    </a:cubicBezTo>
                    <a:cubicBezTo>
                      <a:pt x="94" y="0"/>
                      <a:pt x="91" y="1"/>
                      <a:pt x="88" y="3"/>
                    </a:cubicBezTo>
                    <a:cubicBezTo>
                      <a:pt x="88" y="114"/>
                      <a:pt x="88" y="114"/>
                      <a:pt x="88" y="114"/>
                    </a:cubicBezTo>
                    <a:cubicBezTo>
                      <a:pt x="0" y="114"/>
                      <a:pt x="0" y="114"/>
                      <a:pt x="0" y="114"/>
                    </a:cubicBezTo>
                    <a:cubicBezTo>
                      <a:pt x="3" y="118"/>
                      <a:pt x="7" y="121"/>
                      <a:pt x="12" y="122"/>
                    </a:cubicBezTo>
                    <a:cubicBezTo>
                      <a:pt x="12" y="140"/>
                      <a:pt x="12" y="140"/>
                      <a:pt x="12" y="140"/>
                    </a:cubicBezTo>
                    <a:cubicBezTo>
                      <a:pt x="84" y="140"/>
                      <a:pt x="84" y="140"/>
                      <a:pt x="84" y="140"/>
                    </a:cubicBezTo>
                    <a:cubicBezTo>
                      <a:pt x="84" y="122"/>
                      <a:pt x="84" y="122"/>
                      <a:pt x="84" y="122"/>
                    </a:cubicBezTo>
                    <a:lnTo>
                      <a:pt x="98" y="10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437"/>
              <p:cNvSpPr>
                <a:spLocks/>
              </p:cNvSpPr>
              <p:nvPr/>
            </p:nvSpPr>
            <p:spPr bwMode="auto">
              <a:xfrm>
                <a:off x="7259638" y="7213600"/>
                <a:ext cx="34925" cy="79375"/>
              </a:xfrm>
              <a:custGeom>
                <a:avLst/>
                <a:gdLst>
                  <a:gd name="T0" fmla="*/ 83 w 83"/>
                  <a:gd name="T1" fmla="*/ 186 h 186"/>
                  <a:gd name="T2" fmla="*/ 83 w 83"/>
                  <a:gd name="T3" fmla="*/ 0 h 186"/>
                  <a:gd name="T4" fmla="*/ 0 w 83"/>
                  <a:gd name="T5" fmla="*/ 0 h 186"/>
                  <a:gd name="T6" fmla="*/ 0 w 83"/>
                  <a:gd name="T7" fmla="*/ 138 h 186"/>
                  <a:gd name="T8" fmla="*/ 83 w 83"/>
                  <a:gd name="T9" fmla="*/ 186 h 186"/>
                </a:gdLst>
                <a:ahLst/>
                <a:cxnLst>
                  <a:cxn ang="0">
                    <a:pos x="T0" y="T1"/>
                  </a:cxn>
                  <a:cxn ang="0">
                    <a:pos x="T2" y="T3"/>
                  </a:cxn>
                  <a:cxn ang="0">
                    <a:pos x="T4" y="T5"/>
                  </a:cxn>
                  <a:cxn ang="0">
                    <a:pos x="T6" y="T7"/>
                  </a:cxn>
                  <a:cxn ang="0">
                    <a:pos x="T8" y="T9"/>
                  </a:cxn>
                </a:cxnLst>
                <a:rect l="0" t="0" r="r" b="b"/>
                <a:pathLst>
                  <a:path w="83" h="186">
                    <a:moveTo>
                      <a:pt x="83" y="186"/>
                    </a:moveTo>
                    <a:cubicBezTo>
                      <a:pt x="83" y="0"/>
                      <a:pt x="83" y="0"/>
                      <a:pt x="83" y="0"/>
                    </a:cubicBezTo>
                    <a:cubicBezTo>
                      <a:pt x="0" y="0"/>
                      <a:pt x="0" y="0"/>
                      <a:pt x="0" y="0"/>
                    </a:cubicBezTo>
                    <a:cubicBezTo>
                      <a:pt x="0" y="138"/>
                      <a:pt x="0" y="138"/>
                      <a:pt x="0" y="138"/>
                    </a:cubicBezTo>
                    <a:cubicBezTo>
                      <a:pt x="32" y="146"/>
                      <a:pt x="61" y="163"/>
                      <a:pt x="83" y="186"/>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Rectangle 438"/>
              <p:cNvSpPr>
                <a:spLocks noChangeArrowheads="1"/>
              </p:cNvSpPr>
              <p:nvPr/>
            </p:nvSpPr>
            <p:spPr bwMode="auto">
              <a:xfrm>
                <a:off x="7261225" y="7207250"/>
                <a:ext cx="31750"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439"/>
              <p:cNvSpPr>
                <a:spLocks/>
              </p:cNvSpPr>
              <p:nvPr/>
            </p:nvSpPr>
            <p:spPr bwMode="auto">
              <a:xfrm>
                <a:off x="7164388" y="6851650"/>
                <a:ext cx="285750" cy="77788"/>
              </a:xfrm>
              <a:custGeom>
                <a:avLst/>
                <a:gdLst>
                  <a:gd name="T0" fmla="*/ 180 w 180"/>
                  <a:gd name="T1" fmla="*/ 49 h 49"/>
                  <a:gd name="T2" fmla="*/ 102 w 180"/>
                  <a:gd name="T3" fmla="*/ 49 h 49"/>
                  <a:gd name="T4" fmla="*/ 102 w 180"/>
                  <a:gd name="T5" fmla="*/ 3 h 49"/>
                  <a:gd name="T6" fmla="*/ 0 w 180"/>
                  <a:gd name="T7" fmla="*/ 3 h 49"/>
                  <a:gd name="T8" fmla="*/ 0 w 180"/>
                  <a:gd name="T9" fmla="*/ 0 h 49"/>
                  <a:gd name="T10" fmla="*/ 105 w 180"/>
                  <a:gd name="T11" fmla="*/ 0 h 49"/>
                  <a:gd name="T12" fmla="*/ 105 w 180"/>
                  <a:gd name="T13" fmla="*/ 46 h 49"/>
                  <a:gd name="T14" fmla="*/ 180 w 180"/>
                  <a:gd name="T15" fmla="*/ 46 h 49"/>
                  <a:gd name="T16" fmla="*/ 180 w 180"/>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49">
                    <a:moveTo>
                      <a:pt x="180" y="49"/>
                    </a:moveTo>
                    <a:lnTo>
                      <a:pt x="102" y="49"/>
                    </a:lnTo>
                    <a:lnTo>
                      <a:pt x="102" y="3"/>
                    </a:lnTo>
                    <a:lnTo>
                      <a:pt x="0" y="3"/>
                    </a:lnTo>
                    <a:lnTo>
                      <a:pt x="0" y="0"/>
                    </a:lnTo>
                    <a:lnTo>
                      <a:pt x="105" y="0"/>
                    </a:lnTo>
                    <a:lnTo>
                      <a:pt x="105" y="46"/>
                    </a:lnTo>
                    <a:lnTo>
                      <a:pt x="180" y="46"/>
                    </a:lnTo>
                    <a:lnTo>
                      <a:pt x="180" y="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440"/>
              <p:cNvSpPr>
                <a:spLocks/>
              </p:cNvSpPr>
              <p:nvPr/>
            </p:nvSpPr>
            <p:spPr bwMode="auto">
              <a:xfrm>
                <a:off x="7072313" y="6938963"/>
                <a:ext cx="87313" cy="233363"/>
              </a:xfrm>
              <a:custGeom>
                <a:avLst/>
                <a:gdLst>
                  <a:gd name="T0" fmla="*/ 49 w 55"/>
                  <a:gd name="T1" fmla="*/ 147 h 147"/>
                  <a:gd name="T2" fmla="*/ 0 w 55"/>
                  <a:gd name="T3" fmla="*/ 147 h 147"/>
                  <a:gd name="T4" fmla="*/ 0 w 55"/>
                  <a:gd name="T5" fmla="*/ 0 h 147"/>
                  <a:gd name="T6" fmla="*/ 55 w 55"/>
                  <a:gd name="T7" fmla="*/ 0 h 147"/>
                  <a:gd name="T8" fmla="*/ 55 w 55"/>
                  <a:gd name="T9" fmla="*/ 3 h 147"/>
                  <a:gd name="T10" fmla="*/ 3 w 55"/>
                  <a:gd name="T11" fmla="*/ 3 h 147"/>
                  <a:gd name="T12" fmla="*/ 3 w 55"/>
                  <a:gd name="T13" fmla="*/ 145 h 147"/>
                  <a:gd name="T14" fmla="*/ 49 w 55"/>
                  <a:gd name="T15" fmla="*/ 145 h 147"/>
                  <a:gd name="T16" fmla="*/ 49 w 55"/>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47">
                    <a:moveTo>
                      <a:pt x="49" y="147"/>
                    </a:moveTo>
                    <a:lnTo>
                      <a:pt x="0" y="147"/>
                    </a:lnTo>
                    <a:lnTo>
                      <a:pt x="0" y="0"/>
                    </a:lnTo>
                    <a:lnTo>
                      <a:pt x="55" y="0"/>
                    </a:lnTo>
                    <a:lnTo>
                      <a:pt x="55" y="3"/>
                    </a:lnTo>
                    <a:lnTo>
                      <a:pt x="3" y="3"/>
                    </a:lnTo>
                    <a:lnTo>
                      <a:pt x="3" y="145"/>
                    </a:lnTo>
                    <a:lnTo>
                      <a:pt x="49" y="145"/>
                    </a:lnTo>
                    <a:lnTo>
                      <a:pt x="49" y="14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Rectangle 441"/>
              <p:cNvSpPr>
                <a:spLocks noChangeArrowheads="1"/>
              </p:cNvSpPr>
              <p:nvPr/>
            </p:nvSpPr>
            <p:spPr bwMode="auto">
              <a:xfrm>
                <a:off x="7142163" y="7161213"/>
                <a:ext cx="7938"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442"/>
              <p:cNvSpPr>
                <a:spLocks/>
              </p:cNvSpPr>
              <p:nvPr/>
            </p:nvSpPr>
            <p:spPr bwMode="auto">
              <a:xfrm>
                <a:off x="7464425" y="6746875"/>
                <a:ext cx="334963" cy="230188"/>
              </a:xfrm>
              <a:custGeom>
                <a:avLst/>
                <a:gdLst>
                  <a:gd name="T0" fmla="*/ 211 w 211"/>
                  <a:gd name="T1" fmla="*/ 145 h 145"/>
                  <a:gd name="T2" fmla="*/ 211 w 211"/>
                  <a:gd name="T3" fmla="*/ 0 h 145"/>
                  <a:gd name="T4" fmla="*/ 105 w 211"/>
                  <a:gd name="T5" fmla="*/ 0 h 145"/>
                  <a:gd name="T6" fmla="*/ 0 w 211"/>
                  <a:gd name="T7" fmla="*/ 0 h 145"/>
                  <a:gd name="T8" fmla="*/ 0 w 211"/>
                  <a:gd name="T9" fmla="*/ 145 h 145"/>
                  <a:gd name="T10" fmla="*/ 105 w 211"/>
                  <a:gd name="T11" fmla="*/ 145 h 145"/>
                  <a:gd name="T12" fmla="*/ 211 w 211"/>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211" h="145">
                    <a:moveTo>
                      <a:pt x="211" y="145"/>
                    </a:moveTo>
                    <a:lnTo>
                      <a:pt x="211" y="0"/>
                    </a:lnTo>
                    <a:lnTo>
                      <a:pt x="105" y="0"/>
                    </a:lnTo>
                    <a:lnTo>
                      <a:pt x="0" y="0"/>
                    </a:lnTo>
                    <a:lnTo>
                      <a:pt x="0" y="145"/>
                    </a:lnTo>
                    <a:lnTo>
                      <a:pt x="105" y="145"/>
                    </a:lnTo>
                    <a:lnTo>
                      <a:pt x="211" y="14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Rectangle 443"/>
              <p:cNvSpPr>
                <a:spLocks noChangeArrowheads="1"/>
              </p:cNvSpPr>
              <p:nvPr/>
            </p:nvSpPr>
            <p:spPr bwMode="auto">
              <a:xfrm>
                <a:off x="7481888" y="6757988"/>
                <a:ext cx="300038" cy="18097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444"/>
              <p:cNvSpPr>
                <a:spLocks noEditPoints="1"/>
              </p:cNvSpPr>
              <p:nvPr/>
            </p:nvSpPr>
            <p:spPr bwMode="auto">
              <a:xfrm>
                <a:off x="7502525" y="6881813"/>
                <a:ext cx="257175" cy="31750"/>
              </a:xfrm>
              <a:custGeom>
                <a:avLst/>
                <a:gdLst>
                  <a:gd name="T0" fmla="*/ 564 w 607"/>
                  <a:gd name="T1" fmla="*/ 0 h 75"/>
                  <a:gd name="T2" fmla="*/ 578 w 607"/>
                  <a:gd name="T3" fmla="*/ 10 h 75"/>
                  <a:gd name="T4" fmla="*/ 559 w 607"/>
                  <a:gd name="T5" fmla="*/ 71 h 75"/>
                  <a:gd name="T6" fmla="*/ 607 w 607"/>
                  <a:gd name="T7" fmla="*/ 71 h 75"/>
                  <a:gd name="T8" fmla="*/ 597 w 607"/>
                  <a:gd name="T9" fmla="*/ 46 h 75"/>
                  <a:gd name="T10" fmla="*/ 499 w 607"/>
                  <a:gd name="T11" fmla="*/ 10 h 75"/>
                  <a:gd name="T12" fmla="*/ 499 w 607"/>
                  <a:gd name="T13" fmla="*/ 66 h 75"/>
                  <a:gd name="T14" fmla="*/ 489 w 607"/>
                  <a:gd name="T15" fmla="*/ 10 h 75"/>
                  <a:gd name="T16" fmla="*/ 527 w 607"/>
                  <a:gd name="T17" fmla="*/ 75 h 75"/>
                  <a:gd name="T18" fmla="*/ 527 w 607"/>
                  <a:gd name="T19" fmla="*/ 0 h 75"/>
                  <a:gd name="T20" fmla="*/ 448 w 607"/>
                  <a:gd name="T21" fmla="*/ 0 h 75"/>
                  <a:gd name="T22" fmla="*/ 424 w 607"/>
                  <a:gd name="T23" fmla="*/ 10 h 75"/>
                  <a:gd name="T24" fmla="*/ 424 w 607"/>
                  <a:gd name="T25" fmla="*/ 66 h 75"/>
                  <a:gd name="T26" fmla="*/ 462 w 607"/>
                  <a:gd name="T27" fmla="*/ 75 h 75"/>
                  <a:gd name="T28" fmla="*/ 462 w 607"/>
                  <a:gd name="T29" fmla="*/ 41 h 75"/>
                  <a:gd name="T30" fmla="*/ 448 w 607"/>
                  <a:gd name="T31" fmla="*/ 66 h 75"/>
                  <a:gd name="T32" fmla="*/ 354 w 607"/>
                  <a:gd name="T33" fmla="*/ 0 h 75"/>
                  <a:gd name="T34" fmla="*/ 369 w 607"/>
                  <a:gd name="T35" fmla="*/ 10 h 75"/>
                  <a:gd name="T36" fmla="*/ 349 w 607"/>
                  <a:gd name="T37" fmla="*/ 71 h 75"/>
                  <a:gd name="T38" fmla="*/ 397 w 607"/>
                  <a:gd name="T39" fmla="*/ 71 h 75"/>
                  <a:gd name="T40" fmla="*/ 388 w 607"/>
                  <a:gd name="T41" fmla="*/ 46 h 75"/>
                  <a:gd name="T42" fmla="*/ 289 w 607"/>
                  <a:gd name="T43" fmla="*/ 10 h 75"/>
                  <a:gd name="T44" fmla="*/ 289 w 607"/>
                  <a:gd name="T45" fmla="*/ 66 h 75"/>
                  <a:gd name="T46" fmla="*/ 280 w 607"/>
                  <a:gd name="T47" fmla="*/ 10 h 75"/>
                  <a:gd name="T48" fmla="*/ 318 w 607"/>
                  <a:gd name="T49" fmla="*/ 75 h 75"/>
                  <a:gd name="T50" fmla="*/ 318 w 607"/>
                  <a:gd name="T51" fmla="*/ 0 h 75"/>
                  <a:gd name="T52" fmla="*/ 248 w 607"/>
                  <a:gd name="T53" fmla="*/ 10 h 75"/>
                  <a:gd name="T54" fmla="*/ 220 w 607"/>
                  <a:gd name="T55" fmla="*/ 10 h 75"/>
                  <a:gd name="T56" fmla="*/ 210 w 607"/>
                  <a:gd name="T57" fmla="*/ 66 h 75"/>
                  <a:gd name="T58" fmla="*/ 258 w 607"/>
                  <a:gd name="T59" fmla="*/ 66 h 75"/>
                  <a:gd name="T60" fmla="*/ 220 w 607"/>
                  <a:gd name="T61" fmla="*/ 0 h 75"/>
                  <a:gd name="T62" fmla="*/ 178 w 607"/>
                  <a:gd name="T63" fmla="*/ 66 h 75"/>
                  <a:gd name="T64" fmla="*/ 150 w 607"/>
                  <a:gd name="T65" fmla="*/ 0 h 75"/>
                  <a:gd name="T66" fmla="*/ 150 w 607"/>
                  <a:gd name="T67" fmla="*/ 75 h 75"/>
                  <a:gd name="T68" fmla="*/ 188 w 607"/>
                  <a:gd name="T69" fmla="*/ 10 h 75"/>
                  <a:gd name="T70" fmla="*/ 99 w 607"/>
                  <a:gd name="T71" fmla="*/ 66 h 75"/>
                  <a:gd name="T72" fmla="*/ 70 w 607"/>
                  <a:gd name="T73" fmla="*/ 5 h 75"/>
                  <a:gd name="T74" fmla="*/ 89 w 607"/>
                  <a:gd name="T75" fmla="*/ 66 h 75"/>
                  <a:gd name="T76" fmla="*/ 75 w 607"/>
                  <a:gd name="T77" fmla="*/ 75 h 75"/>
                  <a:gd name="T78" fmla="*/ 118 w 607"/>
                  <a:gd name="T79" fmla="*/ 46 h 75"/>
                  <a:gd name="T80" fmla="*/ 108 w 607"/>
                  <a:gd name="T81" fmla="*/ 66 h 75"/>
                  <a:gd name="T82" fmla="*/ 39 w 607"/>
                  <a:gd name="T83" fmla="*/ 10 h 75"/>
                  <a:gd name="T84" fmla="*/ 10 w 607"/>
                  <a:gd name="T85" fmla="*/ 10 h 75"/>
                  <a:gd name="T86" fmla="*/ 0 w 607"/>
                  <a:gd name="T87" fmla="*/ 66 h 75"/>
                  <a:gd name="T88" fmla="*/ 48 w 607"/>
                  <a:gd name="T89" fmla="*/ 66 h 75"/>
                  <a:gd name="T90" fmla="*/ 10 w 607"/>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7" h="75">
                    <a:moveTo>
                      <a:pt x="588" y="66"/>
                    </a:moveTo>
                    <a:cubicBezTo>
                      <a:pt x="588" y="0"/>
                      <a:pt x="588" y="0"/>
                      <a:pt x="588" y="0"/>
                    </a:cubicBezTo>
                    <a:cubicBezTo>
                      <a:pt x="564" y="0"/>
                      <a:pt x="564" y="0"/>
                      <a:pt x="564" y="0"/>
                    </a:cubicBezTo>
                    <a:cubicBezTo>
                      <a:pt x="561" y="0"/>
                      <a:pt x="559" y="1"/>
                      <a:pt x="559" y="5"/>
                    </a:cubicBezTo>
                    <a:cubicBezTo>
                      <a:pt x="559" y="8"/>
                      <a:pt x="561" y="10"/>
                      <a:pt x="564" y="10"/>
                    </a:cubicBezTo>
                    <a:cubicBezTo>
                      <a:pt x="578" y="10"/>
                      <a:pt x="578" y="10"/>
                      <a:pt x="578" y="10"/>
                    </a:cubicBezTo>
                    <a:cubicBezTo>
                      <a:pt x="578" y="66"/>
                      <a:pt x="578" y="66"/>
                      <a:pt x="578" y="66"/>
                    </a:cubicBezTo>
                    <a:cubicBezTo>
                      <a:pt x="564" y="66"/>
                      <a:pt x="564" y="66"/>
                      <a:pt x="564" y="66"/>
                    </a:cubicBezTo>
                    <a:cubicBezTo>
                      <a:pt x="561" y="66"/>
                      <a:pt x="559" y="67"/>
                      <a:pt x="559" y="71"/>
                    </a:cubicBezTo>
                    <a:cubicBezTo>
                      <a:pt x="559" y="74"/>
                      <a:pt x="561" y="75"/>
                      <a:pt x="564" y="75"/>
                    </a:cubicBezTo>
                    <a:cubicBezTo>
                      <a:pt x="602" y="75"/>
                      <a:pt x="602" y="75"/>
                      <a:pt x="602" y="75"/>
                    </a:cubicBezTo>
                    <a:cubicBezTo>
                      <a:pt x="604" y="75"/>
                      <a:pt x="607" y="74"/>
                      <a:pt x="607" y="71"/>
                    </a:cubicBezTo>
                    <a:cubicBezTo>
                      <a:pt x="607" y="46"/>
                      <a:pt x="607" y="46"/>
                      <a:pt x="607" y="46"/>
                    </a:cubicBezTo>
                    <a:cubicBezTo>
                      <a:pt x="607" y="43"/>
                      <a:pt x="605" y="41"/>
                      <a:pt x="602" y="41"/>
                    </a:cubicBezTo>
                    <a:cubicBezTo>
                      <a:pt x="598" y="41"/>
                      <a:pt x="597" y="43"/>
                      <a:pt x="597" y="46"/>
                    </a:cubicBezTo>
                    <a:cubicBezTo>
                      <a:pt x="597" y="66"/>
                      <a:pt x="597" y="66"/>
                      <a:pt x="597" y="66"/>
                    </a:cubicBezTo>
                    <a:lnTo>
                      <a:pt x="588" y="66"/>
                    </a:lnTo>
                    <a:close/>
                    <a:moveTo>
                      <a:pt x="499" y="10"/>
                    </a:moveTo>
                    <a:cubicBezTo>
                      <a:pt x="527" y="10"/>
                      <a:pt x="527" y="10"/>
                      <a:pt x="527" y="10"/>
                    </a:cubicBezTo>
                    <a:cubicBezTo>
                      <a:pt x="527" y="66"/>
                      <a:pt x="527" y="66"/>
                      <a:pt x="527" y="66"/>
                    </a:cubicBezTo>
                    <a:cubicBezTo>
                      <a:pt x="499" y="66"/>
                      <a:pt x="499" y="66"/>
                      <a:pt x="499" y="66"/>
                    </a:cubicBezTo>
                    <a:lnTo>
                      <a:pt x="499" y="10"/>
                    </a:lnTo>
                    <a:close/>
                    <a:moveTo>
                      <a:pt x="499" y="0"/>
                    </a:moveTo>
                    <a:cubicBezTo>
                      <a:pt x="493" y="0"/>
                      <a:pt x="489" y="4"/>
                      <a:pt x="489" y="10"/>
                    </a:cubicBezTo>
                    <a:cubicBezTo>
                      <a:pt x="489" y="66"/>
                      <a:pt x="489" y="66"/>
                      <a:pt x="489" y="66"/>
                    </a:cubicBezTo>
                    <a:cubicBezTo>
                      <a:pt x="489" y="71"/>
                      <a:pt x="493" y="75"/>
                      <a:pt x="499" y="75"/>
                    </a:cubicBezTo>
                    <a:cubicBezTo>
                      <a:pt x="527" y="75"/>
                      <a:pt x="527" y="75"/>
                      <a:pt x="527" y="75"/>
                    </a:cubicBezTo>
                    <a:cubicBezTo>
                      <a:pt x="533" y="75"/>
                      <a:pt x="537" y="71"/>
                      <a:pt x="537" y="66"/>
                    </a:cubicBezTo>
                    <a:cubicBezTo>
                      <a:pt x="537" y="10"/>
                      <a:pt x="537" y="10"/>
                      <a:pt x="537" y="10"/>
                    </a:cubicBezTo>
                    <a:cubicBezTo>
                      <a:pt x="537" y="4"/>
                      <a:pt x="533" y="0"/>
                      <a:pt x="527" y="0"/>
                    </a:cubicBezTo>
                    <a:lnTo>
                      <a:pt x="499" y="0"/>
                    </a:lnTo>
                    <a:close/>
                    <a:moveTo>
                      <a:pt x="448" y="66"/>
                    </a:moveTo>
                    <a:cubicBezTo>
                      <a:pt x="448" y="0"/>
                      <a:pt x="448" y="0"/>
                      <a:pt x="448" y="0"/>
                    </a:cubicBezTo>
                    <a:cubicBezTo>
                      <a:pt x="424" y="0"/>
                      <a:pt x="424" y="0"/>
                      <a:pt x="424" y="0"/>
                    </a:cubicBezTo>
                    <a:cubicBezTo>
                      <a:pt x="422" y="0"/>
                      <a:pt x="419" y="1"/>
                      <a:pt x="419" y="5"/>
                    </a:cubicBezTo>
                    <a:cubicBezTo>
                      <a:pt x="419" y="8"/>
                      <a:pt x="422" y="10"/>
                      <a:pt x="424" y="10"/>
                    </a:cubicBezTo>
                    <a:cubicBezTo>
                      <a:pt x="438" y="10"/>
                      <a:pt x="438" y="10"/>
                      <a:pt x="438" y="10"/>
                    </a:cubicBezTo>
                    <a:cubicBezTo>
                      <a:pt x="438" y="66"/>
                      <a:pt x="438" y="66"/>
                      <a:pt x="438" y="66"/>
                    </a:cubicBezTo>
                    <a:cubicBezTo>
                      <a:pt x="424" y="66"/>
                      <a:pt x="424" y="66"/>
                      <a:pt x="424" y="66"/>
                    </a:cubicBezTo>
                    <a:cubicBezTo>
                      <a:pt x="422" y="66"/>
                      <a:pt x="419" y="67"/>
                      <a:pt x="419" y="71"/>
                    </a:cubicBezTo>
                    <a:cubicBezTo>
                      <a:pt x="419" y="74"/>
                      <a:pt x="422" y="75"/>
                      <a:pt x="424" y="75"/>
                    </a:cubicBezTo>
                    <a:cubicBezTo>
                      <a:pt x="462" y="75"/>
                      <a:pt x="462" y="75"/>
                      <a:pt x="462" y="75"/>
                    </a:cubicBezTo>
                    <a:cubicBezTo>
                      <a:pt x="465" y="75"/>
                      <a:pt x="467" y="74"/>
                      <a:pt x="467" y="71"/>
                    </a:cubicBezTo>
                    <a:cubicBezTo>
                      <a:pt x="467" y="46"/>
                      <a:pt x="467" y="46"/>
                      <a:pt x="467" y="46"/>
                    </a:cubicBezTo>
                    <a:cubicBezTo>
                      <a:pt x="467" y="43"/>
                      <a:pt x="466" y="41"/>
                      <a:pt x="462" y="41"/>
                    </a:cubicBezTo>
                    <a:cubicBezTo>
                      <a:pt x="459" y="41"/>
                      <a:pt x="457" y="43"/>
                      <a:pt x="457" y="46"/>
                    </a:cubicBezTo>
                    <a:cubicBezTo>
                      <a:pt x="457" y="66"/>
                      <a:pt x="457" y="66"/>
                      <a:pt x="457" y="66"/>
                    </a:cubicBezTo>
                    <a:lnTo>
                      <a:pt x="448" y="66"/>
                    </a:lnTo>
                    <a:close/>
                    <a:moveTo>
                      <a:pt x="378" y="66"/>
                    </a:moveTo>
                    <a:cubicBezTo>
                      <a:pt x="378" y="0"/>
                      <a:pt x="378" y="0"/>
                      <a:pt x="378" y="0"/>
                    </a:cubicBezTo>
                    <a:cubicBezTo>
                      <a:pt x="354" y="0"/>
                      <a:pt x="354" y="0"/>
                      <a:pt x="354" y="0"/>
                    </a:cubicBezTo>
                    <a:cubicBezTo>
                      <a:pt x="352" y="0"/>
                      <a:pt x="349" y="1"/>
                      <a:pt x="349" y="5"/>
                    </a:cubicBezTo>
                    <a:cubicBezTo>
                      <a:pt x="349" y="8"/>
                      <a:pt x="352" y="10"/>
                      <a:pt x="354" y="10"/>
                    </a:cubicBezTo>
                    <a:cubicBezTo>
                      <a:pt x="369" y="10"/>
                      <a:pt x="369" y="10"/>
                      <a:pt x="369" y="10"/>
                    </a:cubicBezTo>
                    <a:cubicBezTo>
                      <a:pt x="369" y="66"/>
                      <a:pt x="369" y="66"/>
                      <a:pt x="369" y="66"/>
                    </a:cubicBezTo>
                    <a:cubicBezTo>
                      <a:pt x="354" y="66"/>
                      <a:pt x="354" y="66"/>
                      <a:pt x="354" y="66"/>
                    </a:cubicBezTo>
                    <a:cubicBezTo>
                      <a:pt x="352" y="66"/>
                      <a:pt x="349" y="67"/>
                      <a:pt x="349" y="71"/>
                    </a:cubicBezTo>
                    <a:cubicBezTo>
                      <a:pt x="349" y="74"/>
                      <a:pt x="352" y="75"/>
                      <a:pt x="354" y="75"/>
                    </a:cubicBezTo>
                    <a:cubicBezTo>
                      <a:pt x="392" y="75"/>
                      <a:pt x="392" y="75"/>
                      <a:pt x="392" y="75"/>
                    </a:cubicBezTo>
                    <a:cubicBezTo>
                      <a:pt x="395" y="75"/>
                      <a:pt x="397" y="74"/>
                      <a:pt x="397" y="71"/>
                    </a:cubicBezTo>
                    <a:cubicBezTo>
                      <a:pt x="397" y="46"/>
                      <a:pt x="397" y="46"/>
                      <a:pt x="397" y="46"/>
                    </a:cubicBezTo>
                    <a:cubicBezTo>
                      <a:pt x="397" y="43"/>
                      <a:pt x="396" y="41"/>
                      <a:pt x="392" y="41"/>
                    </a:cubicBezTo>
                    <a:cubicBezTo>
                      <a:pt x="389" y="41"/>
                      <a:pt x="388" y="43"/>
                      <a:pt x="388" y="46"/>
                    </a:cubicBezTo>
                    <a:cubicBezTo>
                      <a:pt x="388" y="66"/>
                      <a:pt x="388" y="66"/>
                      <a:pt x="388" y="66"/>
                    </a:cubicBezTo>
                    <a:lnTo>
                      <a:pt x="378" y="66"/>
                    </a:lnTo>
                    <a:close/>
                    <a:moveTo>
                      <a:pt x="289" y="10"/>
                    </a:moveTo>
                    <a:cubicBezTo>
                      <a:pt x="318" y="10"/>
                      <a:pt x="318" y="10"/>
                      <a:pt x="318" y="10"/>
                    </a:cubicBezTo>
                    <a:cubicBezTo>
                      <a:pt x="318" y="66"/>
                      <a:pt x="318" y="66"/>
                      <a:pt x="318" y="66"/>
                    </a:cubicBezTo>
                    <a:cubicBezTo>
                      <a:pt x="289" y="66"/>
                      <a:pt x="289" y="66"/>
                      <a:pt x="289" y="66"/>
                    </a:cubicBezTo>
                    <a:lnTo>
                      <a:pt x="289" y="10"/>
                    </a:lnTo>
                    <a:close/>
                    <a:moveTo>
                      <a:pt x="289" y="0"/>
                    </a:moveTo>
                    <a:cubicBezTo>
                      <a:pt x="284" y="0"/>
                      <a:pt x="280" y="4"/>
                      <a:pt x="280" y="10"/>
                    </a:cubicBezTo>
                    <a:cubicBezTo>
                      <a:pt x="280" y="66"/>
                      <a:pt x="280" y="66"/>
                      <a:pt x="280" y="66"/>
                    </a:cubicBezTo>
                    <a:cubicBezTo>
                      <a:pt x="280" y="71"/>
                      <a:pt x="284" y="75"/>
                      <a:pt x="289" y="75"/>
                    </a:cubicBezTo>
                    <a:cubicBezTo>
                      <a:pt x="318" y="75"/>
                      <a:pt x="318" y="75"/>
                      <a:pt x="318" y="75"/>
                    </a:cubicBezTo>
                    <a:cubicBezTo>
                      <a:pt x="323" y="75"/>
                      <a:pt x="328" y="71"/>
                      <a:pt x="328" y="66"/>
                    </a:cubicBezTo>
                    <a:cubicBezTo>
                      <a:pt x="328" y="10"/>
                      <a:pt x="328" y="10"/>
                      <a:pt x="328" y="10"/>
                    </a:cubicBezTo>
                    <a:cubicBezTo>
                      <a:pt x="328" y="4"/>
                      <a:pt x="323" y="0"/>
                      <a:pt x="318" y="0"/>
                    </a:cubicBezTo>
                    <a:lnTo>
                      <a:pt x="289" y="0"/>
                    </a:lnTo>
                    <a:close/>
                    <a:moveTo>
                      <a:pt x="220" y="10"/>
                    </a:moveTo>
                    <a:cubicBezTo>
                      <a:pt x="248" y="10"/>
                      <a:pt x="248" y="10"/>
                      <a:pt x="248" y="10"/>
                    </a:cubicBezTo>
                    <a:cubicBezTo>
                      <a:pt x="248" y="66"/>
                      <a:pt x="248" y="66"/>
                      <a:pt x="248" y="66"/>
                    </a:cubicBezTo>
                    <a:cubicBezTo>
                      <a:pt x="220" y="66"/>
                      <a:pt x="220" y="66"/>
                      <a:pt x="220" y="66"/>
                    </a:cubicBezTo>
                    <a:lnTo>
                      <a:pt x="220" y="10"/>
                    </a:lnTo>
                    <a:close/>
                    <a:moveTo>
                      <a:pt x="220" y="0"/>
                    </a:moveTo>
                    <a:cubicBezTo>
                      <a:pt x="214" y="0"/>
                      <a:pt x="210" y="4"/>
                      <a:pt x="210" y="10"/>
                    </a:cubicBezTo>
                    <a:cubicBezTo>
                      <a:pt x="210" y="66"/>
                      <a:pt x="210" y="66"/>
                      <a:pt x="210" y="66"/>
                    </a:cubicBezTo>
                    <a:cubicBezTo>
                      <a:pt x="210" y="71"/>
                      <a:pt x="214" y="75"/>
                      <a:pt x="220" y="75"/>
                    </a:cubicBezTo>
                    <a:cubicBezTo>
                      <a:pt x="248" y="75"/>
                      <a:pt x="248" y="75"/>
                      <a:pt x="248" y="75"/>
                    </a:cubicBezTo>
                    <a:cubicBezTo>
                      <a:pt x="254" y="75"/>
                      <a:pt x="258" y="71"/>
                      <a:pt x="258" y="66"/>
                    </a:cubicBezTo>
                    <a:cubicBezTo>
                      <a:pt x="258" y="10"/>
                      <a:pt x="258" y="10"/>
                      <a:pt x="258" y="10"/>
                    </a:cubicBezTo>
                    <a:cubicBezTo>
                      <a:pt x="258" y="4"/>
                      <a:pt x="253" y="0"/>
                      <a:pt x="248" y="0"/>
                    </a:cubicBezTo>
                    <a:lnTo>
                      <a:pt x="220" y="0"/>
                    </a:lnTo>
                    <a:close/>
                    <a:moveTo>
                      <a:pt x="150" y="10"/>
                    </a:moveTo>
                    <a:cubicBezTo>
                      <a:pt x="178" y="10"/>
                      <a:pt x="178" y="10"/>
                      <a:pt x="178" y="10"/>
                    </a:cubicBezTo>
                    <a:cubicBezTo>
                      <a:pt x="178" y="66"/>
                      <a:pt x="178" y="66"/>
                      <a:pt x="178" y="66"/>
                    </a:cubicBezTo>
                    <a:cubicBezTo>
                      <a:pt x="150" y="66"/>
                      <a:pt x="150" y="66"/>
                      <a:pt x="150" y="66"/>
                    </a:cubicBezTo>
                    <a:lnTo>
                      <a:pt x="150" y="10"/>
                    </a:lnTo>
                    <a:close/>
                    <a:moveTo>
                      <a:pt x="150" y="0"/>
                    </a:moveTo>
                    <a:cubicBezTo>
                      <a:pt x="144" y="0"/>
                      <a:pt x="140" y="4"/>
                      <a:pt x="140" y="10"/>
                    </a:cubicBezTo>
                    <a:cubicBezTo>
                      <a:pt x="140" y="66"/>
                      <a:pt x="140" y="66"/>
                      <a:pt x="140" y="66"/>
                    </a:cubicBezTo>
                    <a:cubicBezTo>
                      <a:pt x="140" y="71"/>
                      <a:pt x="144" y="75"/>
                      <a:pt x="150" y="75"/>
                    </a:cubicBezTo>
                    <a:cubicBezTo>
                      <a:pt x="178" y="75"/>
                      <a:pt x="178" y="75"/>
                      <a:pt x="178" y="75"/>
                    </a:cubicBezTo>
                    <a:cubicBezTo>
                      <a:pt x="184" y="75"/>
                      <a:pt x="188" y="71"/>
                      <a:pt x="188" y="66"/>
                    </a:cubicBezTo>
                    <a:cubicBezTo>
                      <a:pt x="188" y="10"/>
                      <a:pt x="188" y="10"/>
                      <a:pt x="188" y="10"/>
                    </a:cubicBezTo>
                    <a:cubicBezTo>
                      <a:pt x="188" y="4"/>
                      <a:pt x="184" y="0"/>
                      <a:pt x="178" y="0"/>
                    </a:cubicBezTo>
                    <a:lnTo>
                      <a:pt x="150" y="0"/>
                    </a:lnTo>
                    <a:close/>
                    <a:moveTo>
                      <a:pt x="99" y="66"/>
                    </a:moveTo>
                    <a:cubicBezTo>
                      <a:pt x="99" y="0"/>
                      <a:pt x="99" y="0"/>
                      <a:pt x="99" y="0"/>
                    </a:cubicBezTo>
                    <a:cubicBezTo>
                      <a:pt x="75" y="0"/>
                      <a:pt x="75" y="0"/>
                      <a:pt x="75" y="0"/>
                    </a:cubicBezTo>
                    <a:cubicBezTo>
                      <a:pt x="73" y="0"/>
                      <a:pt x="70" y="1"/>
                      <a:pt x="70" y="5"/>
                    </a:cubicBezTo>
                    <a:cubicBezTo>
                      <a:pt x="70" y="8"/>
                      <a:pt x="73" y="10"/>
                      <a:pt x="75" y="10"/>
                    </a:cubicBezTo>
                    <a:cubicBezTo>
                      <a:pt x="89" y="10"/>
                      <a:pt x="89" y="10"/>
                      <a:pt x="89" y="10"/>
                    </a:cubicBezTo>
                    <a:cubicBezTo>
                      <a:pt x="89" y="66"/>
                      <a:pt x="89" y="66"/>
                      <a:pt x="89" y="66"/>
                    </a:cubicBezTo>
                    <a:cubicBezTo>
                      <a:pt x="75" y="66"/>
                      <a:pt x="75" y="66"/>
                      <a:pt x="75" y="66"/>
                    </a:cubicBezTo>
                    <a:cubicBezTo>
                      <a:pt x="73" y="66"/>
                      <a:pt x="70" y="67"/>
                      <a:pt x="70" y="71"/>
                    </a:cubicBezTo>
                    <a:cubicBezTo>
                      <a:pt x="70" y="74"/>
                      <a:pt x="73" y="75"/>
                      <a:pt x="75" y="75"/>
                    </a:cubicBezTo>
                    <a:cubicBezTo>
                      <a:pt x="113" y="75"/>
                      <a:pt x="113" y="75"/>
                      <a:pt x="113" y="75"/>
                    </a:cubicBezTo>
                    <a:cubicBezTo>
                      <a:pt x="116" y="75"/>
                      <a:pt x="118" y="74"/>
                      <a:pt x="118" y="71"/>
                    </a:cubicBezTo>
                    <a:cubicBezTo>
                      <a:pt x="118" y="46"/>
                      <a:pt x="118" y="46"/>
                      <a:pt x="118" y="46"/>
                    </a:cubicBezTo>
                    <a:cubicBezTo>
                      <a:pt x="118" y="43"/>
                      <a:pt x="117" y="41"/>
                      <a:pt x="113" y="41"/>
                    </a:cubicBezTo>
                    <a:cubicBezTo>
                      <a:pt x="110" y="41"/>
                      <a:pt x="108" y="43"/>
                      <a:pt x="108" y="46"/>
                    </a:cubicBezTo>
                    <a:cubicBezTo>
                      <a:pt x="108" y="66"/>
                      <a:pt x="108" y="66"/>
                      <a:pt x="108" y="66"/>
                    </a:cubicBezTo>
                    <a:lnTo>
                      <a:pt x="99" y="66"/>
                    </a:lnTo>
                    <a:close/>
                    <a:moveTo>
                      <a:pt x="10" y="10"/>
                    </a:moveTo>
                    <a:cubicBezTo>
                      <a:pt x="39" y="10"/>
                      <a:pt x="39" y="10"/>
                      <a:pt x="39" y="10"/>
                    </a:cubicBezTo>
                    <a:cubicBezTo>
                      <a:pt x="39" y="66"/>
                      <a:pt x="39" y="66"/>
                      <a:pt x="39" y="66"/>
                    </a:cubicBezTo>
                    <a:cubicBezTo>
                      <a:pt x="10" y="66"/>
                      <a:pt x="10" y="66"/>
                      <a:pt x="10" y="66"/>
                    </a:cubicBezTo>
                    <a:lnTo>
                      <a:pt x="10" y="10"/>
                    </a:lnTo>
                    <a:close/>
                    <a:moveTo>
                      <a:pt x="10" y="0"/>
                    </a:moveTo>
                    <a:cubicBezTo>
                      <a:pt x="5" y="0"/>
                      <a:pt x="0" y="4"/>
                      <a:pt x="0" y="10"/>
                    </a:cubicBezTo>
                    <a:cubicBezTo>
                      <a:pt x="0" y="66"/>
                      <a:pt x="0" y="66"/>
                      <a:pt x="0" y="66"/>
                    </a:cubicBezTo>
                    <a:cubicBezTo>
                      <a:pt x="0" y="71"/>
                      <a:pt x="5" y="75"/>
                      <a:pt x="10" y="75"/>
                    </a:cubicBezTo>
                    <a:cubicBezTo>
                      <a:pt x="39" y="75"/>
                      <a:pt x="39" y="75"/>
                      <a:pt x="39" y="75"/>
                    </a:cubicBezTo>
                    <a:cubicBezTo>
                      <a:pt x="44" y="75"/>
                      <a:pt x="48" y="71"/>
                      <a:pt x="48" y="66"/>
                    </a:cubicBezTo>
                    <a:cubicBezTo>
                      <a:pt x="48" y="10"/>
                      <a:pt x="48" y="10"/>
                      <a:pt x="48" y="10"/>
                    </a:cubicBezTo>
                    <a:cubicBezTo>
                      <a:pt x="48" y="4"/>
                      <a:pt x="44" y="0"/>
                      <a:pt x="39" y="0"/>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445"/>
              <p:cNvSpPr>
                <a:spLocks noEditPoints="1"/>
              </p:cNvSpPr>
              <p:nvPr/>
            </p:nvSpPr>
            <p:spPr bwMode="auto">
              <a:xfrm>
                <a:off x="7502525" y="6832600"/>
                <a:ext cx="257175" cy="33338"/>
              </a:xfrm>
              <a:custGeom>
                <a:avLst/>
                <a:gdLst>
                  <a:gd name="T0" fmla="*/ 597 w 607"/>
                  <a:gd name="T1" fmla="*/ 65 h 75"/>
                  <a:gd name="T2" fmla="*/ 569 w 607"/>
                  <a:gd name="T3" fmla="*/ 0 h 75"/>
                  <a:gd name="T4" fmla="*/ 569 w 607"/>
                  <a:gd name="T5" fmla="*/ 75 h 75"/>
                  <a:gd name="T6" fmla="*/ 607 w 607"/>
                  <a:gd name="T7" fmla="*/ 9 h 75"/>
                  <a:gd name="T8" fmla="*/ 518 w 607"/>
                  <a:gd name="T9" fmla="*/ 65 h 75"/>
                  <a:gd name="T10" fmla="*/ 489 w 607"/>
                  <a:gd name="T11" fmla="*/ 4 h 75"/>
                  <a:gd name="T12" fmla="*/ 508 w 607"/>
                  <a:gd name="T13" fmla="*/ 65 h 75"/>
                  <a:gd name="T14" fmla="*/ 494 w 607"/>
                  <a:gd name="T15" fmla="*/ 75 h 75"/>
                  <a:gd name="T16" fmla="*/ 537 w 607"/>
                  <a:gd name="T17" fmla="*/ 46 h 75"/>
                  <a:gd name="T18" fmla="*/ 527 w 607"/>
                  <a:gd name="T19" fmla="*/ 65 h 75"/>
                  <a:gd name="T20" fmla="*/ 457 w 607"/>
                  <a:gd name="T21" fmla="*/ 9 h 75"/>
                  <a:gd name="T22" fmla="*/ 429 w 607"/>
                  <a:gd name="T23" fmla="*/ 9 h 75"/>
                  <a:gd name="T24" fmla="*/ 419 w 607"/>
                  <a:gd name="T25" fmla="*/ 65 h 75"/>
                  <a:gd name="T26" fmla="*/ 467 w 607"/>
                  <a:gd name="T27" fmla="*/ 65 h 75"/>
                  <a:gd name="T28" fmla="*/ 429 w 607"/>
                  <a:gd name="T29" fmla="*/ 0 h 75"/>
                  <a:gd name="T30" fmla="*/ 388 w 607"/>
                  <a:gd name="T31" fmla="*/ 65 h 75"/>
                  <a:gd name="T32" fmla="*/ 359 w 607"/>
                  <a:gd name="T33" fmla="*/ 0 h 75"/>
                  <a:gd name="T34" fmla="*/ 359 w 607"/>
                  <a:gd name="T35" fmla="*/ 75 h 75"/>
                  <a:gd name="T36" fmla="*/ 397 w 607"/>
                  <a:gd name="T37" fmla="*/ 9 h 75"/>
                  <a:gd name="T38" fmla="*/ 308 w 607"/>
                  <a:gd name="T39" fmla="*/ 65 h 75"/>
                  <a:gd name="T40" fmla="*/ 280 w 607"/>
                  <a:gd name="T41" fmla="*/ 4 h 75"/>
                  <a:gd name="T42" fmla="*/ 299 w 607"/>
                  <a:gd name="T43" fmla="*/ 65 h 75"/>
                  <a:gd name="T44" fmla="*/ 284 w 607"/>
                  <a:gd name="T45" fmla="*/ 75 h 75"/>
                  <a:gd name="T46" fmla="*/ 328 w 607"/>
                  <a:gd name="T47" fmla="*/ 46 h 75"/>
                  <a:gd name="T48" fmla="*/ 318 w 607"/>
                  <a:gd name="T49" fmla="*/ 65 h 75"/>
                  <a:gd name="T50" fmla="*/ 248 w 607"/>
                  <a:gd name="T51" fmla="*/ 9 h 75"/>
                  <a:gd name="T52" fmla="*/ 220 w 607"/>
                  <a:gd name="T53" fmla="*/ 9 h 75"/>
                  <a:gd name="T54" fmla="*/ 210 w 607"/>
                  <a:gd name="T55" fmla="*/ 65 h 75"/>
                  <a:gd name="T56" fmla="*/ 258 w 607"/>
                  <a:gd name="T57" fmla="*/ 65 h 75"/>
                  <a:gd name="T58" fmla="*/ 220 w 607"/>
                  <a:gd name="T59" fmla="*/ 0 h 75"/>
                  <a:gd name="T60" fmla="*/ 145 w 607"/>
                  <a:gd name="T61" fmla="*/ 0 h 75"/>
                  <a:gd name="T62" fmla="*/ 159 w 607"/>
                  <a:gd name="T63" fmla="*/ 9 h 75"/>
                  <a:gd name="T64" fmla="*/ 140 w 607"/>
                  <a:gd name="T65" fmla="*/ 70 h 75"/>
                  <a:gd name="T66" fmla="*/ 188 w 607"/>
                  <a:gd name="T67" fmla="*/ 70 h 75"/>
                  <a:gd name="T68" fmla="*/ 178 w 607"/>
                  <a:gd name="T69" fmla="*/ 46 h 75"/>
                  <a:gd name="T70" fmla="*/ 99 w 607"/>
                  <a:gd name="T71" fmla="*/ 65 h 75"/>
                  <a:gd name="T72" fmla="*/ 70 w 607"/>
                  <a:gd name="T73" fmla="*/ 4 h 75"/>
                  <a:gd name="T74" fmla="*/ 89 w 607"/>
                  <a:gd name="T75" fmla="*/ 65 h 75"/>
                  <a:gd name="T76" fmla="*/ 75 w 607"/>
                  <a:gd name="T77" fmla="*/ 75 h 75"/>
                  <a:gd name="T78" fmla="*/ 118 w 607"/>
                  <a:gd name="T79" fmla="*/ 46 h 75"/>
                  <a:gd name="T80" fmla="*/ 108 w 607"/>
                  <a:gd name="T81" fmla="*/ 65 h 75"/>
                  <a:gd name="T82" fmla="*/ 29 w 607"/>
                  <a:gd name="T83" fmla="*/ 0 h 75"/>
                  <a:gd name="T84" fmla="*/ 5 w 607"/>
                  <a:gd name="T85" fmla="*/ 9 h 75"/>
                  <a:gd name="T86" fmla="*/ 5 w 607"/>
                  <a:gd name="T87" fmla="*/ 65 h 75"/>
                  <a:gd name="T88" fmla="*/ 44 w 607"/>
                  <a:gd name="T89" fmla="*/ 75 h 75"/>
                  <a:gd name="T90" fmla="*/ 44 w 607"/>
                  <a:gd name="T91" fmla="*/ 41 h 75"/>
                  <a:gd name="T92" fmla="*/ 29 w 607"/>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7" h="75">
                    <a:moveTo>
                      <a:pt x="569" y="9"/>
                    </a:moveTo>
                    <a:cubicBezTo>
                      <a:pt x="597" y="9"/>
                      <a:pt x="597" y="9"/>
                      <a:pt x="597" y="9"/>
                    </a:cubicBezTo>
                    <a:cubicBezTo>
                      <a:pt x="597" y="65"/>
                      <a:pt x="597" y="65"/>
                      <a:pt x="597" y="65"/>
                    </a:cubicBezTo>
                    <a:cubicBezTo>
                      <a:pt x="569" y="65"/>
                      <a:pt x="569" y="65"/>
                      <a:pt x="569" y="65"/>
                    </a:cubicBezTo>
                    <a:lnTo>
                      <a:pt x="569" y="9"/>
                    </a:lnTo>
                    <a:close/>
                    <a:moveTo>
                      <a:pt x="569" y="0"/>
                    </a:moveTo>
                    <a:cubicBezTo>
                      <a:pt x="563" y="0"/>
                      <a:pt x="559" y="4"/>
                      <a:pt x="559" y="9"/>
                    </a:cubicBezTo>
                    <a:cubicBezTo>
                      <a:pt x="559" y="65"/>
                      <a:pt x="559" y="65"/>
                      <a:pt x="559" y="65"/>
                    </a:cubicBezTo>
                    <a:cubicBezTo>
                      <a:pt x="559" y="71"/>
                      <a:pt x="563" y="75"/>
                      <a:pt x="569" y="75"/>
                    </a:cubicBezTo>
                    <a:cubicBezTo>
                      <a:pt x="597" y="75"/>
                      <a:pt x="597" y="75"/>
                      <a:pt x="597" y="75"/>
                    </a:cubicBezTo>
                    <a:cubicBezTo>
                      <a:pt x="603" y="75"/>
                      <a:pt x="607" y="71"/>
                      <a:pt x="607" y="65"/>
                    </a:cubicBezTo>
                    <a:cubicBezTo>
                      <a:pt x="607" y="9"/>
                      <a:pt x="607" y="9"/>
                      <a:pt x="607" y="9"/>
                    </a:cubicBezTo>
                    <a:cubicBezTo>
                      <a:pt x="607" y="4"/>
                      <a:pt x="602" y="0"/>
                      <a:pt x="597" y="0"/>
                    </a:cubicBezTo>
                    <a:lnTo>
                      <a:pt x="569" y="0"/>
                    </a:lnTo>
                    <a:close/>
                    <a:moveTo>
                      <a:pt x="518" y="65"/>
                    </a:moveTo>
                    <a:cubicBezTo>
                      <a:pt x="518" y="0"/>
                      <a:pt x="518" y="0"/>
                      <a:pt x="518" y="0"/>
                    </a:cubicBezTo>
                    <a:cubicBezTo>
                      <a:pt x="494" y="0"/>
                      <a:pt x="494" y="0"/>
                      <a:pt x="494" y="0"/>
                    </a:cubicBezTo>
                    <a:cubicBezTo>
                      <a:pt x="491" y="0"/>
                      <a:pt x="489" y="1"/>
                      <a:pt x="489" y="4"/>
                    </a:cubicBezTo>
                    <a:cubicBezTo>
                      <a:pt x="489" y="8"/>
                      <a:pt x="491" y="9"/>
                      <a:pt x="494" y="9"/>
                    </a:cubicBezTo>
                    <a:cubicBezTo>
                      <a:pt x="508" y="9"/>
                      <a:pt x="508" y="9"/>
                      <a:pt x="508" y="9"/>
                    </a:cubicBezTo>
                    <a:cubicBezTo>
                      <a:pt x="508" y="65"/>
                      <a:pt x="508" y="65"/>
                      <a:pt x="508" y="65"/>
                    </a:cubicBezTo>
                    <a:cubicBezTo>
                      <a:pt x="494" y="65"/>
                      <a:pt x="494" y="65"/>
                      <a:pt x="494" y="65"/>
                    </a:cubicBezTo>
                    <a:cubicBezTo>
                      <a:pt x="491" y="65"/>
                      <a:pt x="489" y="67"/>
                      <a:pt x="489" y="70"/>
                    </a:cubicBezTo>
                    <a:cubicBezTo>
                      <a:pt x="489" y="74"/>
                      <a:pt x="491" y="75"/>
                      <a:pt x="494" y="75"/>
                    </a:cubicBezTo>
                    <a:cubicBezTo>
                      <a:pt x="532" y="75"/>
                      <a:pt x="532" y="75"/>
                      <a:pt x="532" y="75"/>
                    </a:cubicBezTo>
                    <a:cubicBezTo>
                      <a:pt x="535" y="75"/>
                      <a:pt x="537" y="74"/>
                      <a:pt x="537" y="70"/>
                    </a:cubicBezTo>
                    <a:cubicBezTo>
                      <a:pt x="537" y="46"/>
                      <a:pt x="537" y="46"/>
                      <a:pt x="537" y="46"/>
                    </a:cubicBezTo>
                    <a:cubicBezTo>
                      <a:pt x="537" y="43"/>
                      <a:pt x="536" y="41"/>
                      <a:pt x="532" y="41"/>
                    </a:cubicBezTo>
                    <a:cubicBezTo>
                      <a:pt x="528" y="41"/>
                      <a:pt x="527" y="43"/>
                      <a:pt x="527" y="46"/>
                    </a:cubicBezTo>
                    <a:cubicBezTo>
                      <a:pt x="527" y="65"/>
                      <a:pt x="527" y="65"/>
                      <a:pt x="527" y="65"/>
                    </a:cubicBezTo>
                    <a:lnTo>
                      <a:pt x="518" y="65"/>
                    </a:lnTo>
                    <a:close/>
                    <a:moveTo>
                      <a:pt x="429" y="9"/>
                    </a:moveTo>
                    <a:cubicBezTo>
                      <a:pt x="457" y="9"/>
                      <a:pt x="457" y="9"/>
                      <a:pt x="457" y="9"/>
                    </a:cubicBezTo>
                    <a:cubicBezTo>
                      <a:pt x="457" y="65"/>
                      <a:pt x="457" y="65"/>
                      <a:pt x="457" y="65"/>
                    </a:cubicBezTo>
                    <a:cubicBezTo>
                      <a:pt x="429" y="65"/>
                      <a:pt x="429" y="65"/>
                      <a:pt x="429" y="65"/>
                    </a:cubicBezTo>
                    <a:lnTo>
                      <a:pt x="429" y="9"/>
                    </a:lnTo>
                    <a:close/>
                    <a:moveTo>
                      <a:pt x="429" y="0"/>
                    </a:moveTo>
                    <a:cubicBezTo>
                      <a:pt x="424" y="0"/>
                      <a:pt x="419" y="4"/>
                      <a:pt x="419" y="9"/>
                    </a:cubicBezTo>
                    <a:cubicBezTo>
                      <a:pt x="419" y="65"/>
                      <a:pt x="419" y="65"/>
                      <a:pt x="419" y="65"/>
                    </a:cubicBezTo>
                    <a:cubicBezTo>
                      <a:pt x="419" y="71"/>
                      <a:pt x="423" y="75"/>
                      <a:pt x="429" y="75"/>
                    </a:cubicBezTo>
                    <a:cubicBezTo>
                      <a:pt x="457" y="75"/>
                      <a:pt x="457" y="75"/>
                      <a:pt x="457" y="75"/>
                    </a:cubicBezTo>
                    <a:cubicBezTo>
                      <a:pt x="463" y="75"/>
                      <a:pt x="467" y="71"/>
                      <a:pt x="467" y="65"/>
                    </a:cubicBezTo>
                    <a:cubicBezTo>
                      <a:pt x="467" y="9"/>
                      <a:pt x="467" y="9"/>
                      <a:pt x="467" y="9"/>
                    </a:cubicBezTo>
                    <a:cubicBezTo>
                      <a:pt x="467" y="4"/>
                      <a:pt x="463" y="0"/>
                      <a:pt x="457" y="0"/>
                    </a:cubicBezTo>
                    <a:lnTo>
                      <a:pt x="429" y="0"/>
                    </a:lnTo>
                    <a:close/>
                    <a:moveTo>
                      <a:pt x="359" y="9"/>
                    </a:moveTo>
                    <a:cubicBezTo>
                      <a:pt x="388" y="9"/>
                      <a:pt x="388" y="9"/>
                      <a:pt x="388" y="9"/>
                    </a:cubicBezTo>
                    <a:cubicBezTo>
                      <a:pt x="388" y="65"/>
                      <a:pt x="388" y="65"/>
                      <a:pt x="388" y="65"/>
                    </a:cubicBezTo>
                    <a:cubicBezTo>
                      <a:pt x="359" y="65"/>
                      <a:pt x="359" y="65"/>
                      <a:pt x="359" y="65"/>
                    </a:cubicBezTo>
                    <a:lnTo>
                      <a:pt x="359" y="9"/>
                    </a:lnTo>
                    <a:close/>
                    <a:moveTo>
                      <a:pt x="359" y="0"/>
                    </a:moveTo>
                    <a:cubicBezTo>
                      <a:pt x="354" y="0"/>
                      <a:pt x="349" y="4"/>
                      <a:pt x="349" y="9"/>
                    </a:cubicBezTo>
                    <a:cubicBezTo>
                      <a:pt x="349" y="65"/>
                      <a:pt x="349" y="65"/>
                      <a:pt x="349" y="65"/>
                    </a:cubicBezTo>
                    <a:cubicBezTo>
                      <a:pt x="349" y="71"/>
                      <a:pt x="354" y="75"/>
                      <a:pt x="359" y="75"/>
                    </a:cubicBezTo>
                    <a:cubicBezTo>
                      <a:pt x="388" y="75"/>
                      <a:pt x="388" y="75"/>
                      <a:pt x="388" y="75"/>
                    </a:cubicBezTo>
                    <a:cubicBezTo>
                      <a:pt x="393" y="75"/>
                      <a:pt x="397" y="71"/>
                      <a:pt x="397" y="65"/>
                    </a:cubicBezTo>
                    <a:cubicBezTo>
                      <a:pt x="397" y="9"/>
                      <a:pt x="397" y="9"/>
                      <a:pt x="397" y="9"/>
                    </a:cubicBezTo>
                    <a:cubicBezTo>
                      <a:pt x="397" y="4"/>
                      <a:pt x="393" y="0"/>
                      <a:pt x="388" y="0"/>
                    </a:cubicBezTo>
                    <a:lnTo>
                      <a:pt x="359" y="0"/>
                    </a:lnTo>
                    <a:close/>
                    <a:moveTo>
                      <a:pt x="308" y="65"/>
                    </a:moveTo>
                    <a:cubicBezTo>
                      <a:pt x="308" y="0"/>
                      <a:pt x="308" y="0"/>
                      <a:pt x="308" y="0"/>
                    </a:cubicBezTo>
                    <a:cubicBezTo>
                      <a:pt x="284" y="0"/>
                      <a:pt x="284" y="0"/>
                      <a:pt x="284" y="0"/>
                    </a:cubicBezTo>
                    <a:cubicBezTo>
                      <a:pt x="282" y="0"/>
                      <a:pt x="280" y="1"/>
                      <a:pt x="280" y="4"/>
                    </a:cubicBezTo>
                    <a:cubicBezTo>
                      <a:pt x="280" y="8"/>
                      <a:pt x="282" y="9"/>
                      <a:pt x="284" y="9"/>
                    </a:cubicBezTo>
                    <a:cubicBezTo>
                      <a:pt x="299" y="9"/>
                      <a:pt x="299" y="9"/>
                      <a:pt x="299" y="9"/>
                    </a:cubicBezTo>
                    <a:cubicBezTo>
                      <a:pt x="299" y="65"/>
                      <a:pt x="299" y="65"/>
                      <a:pt x="299" y="65"/>
                    </a:cubicBezTo>
                    <a:cubicBezTo>
                      <a:pt x="284" y="65"/>
                      <a:pt x="284" y="65"/>
                      <a:pt x="284" y="65"/>
                    </a:cubicBezTo>
                    <a:cubicBezTo>
                      <a:pt x="282" y="65"/>
                      <a:pt x="280" y="67"/>
                      <a:pt x="280" y="70"/>
                    </a:cubicBezTo>
                    <a:cubicBezTo>
                      <a:pt x="280" y="74"/>
                      <a:pt x="282" y="75"/>
                      <a:pt x="284" y="75"/>
                    </a:cubicBezTo>
                    <a:cubicBezTo>
                      <a:pt x="323" y="75"/>
                      <a:pt x="323" y="75"/>
                      <a:pt x="323" y="75"/>
                    </a:cubicBezTo>
                    <a:cubicBezTo>
                      <a:pt x="325" y="75"/>
                      <a:pt x="328" y="74"/>
                      <a:pt x="328" y="70"/>
                    </a:cubicBezTo>
                    <a:cubicBezTo>
                      <a:pt x="328" y="46"/>
                      <a:pt x="328" y="46"/>
                      <a:pt x="328" y="46"/>
                    </a:cubicBezTo>
                    <a:cubicBezTo>
                      <a:pt x="328" y="43"/>
                      <a:pt x="326" y="41"/>
                      <a:pt x="323" y="41"/>
                    </a:cubicBezTo>
                    <a:cubicBezTo>
                      <a:pt x="319" y="41"/>
                      <a:pt x="318" y="43"/>
                      <a:pt x="318" y="46"/>
                    </a:cubicBezTo>
                    <a:cubicBezTo>
                      <a:pt x="318" y="65"/>
                      <a:pt x="318" y="65"/>
                      <a:pt x="318" y="65"/>
                    </a:cubicBezTo>
                    <a:lnTo>
                      <a:pt x="308" y="65"/>
                    </a:lnTo>
                    <a:close/>
                    <a:moveTo>
                      <a:pt x="220" y="9"/>
                    </a:moveTo>
                    <a:cubicBezTo>
                      <a:pt x="248" y="9"/>
                      <a:pt x="248" y="9"/>
                      <a:pt x="248" y="9"/>
                    </a:cubicBezTo>
                    <a:cubicBezTo>
                      <a:pt x="248" y="65"/>
                      <a:pt x="248" y="65"/>
                      <a:pt x="248" y="65"/>
                    </a:cubicBezTo>
                    <a:cubicBezTo>
                      <a:pt x="220" y="65"/>
                      <a:pt x="220" y="65"/>
                      <a:pt x="220" y="65"/>
                    </a:cubicBezTo>
                    <a:lnTo>
                      <a:pt x="220" y="9"/>
                    </a:lnTo>
                    <a:close/>
                    <a:moveTo>
                      <a:pt x="220" y="0"/>
                    </a:moveTo>
                    <a:cubicBezTo>
                      <a:pt x="214" y="0"/>
                      <a:pt x="210" y="4"/>
                      <a:pt x="210" y="9"/>
                    </a:cubicBezTo>
                    <a:cubicBezTo>
                      <a:pt x="210" y="65"/>
                      <a:pt x="210" y="65"/>
                      <a:pt x="210" y="65"/>
                    </a:cubicBezTo>
                    <a:cubicBezTo>
                      <a:pt x="210" y="71"/>
                      <a:pt x="214" y="75"/>
                      <a:pt x="220" y="75"/>
                    </a:cubicBezTo>
                    <a:cubicBezTo>
                      <a:pt x="248" y="75"/>
                      <a:pt x="248" y="75"/>
                      <a:pt x="248" y="75"/>
                    </a:cubicBezTo>
                    <a:cubicBezTo>
                      <a:pt x="254" y="75"/>
                      <a:pt x="258" y="71"/>
                      <a:pt x="258" y="65"/>
                    </a:cubicBezTo>
                    <a:cubicBezTo>
                      <a:pt x="258" y="9"/>
                      <a:pt x="258" y="9"/>
                      <a:pt x="258" y="9"/>
                    </a:cubicBezTo>
                    <a:cubicBezTo>
                      <a:pt x="258" y="4"/>
                      <a:pt x="253" y="0"/>
                      <a:pt x="248" y="0"/>
                    </a:cubicBezTo>
                    <a:lnTo>
                      <a:pt x="220" y="0"/>
                    </a:lnTo>
                    <a:close/>
                    <a:moveTo>
                      <a:pt x="169" y="65"/>
                    </a:moveTo>
                    <a:cubicBezTo>
                      <a:pt x="169" y="0"/>
                      <a:pt x="169" y="0"/>
                      <a:pt x="169" y="0"/>
                    </a:cubicBezTo>
                    <a:cubicBezTo>
                      <a:pt x="145" y="0"/>
                      <a:pt x="145" y="0"/>
                      <a:pt x="145" y="0"/>
                    </a:cubicBezTo>
                    <a:cubicBezTo>
                      <a:pt x="142" y="0"/>
                      <a:pt x="140" y="1"/>
                      <a:pt x="140" y="4"/>
                    </a:cubicBezTo>
                    <a:cubicBezTo>
                      <a:pt x="140" y="8"/>
                      <a:pt x="142" y="9"/>
                      <a:pt x="145" y="9"/>
                    </a:cubicBezTo>
                    <a:cubicBezTo>
                      <a:pt x="159" y="9"/>
                      <a:pt x="159" y="9"/>
                      <a:pt x="159" y="9"/>
                    </a:cubicBezTo>
                    <a:cubicBezTo>
                      <a:pt x="159" y="65"/>
                      <a:pt x="159" y="65"/>
                      <a:pt x="159" y="65"/>
                    </a:cubicBezTo>
                    <a:cubicBezTo>
                      <a:pt x="145" y="65"/>
                      <a:pt x="145" y="65"/>
                      <a:pt x="145" y="65"/>
                    </a:cubicBezTo>
                    <a:cubicBezTo>
                      <a:pt x="142" y="65"/>
                      <a:pt x="140" y="67"/>
                      <a:pt x="140" y="70"/>
                    </a:cubicBezTo>
                    <a:cubicBezTo>
                      <a:pt x="140" y="74"/>
                      <a:pt x="142" y="75"/>
                      <a:pt x="145" y="75"/>
                    </a:cubicBezTo>
                    <a:cubicBezTo>
                      <a:pt x="183" y="75"/>
                      <a:pt x="183" y="75"/>
                      <a:pt x="183" y="75"/>
                    </a:cubicBezTo>
                    <a:cubicBezTo>
                      <a:pt x="186" y="75"/>
                      <a:pt x="188" y="74"/>
                      <a:pt x="188" y="70"/>
                    </a:cubicBezTo>
                    <a:cubicBezTo>
                      <a:pt x="188" y="46"/>
                      <a:pt x="188" y="46"/>
                      <a:pt x="188" y="46"/>
                    </a:cubicBezTo>
                    <a:cubicBezTo>
                      <a:pt x="188" y="43"/>
                      <a:pt x="187" y="41"/>
                      <a:pt x="183" y="41"/>
                    </a:cubicBezTo>
                    <a:cubicBezTo>
                      <a:pt x="180" y="41"/>
                      <a:pt x="178" y="43"/>
                      <a:pt x="178" y="46"/>
                    </a:cubicBezTo>
                    <a:cubicBezTo>
                      <a:pt x="178" y="65"/>
                      <a:pt x="178" y="65"/>
                      <a:pt x="178" y="65"/>
                    </a:cubicBezTo>
                    <a:lnTo>
                      <a:pt x="169" y="65"/>
                    </a:lnTo>
                    <a:close/>
                    <a:moveTo>
                      <a:pt x="99" y="65"/>
                    </a:moveTo>
                    <a:cubicBezTo>
                      <a:pt x="99" y="0"/>
                      <a:pt x="99" y="0"/>
                      <a:pt x="99" y="0"/>
                    </a:cubicBezTo>
                    <a:cubicBezTo>
                      <a:pt x="75" y="0"/>
                      <a:pt x="75" y="0"/>
                      <a:pt x="75" y="0"/>
                    </a:cubicBezTo>
                    <a:cubicBezTo>
                      <a:pt x="73" y="0"/>
                      <a:pt x="70" y="1"/>
                      <a:pt x="70" y="4"/>
                    </a:cubicBezTo>
                    <a:cubicBezTo>
                      <a:pt x="70" y="8"/>
                      <a:pt x="73" y="9"/>
                      <a:pt x="75" y="9"/>
                    </a:cubicBezTo>
                    <a:cubicBezTo>
                      <a:pt x="89" y="9"/>
                      <a:pt x="89" y="9"/>
                      <a:pt x="89" y="9"/>
                    </a:cubicBezTo>
                    <a:cubicBezTo>
                      <a:pt x="89" y="65"/>
                      <a:pt x="89" y="65"/>
                      <a:pt x="89" y="65"/>
                    </a:cubicBezTo>
                    <a:cubicBezTo>
                      <a:pt x="75" y="65"/>
                      <a:pt x="75" y="65"/>
                      <a:pt x="75" y="65"/>
                    </a:cubicBezTo>
                    <a:cubicBezTo>
                      <a:pt x="73" y="65"/>
                      <a:pt x="70" y="67"/>
                      <a:pt x="70" y="70"/>
                    </a:cubicBezTo>
                    <a:cubicBezTo>
                      <a:pt x="70" y="74"/>
                      <a:pt x="73" y="75"/>
                      <a:pt x="75" y="75"/>
                    </a:cubicBezTo>
                    <a:cubicBezTo>
                      <a:pt x="113" y="75"/>
                      <a:pt x="113" y="75"/>
                      <a:pt x="113" y="75"/>
                    </a:cubicBezTo>
                    <a:cubicBezTo>
                      <a:pt x="116" y="75"/>
                      <a:pt x="118" y="74"/>
                      <a:pt x="118" y="70"/>
                    </a:cubicBezTo>
                    <a:cubicBezTo>
                      <a:pt x="118" y="46"/>
                      <a:pt x="118" y="46"/>
                      <a:pt x="118" y="46"/>
                    </a:cubicBezTo>
                    <a:cubicBezTo>
                      <a:pt x="118" y="43"/>
                      <a:pt x="117" y="41"/>
                      <a:pt x="113" y="41"/>
                    </a:cubicBezTo>
                    <a:cubicBezTo>
                      <a:pt x="110" y="41"/>
                      <a:pt x="108" y="43"/>
                      <a:pt x="108" y="46"/>
                    </a:cubicBezTo>
                    <a:cubicBezTo>
                      <a:pt x="108" y="65"/>
                      <a:pt x="108" y="65"/>
                      <a:pt x="108" y="65"/>
                    </a:cubicBezTo>
                    <a:lnTo>
                      <a:pt x="99" y="65"/>
                    </a:lnTo>
                    <a:close/>
                    <a:moveTo>
                      <a:pt x="29" y="65"/>
                    </a:moveTo>
                    <a:cubicBezTo>
                      <a:pt x="29" y="0"/>
                      <a:pt x="29" y="0"/>
                      <a:pt x="29" y="0"/>
                    </a:cubicBezTo>
                    <a:cubicBezTo>
                      <a:pt x="5" y="0"/>
                      <a:pt x="5" y="0"/>
                      <a:pt x="5" y="0"/>
                    </a:cubicBezTo>
                    <a:cubicBezTo>
                      <a:pt x="3" y="0"/>
                      <a:pt x="0" y="1"/>
                      <a:pt x="0" y="4"/>
                    </a:cubicBezTo>
                    <a:cubicBezTo>
                      <a:pt x="0" y="8"/>
                      <a:pt x="3" y="9"/>
                      <a:pt x="5" y="9"/>
                    </a:cubicBezTo>
                    <a:cubicBezTo>
                      <a:pt x="20" y="9"/>
                      <a:pt x="20" y="9"/>
                      <a:pt x="20" y="9"/>
                    </a:cubicBezTo>
                    <a:cubicBezTo>
                      <a:pt x="20" y="65"/>
                      <a:pt x="20" y="65"/>
                      <a:pt x="20" y="65"/>
                    </a:cubicBezTo>
                    <a:cubicBezTo>
                      <a:pt x="5" y="65"/>
                      <a:pt x="5" y="65"/>
                      <a:pt x="5" y="65"/>
                    </a:cubicBezTo>
                    <a:cubicBezTo>
                      <a:pt x="3" y="65"/>
                      <a:pt x="0" y="67"/>
                      <a:pt x="0" y="70"/>
                    </a:cubicBezTo>
                    <a:cubicBezTo>
                      <a:pt x="0" y="74"/>
                      <a:pt x="3" y="75"/>
                      <a:pt x="5" y="75"/>
                    </a:cubicBezTo>
                    <a:cubicBezTo>
                      <a:pt x="44" y="75"/>
                      <a:pt x="44" y="75"/>
                      <a:pt x="44" y="75"/>
                    </a:cubicBezTo>
                    <a:cubicBezTo>
                      <a:pt x="46" y="75"/>
                      <a:pt x="48" y="74"/>
                      <a:pt x="48" y="70"/>
                    </a:cubicBezTo>
                    <a:cubicBezTo>
                      <a:pt x="48" y="46"/>
                      <a:pt x="48" y="46"/>
                      <a:pt x="48" y="46"/>
                    </a:cubicBezTo>
                    <a:cubicBezTo>
                      <a:pt x="48" y="43"/>
                      <a:pt x="47" y="41"/>
                      <a:pt x="44" y="41"/>
                    </a:cubicBezTo>
                    <a:cubicBezTo>
                      <a:pt x="40" y="41"/>
                      <a:pt x="39" y="43"/>
                      <a:pt x="39" y="46"/>
                    </a:cubicBezTo>
                    <a:cubicBezTo>
                      <a:pt x="39" y="65"/>
                      <a:pt x="39" y="65"/>
                      <a:pt x="39" y="65"/>
                    </a:cubicBezTo>
                    <a:lnTo>
                      <a:pt x="29"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446"/>
              <p:cNvSpPr>
                <a:spLocks noEditPoints="1"/>
              </p:cNvSpPr>
              <p:nvPr/>
            </p:nvSpPr>
            <p:spPr bwMode="auto">
              <a:xfrm>
                <a:off x="7502525" y="6783388"/>
                <a:ext cx="257175" cy="33338"/>
              </a:xfrm>
              <a:custGeom>
                <a:avLst/>
                <a:gdLst>
                  <a:gd name="T0" fmla="*/ 564 w 607"/>
                  <a:gd name="T1" fmla="*/ 0 h 76"/>
                  <a:gd name="T2" fmla="*/ 578 w 607"/>
                  <a:gd name="T3" fmla="*/ 10 h 76"/>
                  <a:gd name="T4" fmla="*/ 559 w 607"/>
                  <a:gd name="T5" fmla="*/ 71 h 76"/>
                  <a:gd name="T6" fmla="*/ 607 w 607"/>
                  <a:gd name="T7" fmla="*/ 71 h 76"/>
                  <a:gd name="T8" fmla="*/ 597 w 607"/>
                  <a:gd name="T9" fmla="*/ 46 h 76"/>
                  <a:gd name="T10" fmla="*/ 518 w 607"/>
                  <a:gd name="T11" fmla="*/ 66 h 76"/>
                  <a:gd name="T12" fmla="*/ 489 w 607"/>
                  <a:gd name="T13" fmla="*/ 5 h 76"/>
                  <a:gd name="T14" fmla="*/ 508 w 607"/>
                  <a:gd name="T15" fmla="*/ 66 h 76"/>
                  <a:gd name="T16" fmla="*/ 494 w 607"/>
                  <a:gd name="T17" fmla="*/ 76 h 76"/>
                  <a:gd name="T18" fmla="*/ 537 w 607"/>
                  <a:gd name="T19" fmla="*/ 46 h 76"/>
                  <a:gd name="T20" fmla="*/ 527 w 607"/>
                  <a:gd name="T21" fmla="*/ 66 h 76"/>
                  <a:gd name="T22" fmla="*/ 457 w 607"/>
                  <a:gd name="T23" fmla="*/ 10 h 76"/>
                  <a:gd name="T24" fmla="*/ 429 w 607"/>
                  <a:gd name="T25" fmla="*/ 10 h 76"/>
                  <a:gd name="T26" fmla="*/ 419 w 607"/>
                  <a:gd name="T27" fmla="*/ 66 h 76"/>
                  <a:gd name="T28" fmla="*/ 467 w 607"/>
                  <a:gd name="T29" fmla="*/ 66 h 76"/>
                  <a:gd name="T30" fmla="*/ 429 w 607"/>
                  <a:gd name="T31" fmla="*/ 0 h 76"/>
                  <a:gd name="T32" fmla="*/ 354 w 607"/>
                  <a:gd name="T33" fmla="*/ 0 h 76"/>
                  <a:gd name="T34" fmla="*/ 369 w 607"/>
                  <a:gd name="T35" fmla="*/ 10 h 76"/>
                  <a:gd name="T36" fmla="*/ 349 w 607"/>
                  <a:gd name="T37" fmla="*/ 71 h 76"/>
                  <a:gd name="T38" fmla="*/ 397 w 607"/>
                  <a:gd name="T39" fmla="*/ 71 h 76"/>
                  <a:gd name="T40" fmla="*/ 388 w 607"/>
                  <a:gd name="T41" fmla="*/ 46 h 76"/>
                  <a:gd name="T42" fmla="*/ 289 w 607"/>
                  <a:gd name="T43" fmla="*/ 10 h 76"/>
                  <a:gd name="T44" fmla="*/ 289 w 607"/>
                  <a:gd name="T45" fmla="*/ 66 h 76"/>
                  <a:gd name="T46" fmla="*/ 280 w 607"/>
                  <a:gd name="T47" fmla="*/ 10 h 76"/>
                  <a:gd name="T48" fmla="*/ 318 w 607"/>
                  <a:gd name="T49" fmla="*/ 76 h 76"/>
                  <a:gd name="T50" fmla="*/ 318 w 607"/>
                  <a:gd name="T51" fmla="*/ 0 h 76"/>
                  <a:gd name="T52" fmla="*/ 239 w 607"/>
                  <a:gd name="T53" fmla="*/ 0 h 76"/>
                  <a:gd name="T54" fmla="*/ 215 w 607"/>
                  <a:gd name="T55" fmla="*/ 10 h 76"/>
                  <a:gd name="T56" fmla="*/ 215 w 607"/>
                  <a:gd name="T57" fmla="*/ 66 h 76"/>
                  <a:gd name="T58" fmla="*/ 253 w 607"/>
                  <a:gd name="T59" fmla="*/ 76 h 76"/>
                  <a:gd name="T60" fmla="*/ 253 w 607"/>
                  <a:gd name="T61" fmla="*/ 42 h 76"/>
                  <a:gd name="T62" fmla="*/ 239 w 607"/>
                  <a:gd name="T63" fmla="*/ 66 h 76"/>
                  <a:gd name="T64" fmla="*/ 178 w 607"/>
                  <a:gd name="T65" fmla="*/ 66 h 76"/>
                  <a:gd name="T66" fmla="*/ 150 w 607"/>
                  <a:gd name="T67" fmla="*/ 0 h 76"/>
                  <a:gd name="T68" fmla="*/ 150 w 607"/>
                  <a:gd name="T69" fmla="*/ 76 h 76"/>
                  <a:gd name="T70" fmla="*/ 188 w 607"/>
                  <a:gd name="T71" fmla="*/ 10 h 76"/>
                  <a:gd name="T72" fmla="*/ 80 w 607"/>
                  <a:gd name="T73" fmla="*/ 10 h 76"/>
                  <a:gd name="T74" fmla="*/ 80 w 607"/>
                  <a:gd name="T75" fmla="*/ 66 h 76"/>
                  <a:gd name="T76" fmla="*/ 70 w 607"/>
                  <a:gd name="T77" fmla="*/ 10 h 76"/>
                  <a:gd name="T78" fmla="*/ 108 w 607"/>
                  <a:gd name="T79" fmla="*/ 76 h 76"/>
                  <a:gd name="T80" fmla="*/ 108 w 607"/>
                  <a:gd name="T81" fmla="*/ 0 h 76"/>
                  <a:gd name="T82" fmla="*/ 29 w 607"/>
                  <a:gd name="T83" fmla="*/ 0 h 76"/>
                  <a:gd name="T84" fmla="*/ 5 w 607"/>
                  <a:gd name="T85" fmla="*/ 10 h 76"/>
                  <a:gd name="T86" fmla="*/ 5 w 607"/>
                  <a:gd name="T87" fmla="*/ 66 h 76"/>
                  <a:gd name="T88" fmla="*/ 44 w 607"/>
                  <a:gd name="T89" fmla="*/ 76 h 76"/>
                  <a:gd name="T90" fmla="*/ 44 w 607"/>
                  <a:gd name="T91" fmla="*/ 42 h 76"/>
                  <a:gd name="T92" fmla="*/ 29 w 607"/>
                  <a:gd name="T93"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7" h="76">
                    <a:moveTo>
                      <a:pt x="588" y="66"/>
                    </a:moveTo>
                    <a:cubicBezTo>
                      <a:pt x="588" y="0"/>
                      <a:pt x="588" y="0"/>
                      <a:pt x="588" y="0"/>
                    </a:cubicBezTo>
                    <a:cubicBezTo>
                      <a:pt x="564" y="0"/>
                      <a:pt x="564" y="0"/>
                      <a:pt x="564" y="0"/>
                    </a:cubicBezTo>
                    <a:cubicBezTo>
                      <a:pt x="561" y="0"/>
                      <a:pt x="559" y="2"/>
                      <a:pt x="559" y="5"/>
                    </a:cubicBezTo>
                    <a:cubicBezTo>
                      <a:pt x="559" y="9"/>
                      <a:pt x="561" y="10"/>
                      <a:pt x="564" y="10"/>
                    </a:cubicBezTo>
                    <a:cubicBezTo>
                      <a:pt x="578" y="10"/>
                      <a:pt x="578" y="10"/>
                      <a:pt x="578" y="10"/>
                    </a:cubicBezTo>
                    <a:cubicBezTo>
                      <a:pt x="578" y="66"/>
                      <a:pt x="578" y="66"/>
                      <a:pt x="578" y="66"/>
                    </a:cubicBezTo>
                    <a:cubicBezTo>
                      <a:pt x="564" y="66"/>
                      <a:pt x="564" y="66"/>
                      <a:pt x="564" y="66"/>
                    </a:cubicBezTo>
                    <a:cubicBezTo>
                      <a:pt x="561" y="66"/>
                      <a:pt x="559" y="67"/>
                      <a:pt x="559" y="71"/>
                    </a:cubicBezTo>
                    <a:cubicBezTo>
                      <a:pt x="559" y="74"/>
                      <a:pt x="561" y="76"/>
                      <a:pt x="564" y="76"/>
                    </a:cubicBezTo>
                    <a:cubicBezTo>
                      <a:pt x="602" y="76"/>
                      <a:pt x="602" y="76"/>
                      <a:pt x="602" y="76"/>
                    </a:cubicBezTo>
                    <a:cubicBezTo>
                      <a:pt x="604" y="76"/>
                      <a:pt x="607" y="74"/>
                      <a:pt x="607" y="71"/>
                    </a:cubicBezTo>
                    <a:cubicBezTo>
                      <a:pt x="607" y="46"/>
                      <a:pt x="607" y="46"/>
                      <a:pt x="607" y="46"/>
                    </a:cubicBezTo>
                    <a:cubicBezTo>
                      <a:pt x="607" y="44"/>
                      <a:pt x="605" y="42"/>
                      <a:pt x="602" y="42"/>
                    </a:cubicBezTo>
                    <a:cubicBezTo>
                      <a:pt x="598" y="42"/>
                      <a:pt x="597" y="44"/>
                      <a:pt x="597" y="46"/>
                    </a:cubicBezTo>
                    <a:cubicBezTo>
                      <a:pt x="597" y="66"/>
                      <a:pt x="597" y="66"/>
                      <a:pt x="597" y="66"/>
                    </a:cubicBezTo>
                    <a:lnTo>
                      <a:pt x="588" y="66"/>
                    </a:lnTo>
                    <a:close/>
                    <a:moveTo>
                      <a:pt x="518" y="66"/>
                    </a:moveTo>
                    <a:cubicBezTo>
                      <a:pt x="518" y="0"/>
                      <a:pt x="518" y="0"/>
                      <a:pt x="518" y="0"/>
                    </a:cubicBezTo>
                    <a:cubicBezTo>
                      <a:pt x="494" y="0"/>
                      <a:pt x="494" y="0"/>
                      <a:pt x="494" y="0"/>
                    </a:cubicBezTo>
                    <a:cubicBezTo>
                      <a:pt x="491" y="0"/>
                      <a:pt x="489" y="2"/>
                      <a:pt x="489" y="5"/>
                    </a:cubicBezTo>
                    <a:cubicBezTo>
                      <a:pt x="489" y="9"/>
                      <a:pt x="491" y="10"/>
                      <a:pt x="494" y="10"/>
                    </a:cubicBezTo>
                    <a:cubicBezTo>
                      <a:pt x="508" y="10"/>
                      <a:pt x="508" y="10"/>
                      <a:pt x="508" y="10"/>
                    </a:cubicBezTo>
                    <a:cubicBezTo>
                      <a:pt x="508" y="66"/>
                      <a:pt x="508" y="66"/>
                      <a:pt x="508" y="66"/>
                    </a:cubicBezTo>
                    <a:cubicBezTo>
                      <a:pt x="494" y="66"/>
                      <a:pt x="494" y="66"/>
                      <a:pt x="494" y="66"/>
                    </a:cubicBezTo>
                    <a:cubicBezTo>
                      <a:pt x="491" y="66"/>
                      <a:pt x="489" y="67"/>
                      <a:pt x="489" y="71"/>
                    </a:cubicBezTo>
                    <a:cubicBezTo>
                      <a:pt x="489" y="74"/>
                      <a:pt x="491" y="76"/>
                      <a:pt x="494" y="76"/>
                    </a:cubicBezTo>
                    <a:cubicBezTo>
                      <a:pt x="532" y="76"/>
                      <a:pt x="532" y="76"/>
                      <a:pt x="532" y="76"/>
                    </a:cubicBezTo>
                    <a:cubicBezTo>
                      <a:pt x="535" y="76"/>
                      <a:pt x="537" y="74"/>
                      <a:pt x="537" y="71"/>
                    </a:cubicBezTo>
                    <a:cubicBezTo>
                      <a:pt x="537" y="46"/>
                      <a:pt x="537" y="46"/>
                      <a:pt x="537" y="46"/>
                    </a:cubicBezTo>
                    <a:cubicBezTo>
                      <a:pt x="537" y="44"/>
                      <a:pt x="536" y="42"/>
                      <a:pt x="532" y="42"/>
                    </a:cubicBezTo>
                    <a:cubicBezTo>
                      <a:pt x="528" y="42"/>
                      <a:pt x="527" y="44"/>
                      <a:pt x="527" y="46"/>
                    </a:cubicBezTo>
                    <a:cubicBezTo>
                      <a:pt x="527" y="66"/>
                      <a:pt x="527" y="66"/>
                      <a:pt x="527" y="66"/>
                    </a:cubicBezTo>
                    <a:lnTo>
                      <a:pt x="518" y="66"/>
                    </a:lnTo>
                    <a:close/>
                    <a:moveTo>
                      <a:pt x="429" y="10"/>
                    </a:moveTo>
                    <a:cubicBezTo>
                      <a:pt x="457" y="10"/>
                      <a:pt x="457" y="10"/>
                      <a:pt x="457" y="10"/>
                    </a:cubicBezTo>
                    <a:cubicBezTo>
                      <a:pt x="457" y="66"/>
                      <a:pt x="457" y="66"/>
                      <a:pt x="457" y="66"/>
                    </a:cubicBezTo>
                    <a:cubicBezTo>
                      <a:pt x="429" y="66"/>
                      <a:pt x="429" y="66"/>
                      <a:pt x="429" y="66"/>
                    </a:cubicBezTo>
                    <a:lnTo>
                      <a:pt x="429" y="10"/>
                    </a:lnTo>
                    <a:close/>
                    <a:moveTo>
                      <a:pt x="429" y="0"/>
                    </a:moveTo>
                    <a:cubicBezTo>
                      <a:pt x="424" y="0"/>
                      <a:pt x="419" y="5"/>
                      <a:pt x="419" y="10"/>
                    </a:cubicBezTo>
                    <a:cubicBezTo>
                      <a:pt x="419" y="66"/>
                      <a:pt x="419" y="66"/>
                      <a:pt x="419" y="66"/>
                    </a:cubicBezTo>
                    <a:cubicBezTo>
                      <a:pt x="419" y="71"/>
                      <a:pt x="423" y="76"/>
                      <a:pt x="429" y="76"/>
                    </a:cubicBezTo>
                    <a:cubicBezTo>
                      <a:pt x="457" y="76"/>
                      <a:pt x="457" y="76"/>
                      <a:pt x="457" y="76"/>
                    </a:cubicBezTo>
                    <a:cubicBezTo>
                      <a:pt x="463" y="76"/>
                      <a:pt x="467" y="71"/>
                      <a:pt x="467" y="66"/>
                    </a:cubicBezTo>
                    <a:cubicBezTo>
                      <a:pt x="467" y="10"/>
                      <a:pt x="467" y="10"/>
                      <a:pt x="467" y="10"/>
                    </a:cubicBezTo>
                    <a:cubicBezTo>
                      <a:pt x="467" y="5"/>
                      <a:pt x="463" y="0"/>
                      <a:pt x="457" y="0"/>
                    </a:cubicBezTo>
                    <a:lnTo>
                      <a:pt x="429" y="0"/>
                    </a:lnTo>
                    <a:close/>
                    <a:moveTo>
                      <a:pt x="378" y="66"/>
                    </a:moveTo>
                    <a:cubicBezTo>
                      <a:pt x="378" y="0"/>
                      <a:pt x="378" y="0"/>
                      <a:pt x="378" y="0"/>
                    </a:cubicBezTo>
                    <a:cubicBezTo>
                      <a:pt x="354" y="0"/>
                      <a:pt x="354" y="0"/>
                      <a:pt x="354" y="0"/>
                    </a:cubicBezTo>
                    <a:cubicBezTo>
                      <a:pt x="352" y="0"/>
                      <a:pt x="349" y="2"/>
                      <a:pt x="349" y="5"/>
                    </a:cubicBezTo>
                    <a:cubicBezTo>
                      <a:pt x="349" y="9"/>
                      <a:pt x="352" y="10"/>
                      <a:pt x="354" y="10"/>
                    </a:cubicBezTo>
                    <a:cubicBezTo>
                      <a:pt x="369" y="10"/>
                      <a:pt x="369" y="10"/>
                      <a:pt x="369" y="10"/>
                    </a:cubicBezTo>
                    <a:cubicBezTo>
                      <a:pt x="369" y="66"/>
                      <a:pt x="369" y="66"/>
                      <a:pt x="369" y="66"/>
                    </a:cubicBezTo>
                    <a:cubicBezTo>
                      <a:pt x="354" y="66"/>
                      <a:pt x="354" y="66"/>
                      <a:pt x="354" y="66"/>
                    </a:cubicBezTo>
                    <a:cubicBezTo>
                      <a:pt x="352" y="66"/>
                      <a:pt x="349" y="67"/>
                      <a:pt x="349" y="71"/>
                    </a:cubicBezTo>
                    <a:cubicBezTo>
                      <a:pt x="349" y="74"/>
                      <a:pt x="352" y="76"/>
                      <a:pt x="354" y="76"/>
                    </a:cubicBezTo>
                    <a:cubicBezTo>
                      <a:pt x="392" y="76"/>
                      <a:pt x="392" y="76"/>
                      <a:pt x="392" y="76"/>
                    </a:cubicBezTo>
                    <a:cubicBezTo>
                      <a:pt x="395" y="76"/>
                      <a:pt x="397" y="74"/>
                      <a:pt x="397" y="71"/>
                    </a:cubicBezTo>
                    <a:cubicBezTo>
                      <a:pt x="397" y="46"/>
                      <a:pt x="397" y="46"/>
                      <a:pt x="397" y="46"/>
                    </a:cubicBezTo>
                    <a:cubicBezTo>
                      <a:pt x="397" y="44"/>
                      <a:pt x="396" y="42"/>
                      <a:pt x="392" y="42"/>
                    </a:cubicBezTo>
                    <a:cubicBezTo>
                      <a:pt x="389" y="42"/>
                      <a:pt x="388" y="44"/>
                      <a:pt x="388" y="46"/>
                    </a:cubicBezTo>
                    <a:cubicBezTo>
                      <a:pt x="388" y="66"/>
                      <a:pt x="388" y="66"/>
                      <a:pt x="388" y="66"/>
                    </a:cubicBezTo>
                    <a:lnTo>
                      <a:pt x="378" y="66"/>
                    </a:lnTo>
                    <a:close/>
                    <a:moveTo>
                      <a:pt x="289" y="10"/>
                    </a:moveTo>
                    <a:cubicBezTo>
                      <a:pt x="318" y="10"/>
                      <a:pt x="318" y="10"/>
                      <a:pt x="318" y="10"/>
                    </a:cubicBezTo>
                    <a:cubicBezTo>
                      <a:pt x="318" y="66"/>
                      <a:pt x="318" y="66"/>
                      <a:pt x="318" y="66"/>
                    </a:cubicBezTo>
                    <a:cubicBezTo>
                      <a:pt x="289" y="66"/>
                      <a:pt x="289" y="66"/>
                      <a:pt x="289" y="66"/>
                    </a:cubicBezTo>
                    <a:lnTo>
                      <a:pt x="289" y="10"/>
                    </a:lnTo>
                    <a:close/>
                    <a:moveTo>
                      <a:pt x="289" y="0"/>
                    </a:moveTo>
                    <a:cubicBezTo>
                      <a:pt x="284" y="0"/>
                      <a:pt x="280" y="5"/>
                      <a:pt x="280" y="10"/>
                    </a:cubicBezTo>
                    <a:cubicBezTo>
                      <a:pt x="280" y="66"/>
                      <a:pt x="280" y="66"/>
                      <a:pt x="280" y="66"/>
                    </a:cubicBezTo>
                    <a:cubicBezTo>
                      <a:pt x="280" y="71"/>
                      <a:pt x="284" y="76"/>
                      <a:pt x="289" y="76"/>
                    </a:cubicBezTo>
                    <a:cubicBezTo>
                      <a:pt x="318" y="76"/>
                      <a:pt x="318" y="76"/>
                      <a:pt x="318" y="76"/>
                    </a:cubicBezTo>
                    <a:cubicBezTo>
                      <a:pt x="323" y="76"/>
                      <a:pt x="328" y="71"/>
                      <a:pt x="328" y="66"/>
                    </a:cubicBezTo>
                    <a:cubicBezTo>
                      <a:pt x="328" y="10"/>
                      <a:pt x="328" y="10"/>
                      <a:pt x="328" y="10"/>
                    </a:cubicBezTo>
                    <a:cubicBezTo>
                      <a:pt x="328" y="5"/>
                      <a:pt x="323" y="0"/>
                      <a:pt x="318" y="0"/>
                    </a:cubicBezTo>
                    <a:lnTo>
                      <a:pt x="289" y="0"/>
                    </a:lnTo>
                    <a:close/>
                    <a:moveTo>
                      <a:pt x="239" y="66"/>
                    </a:moveTo>
                    <a:cubicBezTo>
                      <a:pt x="239" y="0"/>
                      <a:pt x="239" y="0"/>
                      <a:pt x="239" y="0"/>
                    </a:cubicBezTo>
                    <a:cubicBezTo>
                      <a:pt x="215" y="0"/>
                      <a:pt x="215" y="0"/>
                      <a:pt x="215" y="0"/>
                    </a:cubicBezTo>
                    <a:cubicBezTo>
                      <a:pt x="212" y="0"/>
                      <a:pt x="210" y="2"/>
                      <a:pt x="210" y="5"/>
                    </a:cubicBezTo>
                    <a:cubicBezTo>
                      <a:pt x="210" y="9"/>
                      <a:pt x="212" y="10"/>
                      <a:pt x="215" y="10"/>
                    </a:cubicBezTo>
                    <a:cubicBezTo>
                      <a:pt x="229" y="10"/>
                      <a:pt x="229" y="10"/>
                      <a:pt x="229" y="10"/>
                    </a:cubicBezTo>
                    <a:cubicBezTo>
                      <a:pt x="229" y="66"/>
                      <a:pt x="229" y="66"/>
                      <a:pt x="229" y="66"/>
                    </a:cubicBezTo>
                    <a:cubicBezTo>
                      <a:pt x="215" y="66"/>
                      <a:pt x="215" y="66"/>
                      <a:pt x="215" y="66"/>
                    </a:cubicBezTo>
                    <a:cubicBezTo>
                      <a:pt x="212" y="66"/>
                      <a:pt x="210" y="67"/>
                      <a:pt x="210" y="71"/>
                    </a:cubicBezTo>
                    <a:cubicBezTo>
                      <a:pt x="210" y="74"/>
                      <a:pt x="212" y="76"/>
                      <a:pt x="215" y="76"/>
                    </a:cubicBezTo>
                    <a:cubicBezTo>
                      <a:pt x="253" y="76"/>
                      <a:pt x="253" y="76"/>
                      <a:pt x="253" y="76"/>
                    </a:cubicBezTo>
                    <a:cubicBezTo>
                      <a:pt x="255" y="76"/>
                      <a:pt x="258" y="74"/>
                      <a:pt x="258" y="71"/>
                    </a:cubicBezTo>
                    <a:cubicBezTo>
                      <a:pt x="258" y="46"/>
                      <a:pt x="258" y="46"/>
                      <a:pt x="258" y="46"/>
                    </a:cubicBezTo>
                    <a:cubicBezTo>
                      <a:pt x="258" y="44"/>
                      <a:pt x="256" y="42"/>
                      <a:pt x="253" y="42"/>
                    </a:cubicBezTo>
                    <a:cubicBezTo>
                      <a:pt x="249" y="42"/>
                      <a:pt x="248" y="44"/>
                      <a:pt x="248" y="46"/>
                    </a:cubicBezTo>
                    <a:cubicBezTo>
                      <a:pt x="248" y="66"/>
                      <a:pt x="248" y="66"/>
                      <a:pt x="248" y="66"/>
                    </a:cubicBezTo>
                    <a:lnTo>
                      <a:pt x="239" y="66"/>
                    </a:lnTo>
                    <a:close/>
                    <a:moveTo>
                      <a:pt x="150" y="10"/>
                    </a:moveTo>
                    <a:cubicBezTo>
                      <a:pt x="178" y="10"/>
                      <a:pt x="178" y="10"/>
                      <a:pt x="178" y="10"/>
                    </a:cubicBezTo>
                    <a:cubicBezTo>
                      <a:pt x="178" y="66"/>
                      <a:pt x="178" y="66"/>
                      <a:pt x="178" y="66"/>
                    </a:cubicBezTo>
                    <a:cubicBezTo>
                      <a:pt x="150" y="66"/>
                      <a:pt x="150" y="66"/>
                      <a:pt x="150" y="66"/>
                    </a:cubicBezTo>
                    <a:lnTo>
                      <a:pt x="150" y="10"/>
                    </a:lnTo>
                    <a:close/>
                    <a:moveTo>
                      <a:pt x="150" y="0"/>
                    </a:moveTo>
                    <a:cubicBezTo>
                      <a:pt x="144" y="0"/>
                      <a:pt x="140" y="5"/>
                      <a:pt x="140" y="10"/>
                    </a:cubicBezTo>
                    <a:cubicBezTo>
                      <a:pt x="140" y="66"/>
                      <a:pt x="140" y="66"/>
                      <a:pt x="140" y="66"/>
                    </a:cubicBezTo>
                    <a:cubicBezTo>
                      <a:pt x="140" y="71"/>
                      <a:pt x="144" y="76"/>
                      <a:pt x="150" y="76"/>
                    </a:cubicBezTo>
                    <a:cubicBezTo>
                      <a:pt x="178" y="76"/>
                      <a:pt x="178" y="76"/>
                      <a:pt x="178" y="76"/>
                    </a:cubicBezTo>
                    <a:cubicBezTo>
                      <a:pt x="184" y="76"/>
                      <a:pt x="188" y="71"/>
                      <a:pt x="188" y="66"/>
                    </a:cubicBezTo>
                    <a:cubicBezTo>
                      <a:pt x="188" y="10"/>
                      <a:pt x="188" y="10"/>
                      <a:pt x="188" y="10"/>
                    </a:cubicBezTo>
                    <a:cubicBezTo>
                      <a:pt x="188" y="5"/>
                      <a:pt x="184" y="0"/>
                      <a:pt x="178" y="0"/>
                    </a:cubicBezTo>
                    <a:lnTo>
                      <a:pt x="150" y="0"/>
                    </a:lnTo>
                    <a:close/>
                    <a:moveTo>
                      <a:pt x="80" y="10"/>
                    </a:moveTo>
                    <a:cubicBezTo>
                      <a:pt x="108" y="10"/>
                      <a:pt x="108" y="10"/>
                      <a:pt x="108" y="10"/>
                    </a:cubicBezTo>
                    <a:cubicBezTo>
                      <a:pt x="108" y="66"/>
                      <a:pt x="108" y="66"/>
                      <a:pt x="108" y="66"/>
                    </a:cubicBezTo>
                    <a:cubicBezTo>
                      <a:pt x="80" y="66"/>
                      <a:pt x="80" y="66"/>
                      <a:pt x="80" y="66"/>
                    </a:cubicBezTo>
                    <a:lnTo>
                      <a:pt x="80" y="10"/>
                    </a:lnTo>
                    <a:close/>
                    <a:moveTo>
                      <a:pt x="80" y="0"/>
                    </a:moveTo>
                    <a:cubicBezTo>
                      <a:pt x="75" y="0"/>
                      <a:pt x="70" y="5"/>
                      <a:pt x="70" y="10"/>
                    </a:cubicBezTo>
                    <a:cubicBezTo>
                      <a:pt x="70" y="66"/>
                      <a:pt x="70" y="66"/>
                      <a:pt x="70" y="66"/>
                    </a:cubicBezTo>
                    <a:cubicBezTo>
                      <a:pt x="70" y="71"/>
                      <a:pt x="74" y="76"/>
                      <a:pt x="80" y="76"/>
                    </a:cubicBezTo>
                    <a:cubicBezTo>
                      <a:pt x="108" y="76"/>
                      <a:pt x="108" y="76"/>
                      <a:pt x="108" y="76"/>
                    </a:cubicBezTo>
                    <a:cubicBezTo>
                      <a:pt x="114" y="76"/>
                      <a:pt x="118" y="71"/>
                      <a:pt x="118" y="66"/>
                    </a:cubicBezTo>
                    <a:cubicBezTo>
                      <a:pt x="118" y="10"/>
                      <a:pt x="118" y="10"/>
                      <a:pt x="118" y="10"/>
                    </a:cubicBezTo>
                    <a:cubicBezTo>
                      <a:pt x="118" y="5"/>
                      <a:pt x="114" y="0"/>
                      <a:pt x="108" y="0"/>
                    </a:cubicBezTo>
                    <a:lnTo>
                      <a:pt x="80" y="0"/>
                    </a:lnTo>
                    <a:close/>
                    <a:moveTo>
                      <a:pt x="29" y="66"/>
                    </a:moveTo>
                    <a:cubicBezTo>
                      <a:pt x="29" y="0"/>
                      <a:pt x="29" y="0"/>
                      <a:pt x="29" y="0"/>
                    </a:cubicBezTo>
                    <a:cubicBezTo>
                      <a:pt x="5" y="0"/>
                      <a:pt x="5" y="0"/>
                      <a:pt x="5" y="0"/>
                    </a:cubicBezTo>
                    <a:cubicBezTo>
                      <a:pt x="3" y="0"/>
                      <a:pt x="0" y="2"/>
                      <a:pt x="0" y="5"/>
                    </a:cubicBezTo>
                    <a:cubicBezTo>
                      <a:pt x="0" y="9"/>
                      <a:pt x="3" y="10"/>
                      <a:pt x="5" y="10"/>
                    </a:cubicBezTo>
                    <a:cubicBezTo>
                      <a:pt x="20" y="10"/>
                      <a:pt x="20" y="10"/>
                      <a:pt x="20" y="10"/>
                    </a:cubicBezTo>
                    <a:cubicBezTo>
                      <a:pt x="20" y="66"/>
                      <a:pt x="20" y="66"/>
                      <a:pt x="20" y="66"/>
                    </a:cubicBezTo>
                    <a:cubicBezTo>
                      <a:pt x="5" y="66"/>
                      <a:pt x="5" y="66"/>
                      <a:pt x="5" y="66"/>
                    </a:cubicBezTo>
                    <a:cubicBezTo>
                      <a:pt x="3" y="66"/>
                      <a:pt x="0" y="67"/>
                      <a:pt x="0" y="71"/>
                    </a:cubicBezTo>
                    <a:cubicBezTo>
                      <a:pt x="0" y="74"/>
                      <a:pt x="3" y="76"/>
                      <a:pt x="5" y="76"/>
                    </a:cubicBezTo>
                    <a:cubicBezTo>
                      <a:pt x="44" y="76"/>
                      <a:pt x="44" y="76"/>
                      <a:pt x="44" y="76"/>
                    </a:cubicBezTo>
                    <a:cubicBezTo>
                      <a:pt x="46" y="76"/>
                      <a:pt x="48" y="74"/>
                      <a:pt x="48" y="71"/>
                    </a:cubicBezTo>
                    <a:cubicBezTo>
                      <a:pt x="48" y="46"/>
                      <a:pt x="48" y="46"/>
                      <a:pt x="48" y="46"/>
                    </a:cubicBezTo>
                    <a:cubicBezTo>
                      <a:pt x="48" y="44"/>
                      <a:pt x="47" y="42"/>
                      <a:pt x="44" y="42"/>
                    </a:cubicBezTo>
                    <a:cubicBezTo>
                      <a:pt x="40" y="42"/>
                      <a:pt x="39" y="44"/>
                      <a:pt x="39" y="46"/>
                    </a:cubicBezTo>
                    <a:cubicBezTo>
                      <a:pt x="39" y="66"/>
                      <a:pt x="39" y="66"/>
                      <a:pt x="39" y="66"/>
                    </a:cubicBezTo>
                    <a:lnTo>
                      <a:pt x="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447"/>
              <p:cNvSpPr>
                <a:spLocks/>
              </p:cNvSpPr>
              <p:nvPr/>
            </p:nvSpPr>
            <p:spPr bwMode="auto">
              <a:xfrm>
                <a:off x="7150100" y="7096125"/>
                <a:ext cx="144463" cy="100013"/>
              </a:xfrm>
              <a:custGeom>
                <a:avLst/>
                <a:gdLst>
                  <a:gd name="T0" fmla="*/ 91 w 91"/>
                  <a:gd name="T1" fmla="*/ 63 h 63"/>
                  <a:gd name="T2" fmla="*/ 91 w 91"/>
                  <a:gd name="T3" fmla="*/ 0 h 63"/>
                  <a:gd name="T4" fmla="*/ 45 w 91"/>
                  <a:gd name="T5" fmla="*/ 0 h 63"/>
                  <a:gd name="T6" fmla="*/ 0 w 91"/>
                  <a:gd name="T7" fmla="*/ 0 h 63"/>
                  <a:gd name="T8" fmla="*/ 0 w 91"/>
                  <a:gd name="T9" fmla="*/ 63 h 63"/>
                  <a:gd name="T10" fmla="*/ 45 w 91"/>
                  <a:gd name="T11" fmla="*/ 63 h 63"/>
                  <a:gd name="T12" fmla="*/ 91 w 91"/>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91" h="63">
                    <a:moveTo>
                      <a:pt x="91" y="63"/>
                    </a:moveTo>
                    <a:lnTo>
                      <a:pt x="91" y="0"/>
                    </a:lnTo>
                    <a:lnTo>
                      <a:pt x="45" y="0"/>
                    </a:lnTo>
                    <a:lnTo>
                      <a:pt x="0" y="0"/>
                    </a:lnTo>
                    <a:lnTo>
                      <a:pt x="0" y="63"/>
                    </a:lnTo>
                    <a:lnTo>
                      <a:pt x="45" y="63"/>
                    </a:lnTo>
                    <a:lnTo>
                      <a:pt x="9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3" name="Rectangle 448"/>
              <p:cNvSpPr>
                <a:spLocks noChangeArrowheads="1"/>
              </p:cNvSpPr>
              <p:nvPr/>
            </p:nvSpPr>
            <p:spPr bwMode="auto">
              <a:xfrm>
                <a:off x="7156450" y="7100888"/>
                <a:ext cx="130175" cy="7937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449"/>
              <p:cNvSpPr>
                <a:spLocks noEditPoints="1"/>
              </p:cNvSpPr>
              <p:nvPr/>
            </p:nvSpPr>
            <p:spPr bwMode="auto">
              <a:xfrm>
                <a:off x="7178675" y="7127875"/>
                <a:ext cx="85725" cy="25400"/>
              </a:xfrm>
              <a:custGeom>
                <a:avLst/>
                <a:gdLst>
                  <a:gd name="T0" fmla="*/ 171 w 201"/>
                  <a:gd name="T1" fmla="*/ 7 h 58"/>
                  <a:gd name="T2" fmla="*/ 193 w 201"/>
                  <a:gd name="T3" fmla="*/ 7 h 58"/>
                  <a:gd name="T4" fmla="*/ 193 w 201"/>
                  <a:gd name="T5" fmla="*/ 51 h 58"/>
                  <a:gd name="T6" fmla="*/ 171 w 201"/>
                  <a:gd name="T7" fmla="*/ 51 h 58"/>
                  <a:gd name="T8" fmla="*/ 171 w 201"/>
                  <a:gd name="T9" fmla="*/ 7 h 58"/>
                  <a:gd name="T10" fmla="*/ 171 w 201"/>
                  <a:gd name="T11" fmla="*/ 0 h 58"/>
                  <a:gd name="T12" fmla="*/ 163 w 201"/>
                  <a:gd name="T13" fmla="*/ 7 h 58"/>
                  <a:gd name="T14" fmla="*/ 163 w 201"/>
                  <a:gd name="T15" fmla="*/ 51 h 58"/>
                  <a:gd name="T16" fmla="*/ 171 w 201"/>
                  <a:gd name="T17" fmla="*/ 58 h 58"/>
                  <a:gd name="T18" fmla="*/ 193 w 201"/>
                  <a:gd name="T19" fmla="*/ 58 h 58"/>
                  <a:gd name="T20" fmla="*/ 201 w 201"/>
                  <a:gd name="T21" fmla="*/ 51 h 58"/>
                  <a:gd name="T22" fmla="*/ 201 w 201"/>
                  <a:gd name="T23" fmla="*/ 7 h 58"/>
                  <a:gd name="T24" fmla="*/ 193 w 201"/>
                  <a:gd name="T25" fmla="*/ 0 h 58"/>
                  <a:gd name="T26" fmla="*/ 171 w 201"/>
                  <a:gd name="T27" fmla="*/ 0 h 58"/>
                  <a:gd name="T28" fmla="*/ 131 w 201"/>
                  <a:gd name="T29" fmla="*/ 51 h 58"/>
                  <a:gd name="T30" fmla="*/ 131 w 201"/>
                  <a:gd name="T31" fmla="*/ 0 h 58"/>
                  <a:gd name="T32" fmla="*/ 113 w 201"/>
                  <a:gd name="T33" fmla="*/ 0 h 58"/>
                  <a:gd name="T34" fmla="*/ 109 w 201"/>
                  <a:gd name="T35" fmla="*/ 3 h 58"/>
                  <a:gd name="T36" fmla="*/ 113 w 201"/>
                  <a:gd name="T37" fmla="*/ 7 h 58"/>
                  <a:gd name="T38" fmla="*/ 124 w 201"/>
                  <a:gd name="T39" fmla="*/ 7 h 58"/>
                  <a:gd name="T40" fmla="*/ 124 w 201"/>
                  <a:gd name="T41" fmla="*/ 51 h 58"/>
                  <a:gd name="T42" fmla="*/ 113 w 201"/>
                  <a:gd name="T43" fmla="*/ 51 h 58"/>
                  <a:gd name="T44" fmla="*/ 109 w 201"/>
                  <a:gd name="T45" fmla="*/ 55 h 58"/>
                  <a:gd name="T46" fmla="*/ 113 w 201"/>
                  <a:gd name="T47" fmla="*/ 58 h 58"/>
                  <a:gd name="T48" fmla="*/ 142 w 201"/>
                  <a:gd name="T49" fmla="*/ 58 h 58"/>
                  <a:gd name="T50" fmla="*/ 146 w 201"/>
                  <a:gd name="T51" fmla="*/ 55 h 58"/>
                  <a:gd name="T52" fmla="*/ 146 w 201"/>
                  <a:gd name="T53" fmla="*/ 36 h 58"/>
                  <a:gd name="T54" fmla="*/ 142 w 201"/>
                  <a:gd name="T55" fmla="*/ 32 h 58"/>
                  <a:gd name="T56" fmla="*/ 139 w 201"/>
                  <a:gd name="T57" fmla="*/ 36 h 58"/>
                  <a:gd name="T58" fmla="*/ 139 w 201"/>
                  <a:gd name="T59" fmla="*/ 51 h 58"/>
                  <a:gd name="T60" fmla="*/ 131 w 201"/>
                  <a:gd name="T61" fmla="*/ 51 h 58"/>
                  <a:gd name="T62" fmla="*/ 62 w 201"/>
                  <a:gd name="T63" fmla="*/ 7 h 58"/>
                  <a:gd name="T64" fmla="*/ 84 w 201"/>
                  <a:gd name="T65" fmla="*/ 7 h 58"/>
                  <a:gd name="T66" fmla="*/ 84 w 201"/>
                  <a:gd name="T67" fmla="*/ 51 h 58"/>
                  <a:gd name="T68" fmla="*/ 62 w 201"/>
                  <a:gd name="T69" fmla="*/ 51 h 58"/>
                  <a:gd name="T70" fmla="*/ 62 w 201"/>
                  <a:gd name="T71" fmla="*/ 7 h 58"/>
                  <a:gd name="T72" fmla="*/ 62 w 201"/>
                  <a:gd name="T73" fmla="*/ 0 h 58"/>
                  <a:gd name="T74" fmla="*/ 55 w 201"/>
                  <a:gd name="T75" fmla="*/ 7 h 58"/>
                  <a:gd name="T76" fmla="*/ 55 w 201"/>
                  <a:gd name="T77" fmla="*/ 51 h 58"/>
                  <a:gd name="T78" fmla="*/ 62 w 201"/>
                  <a:gd name="T79" fmla="*/ 58 h 58"/>
                  <a:gd name="T80" fmla="*/ 84 w 201"/>
                  <a:gd name="T81" fmla="*/ 58 h 58"/>
                  <a:gd name="T82" fmla="*/ 92 w 201"/>
                  <a:gd name="T83" fmla="*/ 51 h 58"/>
                  <a:gd name="T84" fmla="*/ 92 w 201"/>
                  <a:gd name="T85" fmla="*/ 7 h 58"/>
                  <a:gd name="T86" fmla="*/ 84 w 201"/>
                  <a:gd name="T87" fmla="*/ 0 h 58"/>
                  <a:gd name="T88" fmla="*/ 62 w 201"/>
                  <a:gd name="T89" fmla="*/ 0 h 58"/>
                  <a:gd name="T90" fmla="*/ 23 w 201"/>
                  <a:gd name="T91" fmla="*/ 51 h 58"/>
                  <a:gd name="T92" fmla="*/ 23 w 201"/>
                  <a:gd name="T93" fmla="*/ 0 h 58"/>
                  <a:gd name="T94" fmla="*/ 4 w 201"/>
                  <a:gd name="T95" fmla="*/ 0 h 58"/>
                  <a:gd name="T96" fmla="*/ 0 w 201"/>
                  <a:gd name="T97" fmla="*/ 3 h 58"/>
                  <a:gd name="T98" fmla="*/ 4 w 201"/>
                  <a:gd name="T99" fmla="*/ 7 h 58"/>
                  <a:gd name="T100" fmla="*/ 15 w 201"/>
                  <a:gd name="T101" fmla="*/ 7 h 58"/>
                  <a:gd name="T102" fmla="*/ 15 w 201"/>
                  <a:gd name="T103" fmla="*/ 51 h 58"/>
                  <a:gd name="T104" fmla="*/ 4 w 201"/>
                  <a:gd name="T105" fmla="*/ 51 h 58"/>
                  <a:gd name="T106" fmla="*/ 0 w 201"/>
                  <a:gd name="T107" fmla="*/ 55 h 58"/>
                  <a:gd name="T108" fmla="*/ 4 w 201"/>
                  <a:gd name="T109" fmla="*/ 58 h 58"/>
                  <a:gd name="T110" fmla="*/ 34 w 201"/>
                  <a:gd name="T111" fmla="*/ 58 h 58"/>
                  <a:gd name="T112" fmla="*/ 37 w 201"/>
                  <a:gd name="T113" fmla="*/ 55 h 58"/>
                  <a:gd name="T114" fmla="*/ 37 w 201"/>
                  <a:gd name="T115" fmla="*/ 36 h 58"/>
                  <a:gd name="T116" fmla="*/ 34 w 201"/>
                  <a:gd name="T117" fmla="*/ 32 h 58"/>
                  <a:gd name="T118" fmla="*/ 30 w 201"/>
                  <a:gd name="T119" fmla="*/ 36 h 58"/>
                  <a:gd name="T120" fmla="*/ 30 w 201"/>
                  <a:gd name="T121" fmla="*/ 51 h 58"/>
                  <a:gd name="T122" fmla="*/ 23 w 201"/>
                  <a:gd name="T123" fmla="*/ 5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1" h="58">
                    <a:moveTo>
                      <a:pt x="171" y="7"/>
                    </a:moveTo>
                    <a:cubicBezTo>
                      <a:pt x="193" y="7"/>
                      <a:pt x="193" y="7"/>
                      <a:pt x="193" y="7"/>
                    </a:cubicBezTo>
                    <a:cubicBezTo>
                      <a:pt x="193" y="51"/>
                      <a:pt x="193" y="51"/>
                      <a:pt x="193" y="51"/>
                    </a:cubicBezTo>
                    <a:cubicBezTo>
                      <a:pt x="171" y="51"/>
                      <a:pt x="171" y="51"/>
                      <a:pt x="171" y="51"/>
                    </a:cubicBezTo>
                    <a:lnTo>
                      <a:pt x="171" y="7"/>
                    </a:lnTo>
                    <a:close/>
                    <a:moveTo>
                      <a:pt x="171" y="0"/>
                    </a:moveTo>
                    <a:cubicBezTo>
                      <a:pt x="167" y="0"/>
                      <a:pt x="163" y="3"/>
                      <a:pt x="163" y="7"/>
                    </a:cubicBezTo>
                    <a:cubicBezTo>
                      <a:pt x="163" y="51"/>
                      <a:pt x="163" y="51"/>
                      <a:pt x="163" y="51"/>
                    </a:cubicBezTo>
                    <a:cubicBezTo>
                      <a:pt x="163" y="55"/>
                      <a:pt x="167" y="58"/>
                      <a:pt x="171" y="58"/>
                    </a:cubicBezTo>
                    <a:cubicBezTo>
                      <a:pt x="193" y="58"/>
                      <a:pt x="193" y="58"/>
                      <a:pt x="193" y="58"/>
                    </a:cubicBezTo>
                    <a:cubicBezTo>
                      <a:pt x="197" y="58"/>
                      <a:pt x="201" y="55"/>
                      <a:pt x="201" y="51"/>
                    </a:cubicBezTo>
                    <a:cubicBezTo>
                      <a:pt x="201" y="7"/>
                      <a:pt x="201" y="7"/>
                      <a:pt x="201" y="7"/>
                    </a:cubicBezTo>
                    <a:cubicBezTo>
                      <a:pt x="201" y="3"/>
                      <a:pt x="197" y="0"/>
                      <a:pt x="193" y="0"/>
                    </a:cubicBezTo>
                    <a:lnTo>
                      <a:pt x="171" y="0"/>
                    </a:lnTo>
                    <a:close/>
                    <a:moveTo>
                      <a:pt x="131" y="51"/>
                    </a:moveTo>
                    <a:cubicBezTo>
                      <a:pt x="131" y="0"/>
                      <a:pt x="131" y="0"/>
                      <a:pt x="131" y="0"/>
                    </a:cubicBezTo>
                    <a:cubicBezTo>
                      <a:pt x="113" y="0"/>
                      <a:pt x="113" y="0"/>
                      <a:pt x="113" y="0"/>
                    </a:cubicBezTo>
                    <a:cubicBezTo>
                      <a:pt x="111" y="0"/>
                      <a:pt x="109" y="1"/>
                      <a:pt x="109" y="3"/>
                    </a:cubicBezTo>
                    <a:cubicBezTo>
                      <a:pt x="109" y="6"/>
                      <a:pt x="111" y="7"/>
                      <a:pt x="113" y="7"/>
                    </a:cubicBezTo>
                    <a:cubicBezTo>
                      <a:pt x="124" y="7"/>
                      <a:pt x="124" y="7"/>
                      <a:pt x="124" y="7"/>
                    </a:cubicBezTo>
                    <a:cubicBezTo>
                      <a:pt x="124" y="51"/>
                      <a:pt x="124" y="51"/>
                      <a:pt x="124" y="51"/>
                    </a:cubicBezTo>
                    <a:cubicBezTo>
                      <a:pt x="113" y="51"/>
                      <a:pt x="113" y="51"/>
                      <a:pt x="113" y="51"/>
                    </a:cubicBezTo>
                    <a:cubicBezTo>
                      <a:pt x="111" y="51"/>
                      <a:pt x="109" y="52"/>
                      <a:pt x="109" y="55"/>
                    </a:cubicBezTo>
                    <a:cubicBezTo>
                      <a:pt x="109" y="57"/>
                      <a:pt x="111" y="58"/>
                      <a:pt x="113" y="58"/>
                    </a:cubicBezTo>
                    <a:cubicBezTo>
                      <a:pt x="142" y="58"/>
                      <a:pt x="142" y="58"/>
                      <a:pt x="142" y="58"/>
                    </a:cubicBezTo>
                    <a:cubicBezTo>
                      <a:pt x="144" y="58"/>
                      <a:pt x="146" y="57"/>
                      <a:pt x="146" y="55"/>
                    </a:cubicBezTo>
                    <a:cubicBezTo>
                      <a:pt x="146" y="36"/>
                      <a:pt x="146" y="36"/>
                      <a:pt x="146" y="36"/>
                    </a:cubicBezTo>
                    <a:cubicBezTo>
                      <a:pt x="146" y="33"/>
                      <a:pt x="145" y="32"/>
                      <a:pt x="142" y="32"/>
                    </a:cubicBezTo>
                    <a:cubicBezTo>
                      <a:pt x="140" y="32"/>
                      <a:pt x="139" y="33"/>
                      <a:pt x="139" y="36"/>
                    </a:cubicBezTo>
                    <a:cubicBezTo>
                      <a:pt x="139" y="51"/>
                      <a:pt x="139" y="51"/>
                      <a:pt x="139" y="51"/>
                    </a:cubicBezTo>
                    <a:lnTo>
                      <a:pt x="131" y="51"/>
                    </a:lnTo>
                    <a:close/>
                    <a:moveTo>
                      <a:pt x="62" y="7"/>
                    </a:moveTo>
                    <a:cubicBezTo>
                      <a:pt x="84" y="7"/>
                      <a:pt x="84" y="7"/>
                      <a:pt x="84" y="7"/>
                    </a:cubicBezTo>
                    <a:cubicBezTo>
                      <a:pt x="84" y="51"/>
                      <a:pt x="84" y="51"/>
                      <a:pt x="84" y="51"/>
                    </a:cubicBezTo>
                    <a:cubicBezTo>
                      <a:pt x="62" y="51"/>
                      <a:pt x="62" y="51"/>
                      <a:pt x="62" y="51"/>
                    </a:cubicBezTo>
                    <a:lnTo>
                      <a:pt x="62" y="7"/>
                    </a:lnTo>
                    <a:close/>
                    <a:moveTo>
                      <a:pt x="62" y="0"/>
                    </a:moveTo>
                    <a:cubicBezTo>
                      <a:pt x="58" y="0"/>
                      <a:pt x="55" y="3"/>
                      <a:pt x="55" y="7"/>
                    </a:cubicBezTo>
                    <a:cubicBezTo>
                      <a:pt x="55" y="51"/>
                      <a:pt x="55" y="51"/>
                      <a:pt x="55" y="51"/>
                    </a:cubicBezTo>
                    <a:cubicBezTo>
                      <a:pt x="55" y="55"/>
                      <a:pt x="58" y="58"/>
                      <a:pt x="62" y="58"/>
                    </a:cubicBezTo>
                    <a:cubicBezTo>
                      <a:pt x="84" y="58"/>
                      <a:pt x="84" y="58"/>
                      <a:pt x="84" y="58"/>
                    </a:cubicBezTo>
                    <a:cubicBezTo>
                      <a:pt x="89" y="58"/>
                      <a:pt x="92" y="55"/>
                      <a:pt x="92" y="51"/>
                    </a:cubicBezTo>
                    <a:cubicBezTo>
                      <a:pt x="92" y="7"/>
                      <a:pt x="92" y="7"/>
                      <a:pt x="92" y="7"/>
                    </a:cubicBezTo>
                    <a:cubicBezTo>
                      <a:pt x="92" y="3"/>
                      <a:pt x="88" y="0"/>
                      <a:pt x="84" y="0"/>
                    </a:cubicBezTo>
                    <a:lnTo>
                      <a:pt x="62" y="0"/>
                    </a:lnTo>
                    <a:close/>
                    <a:moveTo>
                      <a:pt x="23" y="51"/>
                    </a:moveTo>
                    <a:cubicBezTo>
                      <a:pt x="23" y="0"/>
                      <a:pt x="23" y="0"/>
                      <a:pt x="23" y="0"/>
                    </a:cubicBezTo>
                    <a:cubicBezTo>
                      <a:pt x="4" y="0"/>
                      <a:pt x="4" y="0"/>
                      <a:pt x="4" y="0"/>
                    </a:cubicBezTo>
                    <a:cubicBezTo>
                      <a:pt x="2" y="0"/>
                      <a:pt x="0" y="1"/>
                      <a:pt x="0" y="3"/>
                    </a:cubicBezTo>
                    <a:cubicBezTo>
                      <a:pt x="0" y="6"/>
                      <a:pt x="2" y="7"/>
                      <a:pt x="4" y="7"/>
                    </a:cubicBezTo>
                    <a:cubicBezTo>
                      <a:pt x="15" y="7"/>
                      <a:pt x="15" y="7"/>
                      <a:pt x="15" y="7"/>
                    </a:cubicBezTo>
                    <a:cubicBezTo>
                      <a:pt x="15" y="51"/>
                      <a:pt x="15" y="51"/>
                      <a:pt x="15" y="51"/>
                    </a:cubicBezTo>
                    <a:cubicBezTo>
                      <a:pt x="4" y="51"/>
                      <a:pt x="4" y="51"/>
                      <a:pt x="4" y="51"/>
                    </a:cubicBezTo>
                    <a:cubicBezTo>
                      <a:pt x="2" y="51"/>
                      <a:pt x="0" y="52"/>
                      <a:pt x="0" y="55"/>
                    </a:cubicBezTo>
                    <a:cubicBezTo>
                      <a:pt x="0" y="57"/>
                      <a:pt x="2" y="58"/>
                      <a:pt x="4" y="58"/>
                    </a:cubicBezTo>
                    <a:cubicBezTo>
                      <a:pt x="34" y="58"/>
                      <a:pt x="34" y="58"/>
                      <a:pt x="34" y="58"/>
                    </a:cubicBezTo>
                    <a:cubicBezTo>
                      <a:pt x="36" y="58"/>
                      <a:pt x="37" y="57"/>
                      <a:pt x="37" y="55"/>
                    </a:cubicBezTo>
                    <a:cubicBezTo>
                      <a:pt x="37" y="36"/>
                      <a:pt x="37" y="36"/>
                      <a:pt x="37" y="36"/>
                    </a:cubicBezTo>
                    <a:cubicBezTo>
                      <a:pt x="37" y="33"/>
                      <a:pt x="36" y="32"/>
                      <a:pt x="34" y="32"/>
                    </a:cubicBezTo>
                    <a:cubicBezTo>
                      <a:pt x="31" y="32"/>
                      <a:pt x="30" y="33"/>
                      <a:pt x="30" y="36"/>
                    </a:cubicBezTo>
                    <a:cubicBezTo>
                      <a:pt x="30" y="51"/>
                      <a:pt x="30" y="51"/>
                      <a:pt x="30" y="51"/>
                    </a:cubicBezTo>
                    <a:lnTo>
                      <a:pt x="23"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450"/>
              <p:cNvSpPr>
                <a:spLocks/>
              </p:cNvSpPr>
              <p:nvPr/>
            </p:nvSpPr>
            <p:spPr bwMode="auto">
              <a:xfrm>
                <a:off x="6138863" y="6846888"/>
                <a:ext cx="474663" cy="17463"/>
              </a:xfrm>
              <a:custGeom>
                <a:avLst/>
                <a:gdLst>
                  <a:gd name="T0" fmla="*/ 0 w 1121"/>
                  <a:gd name="T1" fmla="*/ 0 h 41"/>
                  <a:gd name="T2" fmla="*/ 87 w 1121"/>
                  <a:gd name="T3" fmla="*/ 41 h 41"/>
                  <a:gd name="T4" fmla="*/ 1034 w 1121"/>
                  <a:gd name="T5" fmla="*/ 41 h 41"/>
                  <a:gd name="T6" fmla="*/ 1121 w 1121"/>
                  <a:gd name="T7" fmla="*/ 0 h 41"/>
                  <a:gd name="T8" fmla="*/ 0 w 1121"/>
                  <a:gd name="T9" fmla="*/ 0 h 41"/>
                </a:gdLst>
                <a:ahLst/>
                <a:cxnLst>
                  <a:cxn ang="0">
                    <a:pos x="T0" y="T1"/>
                  </a:cxn>
                  <a:cxn ang="0">
                    <a:pos x="T2" y="T3"/>
                  </a:cxn>
                  <a:cxn ang="0">
                    <a:pos x="T4" y="T5"/>
                  </a:cxn>
                  <a:cxn ang="0">
                    <a:pos x="T6" y="T7"/>
                  </a:cxn>
                  <a:cxn ang="0">
                    <a:pos x="T8" y="T9"/>
                  </a:cxn>
                </a:cxnLst>
                <a:rect l="0" t="0" r="r" b="b"/>
                <a:pathLst>
                  <a:path w="1121" h="41">
                    <a:moveTo>
                      <a:pt x="0" y="0"/>
                    </a:moveTo>
                    <a:cubicBezTo>
                      <a:pt x="0" y="3"/>
                      <a:pt x="3" y="41"/>
                      <a:pt x="87" y="41"/>
                    </a:cubicBezTo>
                    <a:cubicBezTo>
                      <a:pt x="1034" y="41"/>
                      <a:pt x="1034" y="41"/>
                      <a:pt x="1034" y="41"/>
                    </a:cubicBezTo>
                    <a:cubicBezTo>
                      <a:pt x="1034" y="41"/>
                      <a:pt x="1121" y="41"/>
                      <a:pt x="1121" y="0"/>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451"/>
              <p:cNvSpPr>
                <a:spLocks/>
              </p:cNvSpPr>
              <p:nvPr/>
            </p:nvSpPr>
            <p:spPr bwMode="auto">
              <a:xfrm>
                <a:off x="6202363" y="6583363"/>
                <a:ext cx="346075" cy="254000"/>
              </a:xfrm>
              <a:custGeom>
                <a:avLst/>
                <a:gdLst>
                  <a:gd name="T0" fmla="*/ 70 w 818"/>
                  <a:gd name="T1" fmla="*/ 0 h 598"/>
                  <a:gd name="T2" fmla="*/ 0 w 818"/>
                  <a:gd name="T3" fmla="*/ 70 h 598"/>
                  <a:gd name="T4" fmla="*/ 0 w 818"/>
                  <a:gd name="T5" fmla="*/ 598 h 598"/>
                  <a:gd name="T6" fmla="*/ 70 w 818"/>
                  <a:gd name="T7" fmla="*/ 594 h 598"/>
                  <a:gd name="T8" fmla="*/ 747 w 818"/>
                  <a:gd name="T9" fmla="*/ 594 h 598"/>
                  <a:gd name="T10" fmla="*/ 818 w 818"/>
                  <a:gd name="T11" fmla="*/ 598 h 598"/>
                  <a:gd name="T12" fmla="*/ 818 w 818"/>
                  <a:gd name="T13" fmla="*/ 70 h 598"/>
                  <a:gd name="T14" fmla="*/ 747 w 818"/>
                  <a:gd name="T15" fmla="*/ 0 h 598"/>
                  <a:gd name="T16" fmla="*/ 106 w 818"/>
                  <a:gd name="T17" fmla="*/ 0 h 598"/>
                  <a:gd name="T18" fmla="*/ 70 w 818"/>
                  <a:gd name="T19" fmla="*/ 0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8" h="598">
                    <a:moveTo>
                      <a:pt x="70" y="0"/>
                    </a:moveTo>
                    <a:cubicBezTo>
                      <a:pt x="70" y="0"/>
                      <a:pt x="0" y="0"/>
                      <a:pt x="0" y="70"/>
                    </a:cubicBezTo>
                    <a:cubicBezTo>
                      <a:pt x="0" y="598"/>
                      <a:pt x="0" y="598"/>
                      <a:pt x="0" y="598"/>
                    </a:cubicBezTo>
                    <a:cubicBezTo>
                      <a:pt x="70" y="594"/>
                      <a:pt x="70" y="594"/>
                      <a:pt x="70" y="594"/>
                    </a:cubicBezTo>
                    <a:cubicBezTo>
                      <a:pt x="747" y="594"/>
                      <a:pt x="747" y="594"/>
                      <a:pt x="747" y="594"/>
                    </a:cubicBezTo>
                    <a:cubicBezTo>
                      <a:pt x="818" y="598"/>
                      <a:pt x="818" y="598"/>
                      <a:pt x="818" y="598"/>
                    </a:cubicBezTo>
                    <a:cubicBezTo>
                      <a:pt x="818" y="70"/>
                      <a:pt x="818" y="70"/>
                      <a:pt x="818" y="70"/>
                    </a:cubicBezTo>
                    <a:cubicBezTo>
                      <a:pt x="818" y="70"/>
                      <a:pt x="818" y="0"/>
                      <a:pt x="747" y="0"/>
                    </a:cubicBezTo>
                    <a:cubicBezTo>
                      <a:pt x="106" y="0"/>
                      <a:pt x="106" y="0"/>
                      <a:pt x="106" y="0"/>
                    </a:cubicBezTo>
                    <a:lnTo>
                      <a:pt x="7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7" name="Freeform 452"/>
              <p:cNvSpPr>
                <a:spLocks/>
              </p:cNvSpPr>
              <p:nvPr/>
            </p:nvSpPr>
            <p:spPr bwMode="auto">
              <a:xfrm>
                <a:off x="6218238" y="6594475"/>
                <a:ext cx="314325" cy="228600"/>
              </a:xfrm>
              <a:custGeom>
                <a:avLst/>
                <a:gdLst>
                  <a:gd name="T0" fmla="*/ 64 w 744"/>
                  <a:gd name="T1" fmla="*/ 0 h 540"/>
                  <a:gd name="T2" fmla="*/ 0 w 744"/>
                  <a:gd name="T3" fmla="*/ 64 h 540"/>
                  <a:gd name="T4" fmla="*/ 0 w 744"/>
                  <a:gd name="T5" fmla="*/ 476 h 540"/>
                  <a:gd name="T6" fmla="*/ 64 w 744"/>
                  <a:gd name="T7" fmla="*/ 540 h 540"/>
                  <a:gd name="T8" fmla="*/ 680 w 744"/>
                  <a:gd name="T9" fmla="*/ 540 h 540"/>
                  <a:gd name="T10" fmla="*/ 744 w 744"/>
                  <a:gd name="T11" fmla="*/ 476 h 540"/>
                  <a:gd name="T12" fmla="*/ 744 w 744"/>
                  <a:gd name="T13" fmla="*/ 64 h 540"/>
                  <a:gd name="T14" fmla="*/ 680 w 744"/>
                  <a:gd name="T15" fmla="*/ 0 h 540"/>
                  <a:gd name="T16" fmla="*/ 254 w 744"/>
                  <a:gd name="T17" fmla="*/ 0 h 540"/>
                  <a:gd name="T18" fmla="*/ 64 w 744"/>
                  <a:gd name="T19"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4" h="540">
                    <a:moveTo>
                      <a:pt x="64" y="0"/>
                    </a:moveTo>
                    <a:cubicBezTo>
                      <a:pt x="64" y="0"/>
                      <a:pt x="0" y="0"/>
                      <a:pt x="0" y="64"/>
                    </a:cubicBezTo>
                    <a:cubicBezTo>
                      <a:pt x="0" y="476"/>
                      <a:pt x="0" y="476"/>
                      <a:pt x="0" y="476"/>
                    </a:cubicBezTo>
                    <a:cubicBezTo>
                      <a:pt x="0" y="476"/>
                      <a:pt x="0" y="540"/>
                      <a:pt x="64" y="540"/>
                    </a:cubicBezTo>
                    <a:cubicBezTo>
                      <a:pt x="680" y="540"/>
                      <a:pt x="680" y="540"/>
                      <a:pt x="680" y="540"/>
                    </a:cubicBezTo>
                    <a:cubicBezTo>
                      <a:pt x="680" y="540"/>
                      <a:pt x="744" y="540"/>
                      <a:pt x="744" y="476"/>
                    </a:cubicBezTo>
                    <a:cubicBezTo>
                      <a:pt x="744" y="64"/>
                      <a:pt x="744" y="64"/>
                      <a:pt x="744" y="64"/>
                    </a:cubicBezTo>
                    <a:cubicBezTo>
                      <a:pt x="744" y="64"/>
                      <a:pt x="744" y="0"/>
                      <a:pt x="680" y="0"/>
                    </a:cubicBezTo>
                    <a:cubicBezTo>
                      <a:pt x="254" y="0"/>
                      <a:pt x="254" y="0"/>
                      <a:pt x="254" y="0"/>
                    </a:cubicBezTo>
                    <a:lnTo>
                      <a:pt x="64"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453"/>
              <p:cNvSpPr>
                <a:spLocks/>
              </p:cNvSpPr>
              <p:nvPr/>
            </p:nvSpPr>
            <p:spPr bwMode="auto">
              <a:xfrm>
                <a:off x="6138863" y="6835775"/>
                <a:ext cx="474663" cy="11113"/>
              </a:xfrm>
              <a:custGeom>
                <a:avLst/>
                <a:gdLst>
                  <a:gd name="T0" fmla="*/ 40 w 299"/>
                  <a:gd name="T1" fmla="*/ 0 h 7"/>
                  <a:gd name="T2" fmla="*/ 0 w 299"/>
                  <a:gd name="T3" fmla="*/ 7 h 7"/>
                  <a:gd name="T4" fmla="*/ 299 w 299"/>
                  <a:gd name="T5" fmla="*/ 7 h 7"/>
                  <a:gd name="T6" fmla="*/ 258 w 299"/>
                  <a:gd name="T7" fmla="*/ 0 h 7"/>
                  <a:gd name="T8" fmla="*/ 40 w 299"/>
                  <a:gd name="T9" fmla="*/ 0 h 7"/>
                </a:gdLst>
                <a:ahLst/>
                <a:cxnLst>
                  <a:cxn ang="0">
                    <a:pos x="T0" y="T1"/>
                  </a:cxn>
                  <a:cxn ang="0">
                    <a:pos x="T2" y="T3"/>
                  </a:cxn>
                  <a:cxn ang="0">
                    <a:pos x="T4" y="T5"/>
                  </a:cxn>
                  <a:cxn ang="0">
                    <a:pos x="T6" y="T7"/>
                  </a:cxn>
                  <a:cxn ang="0">
                    <a:pos x="T8" y="T9"/>
                  </a:cxn>
                </a:cxnLst>
                <a:rect l="0" t="0" r="r" b="b"/>
                <a:pathLst>
                  <a:path w="299" h="7">
                    <a:moveTo>
                      <a:pt x="40" y="0"/>
                    </a:moveTo>
                    <a:lnTo>
                      <a:pt x="0" y="7"/>
                    </a:lnTo>
                    <a:lnTo>
                      <a:pt x="299" y="7"/>
                    </a:lnTo>
                    <a:lnTo>
                      <a:pt x="258" y="0"/>
                    </a:ln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454"/>
              <p:cNvSpPr>
                <a:spLocks noEditPoints="1"/>
              </p:cNvSpPr>
              <p:nvPr/>
            </p:nvSpPr>
            <p:spPr bwMode="auto">
              <a:xfrm>
                <a:off x="6246813" y="6742113"/>
                <a:ext cx="257175" cy="31750"/>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455"/>
              <p:cNvSpPr>
                <a:spLocks noEditPoints="1"/>
              </p:cNvSpPr>
              <p:nvPr/>
            </p:nvSpPr>
            <p:spPr bwMode="auto">
              <a:xfrm>
                <a:off x="6246813" y="6692900"/>
                <a:ext cx="257175" cy="31750"/>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456"/>
              <p:cNvSpPr>
                <a:spLocks noEditPoints="1"/>
              </p:cNvSpPr>
              <p:nvPr/>
            </p:nvSpPr>
            <p:spPr bwMode="auto">
              <a:xfrm>
                <a:off x="6246813" y="6643688"/>
                <a:ext cx="257175" cy="31750"/>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457"/>
              <p:cNvSpPr>
                <a:spLocks noEditPoints="1"/>
              </p:cNvSpPr>
              <p:nvPr/>
            </p:nvSpPr>
            <p:spPr bwMode="auto">
              <a:xfrm>
                <a:off x="6246813" y="6643688"/>
                <a:ext cx="257175" cy="130175"/>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14" name="TextBox 513"/>
            <p:cNvSpPr txBox="1"/>
            <p:nvPr/>
          </p:nvSpPr>
          <p:spPr>
            <a:xfrm>
              <a:off x="6110901" y="4053051"/>
              <a:ext cx="5391028" cy="3323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Combiners [Called with </a:t>
              </a:r>
              <a:r>
                <a:rPr kumimoji="0" lang="en-US" sz="2400" b="1" i="0" u="none" strike="noStrike" kern="1200" cap="none" spc="0" normalizeH="0" baseline="0" noProof="0" dirty="0">
                  <a:ln>
                    <a:noFill/>
                  </a:ln>
                  <a:solidFill>
                    <a:srgbClr val="505050"/>
                  </a:solidFill>
                  <a:effectLst/>
                  <a:uLnTx/>
                  <a:uFillTx/>
                  <a:latin typeface="Segoe UI Light"/>
                  <a:ea typeface="+mn-ea"/>
                  <a:cs typeface="+mn-cs"/>
                </a:rPr>
                <a:t>Combine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syntax]</a:t>
              </a:r>
            </a:p>
          </p:txBody>
        </p:sp>
      </p:grpSp>
      <p:sp>
        <p:nvSpPr>
          <p:cNvPr id="5" name="Slide Number Placeholder 4"/>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2" name="Group 21"/>
          <p:cNvGrpSpPr/>
          <p:nvPr/>
        </p:nvGrpSpPr>
        <p:grpSpPr>
          <a:xfrm>
            <a:off x="5235054" y="1351545"/>
            <a:ext cx="5890047" cy="794228"/>
            <a:chOff x="5235054" y="1351545"/>
            <a:chExt cx="5890047" cy="794228"/>
          </a:xfrm>
        </p:grpSpPr>
        <p:sp>
          <p:nvSpPr>
            <p:cNvPr id="3" name="TextBox 2"/>
            <p:cNvSpPr txBox="1"/>
            <p:nvPr/>
          </p:nvSpPr>
          <p:spPr>
            <a:xfrm>
              <a:off x="6380404" y="1592325"/>
              <a:ext cx="474469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Extractors [Called with </a:t>
              </a:r>
              <a:r>
                <a:rPr kumimoji="0" lang="en-US" sz="2400" b="1" i="0" u="none" strike="noStrike" kern="1200" cap="none" spc="0" normalizeH="0" baseline="0" noProof="0" dirty="0">
                  <a:ln>
                    <a:noFill/>
                  </a:ln>
                  <a:solidFill>
                    <a:srgbClr val="505050"/>
                  </a:solidFill>
                  <a:effectLst/>
                  <a:uLnTx/>
                  <a:uFillTx/>
                  <a:latin typeface="Segoe UI Light"/>
                  <a:ea typeface="+mn-ea"/>
                  <a:cs typeface="+mn-cs"/>
                </a:rPr>
                <a:t>Extract</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syntax]</a:t>
              </a:r>
            </a:p>
          </p:txBody>
        </p:sp>
        <p:grpSp>
          <p:nvGrpSpPr>
            <p:cNvPr id="709" name="Group 708"/>
            <p:cNvGrpSpPr/>
            <p:nvPr/>
          </p:nvGrpSpPr>
          <p:grpSpPr>
            <a:xfrm>
              <a:off x="5235054" y="1351545"/>
              <a:ext cx="301092" cy="794228"/>
              <a:chOff x="5034942" y="1896181"/>
              <a:chExt cx="309848" cy="817325"/>
            </a:xfrm>
          </p:grpSpPr>
          <p:grpSp>
            <p:nvGrpSpPr>
              <p:cNvPr id="710" name="Group 709"/>
              <p:cNvGrpSpPr/>
              <p:nvPr/>
            </p:nvGrpSpPr>
            <p:grpSpPr>
              <a:xfrm>
                <a:off x="5081410" y="1896181"/>
                <a:ext cx="257242" cy="623864"/>
                <a:chOff x="5043422" y="1343049"/>
                <a:chExt cx="257242" cy="623864"/>
              </a:xfrm>
            </p:grpSpPr>
            <p:grpSp>
              <p:nvGrpSpPr>
                <p:cNvPr id="722" name="Group 721"/>
                <p:cNvGrpSpPr/>
                <p:nvPr/>
              </p:nvGrpSpPr>
              <p:grpSpPr>
                <a:xfrm rot="5400000">
                  <a:off x="4892058" y="1494413"/>
                  <a:ext cx="463047" cy="160320"/>
                  <a:chOff x="995741" y="3709988"/>
                  <a:chExt cx="953710" cy="330200"/>
                </a:xfrm>
              </p:grpSpPr>
              <p:sp>
                <p:nvSpPr>
                  <p:cNvPr id="728" name="Freeform 202"/>
                  <p:cNvSpPr>
                    <a:spLocks/>
                  </p:cNvSpPr>
                  <p:nvPr/>
                </p:nvSpPr>
                <p:spPr bwMode="auto">
                  <a:xfrm>
                    <a:off x="1254126" y="3798888"/>
                    <a:ext cx="120650" cy="241300"/>
                  </a:xfrm>
                  <a:custGeom>
                    <a:avLst/>
                    <a:gdLst>
                      <a:gd name="T0" fmla="*/ 76 w 76"/>
                      <a:gd name="T1" fmla="*/ 152 h 152"/>
                      <a:gd name="T2" fmla="*/ 0 w 76"/>
                      <a:gd name="T3" fmla="*/ 152 h 152"/>
                      <a:gd name="T4" fmla="*/ 0 w 76"/>
                      <a:gd name="T5" fmla="*/ 0 h 152"/>
                      <a:gd name="T6" fmla="*/ 76 w 76"/>
                      <a:gd name="T7" fmla="*/ 3 h 152"/>
                      <a:gd name="T8" fmla="*/ 76 w 76"/>
                      <a:gd name="T9" fmla="*/ 152 h 152"/>
                    </a:gdLst>
                    <a:ahLst/>
                    <a:cxnLst>
                      <a:cxn ang="0">
                        <a:pos x="T0" y="T1"/>
                      </a:cxn>
                      <a:cxn ang="0">
                        <a:pos x="T2" y="T3"/>
                      </a:cxn>
                      <a:cxn ang="0">
                        <a:pos x="T4" y="T5"/>
                      </a:cxn>
                      <a:cxn ang="0">
                        <a:pos x="T6" y="T7"/>
                      </a:cxn>
                      <a:cxn ang="0">
                        <a:pos x="T8" y="T9"/>
                      </a:cxn>
                    </a:cxnLst>
                    <a:rect l="0" t="0" r="r" b="b"/>
                    <a:pathLst>
                      <a:path w="76" h="152">
                        <a:moveTo>
                          <a:pt x="76" y="152"/>
                        </a:moveTo>
                        <a:lnTo>
                          <a:pt x="0" y="152"/>
                        </a:lnTo>
                        <a:lnTo>
                          <a:pt x="0" y="0"/>
                        </a:lnTo>
                        <a:lnTo>
                          <a:pt x="76" y="3"/>
                        </a:lnTo>
                        <a:lnTo>
                          <a:pt x="76"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9" name="Rectangle 206"/>
                  <p:cNvSpPr>
                    <a:spLocks noChangeArrowheads="1"/>
                  </p:cNvSpPr>
                  <p:nvPr/>
                </p:nvSpPr>
                <p:spPr bwMode="auto">
                  <a:xfrm>
                    <a:off x="1254126" y="3798888"/>
                    <a:ext cx="120650" cy="241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0" name="Rectangle 207"/>
                  <p:cNvSpPr>
                    <a:spLocks noChangeArrowheads="1"/>
                  </p:cNvSpPr>
                  <p:nvPr/>
                </p:nvSpPr>
                <p:spPr bwMode="auto">
                  <a:xfrm>
                    <a:off x="995741" y="3798888"/>
                    <a:ext cx="258387" cy="2413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1" name="Oval 208"/>
                  <p:cNvSpPr>
                    <a:spLocks noChangeArrowheads="1"/>
                  </p:cNvSpPr>
                  <p:nvPr/>
                </p:nvSpPr>
                <p:spPr bwMode="auto">
                  <a:xfrm>
                    <a:off x="1295401" y="3960813"/>
                    <a:ext cx="41275" cy="41275"/>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2" name="Freeform 209"/>
                  <p:cNvSpPr>
                    <a:spLocks/>
                  </p:cNvSpPr>
                  <p:nvPr/>
                </p:nvSpPr>
                <p:spPr bwMode="auto">
                  <a:xfrm>
                    <a:off x="1374776" y="3709988"/>
                    <a:ext cx="574675" cy="330200"/>
                  </a:xfrm>
                  <a:custGeom>
                    <a:avLst/>
                    <a:gdLst>
                      <a:gd name="T0" fmla="*/ 298 w 312"/>
                      <a:gd name="T1" fmla="*/ 79 h 176"/>
                      <a:gd name="T2" fmla="*/ 298 w 312"/>
                      <a:gd name="T3" fmla="*/ 79 h 176"/>
                      <a:gd name="T4" fmla="*/ 297 w 312"/>
                      <a:gd name="T5" fmla="*/ 79 h 176"/>
                      <a:gd name="T6" fmla="*/ 166 w 312"/>
                      <a:gd name="T7" fmla="*/ 79 h 176"/>
                      <a:gd name="T8" fmla="*/ 166 w 312"/>
                      <a:gd name="T9" fmla="*/ 72 h 176"/>
                      <a:gd name="T10" fmla="*/ 273 w 312"/>
                      <a:gd name="T11" fmla="*/ 72 h 176"/>
                      <a:gd name="T12" fmla="*/ 277 w 312"/>
                      <a:gd name="T13" fmla="*/ 71 h 176"/>
                      <a:gd name="T14" fmla="*/ 287 w 312"/>
                      <a:gd name="T15" fmla="*/ 58 h 176"/>
                      <a:gd name="T16" fmla="*/ 273 w 312"/>
                      <a:gd name="T17" fmla="*/ 44 h 176"/>
                      <a:gd name="T18" fmla="*/ 272 w 312"/>
                      <a:gd name="T19" fmla="*/ 44 h 176"/>
                      <a:gd name="T20" fmla="*/ 143 w 312"/>
                      <a:gd name="T21" fmla="*/ 44 h 176"/>
                      <a:gd name="T22" fmla="*/ 143 w 312"/>
                      <a:gd name="T23" fmla="*/ 34 h 176"/>
                      <a:gd name="T24" fmla="*/ 194 w 312"/>
                      <a:gd name="T25" fmla="*/ 34 h 176"/>
                      <a:gd name="T26" fmla="*/ 194 w 312"/>
                      <a:gd name="T27" fmla="*/ 34 h 176"/>
                      <a:gd name="T28" fmla="*/ 210 w 312"/>
                      <a:gd name="T29" fmla="*/ 17 h 176"/>
                      <a:gd name="T30" fmla="*/ 210 w 312"/>
                      <a:gd name="T31" fmla="*/ 0 h 176"/>
                      <a:gd name="T32" fmla="*/ 192 w 312"/>
                      <a:gd name="T33" fmla="*/ 0 h 176"/>
                      <a:gd name="T34" fmla="*/ 50 w 312"/>
                      <a:gd name="T35" fmla="*/ 0 h 176"/>
                      <a:gd name="T36" fmla="*/ 0 w 312"/>
                      <a:gd name="T37" fmla="*/ 50 h 176"/>
                      <a:gd name="T38" fmla="*/ 0 w 312"/>
                      <a:gd name="T39" fmla="*/ 176 h 176"/>
                      <a:gd name="T40" fmla="*/ 253 w 312"/>
                      <a:gd name="T41" fmla="*/ 176 h 176"/>
                      <a:gd name="T42" fmla="*/ 267 w 312"/>
                      <a:gd name="T43" fmla="*/ 163 h 176"/>
                      <a:gd name="T44" fmla="*/ 253 w 312"/>
                      <a:gd name="T45" fmla="*/ 149 h 176"/>
                      <a:gd name="T46" fmla="*/ 166 w 312"/>
                      <a:gd name="T47" fmla="*/ 149 h 176"/>
                      <a:gd name="T48" fmla="*/ 166 w 312"/>
                      <a:gd name="T49" fmla="*/ 142 h 176"/>
                      <a:gd name="T50" fmla="*/ 273 w 312"/>
                      <a:gd name="T51" fmla="*/ 142 h 176"/>
                      <a:gd name="T52" fmla="*/ 276 w 312"/>
                      <a:gd name="T53" fmla="*/ 141 h 176"/>
                      <a:gd name="T54" fmla="*/ 287 w 312"/>
                      <a:gd name="T55" fmla="*/ 128 h 176"/>
                      <a:gd name="T56" fmla="*/ 273 w 312"/>
                      <a:gd name="T57" fmla="*/ 114 h 176"/>
                      <a:gd name="T58" fmla="*/ 273 w 312"/>
                      <a:gd name="T59" fmla="*/ 114 h 176"/>
                      <a:gd name="T60" fmla="*/ 273 w 312"/>
                      <a:gd name="T61" fmla="*/ 114 h 176"/>
                      <a:gd name="T62" fmla="*/ 166 w 312"/>
                      <a:gd name="T63" fmla="*/ 114 h 176"/>
                      <a:gd name="T64" fmla="*/ 166 w 312"/>
                      <a:gd name="T65" fmla="*/ 107 h 176"/>
                      <a:gd name="T66" fmla="*/ 297 w 312"/>
                      <a:gd name="T67" fmla="*/ 107 h 176"/>
                      <a:gd name="T68" fmla="*/ 301 w 312"/>
                      <a:gd name="T69" fmla="*/ 106 h 176"/>
                      <a:gd name="T70" fmla="*/ 312 w 312"/>
                      <a:gd name="T71" fmla="*/ 93 h 176"/>
                      <a:gd name="T72" fmla="*/ 298 w 312"/>
                      <a:gd name="T73" fmla="*/ 7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176">
                        <a:moveTo>
                          <a:pt x="298" y="79"/>
                        </a:moveTo>
                        <a:cubicBezTo>
                          <a:pt x="298" y="79"/>
                          <a:pt x="298" y="79"/>
                          <a:pt x="298" y="79"/>
                        </a:cubicBezTo>
                        <a:cubicBezTo>
                          <a:pt x="298" y="79"/>
                          <a:pt x="298" y="79"/>
                          <a:pt x="297" y="79"/>
                        </a:cubicBezTo>
                        <a:cubicBezTo>
                          <a:pt x="166" y="79"/>
                          <a:pt x="166" y="79"/>
                          <a:pt x="166" y="79"/>
                        </a:cubicBezTo>
                        <a:cubicBezTo>
                          <a:pt x="166" y="72"/>
                          <a:pt x="166" y="72"/>
                          <a:pt x="166" y="72"/>
                        </a:cubicBezTo>
                        <a:cubicBezTo>
                          <a:pt x="273" y="72"/>
                          <a:pt x="273" y="72"/>
                          <a:pt x="273" y="72"/>
                        </a:cubicBezTo>
                        <a:cubicBezTo>
                          <a:pt x="275" y="72"/>
                          <a:pt x="276" y="72"/>
                          <a:pt x="277" y="71"/>
                        </a:cubicBezTo>
                        <a:cubicBezTo>
                          <a:pt x="283" y="69"/>
                          <a:pt x="287" y="64"/>
                          <a:pt x="287" y="58"/>
                        </a:cubicBezTo>
                        <a:cubicBezTo>
                          <a:pt x="287" y="50"/>
                          <a:pt x="281" y="44"/>
                          <a:pt x="273" y="44"/>
                        </a:cubicBezTo>
                        <a:cubicBezTo>
                          <a:pt x="273" y="44"/>
                          <a:pt x="272" y="44"/>
                          <a:pt x="272" y="44"/>
                        </a:cubicBezTo>
                        <a:cubicBezTo>
                          <a:pt x="261" y="44"/>
                          <a:pt x="143" y="44"/>
                          <a:pt x="143" y="44"/>
                        </a:cubicBezTo>
                        <a:cubicBezTo>
                          <a:pt x="143" y="34"/>
                          <a:pt x="143" y="34"/>
                          <a:pt x="143" y="34"/>
                        </a:cubicBezTo>
                        <a:cubicBezTo>
                          <a:pt x="194" y="34"/>
                          <a:pt x="194" y="34"/>
                          <a:pt x="194" y="34"/>
                        </a:cubicBezTo>
                        <a:cubicBezTo>
                          <a:pt x="194" y="34"/>
                          <a:pt x="194" y="34"/>
                          <a:pt x="194" y="34"/>
                        </a:cubicBezTo>
                        <a:cubicBezTo>
                          <a:pt x="203" y="34"/>
                          <a:pt x="210" y="26"/>
                          <a:pt x="210" y="17"/>
                        </a:cubicBezTo>
                        <a:cubicBezTo>
                          <a:pt x="210" y="0"/>
                          <a:pt x="210" y="0"/>
                          <a:pt x="210" y="0"/>
                        </a:cubicBezTo>
                        <a:cubicBezTo>
                          <a:pt x="192" y="0"/>
                          <a:pt x="192" y="0"/>
                          <a:pt x="192" y="0"/>
                        </a:cubicBezTo>
                        <a:cubicBezTo>
                          <a:pt x="50" y="0"/>
                          <a:pt x="50" y="0"/>
                          <a:pt x="50" y="0"/>
                        </a:cubicBezTo>
                        <a:cubicBezTo>
                          <a:pt x="22" y="0"/>
                          <a:pt x="0" y="22"/>
                          <a:pt x="0" y="50"/>
                        </a:cubicBezTo>
                        <a:cubicBezTo>
                          <a:pt x="0" y="176"/>
                          <a:pt x="0" y="176"/>
                          <a:pt x="0" y="176"/>
                        </a:cubicBezTo>
                        <a:cubicBezTo>
                          <a:pt x="0" y="176"/>
                          <a:pt x="253" y="176"/>
                          <a:pt x="253" y="176"/>
                        </a:cubicBezTo>
                        <a:cubicBezTo>
                          <a:pt x="261" y="176"/>
                          <a:pt x="267" y="170"/>
                          <a:pt x="267" y="163"/>
                        </a:cubicBezTo>
                        <a:cubicBezTo>
                          <a:pt x="267" y="155"/>
                          <a:pt x="261" y="149"/>
                          <a:pt x="253" y="149"/>
                        </a:cubicBezTo>
                        <a:cubicBezTo>
                          <a:pt x="252" y="149"/>
                          <a:pt x="166" y="149"/>
                          <a:pt x="166" y="149"/>
                        </a:cubicBezTo>
                        <a:cubicBezTo>
                          <a:pt x="166" y="142"/>
                          <a:pt x="166" y="142"/>
                          <a:pt x="166" y="142"/>
                        </a:cubicBezTo>
                        <a:cubicBezTo>
                          <a:pt x="273" y="142"/>
                          <a:pt x="273" y="142"/>
                          <a:pt x="273" y="142"/>
                        </a:cubicBezTo>
                        <a:cubicBezTo>
                          <a:pt x="274" y="142"/>
                          <a:pt x="275" y="141"/>
                          <a:pt x="276" y="141"/>
                        </a:cubicBezTo>
                        <a:cubicBezTo>
                          <a:pt x="283" y="140"/>
                          <a:pt x="287" y="134"/>
                          <a:pt x="287" y="128"/>
                        </a:cubicBezTo>
                        <a:cubicBezTo>
                          <a:pt x="287" y="120"/>
                          <a:pt x="281" y="114"/>
                          <a:pt x="273" y="114"/>
                        </a:cubicBezTo>
                        <a:cubicBezTo>
                          <a:pt x="273" y="114"/>
                          <a:pt x="273" y="114"/>
                          <a:pt x="273" y="114"/>
                        </a:cubicBezTo>
                        <a:cubicBezTo>
                          <a:pt x="273" y="114"/>
                          <a:pt x="273" y="114"/>
                          <a:pt x="273" y="114"/>
                        </a:cubicBezTo>
                        <a:cubicBezTo>
                          <a:pt x="166" y="114"/>
                          <a:pt x="166" y="114"/>
                          <a:pt x="166" y="114"/>
                        </a:cubicBezTo>
                        <a:cubicBezTo>
                          <a:pt x="166" y="107"/>
                          <a:pt x="166" y="107"/>
                          <a:pt x="166" y="107"/>
                        </a:cubicBezTo>
                        <a:cubicBezTo>
                          <a:pt x="297" y="107"/>
                          <a:pt x="297" y="107"/>
                          <a:pt x="297" y="107"/>
                        </a:cubicBezTo>
                        <a:cubicBezTo>
                          <a:pt x="299" y="107"/>
                          <a:pt x="300" y="106"/>
                          <a:pt x="301" y="106"/>
                        </a:cubicBezTo>
                        <a:cubicBezTo>
                          <a:pt x="307" y="105"/>
                          <a:pt x="312" y="99"/>
                          <a:pt x="312" y="93"/>
                        </a:cubicBezTo>
                        <a:cubicBezTo>
                          <a:pt x="312" y="85"/>
                          <a:pt x="305" y="79"/>
                          <a:pt x="298" y="79"/>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3" name="Freeform 210"/>
                  <p:cNvSpPr>
                    <a:spLocks/>
                  </p:cNvSpPr>
                  <p:nvPr/>
                </p:nvSpPr>
                <p:spPr bwMode="auto">
                  <a:xfrm>
                    <a:off x="1846263" y="3929063"/>
                    <a:ext cx="41275" cy="41275"/>
                  </a:xfrm>
                  <a:custGeom>
                    <a:avLst/>
                    <a:gdLst>
                      <a:gd name="T0" fmla="*/ 22 w 22"/>
                      <a:gd name="T1" fmla="*/ 0 h 22"/>
                      <a:gd name="T2" fmla="*/ 11 w 22"/>
                      <a:gd name="T3" fmla="*/ 0 h 22"/>
                      <a:gd name="T4" fmla="*/ 0 w 22"/>
                      <a:gd name="T5" fmla="*/ 11 h 22"/>
                      <a:gd name="T6" fmla="*/ 11 w 22"/>
                      <a:gd name="T7" fmla="*/ 22 h 22"/>
                      <a:gd name="T8" fmla="*/ 22 w 22"/>
                      <a:gd name="T9" fmla="*/ 22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cubicBezTo>
                          <a:pt x="11" y="0"/>
                          <a:pt x="11" y="0"/>
                          <a:pt x="11" y="0"/>
                        </a:cubicBezTo>
                        <a:cubicBezTo>
                          <a:pt x="5" y="0"/>
                          <a:pt x="0" y="4"/>
                          <a:pt x="0" y="11"/>
                        </a:cubicBezTo>
                        <a:cubicBezTo>
                          <a:pt x="0" y="17"/>
                          <a:pt x="5" y="22"/>
                          <a:pt x="11" y="22"/>
                        </a:cubicBezTo>
                        <a:cubicBezTo>
                          <a:pt x="22" y="22"/>
                          <a:pt x="22" y="22"/>
                          <a:pt x="22" y="22"/>
                        </a:cubicBezTo>
                        <a:lnTo>
                          <a:pt x="22" y="0"/>
                        </a:ln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4" name="Freeform 211"/>
                  <p:cNvSpPr>
                    <a:spLocks/>
                  </p:cNvSpPr>
                  <p:nvPr/>
                </p:nvSpPr>
                <p:spPr bwMode="auto">
                  <a:xfrm>
                    <a:off x="1804988" y="3992563"/>
                    <a:ext cx="41275" cy="44450"/>
                  </a:xfrm>
                  <a:custGeom>
                    <a:avLst/>
                    <a:gdLst>
                      <a:gd name="T0" fmla="*/ 23 w 23"/>
                      <a:gd name="T1" fmla="*/ 0 h 23"/>
                      <a:gd name="T2" fmla="*/ 11 w 23"/>
                      <a:gd name="T3" fmla="*/ 0 h 23"/>
                      <a:gd name="T4" fmla="*/ 0 w 23"/>
                      <a:gd name="T5" fmla="*/ 11 h 23"/>
                      <a:gd name="T6" fmla="*/ 11 w 23"/>
                      <a:gd name="T7" fmla="*/ 23 h 23"/>
                      <a:gd name="T8" fmla="*/ 23 w 23"/>
                      <a:gd name="T9" fmla="*/ 23 h 23"/>
                      <a:gd name="T10" fmla="*/ 23 w 23"/>
                      <a:gd name="T11" fmla="*/ 0 h 23"/>
                    </a:gdLst>
                    <a:ahLst/>
                    <a:cxnLst>
                      <a:cxn ang="0">
                        <a:pos x="T0" y="T1"/>
                      </a:cxn>
                      <a:cxn ang="0">
                        <a:pos x="T2" y="T3"/>
                      </a:cxn>
                      <a:cxn ang="0">
                        <a:pos x="T4" y="T5"/>
                      </a:cxn>
                      <a:cxn ang="0">
                        <a:pos x="T6" y="T7"/>
                      </a:cxn>
                      <a:cxn ang="0">
                        <a:pos x="T8" y="T9"/>
                      </a:cxn>
                      <a:cxn ang="0">
                        <a:pos x="T10" y="T11"/>
                      </a:cxn>
                    </a:cxnLst>
                    <a:rect l="0" t="0" r="r" b="b"/>
                    <a:pathLst>
                      <a:path w="23" h="23">
                        <a:moveTo>
                          <a:pt x="23" y="0"/>
                        </a:moveTo>
                        <a:cubicBezTo>
                          <a:pt x="11" y="0"/>
                          <a:pt x="11" y="0"/>
                          <a:pt x="11" y="0"/>
                        </a:cubicBezTo>
                        <a:cubicBezTo>
                          <a:pt x="5" y="0"/>
                          <a:pt x="0" y="5"/>
                          <a:pt x="0" y="11"/>
                        </a:cubicBezTo>
                        <a:cubicBezTo>
                          <a:pt x="0" y="18"/>
                          <a:pt x="5" y="23"/>
                          <a:pt x="11" y="23"/>
                        </a:cubicBezTo>
                        <a:cubicBezTo>
                          <a:pt x="23" y="23"/>
                          <a:pt x="23" y="23"/>
                          <a:pt x="23" y="23"/>
                        </a:cubicBezTo>
                        <a:lnTo>
                          <a:pt x="23" y="0"/>
                        </a:ln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5" name="Freeform 212"/>
                  <p:cNvSpPr>
                    <a:spLocks/>
                  </p:cNvSpPr>
                  <p:nvPr/>
                </p:nvSpPr>
                <p:spPr bwMode="auto">
                  <a:xfrm>
                    <a:off x="1887538" y="3863975"/>
                    <a:ext cx="42863" cy="41275"/>
                  </a:xfrm>
                  <a:custGeom>
                    <a:avLst/>
                    <a:gdLst>
                      <a:gd name="T0" fmla="*/ 23 w 23"/>
                      <a:gd name="T1" fmla="*/ 0 h 22"/>
                      <a:gd name="T2" fmla="*/ 12 w 23"/>
                      <a:gd name="T3" fmla="*/ 0 h 22"/>
                      <a:gd name="T4" fmla="*/ 0 w 23"/>
                      <a:gd name="T5" fmla="*/ 11 h 22"/>
                      <a:gd name="T6" fmla="*/ 12 w 23"/>
                      <a:gd name="T7" fmla="*/ 22 h 22"/>
                      <a:gd name="T8" fmla="*/ 23 w 23"/>
                      <a:gd name="T9" fmla="*/ 22 h 22"/>
                      <a:gd name="T10" fmla="*/ 23 w 23"/>
                      <a:gd name="T11" fmla="*/ 0 h 22"/>
                    </a:gdLst>
                    <a:ahLst/>
                    <a:cxnLst>
                      <a:cxn ang="0">
                        <a:pos x="T0" y="T1"/>
                      </a:cxn>
                      <a:cxn ang="0">
                        <a:pos x="T2" y="T3"/>
                      </a:cxn>
                      <a:cxn ang="0">
                        <a:pos x="T4" y="T5"/>
                      </a:cxn>
                      <a:cxn ang="0">
                        <a:pos x="T6" y="T7"/>
                      </a:cxn>
                      <a:cxn ang="0">
                        <a:pos x="T8" y="T9"/>
                      </a:cxn>
                      <a:cxn ang="0">
                        <a:pos x="T10" y="T11"/>
                      </a:cxn>
                    </a:cxnLst>
                    <a:rect l="0" t="0" r="r" b="b"/>
                    <a:pathLst>
                      <a:path w="23" h="22">
                        <a:moveTo>
                          <a:pt x="23" y="0"/>
                        </a:moveTo>
                        <a:cubicBezTo>
                          <a:pt x="12" y="0"/>
                          <a:pt x="12" y="0"/>
                          <a:pt x="12" y="0"/>
                        </a:cubicBezTo>
                        <a:cubicBezTo>
                          <a:pt x="5" y="0"/>
                          <a:pt x="0" y="5"/>
                          <a:pt x="0" y="11"/>
                        </a:cubicBezTo>
                        <a:cubicBezTo>
                          <a:pt x="0" y="17"/>
                          <a:pt x="5" y="22"/>
                          <a:pt x="12" y="22"/>
                        </a:cubicBezTo>
                        <a:cubicBezTo>
                          <a:pt x="23" y="22"/>
                          <a:pt x="23" y="22"/>
                          <a:pt x="23" y="22"/>
                        </a:cubicBezTo>
                        <a:lnTo>
                          <a:pt x="23" y="0"/>
                        </a:ln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6" name="Freeform 213"/>
                  <p:cNvSpPr>
                    <a:spLocks/>
                  </p:cNvSpPr>
                  <p:nvPr/>
                </p:nvSpPr>
                <p:spPr bwMode="auto">
                  <a:xfrm>
                    <a:off x="1843088" y="3798888"/>
                    <a:ext cx="42863" cy="41275"/>
                  </a:xfrm>
                  <a:custGeom>
                    <a:avLst/>
                    <a:gdLst>
                      <a:gd name="T0" fmla="*/ 23 w 23"/>
                      <a:gd name="T1" fmla="*/ 0 h 22"/>
                      <a:gd name="T2" fmla="*/ 11 w 23"/>
                      <a:gd name="T3" fmla="*/ 0 h 22"/>
                      <a:gd name="T4" fmla="*/ 0 w 23"/>
                      <a:gd name="T5" fmla="*/ 11 h 22"/>
                      <a:gd name="T6" fmla="*/ 11 w 23"/>
                      <a:gd name="T7" fmla="*/ 22 h 22"/>
                      <a:gd name="T8" fmla="*/ 23 w 23"/>
                      <a:gd name="T9" fmla="*/ 22 h 22"/>
                      <a:gd name="T10" fmla="*/ 23 w 23"/>
                      <a:gd name="T11" fmla="*/ 0 h 22"/>
                    </a:gdLst>
                    <a:ahLst/>
                    <a:cxnLst>
                      <a:cxn ang="0">
                        <a:pos x="T0" y="T1"/>
                      </a:cxn>
                      <a:cxn ang="0">
                        <a:pos x="T2" y="T3"/>
                      </a:cxn>
                      <a:cxn ang="0">
                        <a:pos x="T4" y="T5"/>
                      </a:cxn>
                      <a:cxn ang="0">
                        <a:pos x="T6" y="T7"/>
                      </a:cxn>
                      <a:cxn ang="0">
                        <a:pos x="T8" y="T9"/>
                      </a:cxn>
                      <a:cxn ang="0">
                        <a:pos x="T10" y="T11"/>
                      </a:cxn>
                    </a:cxnLst>
                    <a:rect l="0" t="0" r="r" b="b"/>
                    <a:pathLst>
                      <a:path w="23" h="22">
                        <a:moveTo>
                          <a:pt x="23" y="0"/>
                        </a:moveTo>
                        <a:cubicBezTo>
                          <a:pt x="11" y="0"/>
                          <a:pt x="11" y="0"/>
                          <a:pt x="11" y="0"/>
                        </a:cubicBezTo>
                        <a:cubicBezTo>
                          <a:pt x="5" y="0"/>
                          <a:pt x="0" y="5"/>
                          <a:pt x="0" y="11"/>
                        </a:cubicBezTo>
                        <a:cubicBezTo>
                          <a:pt x="0" y="17"/>
                          <a:pt x="5" y="22"/>
                          <a:pt x="11" y="22"/>
                        </a:cubicBezTo>
                        <a:cubicBezTo>
                          <a:pt x="23" y="22"/>
                          <a:pt x="23" y="22"/>
                          <a:pt x="23" y="22"/>
                        </a:cubicBezTo>
                        <a:lnTo>
                          <a:pt x="23" y="0"/>
                        </a:ln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7" name="Freeform 214"/>
                  <p:cNvSpPr>
                    <a:spLocks/>
                  </p:cNvSpPr>
                  <p:nvPr/>
                </p:nvSpPr>
                <p:spPr bwMode="auto">
                  <a:xfrm>
                    <a:off x="1695451" y="3709988"/>
                    <a:ext cx="57150" cy="28575"/>
                  </a:xfrm>
                  <a:custGeom>
                    <a:avLst/>
                    <a:gdLst>
                      <a:gd name="T0" fmla="*/ 0 w 31"/>
                      <a:gd name="T1" fmla="*/ 0 h 15"/>
                      <a:gd name="T2" fmla="*/ 15 w 31"/>
                      <a:gd name="T3" fmla="*/ 15 h 15"/>
                      <a:gd name="T4" fmla="*/ 31 w 31"/>
                      <a:gd name="T5" fmla="*/ 15 h 15"/>
                      <a:gd name="T6" fmla="*/ 31 w 31"/>
                      <a:gd name="T7" fmla="*/ 0 h 15"/>
                      <a:gd name="T8" fmla="*/ 0 w 31"/>
                      <a:gd name="T9" fmla="*/ 0 h 15"/>
                    </a:gdLst>
                    <a:ahLst/>
                    <a:cxnLst>
                      <a:cxn ang="0">
                        <a:pos x="T0" y="T1"/>
                      </a:cxn>
                      <a:cxn ang="0">
                        <a:pos x="T2" y="T3"/>
                      </a:cxn>
                      <a:cxn ang="0">
                        <a:pos x="T4" y="T5"/>
                      </a:cxn>
                      <a:cxn ang="0">
                        <a:pos x="T6" y="T7"/>
                      </a:cxn>
                      <a:cxn ang="0">
                        <a:pos x="T8" y="T9"/>
                      </a:cxn>
                    </a:cxnLst>
                    <a:rect l="0" t="0" r="r" b="b"/>
                    <a:pathLst>
                      <a:path w="31" h="15">
                        <a:moveTo>
                          <a:pt x="0" y="0"/>
                        </a:moveTo>
                        <a:cubicBezTo>
                          <a:pt x="0" y="8"/>
                          <a:pt x="7" y="15"/>
                          <a:pt x="15" y="15"/>
                        </a:cubicBezTo>
                        <a:cubicBezTo>
                          <a:pt x="31" y="15"/>
                          <a:pt x="31" y="15"/>
                          <a:pt x="31" y="15"/>
                        </a:cubicBezTo>
                        <a:cubicBezTo>
                          <a:pt x="31" y="0"/>
                          <a:pt x="31" y="0"/>
                          <a:pt x="31" y="0"/>
                        </a:cubicBezTo>
                        <a:lnTo>
                          <a:pt x="0" y="0"/>
                        </a:ln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23" name="Group 722"/>
                <p:cNvGrpSpPr/>
                <p:nvPr/>
              </p:nvGrpSpPr>
              <p:grpSpPr>
                <a:xfrm>
                  <a:off x="5064126" y="1655763"/>
                  <a:ext cx="236538" cy="311150"/>
                  <a:chOff x="5064126" y="1655763"/>
                  <a:chExt cx="236538" cy="311150"/>
                </a:xfrm>
              </p:grpSpPr>
              <p:sp>
                <p:nvSpPr>
                  <p:cNvPr id="725" name="Freeform 5"/>
                  <p:cNvSpPr>
                    <a:spLocks/>
                  </p:cNvSpPr>
                  <p:nvPr/>
                </p:nvSpPr>
                <p:spPr bwMode="auto">
                  <a:xfrm>
                    <a:off x="5064126" y="1655763"/>
                    <a:ext cx="236538" cy="311150"/>
                  </a:xfrm>
                  <a:custGeom>
                    <a:avLst/>
                    <a:gdLst>
                      <a:gd name="T0" fmla="*/ 149 w 149"/>
                      <a:gd name="T1" fmla="*/ 196 h 196"/>
                      <a:gd name="T2" fmla="*/ 0 w 149"/>
                      <a:gd name="T3" fmla="*/ 196 h 196"/>
                      <a:gd name="T4" fmla="*/ 0 w 149"/>
                      <a:gd name="T5" fmla="*/ 44 h 196"/>
                      <a:gd name="T6" fmla="*/ 47 w 149"/>
                      <a:gd name="T7" fmla="*/ 0 h 196"/>
                      <a:gd name="T8" fmla="*/ 149 w 149"/>
                      <a:gd name="T9" fmla="*/ 0 h 196"/>
                      <a:gd name="T10" fmla="*/ 149 w 149"/>
                      <a:gd name="T11" fmla="*/ 196 h 196"/>
                    </a:gdLst>
                    <a:ahLst/>
                    <a:cxnLst>
                      <a:cxn ang="0">
                        <a:pos x="T0" y="T1"/>
                      </a:cxn>
                      <a:cxn ang="0">
                        <a:pos x="T2" y="T3"/>
                      </a:cxn>
                      <a:cxn ang="0">
                        <a:pos x="T4" y="T5"/>
                      </a:cxn>
                      <a:cxn ang="0">
                        <a:pos x="T6" y="T7"/>
                      </a:cxn>
                      <a:cxn ang="0">
                        <a:pos x="T8" y="T9"/>
                      </a:cxn>
                      <a:cxn ang="0">
                        <a:pos x="T10" y="T11"/>
                      </a:cxn>
                    </a:cxnLst>
                    <a:rect l="0" t="0" r="r" b="b"/>
                    <a:pathLst>
                      <a:path w="149" h="196">
                        <a:moveTo>
                          <a:pt x="149" y="196"/>
                        </a:moveTo>
                        <a:lnTo>
                          <a:pt x="0" y="196"/>
                        </a:lnTo>
                        <a:lnTo>
                          <a:pt x="0" y="44"/>
                        </a:lnTo>
                        <a:lnTo>
                          <a:pt x="47" y="0"/>
                        </a:lnTo>
                        <a:lnTo>
                          <a:pt x="149" y="0"/>
                        </a:lnTo>
                        <a:lnTo>
                          <a:pt x="149" y="19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6" name="Freeform 383"/>
                  <p:cNvSpPr>
                    <a:spLocks noEditPoints="1"/>
                  </p:cNvSpPr>
                  <p:nvPr/>
                </p:nvSpPr>
                <p:spPr bwMode="auto">
                  <a:xfrm rot="5400000">
                    <a:off x="5063653" y="1751234"/>
                    <a:ext cx="237485" cy="120209"/>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6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6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6"/>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6"/>
                        </a:cubicBezTo>
                        <a:cubicBezTo>
                          <a:pt x="139" y="190"/>
                          <a:pt x="142" y="191"/>
                          <a:pt x="144" y="191"/>
                        </a:cubicBezTo>
                        <a:cubicBezTo>
                          <a:pt x="182" y="191"/>
                          <a:pt x="182" y="191"/>
                          <a:pt x="182" y="191"/>
                        </a:cubicBezTo>
                        <a:cubicBezTo>
                          <a:pt x="185" y="191"/>
                          <a:pt x="187" y="190"/>
                          <a:pt x="187" y="186"/>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6"/>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6"/>
                        </a:cubicBezTo>
                        <a:cubicBezTo>
                          <a:pt x="279" y="190"/>
                          <a:pt x="281" y="191"/>
                          <a:pt x="284" y="191"/>
                        </a:cubicBezTo>
                        <a:cubicBezTo>
                          <a:pt x="322" y="191"/>
                          <a:pt x="322" y="191"/>
                          <a:pt x="322" y="191"/>
                        </a:cubicBezTo>
                        <a:cubicBezTo>
                          <a:pt x="324" y="191"/>
                          <a:pt x="327" y="190"/>
                          <a:pt x="327" y="186"/>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6"/>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6"/>
                        </a:cubicBezTo>
                        <a:cubicBezTo>
                          <a:pt x="419" y="190"/>
                          <a:pt x="421" y="191"/>
                          <a:pt x="423" y="191"/>
                        </a:cubicBezTo>
                        <a:cubicBezTo>
                          <a:pt x="462" y="191"/>
                          <a:pt x="462" y="191"/>
                          <a:pt x="462" y="191"/>
                        </a:cubicBezTo>
                        <a:cubicBezTo>
                          <a:pt x="464" y="191"/>
                          <a:pt x="466" y="190"/>
                          <a:pt x="466" y="186"/>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6"/>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6"/>
                        </a:cubicBezTo>
                        <a:cubicBezTo>
                          <a:pt x="558" y="190"/>
                          <a:pt x="560" y="191"/>
                          <a:pt x="563" y="191"/>
                        </a:cubicBezTo>
                        <a:cubicBezTo>
                          <a:pt x="601" y="191"/>
                          <a:pt x="601" y="191"/>
                          <a:pt x="601" y="191"/>
                        </a:cubicBezTo>
                        <a:cubicBezTo>
                          <a:pt x="604" y="191"/>
                          <a:pt x="606" y="190"/>
                          <a:pt x="606" y="186"/>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7" name="Freeform 6"/>
                  <p:cNvSpPr>
                    <a:spLocks/>
                  </p:cNvSpPr>
                  <p:nvPr/>
                </p:nvSpPr>
                <p:spPr bwMode="auto">
                  <a:xfrm>
                    <a:off x="5064126" y="1655763"/>
                    <a:ext cx="74613" cy="69850"/>
                  </a:xfrm>
                  <a:custGeom>
                    <a:avLst/>
                    <a:gdLst>
                      <a:gd name="T0" fmla="*/ 47 w 47"/>
                      <a:gd name="T1" fmla="*/ 44 h 44"/>
                      <a:gd name="T2" fmla="*/ 0 w 47"/>
                      <a:gd name="T3" fmla="*/ 44 h 44"/>
                      <a:gd name="T4" fmla="*/ 47 w 47"/>
                      <a:gd name="T5" fmla="*/ 0 h 44"/>
                      <a:gd name="T6" fmla="*/ 47 w 47"/>
                      <a:gd name="T7" fmla="*/ 44 h 44"/>
                    </a:gdLst>
                    <a:ahLst/>
                    <a:cxnLst>
                      <a:cxn ang="0">
                        <a:pos x="T0" y="T1"/>
                      </a:cxn>
                      <a:cxn ang="0">
                        <a:pos x="T2" y="T3"/>
                      </a:cxn>
                      <a:cxn ang="0">
                        <a:pos x="T4" y="T5"/>
                      </a:cxn>
                      <a:cxn ang="0">
                        <a:pos x="T6" y="T7"/>
                      </a:cxn>
                    </a:cxnLst>
                    <a:rect l="0" t="0" r="r" b="b"/>
                    <a:pathLst>
                      <a:path w="47" h="44">
                        <a:moveTo>
                          <a:pt x="47" y="44"/>
                        </a:moveTo>
                        <a:lnTo>
                          <a:pt x="0" y="44"/>
                        </a:lnTo>
                        <a:lnTo>
                          <a:pt x="47" y="0"/>
                        </a:lnTo>
                        <a:lnTo>
                          <a:pt x="47" y="4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4" name="Freeform 209"/>
                <p:cNvSpPr>
                  <a:spLocks/>
                </p:cNvSpPr>
                <p:nvPr/>
              </p:nvSpPr>
              <p:spPr bwMode="auto">
                <a:xfrm rot="5400000">
                  <a:off x="5087259" y="1598198"/>
                  <a:ext cx="187786" cy="45547"/>
                </a:xfrm>
                <a:custGeom>
                  <a:avLst/>
                  <a:gdLst>
                    <a:gd name="T0" fmla="*/ 298 w 312"/>
                    <a:gd name="T1" fmla="*/ 79 h 176"/>
                    <a:gd name="T2" fmla="*/ 298 w 312"/>
                    <a:gd name="T3" fmla="*/ 79 h 176"/>
                    <a:gd name="T4" fmla="*/ 297 w 312"/>
                    <a:gd name="T5" fmla="*/ 79 h 176"/>
                    <a:gd name="T6" fmla="*/ 166 w 312"/>
                    <a:gd name="T7" fmla="*/ 79 h 176"/>
                    <a:gd name="T8" fmla="*/ 166 w 312"/>
                    <a:gd name="T9" fmla="*/ 72 h 176"/>
                    <a:gd name="T10" fmla="*/ 273 w 312"/>
                    <a:gd name="T11" fmla="*/ 72 h 176"/>
                    <a:gd name="T12" fmla="*/ 277 w 312"/>
                    <a:gd name="T13" fmla="*/ 71 h 176"/>
                    <a:gd name="T14" fmla="*/ 287 w 312"/>
                    <a:gd name="T15" fmla="*/ 58 h 176"/>
                    <a:gd name="T16" fmla="*/ 273 w 312"/>
                    <a:gd name="T17" fmla="*/ 44 h 176"/>
                    <a:gd name="T18" fmla="*/ 272 w 312"/>
                    <a:gd name="T19" fmla="*/ 44 h 176"/>
                    <a:gd name="T20" fmla="*/ 143 w 312"/>
                    <a:gd name="T21" fmla="*/ 44 h 176"/>
                    <a:gd name="T22" fmla="*/ 143 w 312"/>
                    <a:gd name="T23" fmla="*/ 34 h 176"/>
                    <a:gd name="T24" fmla="*/ 194 w 312"/>
                    <a:gd name="T25" fmla="*/ 34 h 176"/>
                    <a:gd name="T26" fmla="*/ 194 w 312"/>
                    <a:gd name="T27" fmla="*/ 34 h 176"/>
                    <a:gd name="T28" fmla="*/ 210 w 312"/>
                    <a:gd name="T29" fmla="*/ 17 h 176"/>
                    <a:gd name="T30" fmla="*/ 210 w 312"/>
                    <a:gd name="T31" fmla="*/ 0 h 176"/>
                    <a:gd name="T32" fmla="*/ 192 w 312"/>
                    <a:gd name="T33" fmla="*/ 0 h 176"/>
                    <a:gd name="T34" fmla="*/ 50 w 312"/>
                    <a:gd name="T35" fmla="*/ 0 h 176"/>
                    <a:gd name="T36" fmla="*/ 0 w 312"/>
                    <a:gd name="T37" fmla="*/ 50 h 176"/>
                    <a:gd name="T38" fmla="*/ 0 w 312"/>
                    <a:gd name="T39" fmla="*/ 176 h 176"/>
                    <a:gd name="T40" fmla="*/ 253 w 312"/>
                    <a:gd name="T41" fmla="*/ 176 h 176"/>
                    <a:gd name="T42" fmla="*/ 267 w 312"/>
                    <a:gd name="T43" fmla="*/ 163 h 176"/>
                    <a:gd name="T44" fmla="*/ 253 w 312"/>
                    <a:gd name="T45" fmla="*/ 149 h 176"/>
                    <a:gd name="T46" fmla="*/ 166 w 312"/>
                    <a:gd name="T47" fmla="*/ 149 h 176"/>
                    <a:gd name="T48" fmla="*/ 166 w 312"/>
                    <a:gd name="T49" fmla="*/ 142 h 176"/>
                    <a:gd name="T50" fmla="*/ 273 w 312"/>
                    <a:gd name="T51" fmla="*/ 142 h 176"/>
                    <a:gd name="T52" fmla="*/ 276 w 312"/>
                    <a:gd name="T53" fmla="*/ 141 h 176"/>
                    <a:gd name="T54" fmla="*/ 287 w 312"/>
                    <a:gd name="T55" fmla="*/ 128 h 176"/>
                    <a:gd name="T56" fmla="*/ 273 w 312"/>
                    <a:gd name="T57" fmla="*/ 114 h 176"/>
                    <a:gd name="T58" fmla="*/ 273 w 312"/>
                    <a:gd name="T59" fmla="*/ 114 h 176"/>
                    <a:gd name="T60" fmla="*/ 273 w 312"/>
                    <a:gd name="T61" fmla="*/ 114 h 176"/>
                    <a:gd name="T62" fmla="*/ 166 w 312"/>
                    <a:gd name="T63" fmla="*/ 114 h 176"/>
                    <a:gd name="T64" fmla="*/ 166 w 312"/>
                    <a:gd name="T65" fmla="*/ 107 h 176"/>
                    <a:gd name="T66" fmla="*/ 297 w 312"/>
                    <a:gd name="T67" fmla="*/ 107 h 176"/>
                    <a:gd name="T68" fmla="*/ 301 w 312"/>
                    <a:gd name="T69" fmla="*/ 106 h 176"/>
                    <a:gd name="T70" fmla="*/ 312 w 312"/>
                    <a:gd name="T71" fmla="*/ 93 h 176"/>
                    <a:gd name="T72" fmla="*/ 298 w 312"/>
                    <a:gd name="T73" fmla="*/ 79 h 176"/>
                    <a:gd name="connsiteX0" fmla="*/ 10000 w 10000"/>
                    <a:gd name="connsiteY0" fmla="*/ 5284 h 10000"/>
                    <a:gd name="connsiteX1" fmla="*/ 9551 w 10000"/>
                    <a:gd name="connsiteY1" fmla="*/ 4489 h 10000"/>
                    <a:gd name="connsiteX2" fmla="*/ 9519 w 10000"/>
                    <a:gd name="connsiteY2" fmla="*/ 4489 h 10000"/>
                    <a:gd name="connsiteX3" fmla="*/ 5321 w 10000"/>
                    <a:gd name="connsiteY3" fmla="*/ 4489 h 10000"/>
                    <a:gd name="connsiteX4" fmla="*/ 5321 w 10000"/>
                    <a:gd name="connsiteY4" fmla="*/ 4091 h 10000"/>
                    <a:gd name="connsiteX5" fmla="*/ 8750 w 10000"/>
                    <a:gd name="connsiteY5" fmla="*/ 4091 h 10000"/>
                    <a:gd name="connsiteX6" fmla="*/ 8878 w 10000"/>
                    <a:gd name="connsiteY6" fmla="*/ 4034 h 10000"/>
                    <a:gd name="connsiteX7" fmla="*/ 9199 w 10000"/>
                    <a:gd name="connsiteY7" fmla="*/ 3295 h 10000"/>
                    <a:gd name="connsiteX8" fmla="*/ 8750 w 10000"/>
                    <a:gd name="connsiteY8" fmla="*/ 2500 h 10000"/>
                    <a:gd name="connsiteX9" fmla="*/ 8718 w 10000"/>
                    <a:gd name="connsiteY9" fmla="*/ 2500 h 10000"/>
                    <a:gd name="connsiteX10" fmla="*/ 4583 w 10000"/>
                    <a:gd name="connsiteY10" fmla="*/ 2500 h 10000"/>
                    <a:gd name="connsiteX11" fmla="*/ 4583 w 10000"/>
                    <a:gd name="connsiteY11" fmla="*/ 1932 h 10000"/>
                    <a:gd name="connsiteX12" fmla="*/ 6218 w 10000"/>
                    <a:gd name="connsiteY12" fmla="*/ 1932 h 10000"/>
                    <a:gd name="connsiteX13" fmla="*/ 6218 w 10000"/>
                    <a:gd name="connsiteY13" fmla="*/ 1932 h 10000"/>
                    <a:gd name="connsiteX14" fmla="*/ 6731 w 10000"/>
                    <a:gd name="connsiteY14" fmla="*/ 966 h 10000"/>
                    <a:gd name="connsiteX15" fmla="*/ 6731 w 10000"/>
                    <a:gd name="connsiteY15" fmla="*/ 0 h 10000"/>
                    <a:gd name="connsiteX16" fmla="*/ 6154 w 10000"/>
                    <a:gd name="connsiteY16" fmla="*/ 0 h 10000"/>
                    <a:gd name="connsiteX17" fmla="*/ 1603 w 10000"/>
                    <a:gd name="connsiteY17" fmla="*/ 0 h 10000"/>
                    <a:gd name="connsiteX18" fmla="*/ 0 w 10000"/>
                    <a:gd name="connsiteY18" fmla="*/ 2841 h 10000"/>
                    <a:gd name="connsiteX19" fmla="*/ 0 w 10000"/>
                    <a:gd name="connsiteY19" fmla="*/ 10000 h 10000"/>
                    <a:gd name="connsiteX20" fmla="*/ 8109 w 10000"/>
                    <a:gd name="connsiteY20" fmla="*/ 10000 h 10000"/>
                    <a:gd name="connsiteX21" fmla="*/ 8558 w 10000"/>
                    <a:gd name="connsiteY21" fmla="*/ 9261 h 10000"/>
                    <a:gd name="connsiteX22" fmla="*/ 8109 w 10000"/>
                    <a:gd name="connsiteY22" fmla="*/ 8466 h 10000"/>
                    <a:gd name="connsiteX23" fmla="*/ 5321 w 10000"/>
                    <a:gd name="connsiteY23" fmla="*/ 8466 h 10000"/>
                    <a:gd name="connsiteX24" fmla="*/ 5321 w 10000"/>
                    <a:gd name="connsiteY24" fmla="*/ 8068 h 10000"/>
                    <a:gd name="connsiteX25" fmla="*/ 8750 w 10000"/>
                    <a:gd name="connsiteY25" fmla="*/ 8068 h 10000"/>
                    <a:gd name="connsiteX26" fmla="*/ 8846 w 10000"/>
                    <a:gd name="connsiteY26" fmla="*/ 8011 h 10000"/>
                    <a:gd name="connsiteX27" fmla="*/ 9199 w 10000"/>
                    <a:gd name="connsiteY27" fmla="*/ 7273 h 10000"/>
                    <a:gd name="connsiteX28" fmla="*/ 8750 w 10000"/>
                    <a:gd name="connsiteY28" fmla="*/ 6477 h 10000"/>
                    <a:gd name="connsiteX29" fmla="*/ 8750 w 10000"/>
                    <a:gd name="connsiteY29" fmla="*/ 6477 h 10000"/>
                    <a:gd name="connsiteX30" fmla="*/ 8750 w 10000"/>
                    <a:gd name="connsiteY30" fmla="*/ 6477 h 10000"/>
                    <a:gd name="connsiteX31" fmla="*/ 5321 w 10000"/>
                    <a:gd name="connsiteY31" fmla="*/ 6477 h 10000"/>
                    <a:gd name="connsiteX32" fmla="*/ 5321 w 10000"/>
                    <a:gd name="connsiteY32" fmla="*/ 6080 h 10000"/>
                    <a:gd name="connsiteX33" fmla="*/ 9519 w 10000"/>
                    <a:gd name="connsiteY33" fmla="*/ 6080 h 10000"/>
                    <a:gd name="connsiteX34" fmla="*/ 9647 w 10000"/>
                    <a:gd name="connsiteY34" fmla="*/ 6023 h 10000"/>
                    <a:gd name="connsiteX35" fmla="*/ 10000 w 10000"/>
                    <a:gd name="connsiteY35" fmla="*/ 5284 h 10000"/>
                    <a:gd name="connsiteX0" fmla="*/ 9647 w 9647"/>
                    <a:gd name="connsiteY0" fmla="*/ 6023 h 10000"/>
                    <a:gd name="connsiteX1" fmla="*/ 9551 w 9647"/>
                    <a:gd name="connsiteY1" fmla="*/ 4489 h 10000"/>
                    <a:gd name="connsiteX2" fmla="*/ 9519 w 9647"/>
                    <a:gd name="connsiteY2" fmla="*/ 4489 h 10000"/>
                    <a:gd name="connsiteX3" fmla="*/ 5321 w 9647"/>
                    <a:gd name="connsiteY3" fmla="*/ 4489 h 10000"/>
                    <a:gd name="connsiteX4" fmla="*/ 5321 w 9647"/>
                    <a:gd name="connsiteY4" fmla="*/ 4091 h 10000"/>
                    <a:gd name="connsiteX5" fmla="*/ 8750 w 9647"/>
                    <a:gd name="connsiteY5" fmla="*/ 4091 h 10000"/>
                    <a:gd name="connsiteX6" fmla="*/ 8878 w 9647"/>
                    <a:gd name="connsiteY6" fmla="*/ 4034 h 10000"/>
                    <a:gd name="connsiteX7" fmla="*/ 9199 w 9647"/>
                    <a:gd name="connsiteY7" fmla="*/ 3295 h 10000"/>
                    <a:gd name="connsiteX8" fmla="*/ 8750 w 9647"/>
                    <a:gd name="connsiteY8" fmla="*/ 2500 h 10000"/>
                    <a:gd name="connsiteX9" fmla="*/ 8718 w 9647"/>
                    <a:gd name="connsiteY9" fmla="*/ 2500 h 10000"/>
                    <a:gd name="connsiteX10" fmla="*/ 4583 w 9647"/>
                    <a:gd name="connsiteY10" fmla="*/ 2500 h 10000"/>
                    <a:gd name="connsiteX11" fmla="*/ 4583 w 9647"/>
                    <a:gd name="connsiteY11" fmla="*/ 1932 h 10000"/>
                    <a:gd name="connsiteX12" fmla="*/ 6218 w 9647"/>
                    <a:gd name="connsiteY12" fmla="*/ 1932 h 10000"/>
                    <a:gd name="connsiteX13" fmla="*/ 6218 w 9647"/>
                    <a:gd name="connsiteY13" fmla="*/ 1932 h 10000"/>
                    <a:gd name="connsiteX14" fmla="*/ 6731 w 9647"/>
                    <a:gd name="connsiteY14" fmla="*/ 966 h 10000"/>
                    <a:gd name="connsiteX15" fmla="*/ 6731 w 9647"/>
                    <a:gd name="connsiteY15" fmla="*/ 0 h 10000"/>
                    <a:gd name="connsiteX16" fmla="*/ 6154 w 9647"/>
                    <a:gd name="connsiteY16" fmla="*/ 0 h 10000"/>
                    <a:gd name="connsiteX17" fmla="*/ 1603 w 9647"/>
                    <a:gd name="connsiteY17" fmla="*/ 0 h 10000"/>
                    <a:gd name="connsiteX18" fmla="*/ 0 w 9647"/>
                    <a:gd name="connsiteY18" fmla="*/ 2841 h 10000"/>
                    <a:gd name="connsiteX19" fmla="*/ 0 w 9647"/>
                    <a:gd name="connsiteY19" fmla="*/ 10000 h 10000"/>
                    <a:gd name="connsiteX20" fmla="*/ 8109 w 9647"/>
                    <a:gd name="connsiteY20" fmla="*/ 10000 h 10000"/>
                    <a:gd name="connsiteX21" fmla="*/ 8558 w 9647"/>
                    <a:gd name="connsiteY21" fmla="*/ 9261 h 10000"/>
                    <a:gd name="connsiteX22" fmla="*/ 8109 w 9647"/>
                    <a:gd name="connsiteY22" fmla="*/ 8466 h 10000"/>
                    <a:gd name="connsiteX23" fmla="*/ 5321 w 9647"/>
                    <a:gd name="connsiteY23" fmla="*/ 8466 h 10000"/>
                    <a:gd name="connsiteX24" fmla="*/ 5321 w 9647"/>
                    <a:gd name="connsiteY24" fmla="*/ 8068 h 10000"/>
                    <a:gd name="connsiteX25" fmla="*/ 8750 w 9647"/>
                    <a:gd name="connsiteY25" fmla="*/ 8068 h 10000"/>
                    <a:gd name="connsiteX26" fmla="*/ 8846 w 9647"/>
                    <a:gd name="connsiteY26" fmla="*/ 8011 h 10000"/>
                    <a:gd name="connsiteX27" fmla="*/ 9199 w 9647"/>
                    <a:gd name="connsiteY27" fmla="*/ 7273 h 10000"/>
                    <a:gd name="connsiteX28" fmla="*/ 8750 w 9647"/>
                    <a:gd name="connsiteY28" fmla="*/ 6477 h 10000"/>
                    <a:gd name="connsiteX29" fmla="*/ 8750 w 9647"/>
                    <a:gd name="connsiteY29" fmla="*/ 6477 h 10000"/>
                    <a:gd name="connsiteX30" fmla="*/ 8750 w 9647"/>
                    <a:gd name="connsiteY30" fmla="*/ 6477 h 10000"/>
                    <a:gd name="connsiteX31" fmla="*/ 5321 w 9647"/>
                    <a:gd name="connsiteY31" fmla="*/ 6477 h 10000"/>
                    <a:gd name="connsiteX32" fmla="*/ 5321 w 9647"/>
                    <a:gd name="connsiteY32" fmla="*/ 6080 h 10000"/>
                    <a:gd name="connsiteX33" fmla="*/ 9519 w 9647"/>
                    <a:gd name="connsiteY33" fmla="*/ 6080 h 10000"/>
                    <a:gd name="connsiteX34" fmla="*/ 9647 w 9647"/>
                    <a:gd name="connsiteY34" fmla="*/ 6023 h 10000"/>
                    <a:gd name="connsiteX0" fmla="*/ 9867 w 10200"/>
                    <a:gd name="connsiteY0" fmla="*/ 6080 h 10000"/>
                    <a:gd name="connsiteX1" fmla="*/ 9900 w 10200"/>
                    <a:gd name="connsiteY1" fmla="*/ 4489 h 10000"/>
                    <a:gd name="connsiteX2" fmla="*/ 9867 w 10200"/>
                    <a:gd name="connsiteY2" fmla="*/ 4489 h 10000"/>
                    <a:gd name="connsiteX3" fmla="*/ 5516 w 10200"/>
                    <a:gd name="connsiteY3" fmla="*/ 4489 h 10000"/>
                    <a:gd name="connsiteX4" fmla="*/ 5516 w 10200"/>
                    <a:gd name="connsiteY4" fmla="*/ 4091 h 10000"/>
                    <a:gd name="connsiteX5" fmla="*/ 9070 w 10200"/>
                    <a:gd name="connsiteY5" fmla="*/ 4091 h 10000"/>
                    <a:gd name="connsiteX6" fmla="*/ 9203 w 10200"/>
                    <a:gd name="connsiteY6" fmla="*/ 4034 h 10000"/>
                    <a:gd name="connsiteX7" fmla="*/ 9536 w 10200"/>
                    <a:gd name="connsiteY7" fmla="*/ 3295 h 10000"/>
                    <a:gd name="connsiteX8" fmla="*/ 9070 w 10200"/>
                    <a:gd name="connsiteY8" fmla="*/ 2500 h 10000"/>
                    <a:gd name="connsiteX9" fmla="*/ 9037 w 10200"/>
                    <a:gd name="connsiteY9" fmla="*/ 2500 h 10000"/>
                    <a:gd name="connsiteX10" fmla="*/ 4751 w 10200"/>
                    <a:gd name="connsiteY10" fmla="*/ 2500 h 10000"/>
                    <a:gd name="connsiteX11" fmla="*/ 4751 w 10200"/>
                    <a:gd name="connsiteY11" fmla="*/ 1932 h 10000"/>
                    <a:gd name="connsiteX12" fmla="*/ 6446 w 10200"/>
                    <a:gd name="connsiteY12" fmla="*/ 1932 h 10000"/>
                    <a:gd name="connsiteX13" fmla="*/ 6446 w 10200"/>
                    <a:gd name="connsiteY13" fmla="*/ 1932 h 10000"/>
                    <a:gd name="connsiteX14" fmla="*/ 6977 w 10200"/>
                    <a:gd name="connsiteY14" fmla="*/ 966 h 10000"/>
                    <a:gd name="connsiteX15" fmla="*/ 6977 w 10200"/>
                    <a:gd name="connsiteY15" fmla="*/ 0 h 10000"/>
                    <a:gd name="connsiteX16" fmla="*/ 6379 w 10200"/>
                    <a:gd name="connsiteY16" fmla="*/ 0 h 10000"/>
                    <a:gd name="connsiteX17" fmla="*/ 1662 w 10200"/>
                    <a:gd name="connsiteY17" fmla="*/ 0 h 10000"/>
                    <a:gd name="connsiteX18" fmla="*/ 0 w 10200"/>
                    <a:gd name="connsiteY18" fmla="*/ 2841 h 10000"/>
                    <a:gd name="connsiteX19" fmla="*/ 0 w 10200"/>
                    <a:gd name="connsiteY19" fmla="*/ 10000 h 10000"/>
                    <a:gd name="connsiteX20" fmla="*/ 8406 w 10200"/>
                    <a:gd name="connsiteY20" fmla="*/ 10000 h 10000"/>
                    <a:gd name="connsiteX21" fmla="*/ 8871 w 10200"/>
                    <a:gd name="connsiteY21" fmla="*/ 9261 h 10000"/>
                    <a:gd name="connsiteX22" fmla="*/ 8406 w 10200"/>
                    <a:gd name="connsiteY22" fmla="*/ 8466 h 10000"/>
                    <a:gd name="connsiteX23" fmla="*/ 5516 w 10200"/>
                    <a:gd name="connsiteY23" fmla="*/ 8466 h 10000"/>
                    <a:gd name="connsiteX24" fmla="*/ 5516 w 10200"/>
                    <a:gd name="connsiteY24" fmla="*/ 8068 h 10000"/>
                    <a:gd name="connsiteX25" fmla="*/ 9070 w 10200"/>
                    <a:gd name="connsiteY25" fmla="*/ 8068 h 10000"/>
                    <a:gd name="connsiteX26" fmla="*/ 9170 w 10200"/>
                    <a:gd name="connsiteY26" fmla="*/ 8011 h 10000"/>
                    <a:gd name="connsiteX27" fmla="*/ 9536 w 10200"/>
                    <a:gd name="connsiteY27" fmla="*/ 7273 h 10000"/>
                    <a:gd name="connsiteX28" fmla="*/ 9070 w 10200"/>
                    <a:gd name="connsiteY28" fmla="*/ 6477 h 10000"/>
                    <a:gd name="connsiteX29" fmla="*/ 9070 w 10200"/>
                    <a:gd name="connsiteY29" fmla="*/ 6477 h 10000"/>
                    <a:gd name="connsiteX30" fmla="*/ 9070 w 10200"/>
                    <a:gd name="connsiteY30" fmla="*/ 6477 h 10000"/>
                    <a:gd name="connsiteX31" fmla="*/ 5516 w 10200"/>
                    <a:gd name="connsiteY31" fmla="*/ 6477 h 10000"/>
                    <a:gd name="connsiteX32" fmla="*/ 5516 w 10200"/>
                    <a:gd name="connsiteY32" fmla="*/ 6080 h 10000"/>
                    <a:gd name="connsiteX33" fmla="*/ 9867 w 10200"/>
                    <a:gd name="connsiteY33" fmla="*/ 6080 h 10000"/>
                    <a:gd name="connsiteX0" fmla="*/ 5516 w 9900"/>
                    <a:gd name="connsiteY0" fmla="*/ 6080 h 10000"/>
                    <a:gd name="connsiteX1" fmla="*/ 9900 w 9900"/>
                    <a:gd name="connsiteY1" fmla="*/ 4489 h 10000"/>
                    <a:gd name="connsiteX2" fmla="*/ 9867 w 9900"/>
                    <a:gd name="connsiteY2" fmla="*/ 4489 h 10000"/>
                    <a:gd name="connsiteX3" fmla="*/ 5516 w 9900"/>
                    <a:gd name="connsiteY3" fmla="*/ 4489 h 10000"/>
                    <a:gd name="connsiteX4" fmla="*/ 5516 w 9900"/>
                    <a:gd name="connsiteY4" fmla="*/ 4091 h 10000"/>
                    <a:gd name="connsiteX5" fmla="*/ 9070 w 9900"/>
                    <a:gd name="connsiteY5" fmla="*/ 4091 h 10000"/>
                    <a:gd name="connsiteX6" fmla="*/ 9203 w 9900"/>
                    <a:gd name="connsiteY6" fmla="*/ 4034 h 10000"/>
                    <a:gd name="connsiteX7" fmla="*/ 9536 w 9900"/>
                    <a:gd name="connsiteY7" fmla="*/ 3295 h 10000"/>
                    <a:gd name="connsiteX8" fmla="*/ 9070 w 9900"/>
                    <a:gd name="connsiteY8" fmla="*/ 2500 h 10000"/>
                    <a:gd name="connsiteX9" fmla="*/ 9037 w 9900"/>
                    <a:gd name="connsiteY9" fmla="*/ 2500 h 10000"/>
                    <a:gd name="connsiteX10" fmla="*/ 4751 w 9900"/>
                    <a:gd name="connsiteY10" fmla="*/ 2500 h 10000"/>
                    <a:gd name="connsiteX11" fmla="*/ 4751 w 9900"/>
                    <a:gd name="connsiteY11" fmla="*/ 1932 h 10000"/>
                    <a:gd name="connsiteX12" fmla="*/ 6446 w 9900"/>
                    <a:gd name="connsiteY12" fmla="*/ 1932 h 10000"/>
                    <a:gd name="connsiteX13" fmla="*/ 6446 w 9900"/>
                    <a:gd name="connsiteY13" fmla="*/ 1932 h 10000"/>
                    <a:gd name="connsiteX14" fmla="*/ 6977 w 9900"/>
                    <a:gd name="connsiteY14" fmla="*/ 966 h 10000"/>
                    <a:gd name="connsiteX15" fmla="*/ 6977 w 9900"/>
                    <a:gd name="connsiteY15" fmla="*/ 0 h 10000"/>
                    <a:gd name="connsiteX16" fmla="*/ 6379 w 9900"/>
                    <a:gd name="connsiteY16" fmla="*/ 0 h 10000"/>
                    <a:gd name="connsiteX17" fmla="*/ 1662 w 9900"/>
                    <a:gd name="connsiteY17" fmla="*/ 0 h 10000"/>
                    <a:gd name="connsiteX18" fmla="*/ 0 w 9900"/>
                    <a:gd name="connsiteY18" fmla="*/ 2841 h 10000"/>
                    <a:gd name="connsiteX19" fmla="*/ 0 w 9900"/>
                    <a:gd name="connsiteY19" fmla="*/ 10000 h 10000"/>
                    <a:gd name="connsiteX20" fmla="*/ 8406 w 9900"/>
                    <a:gd name="connsiteY20" fmla="*/ 10000 h 10000"/>
                    <a:gd name="connsiteX21" fmla="*/ 8871 w 9900"/>
                    <a:gd name="connsiteY21" fmla="*/ 9261 h 10000"/>
                    <a:gd name="connsiteX22" fmla="*/ 8406 w 9900"/>
                    <a:gd name="connsiteY22" fmla="*/ 8466 h 10000"/>
                    <a:gd name="connsiteX23" fmla="*/ 5516 w 9900"/>
                    <a:gd name="connsiteY23" fmla="*/ 8466 h 10000"/>
                    <a:gd name="connsiteX24" fmla="*/ 5516 w 9900"/>
                    <a:gd name="connsiteY24" fmla="*/ 8068 h 10000"/>
                    <a:gd name="connsiteX25" fmla="*/ 9070 w 9900"/>
                    <a:gd name="connsiteY25" fmla="*/ 8068 h 10000"/>
                    <a:gd name="connsiteX26" fmla="*/ 9170 w 9900"/>
                    <a:gd name="connsiteY26" fmla="*/ 8011 h 10000"/>
                    <a:gd name="connsiteX27" fmla="*/ 9536 w 9900"/>
                    <a:gd name="connsiteY27" fmla="*/ 7273 h 10000"/>
                    <a:gd name="connsiteX28" fmla="*/ 9070 w 9900"/>
                    <a:gd name="connsiteY28" fmla="*/ 6477 h 10000"/>
                    <a:gd name="connsiteX29" fmla="*/ 9070 w 9900"/>
                    <a:gd name="connsiteY29" fmla="*/ 6477 h 10000"/>
                    <a:gd name="connsiteX30" fmla="*/ 9070 w 9900"/>
                    <a:gd name="connsiteY30" fmla="*/ 6477 h 10000"/>
                    <a:gd name="connsiteX31" fmla="*/ 5516 w 9900"/>
                    <a:gd name="connsiteY31" fmla="*/ 6477 h 10000"/>
                    <a:gd name="connsiteX32" fmla="*/ 5516 w 9900"/>
                    <a:gd name="connsiteY32"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8491 w 10000"/>
                    <a:gd name="connsiteY20" fmla="*/ 10000 h 10000"/>
                    <a:gd name="connsiteX21" fmla="*/ 8961 w 10000"/>
                    <a:gd name="connsiteY21" fmla="*/ 9261 h 10000"/>
                    <a:gd name="connsiteX22" fmla="*/ 8491 w 10000"/>
                    <a:gd name="connsiteY22" fmla="*/ 8466 h 10000"/>
                    <a:gd name="connsiteX23" fmla="*/ 5572 w 10000"/>
                    <a:gd name="connsiteY23" fmla="*/ 8466 h 10000"/>
                    <a:gd name="connsiteX24" fmla="*/ 5572 w 10000"/>
                    <a:gd name="connsiteY24" fmla="*/ 8068 h 10000"/>
                    <a:gd name="connsiteX25" fmla="*/ 9162 w 10000"/>
                    <a:gd name="connsiteY25" fmla="*/ 8068 h 10000"/>
                    <a:gd name="connsiteX26" fmla="*/ 9263 w 10000"/>
                    <a:gd name="connsiteY26" fmla="*/ 8011 h 10000"/>
                    <a:gd name="connsiteX27" fmla="*/ 9632 w 10000"/>
                    <a:gd name="connsiteY27" fmla="*/ 7273 h 10000"/>
                    <a:gd name="connsiteX28" fmla="*/ 9162 w 10000"/>
                    <a:gd name="connsiteY28" fmla="*/ 6477 h 10000"/>
                    <a:gd name="connsiteX29" fmla="*/ 9162 w 10000"/>
                    <a:gd name="connsiteY29" fmla="*/ 6477 h 10000"/>
                    <a:gd name="connsiteX30" fmla="*/ 5572 w 10000"/>
                    <a:gd name="connsiteY30" fmla="*/ 6477 h 10000"/>
                    <a:gd name="connsiteX31" fmla="*/ 5572 w 10000"/>
                    <a:gd name="connsiteY31"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8491 w 10000"/>
                    <a:gd name="connsiteY20" fmla="*/ 10000 h 10000"/>
                    <a:gd name="connsiteX21" fmla="*/ 8961 w 10000"/>
                    <a:gd name="connsiteY21" fmla="*/ 9261 h 10000"/>
                    <a:gd name="connsiteX22" fmla="*/ 8491 w 10000"/>
                    <a:gd name="connsiteY22" fmla="*/ 8466 h 10000"/>
                    <a:gd name="connsiteX23" fmla="*/ 5572 w 10000"/>
                    <a:gd name="connsiteY23" fmla="*/ 8466 h 10000"/>
                    <a:gd name="connsiteX24" fmla="*/ 5572 w 10000"/>
                    <a:gd name="connsiteY24" fmla="*/ 8068 h 10000"/>
                    <a:gd name="connsiteX25" fmla="*/ 9162 w 10000"/>
                    <a:gd name="connsiteY25" fmla="*/ 8068 h 10000"/>
                    <a:gd name="connsiteX26" fmla="*/ 9263 w 10000"/>
                    <a:gd name="connsiteY26" fmla="*/ 8011 h 10000"/>
                    <a:gd name="connsiteX27" fmla="*/ 9632 w 10000"/>
                    <a:gd name="connsiteY27" fmla="*/ 7273 h 10000"/>
                    <a:gd name="connsiteX28" fmla="*/ 9162 w 10000"/>
                    <a:gd name="connsiteY28" fmla="*/ 6477 h 10000"/>
                    <a:gd name="connsiteX29" fmla="*/ 5572 w 10000"/>
                    <a:gd name="connsiteY29" fmla="*/ 6477 h 10000"/>
                    <a:gd name="connsiteX30" fmla="*/ 5572 w 10000"/>
                    <a:gd name="connsiteY30"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8491 w 10000"/>
                    <a:gd name="connsiteY20" fmla="*/ 10000 h 10000"/>
                    <a:gd name="connsiteX21" fmla="*/ 8961 w 10000"/>
                    <a:gd name="connsiteY21" fmla="*/ 9261 h 10000"/>
                    <a:gd name="connsiteX22" fmla="*/ 8491 w 10000"/>
                    <a:gd name="connsiteY22" fmla="*/ 8466 h 10000"/>
                    <a:gd name="connsiteX23" fmla="*/ 5572 w 10000"/>
                    <a:gd name="connsiteY23" fmla="*/ 8466 h 10000"/>
                    <a:gd name="connsiteX24" fmla="*/ 5572 w 10000"/>
                    <a:gd name="connsiteY24" fmla="*/ 8068 h 10000"/>
                    <a:gd name="connsiteX25" fmla="*/ 9162 w 10000"/>
                    <a:gd name="connsiteY25" fmla="*/ 8068 h 10000"/>
                    <a:gd name="connsiteX26" fmla="*/ 9263 w 10000"/>
                    <a:gd name="connsiteY26" fmla="*/ 8011 h 10000"/>
                    <a:gd name="connsiteX27" fmla="*/ 9162 w 10000"/>
                    <a:gd name="connsiteY27" fmla="*/ 6477 h 10000"/>
                    <a:gd name="connsiteX28" fmla="*/ 5572 w 10000"/>
                    <a:gd name="connsiteY28" fmla="*/ 6477 h 10000"/>
                    <a:gd name="connsiteX29" fmla="*/ 5572 w 10000"/>
                    <a:gd name="connsiteY29"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8491 w 10000"/>
                    <a:gd name="connsiteY20" fmla="*/ 10000 h 10000"/>
                    <a:gd name="connsiteX21" fmla="*/ 8961 w 10000"/>
                    <a:gd name="connsiteY21" fmla="*/ 9261 h 10000"/>
                    <a:gd name="connsiteX22" fmla="*/ 5572 w 10000"/>
                    <a:gd name="connsiteY22" fmla="*/ 8466 h 10000"/>
                    <a:gd name="connsiteX23" fmla="*/ 5572 w 10000"/>
                    <a:gd name="connsiteY23" fmla="*/ 8068 h 10000"/>
                    <a:gd name="connsiteX24" fmla="*/ 9162 w 10000"/>
                    <a:gd name="connsiteY24" fmla="*/ 8068 h 10000"/>
                    <a:gd name="connsiteX25" fmla="*/ 9263 w 10000"/>
                    <a:gd name="connsiteY25" fmla="*/ 8011 h 10000"/>
                    <a:gd name="connsiteX26" fmla="*/ 9162 w 10000"/>
                    <a:gd name="connsiteY26" fmla="*/ 6477 h 10000"/>
                    <a:gd name="connsiteX27" fmla="*/ 5572 w 10000"/>
                    <a:gd name="connsiteY27" fmla="*/ 6477 h 10000"/>
                    <a:gd name="connsiteX28" fmla="*/ 5572 w 10000"/>
                    <a:gd name="connsiteY28"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8961 w 10000"/>
                    <a:gd name="connsiteY20" fmla="*/ 9261 h 10000"/>
                    <a:gd name="connsiteX21" fmla="*/ 5572 w 10000"/>
                    <a:gd name="connsiteY21" fmla="*/ 8466 h 10000"/>
                    <a:gd name="connsiteX22" fmla="*/ 5572 w 10000"/>
                    <a:gd name="connsiteY22" fmla="*/ 8068 h 10000"/>
                    <a:gd name="connsiteX23" fmla="*/ 9162 w 10000"/>
                    <a:gd name="connsiteY23" fmla="*/ 8068 h 10000"/>
                    <a:gd name="connsiteX24" fmla="*/ 9263 w 10000"/>
                    <a:gd name="connsiteY24" fmla="*/ 8011 h 10000"/>
                    <a:gd name="connsiteX25" fmla="*/ 9162 w 10000"/>
                    <a:gd name="connsiteY25" fmla="*/ 6477 h 10000"/>
                    <a:gd name="connsiteX26" fmla="*/ 5572 w 10000"/>
                    <a:gd name="connsiteY26" fmla="*/ 6477 h 10000"/>
                    <a:gd name="connsiteX27" fmla="*/ 5572 w 10000"/>
                    <a:gd name="connsiteY27"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5572 w 10000"/>
                    <a:gd name="connsiteY20" fmla="*/ 8466 h 10000"/>
                    <a:gd name="connsiteX21" fmla="*/ 5572 w 10000"/>
                    <a:gd name="connsiteY21" fmla="*/ 8068 h 10000"/>
                    <a:gd name="connsiteX22" fmla="*/ 9162 w 10000"/>
                    <a:gd name="connsiteY22" fmla="*/ 8068 h 10000"/>
                    <a:gd name="connsiteX23" fmla="*/ 9263 w 10000"/>
                    <a:gd name="connsiteY23" fmla="*/ 8011 h 10000"/>
                    <a:gd name="connsiteX24" fmla="*/ 9162 w 10000"/>
                    <a:gd name="connsiteY24" fmla="*/ 6477 h 10000"/>
                    <a:gd name="connsiteX25" fmla="*/ 5572 w 10000"/>
                    <a:gd name="connsiteY25" fmla="*/ 6477 h 10000"/>
                    <a:gd name="connsiteX26" fmla="*/ 5572 w 10000"/>
                    <a:gd name="connsiteY26"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5572 w 10000"/>
                    <a:gd name="connsiteY20" fmla="*/ 8466 h 10000"/>
                    <a:gd name="connsiteX21" fmla="*/ 5572 w 10000"/>
                    <a:gd name="connsiteY21" fmla="*/ 8068 h 10000"/>
                    <a:gd name="connsiteX22" fmla="*/ 9162 w 10000"/>
                    <a:gd name="connsiteY22" fmla="*/ 8068 h 10000"/>
                    <a:gd name="connsiteX23" fmla="*/ 9263 w 10000"/>
                    <a:gd name="connsiteY23" fmla="*/ 8011 h 10000"/>
                    <a:gd name="connsiteX24" fmla="*/ 5572 w 10000"/>
                    <a:gd name="connsiteY24" fmla="*/ 6477 h 10000"/>
                    <a:gd name="connsiteX25" fmla="*/ 5572 w 10000"/>
                    <a:gd name="connsiteY25"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5572 w 10000"/>
                    <a:gd name="connsiteY20" fmla="*/ 8466 h 10000"/>
                    <a:gd name="connsiteX21" fmla="*/ 5572 w 10000"/>
                    <a:gd name="connsiteY21" fmla="*/ 8068 h 10000"/>
                    <a:gd name="connsiteX22" fmla="*/ 9162 w 10000"/>
                    <a:gd name="connsiteY22" fmla="*/ 8068 h 10000"/>
                    <a:gd name="connsiteX23" fmla="*/ 5572 w 10000"/>
                    <a:gd name="connsiteY23" fmla="*/ 6477 h 10000"/>
                    <a:gd name="connsiteX24" fmla="*/ 5572 w 10000"/>
                    <a:gd name="connsiteY24"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5572 w 10000"/>
                    <a:gd name="connsiteY20" fmla="*/ 8466 h 10000"/>
                    <a:gd name="connsiteX21" fmla="*/ 5572 w 10000"/>
                    <a:gd name="connsiteY21" fmla="*/ 8068 h 10000"/>
                    <a:gd name="connsiteX22" fmla="*/ 5572 w 10000"/>
                    <a:gd name="connsiteY22" fmla="*/ 6477 h 10000"/>
                    <a:gd name="connsiteX23" fmla="*/ 5572 w 10000"/>
                    <a:gd name="connsiteY23" fmla="*/ 6080 h 10000"/>
                    <a:gd name="connsiteX0" fmla="*/ 5572 w 10000"/>
                    <a:gd name="connsiteY0" fmla="*/ 6080 h 10000"/>
                    <a:gd name="connsiteX1" fmla="*/ 10000 w 10000"/>
                    <a:gd name="connsiteY1" fmla="*/ 4489 h 10000"/>
                    <a:gd name="connsiteX2" fmla="*/ 9967 w 10000"/>
                    <a:gd name="connsiteY2" fmla="*/ 4489 h 10000"/>
                    <a:gd name="connsiteX3" fmla="*/ 5572 w 10000"/>
                    <a:gd name="connsiteY3" fmla="*/ 4489 h 10000"/>
                    <a:gd name="connsiteX4" fmla="*/ 5572 w 10000"/>
                    <a:gd name="connsiteY4" fmla="*/ 4091 h 10000"/>
                    <a:gd name="connsiteX5" fmla="*/ 9162 w 10000"/>
                    <a:gd name="connsiteY5" fmla="*/ 4091 h 10000"/>
                    <a:gd name="connsiteX6" fmla="*/ 9296 w 10000"/>
                    <a:gd name="connsiteY6" fmla="*/ 4034 h 10000"/>
                    <a:gd name="connsiteX7" fmla="*/ 9632 w 10000"/>
                    <a:gd name="connsiteY7" fmla="*/ 3295 h 10000"/>
                    <a:gd name="connsiteX8" fmla="*/ 9162 w 10000"/>
                    <a:gd name="connsiteY8" fmla="*/ 2500 h 10000"/>
                    <a:gd name="connsiteX9" fmla="*/ 9128 w 10000"/>
                    <a:gd name="connsiteY9" fmla="*/ 2500 h 10000"/>
                    <a:gd name="connsiteX10" fmla="*/ 4799 w 10000"/>
                    <a:gd name="connsiteY10" fmla="*/ 2500 h 10000"/>
                    <a:gd name="connsiteX11" fmla="*/ 4799 w 10000"/>
                    <a:gd name="connsiteY11" fmla="*/ 1932 h 10000"/>
                    <a:gd name="connsiteX12" fmla="*/ 6511 w 10000"/>
                    <a:gd name="connsiteY12" fmla="*/ 1932 h 10000"/>
                    <a:gd name="connsiteX13" fmla="*/ 6511 w 10000"/>
                    <a:gd name="connsiteY13" fmla="*/ 1932 h 10000"/>
                    <a:gd name="connsiteX14" fmla="*/ 7047 w 10000"/>
                    <a:gd name="connsiteY14" fmla="*/ 966 h 10000"/>
                    <a:gd name="connsiteX15" fmla="*/ 7047 w 10000"/>
                    <a:gd name="connsiteY15" fmla="*/ 0 h 10000"/>
                    <a:gd name="connsiteX16" fmla="*/ 6443 w 10000"/>
                    <a:gd name="connsiteY16" fmla="*/ 0 h 10000"/>
                    <a:gd name="connsiteX17" fmla="*/ 1679 w 10000"/>
                    <a:gd name="connsiteY17" fmla="*/ 0 h 10000"/>
                    <a:gd name="connsiteX18" fmla="*/ 0 w 10000"/>
                    <a:gd name="connsiteY18" fmla="*/ 2841 h 10000"/>
                    <a:gd name="connsiteX19" fmla="*/ 0 w 10000"/>
                    <a:gd name="connsiteY19" fmla="*/ 10000 h 10000"/>
                    <a:gd name="connsiteX20" fmla="*/ 5572 w 10000"/>
                    <a:gd name="connsiteY20" fmla="*/ 8466 h 10000"/>
                    <a:gd name="connsiteX21" fmla="*/ 5572 w 10000"/>
                    <a:gd name="connsiteY21" fmla="*/ 6477 h 10000"/>
                    <a:gd name="connsiteX22" fmla="*/ 5572 w 10000"/>
                    <a:gd name="connsiteY22"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9162 w 10000"/>
                    <a:gd name="connsiteY4" fmla="*/ 4091 h 10000"/>
                    <a:gd name="connsiteX5" fmla="*/ 9296 w 10000"/>
                    <a:gd name="connsiteY5" fmla="*/ 4034 h 10000"/>
                    <a:gd name="connsiteX6" fmla="*/ 9632 w 10000"/>
                    <a:gd name="connsiteY6" fmla="*/ 3295 h 10000"/>
                    <a:gd name="connsiteX7" fmla="*/ 9162 w 10000"/>
                    <a:gd name="connsiteY7" fmla="*/ 2500 h 10000"/>
                    <a:gd name="connsiteX8" fmla="*/ 9128 w 10000"/>
                    <a:gd name="connsiteY8" fmla="*/ 2500 h 10000"/>
                    <a:gd name="connsiteX9" fmla="*/ 4799 w 10000"/>
                    <a:gd name="connsiteY9" fmla="*/ 2500 h 10000"/>
                    <a:gd name="connsiteX10" fmla="*/ 4799 w 10000"/>
                    <a:gd name="connsiteY10" fmla="*/ 1932 h 10000"/>
                    <a:gd name="connsiteX11" fmla="*/ 6511 w 10000"/>
                    <a:gd name="connsiteY11" fmla="*/ 1932 h 10000"/>
                    <a:gd name="connsiteX12" fmla="*/ 6511 w 10000"/>
                    <a:gd name="connsiteY12" fmla="*/ 1932 h 10000"/>
                    <a:gd name="connsiteX13" fmla="*/ 7047 w 10000"/>
                    <a:gd name="connsiteY13" fmla="*/ 966 h 10000"/>
                    <a:gd name="connsiteX14" fmla="*/ 7047 w 10000"/>
                    <a:gd name="connsiteY14" fmla="*/ 0 h 10000"/>
                    <a:gd name="connsiteX15" fmla="*/ 6443 w 10000"/>
                    <a:gd name="connsiteY15" fmla="*/ 0 h 10000"/>
                    <a:gd name="connsiteX16" fmla="*/ 1679 w 10000"/>
                    <a:gd name="connsiteY16" fmla="*/ 0 h 10000"/>
                    <a:gd name="connsiteX17" fmla="*/ 0 w 10000"/>
                    <a:gd name="connsiteY17" fmla="*/ 2841 h 10000"/>
                    <a:gd name="connsiteX18" fmla="*/ 0 w 10000"/>
                    <a:gd name="connsiteY18" fmla="*/ 10000 h 10000"/>
                    <a:gd name="connsiteX19" fmla="*/ 5572 w 10000"/>
                    <a:gd name="connsiteY19" fmla="*/ 8466 h 10000"/>
                    <a:gd name="connsiteX20" fmla="*/ 5572 w 10000"/>
                    <a:gd name="connsiteY20" fmla="*/ 6477 h 10000"/>
                    <a:gd name="connsiteX21" fmla="*/ 5572 w 10000"/>
                    <a:gd name="connsiteY21"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9162 w 10000"/>
                    <a:gd name="connsiteY4" fmla="*/ 4091 h 10000"/>
                    <a:gd name="connsiteX5" fmla="*/ 9296 w 10000"/>
                    <a:gd name="connsiteY5" fmla="*/ 4034 h 10000"/>
                    <a:gd name="connsiteX6" fmla="*/ 9632 w 10000"/>
                    <a:gd name="connsiteY6" fmla="*/ 3295 h 10000"/>
                    <a:gd name="connsiteX7" fmla="*/ 9162 w 10000"/>
                    <a:gd name="connsiteY7" fmla="*/ 2500 h 10000"/>
                    <a:gd name="connsiteX8" fmla="*/ 4799 w 10000"/>
                    <a:gd name="connsiteY8" fmla="*/ 2500 h 10000"/>
                    <a:gd name="connsiteX9" fmla="*/ 4799 w 10000"/>
                    <a:gd name="connsiteY9" fmla="*/ 1932 h 10000"/>
                    <a:gd name="connsiteX10" fmla="*/ 6511 w 10000"/>
                    <a:gd name="connsiteY10" fmla="*/ 1932 h 10000"/>
                    <a:gd name="connsiteX11" fmla="*/ 6511 w 10000"/>
                    <a:gd name="connsiteY11" fmla="*/ 1932 h 10000"/>
                    <a:gd name="connsiteX12" fmla="*/ 7047 w 10000"/>
                    <a:gd name="connsiteY12" fmla="*/ 966 h 10000"/>
                    <a:gd name="connsiteX13" fmla="*/ 7047 w 10000"/>
                    <a:gd name="connsiteY13" fmla="*/ 0 h 10000"/>
                    <a:gd name="connsiteX14" fmla="*/ 6443 w 10000"/>
                    <a:gd name="connsiteY14" fmla="*/ 0 h 10000"/>
                    <a:gd name="connsiteX15" fmla="*/ 1679 w 10000"/>
                    <a:gd name="connsiteY15" fmla="*/ 0 h 10000"/>
                    <a:gd name="connsiteX16" fmla="*/ 0 w 10000"/>
                    <a:gd name="connsiteY16" fmla="*/ 2841 h 10000"/>
                    <a:gd name="connsiteX17" fmla="*/ 0 w 10000"/>
                    <a:gd name="connsiteY17" fmla="*/ 10000 h 10000"/>
                    <a:gd name="connsiteX18" fmla="*/ 5572 w 10000"/>
                    <a:gd name="connsiteY18" fmla="*/ 8466 h 10000"/>
                    <a:gd name="connsiteX19" fmla="*/ 5572 w 10000"/>
                    <a:gd name="connsiteY19" fmla="*/ 6477 h 10000"/>
                    <a:gd name="connsiteX20" fmla="*/ 5572 w 10000"/>
                    <a:gd name="connsiteY20"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9162 w 10000"/>
                    <a:gd name="connsiteY4" fmla="*/ 4091 h 10000"/>
                    <a:gd name="connsiteX5" fmla="*/ 9296 w 10000"/>
                    <a:gd name="connsiteY5" fmla="*/ 4034 h 10000"/>
                    <a:gd name="connsiteX6" fmla="*/ 9632 w 10000"/>
                    <a:gd name="connsiteY6" fmla="*/ 3295 h 10000"/>
                    <a:gd name="connsiteX7" fmla="*/ 4799 w 10000"/>
                    <a:gd name="connsiteY7" fmla="*/ 2500 h 10000"/>
                    <a:gd name="connsiteX8" fmla="*/ 4799 w 10000"/>
                    <a:gd name="connsiteY8" fmla="*/ 1932 h 10000"/>
                    <a:gd name="connsiteX9" fmla="*/ 6511 w 10000"/>
                    <a:gd name="connsiteY9" fmla="*/ 1932 h 10000"/>
                    <a:gd name="connsiteX10" fmla="*/ 6511 w 10000"/>
                    <a:gd name="connsiteY10" fmla="*/ 1932 h 10000"/>
                    <a:gd name="connsiteX11" fmla="*/ 7047 w 10000"/>
                    <a:gd name="connsiteY11" fmla="*/ 966 h 10000"/>
                    <a:gd name="connsiteX12" fmla="*/ 7047 w 10000"/>
                    <a:gd name="connsiteY12" fmla="*/ 0 h 10000"/>
                    <a:gd name="connsiteX13" fmla="*/ 6443 w 10000"/>
                    <a:gd name="connsiteY13" fmla="*/ 0 h 10000"/>
                    <a:gd name="connsiteX14" fmla="*/ 1679 w 10000"/>
                    <a:gd name="connsiteY14" fmla="*/ 0 h 10000"/>
                    <a:gd name="connsiteX15" fmla="*/ 0 w 10000"/>
                    <a:gd name="connsiteY15" fmla="*/ 2841 h 10000"/>
                    <a:gd name="connsiteX16" fmla="*/ 0 w 10000"/>
                    <a:gd name="connsiteY16" fmla="*/ 10000 h 10000"/>
                    <a:gd name="connsiteX17" fmla="*/ 5572 w 10000"/>
                    <a:gd name="connsiteY17" fmla="*/ 8466 h 10000"/>
                    <a:gd name="connsiteX18" fmla="*/ 5572 w 10000"/>
                    <a:gd name="connsiteY18" fmla="*/ 6477 h 10000"/>
                    <a:gd name="connsiteX19" fmla="*/ 5572 w 10000"/>
                    <a:gd name="connsiteY19"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9162 w 10000"/>
                    <a:gd name="connsiteY4" fmla="*/ 4091 h 10000"/>
                    <a:gd name="connsiteX5" fmla="*/ 9296 w 10000"/>
                    <a:gd name="connsiteY5" fmla="*/ 4034 h 10000"/>
                    <a:gd name="connsiteX6" fmla="*/ 4799 w 10000"/>
                    <a:gd name="connsiteY6" fmla="*/ 2500 h 10000"/>
                    <a:gd name="connsiteX7" fmla="*/ 4799 w 10000"/>
                    <a:gd name="connsiteY7" fmla="*/ 1932 h 10000"/>
                    <a:gd name="connsiteX8" fmla="*/ 6511 w 10000"/>
                    <a:gd name="connsiteY8" fmla="*/ 1932 h 10000"/>
                    <a:gd name="connsiteX9" fmla="*/ 6511 w 10000"/>
                    <a:gd name="connsiteY9" fmla="*/ 1932 h 10000"/>
                    <a:gd name="connsiteX10" fmla="*/ 7047 w 10000"/>
                    <a:gd name="connsiteY10" fmla="*/ 966 h 10000"/>
                    <a:gd name="connsiteX11" fmla="*/ 7047 w 10000"/>
                    <a:gd name="connsiteY11" fmla="*/ 0 h 10000"/>
                    <a:gd name="connsiteX12" fmla="*/ 6443 w 10000"/>
                    <a:gd name="connsiteY12" fmla="*/ 0 h 10000"/>
                    <a:gd name="connsiteX13" fmla="*/ 1679 w 10000"/>
                    <a:gd name="connsiteY13" fmla="*/ 0 h 10000"/>
                    <a:gd name="connsiteX14" fmla="*/ 0 w 10000"/>
                    <a:gd name="connsiteY14" fmla="*/ 2841 h 10000"/>
                    <a:gd name="connsiteX15" fmla="*/ 0 w 10000"/>
                    <a:gd name="connsiteY15" fmla="*/ 10000 h 10000"/>
                    <a:gd name="connsiteX16" fmla="*/ 5572 w 10000"/>
                    <a:gd name="connsiteY16" fmla="*/ 8466 h 10000"/>
                    <a:gd name="connsiteX17" fmla="*/ 5572 w 10000"/>
                    <a:gd name="connsiteY17" fmla="*/ 6477 h 10000"/>
                    <a:gd name="connsiteX18" fmla="*/ 5572 w 10000"/>
                    <a:gd name="connsiteY18"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9162 w 10000"/>
                    <a:gd name="connsiteY4" fmla="*/ 4091 h 10000"/>
                    <a:gd name="connsiteX5" fmla="*/ 4799 w 10000"/>
                    <a:gd name="connsiteY5" fmla="*/ 2500 h 10000"/>
                    <a:gd name="connsiteX6" fmla="*/ 4799 w 10000"/>
                    <a:gd name="connsiteY6" fmla="*/ 1932 h 10000"/>
                    <a:gd name="connsiteX7" fmla="*/ 6511 w 10000"/>
                    <a:gd name="connsiteY7" fmla="*/ 1932 h 10000"/>
                    <a:gd name="connsiteX8" fmla="*/ 6511 w 10000"/>
                    <a:gd name="connsiteY8" fmla="*/ 1932 h 10000"/>
                    <a:gd name="connsiteX9" fmla="*/ 7047 w 10000"/>
                    <a:gd name="connsiteY9" fmla="*/ 966 h 10000"/>
                    <a:gd name="connsiteX10" fmla="*/ 7047 w 10000"/>
                    <a:gd name="connsiteY10" fmla="*/ 0 h 10000"/>
                    <a:gd name="connsiteX11" fmla="*/ 6443 w 10000"/>
                    <a:gd name="connsiteY11" fmla="*/ 0 h 10000"/>
                    <a:gd name="connsiteX12" fmla="*/ 1679 w 10000"/>
                    <a:gd name="connsiteY12" fmla="*/ 0 h 10000"/>
                    <a:gd name="connsiteX13" fmla="*/ 0 w 10000"/>
                    <a:gd name="connsiteY13" fmla="*/ 2841 h 10000"/>
                    <a:gd name="connsiteX14" fmla="*/ 0 w 10000"/>
                    <a:gd name="connsiteY14" fmla="*/ 10000 h 10000"/>
                    <a:gd name="connsiteX15" fmla="*/ 5572 w 10000"/>
                    <a:gd name="connsiteY15" fmla="*/ 8466 h 10000"/>
                    <a:gd name="connsiteX16" fmla="*/ 5572 w 10000"/>
                    <a:gd name="connsiteY16" fmla="*/ 6477 h 10000"/>
                    <a:gd name="connsiteX17" fmla="*/ 5572 w 10000"/>
                    <a:gd name="connsiteY17" fmla="*/ 6080 h 10000"/>
                    <a:gd name="connsiteX0" fmla="*/ 5572 w 10000"/>
                    <a:gd name="connsiteY0" fmla="*/ 6080 h 10000"/>
                    <a:gd name="connsiteX1" fmla="*/ 10000 w 10000"/>
                    <a:gd name="connsiteY1" fmla="*/ 4489 h 10000"/>
                    <a:gd name="connsiteX2" fmla="*/ 5572 w 10000"/>
                    <a:gd name="connsiteY2" fmla="*/ 4489 h 10000"/>
                    <a:gd name="connsiteX3" fmla="*/ 5572 w 10000"/>
                    <a:gd name="connsiteY3" fmla="*/ 4091 h 10000"/>
                    <a:gd name="connsiteX4" fmla="*/ 4799 w 10000"/>
                    <a:gd name="connsiteY4" fmla="*/ 2500 h 10000"/>
                    <a:gd name="connsiteX5" fmla="*/ 4799 w 10000"/>
                    <a:gd name="connsiteY5" fmla="*/ 1932 h 10000"/>
                    <a:gd name="connsiteX6" fmla="*/ 6511 w 10000"/>
                    <a:gd name="connsiteY6" fmla="*/ 1932 h 10000"/>
                    <a:gd name="connsiteX7" fmla="*/ 6511 w 10000"/>
                    <a:gd name="connsiteY7" fmla="*/ 1932 h 10000"/>
                    <a:gd name="connsiteX8" fmla="*/ 7047 w 10000"/>
                    <a:gd name="connsiteY8" fmla="*/ 966 h 10000"/>
                    <a:gd name="connsiteX9" fmla="*/ 7047 w 10000"/>
                    <a:gd name="connsiteY9" fmla="*/ 0 h 10000"/>
                    <a:gd name="connsiteX10" fmla="*/ 6443 w 10000"/>
                    <a:gd name="connsiteY10" fmla="*/ 0 h 10000"/>
                    <a:gd name="connsiteX11" fmla="*/ 1679 w 10000"/>
                    <a:gd name="connsiteY11" fmla="*/ 0 h 10000"/>
                    <a:gd name="connsiteX12" fmla="*/ 0 w 10000"/>
                    <a:gd name="connsiteY12" fmla="*/ 2841 h 10000"/>
                    <a:gd name="connsiteX13" fmla="*/ 0 w 10000"/>
                    <a:gd name="connsiteY13" fmla="*/ 10000 h 10000"/>
                    <a:gd name="connsiteX14" fmla="*/ 5572 w 10000"/>
                    <a:gd name="connsiteY14" fmla="*/ 8466 h 10000"/>
                    <a:gd name="connsiteX15" fmla="*/ 5572 w 10000"/>
                    <a:gd name="connsiteY15" fmla="*/ 6477 h 10000"/>
                    <a:gd name="connsiteX16" fmla="*/ 5572 w 10000"/>
                    <a:gd name="connsiteY16" fmla="*/ 6080 h 10000"/>
                    <a:gd name="connsiteX0" fmla="*/ 5572 w 7047"/>
                    <a:gd name="connsiteY0" fmla="*/ 6080 h 10000"/>
                    <a:gd name="connsiteX1" fmla="*/ 5572 w 7047"/>
                    <a:gd name="connsiteY1" fmla="*/ 4489 h 10000"/>
                    <a:gd name="connsiteX2" fmla="*/ 5572 w 7047"/>
                    <a:gd name="connsiteY2" fmla="*/ 4091 h 10000"/>
                    <a:gd name="connsiteX3" fmla="*/ 4799 w 7047"/>
                    <a:gd name="connsiteY3" fmla="*/ 2500 h 10000"/>
                    <a:gd name="connsiteX4" fmla="*/ 4799 w 7047"/>
                    <a:gd name="connsiteY4" fmla="*/ 1932 h 10000"/>
                    <a:gd name="connsiteX5" fmla="*/ 6511 w 7047"/>
                    <a:gd name="connsiteY5" fmla="*/ 1932 h 10000"/>
                    <a:gd name="connsiteX6" fmla="*/ 6511 w 7047"/>
                    <a:gd name="connsiteY6" fmla="*/ 1932 h 10000"/>
                    <a:gd name="connsiteX7" fmla="*/ 7047 w 7047"/>
                    <a:gd name="connsiteY7" fmla="*/ 966 h 10000"/>
                    <a:gd name="connsiteX8" fmla="*/ 7047 w 7047"/>
                    <a:gd name="connsiteY8" fmla="*/ 0 h 10000"/>
                    <a:gd name="connsiteX9" fmla="*/ 6443 w 7047"/>
                    <a:gd name="connsiteY9" fmla="*/ 0 h 10000"/>
                    <a:gd name="connsiteX10" fmla="*/ 1679 w 7047"/>
                    <a:gd name="connsiteY10" fmla="*/ 0 h 10000"/>
                    <a:gd name="connsiteX11" fmla="*/ 0 w 7047"/>
                    <a:gd name="connsiteY11" fmla="*/ 2841 h 10000"/>
                    <a:gd name="connsiteX12" fmla="*/ 0 w 7047"/>
                    <a:gd name="connsiteY12" fmla="*/ 10000 h 10000"/>
                    <a:gd name="connsiteX13" fmla="*/ 5572 w 7047"/>
                    <a:gd name="connsiteY13" fmla="*/ 8466 h 10000"/>
                    <a:gd name="connsiteX14" fmla="*/ 5572 w 7047"/>
                    <a:gd name="connsiteY14" fmla="*/ 6477 h 10000"/>
                    <a:gd name="connsiteX15" fmla="*/ 5572 w 7047"/>
                    <a:gd name="connsiteY15" fmla="*/ 6080 h 10000"/>
                    <a:gd name="connsiteX0" fmla="*/ 7907 w 10000"/>
                    <a:gd name="connsiteY0" fmla="*/ 6080 h 10000"/>
                    <a:gd name="connsiteX1" fmla="*/ 7907 w 10000"/>
                    <a:gd name="connsiteY1" fmla="*/ 4489 h 10000"/>
                    <a:gd name="connsiteX2" fmla="*/ 6810 w 10000"/>
                    <a:gd name="connsiteY2" fmla="*/ 2500 h 10000"/>
                    <a:gd name="connsiteX3" fmla="*/ 6810 w 10000"/>
                    <a:gd name="connsiteY3" fmla="*/ 1932 h 10000"/>
                    <a:gd name="connsiteX4" fmla="*/ 9239 w 10000"/>
                    <a:gd name="connsiteY4" fmla="*/ 1932 h 10000"/>
                    <a:gd name="connsiteX5" fmla="*/ 9239 w 10000"/>
                    <a:gd name="connsiteY5" fmla="*/ 1932 h 10000"/>
                    <a:gd name="connsiteX6" fmla="*/ 10000 w 10000"/>
                    <a:gd name="connsiteY6" fmla="*/ 966 h 10000"/>
                    <a:gd name="connsiteX7" fmla="*/ 10000 w 10000"/>
                    <a:gd name="connsiteY7" fmla="*/ 0 h 10000"/>
                    <a:gd name="connsiteX8" fmla="*/ 9143 w 10000"/>
                    <a:gd name="connsiteY8" fmla="*/ 0 h 10000"/>
                    <a:gd name="connsiteX9" fmla="*/ 2383 w 10000"/>
                    <a:gd name="connsiteY9" fmla="*/ 0 h 10000"/>
                    <a:gd name="connsiteX10" fmla="*/ 0 w 10000"/>
                    <a:gd name="connsiteY10" fmla="*/ 2841 h 10000"/>
                    <a:gd name="connsiteX11" fmla="*/ 0 w 10000"/>
                    <a:gd name="connsiteY11" fmla="*/ 10000 h 10000"/>
                    <a:gd name="connsiteX12" fmla="*/ 7907 w 10000"/>
                    <a:gd name="connsiteY12" fmla="*/ 8466 h 10000"/>
                    <a:gd name="connsiteX13" fmla="*/ 7907 w 10000"/>
                    <a:gd name="connsiteY13" fmla="*/ 6477 h 10000"/>
                    <a:gd name="connsiteX14" fmla="*/ 7907 w 10000"/>
                    <a:gd name="connsiteY14" fmla="*/ 6080 h 10000"/>
                    <a:gd name="connsiteX0" fmla="*/ 7907 w 10000"/>
                    <a:gd name="connsiteY0" fmla="*/ 6080 h 10000"/>
                    <a:gd name="connsiteX1" fmla="*/ 6810 w 10000"/>
                    <a:gd name="connsiteY1" fmla="*/ 2500 h 10000"/>
                    <a:gd name="connsiteX2" fmla="*/ 6810 w 10000"/>
                    <a:gd name="connsiteY2" fmla="*/ 1932 h 10000"/>
                    <a:gd name="connsiteX3" fmla="*/ 9239 w 10000"/>
                    <a:gd name="connsiteY3" fmla="*/ 1932 h 10000"/>
                    <a:gd name="connsiteX4" fmla="*/ 9239 w 10000"/>
                    <a:gd name="connsiteY4" fmla="*/ 1932 h 10000"/>
                    <a:gd name="connsiteX5" fmla="*/ 10000 w 10000"/>
                    <a:gd name="connsiteY5" fmla="*/ 966 h 10000"/>
                    <a:gd name="connsiteX6" fmla="*/ 10000 w 10000"/>
                    <a:gd name="connsiteY6" fmla="*/ 0 h 10000"/>
                    <a:gd name="connsiteX7" fmla="*/ 9143 w 10000"/>
                    <a:gd name="connsiteY7" fmla="*/ 0 h 10000"/>
                    <a:gd name="connsiteX8" fmla="*/ 2383 w 10000"/>
                    <a:gd name="connsiteY8" fmla="*/ 0 h 10000"/>
                    <a:gd name="connsiteX9" fmla="*/ 0 w 10000"/>
                    <a:gd name="connsiteY9" fmla="*/ 2841 h 10000"/>
                    <a:gd name="connsiteX10" fmla="*/ 0 w 10000"/>
                    <a:gd name="connsiteY10" fmla="*/ 10000 h 10000"/>
                    <a:gd name="connsiteX11" fmla="*/ 7907 w 10000"/>
                    <a:gd name="connsiteY11" fmla="*/ 8466 h 10000"/>
                    <a:gd name="connsiteX12" fmla="*/ 7907 w 10000"/>
                    <a:gd name="connsiteY12" fmla="*/ 6477 h 10000"/>
                    <a:gd name="connsiteX13" fmla="*/ 7907 w 10000"/>
                    <a:gd name="connsiteY13" fmla="*/ 6080 h 10000"/>
                    <a:gd name="connsiteX0" fmla="*/ 7907 w 10000"/>
                    <a:gd name="connsiteY0" fmla="*/ 6477 h 10000"/>
                    <a:gd name="connsiteX1" fmla="*/ 6810 w 10000"/>
                    <a:gd name="connsiteY1" fmla="*/ 2500 h 10000"/>
                    <a:gd name="connsiteX2" fmla="*/ 6810 w 10000"/>
                    <a:gd name="connsiteY2" fmla="*/ 1932 h 10000"/>
                    <a:gd name="connsiteX3" fmla="*/ 9239 w 10000"/>
                    <a:gd name="connsiteY3" fmla="*/ 1932 h 10000"/>
                    <a:gd name="connsiteX4" fmla="*/ 9239 w 10000"/>
                    <a:gd name="connsiteY4" fmla="*/ 1932 h 10000"/>
                    <a:gd name="connsiteX5" fmla="*/ 10000 w 10000"/>
                    <a:gd name="connsiteY5" fmla="*/ 966 h 10000"/>
                    <a:gd name="connsiteX6" fmla="*/ 10000 w 10000"/>
                    <a:gd name="connsiteY6" fmla="*/ 0 h 10000"/>
                    <a:gd name="connsiteX7" fmla="*/ 9143 w 10000"/>
                    <a:gd name="connsiteY7" fmla="*/ 0 h 10000"/>
                    <a:gd name="connsiteX8" fmla="*/ 2383 w 10000"/>
                    <a:gd name="connsiteY8" fmla="*/ 0 h 10000"/>
                    <a:gd name="connsiteX9" fmla="*/ 0 w 10000"/>
                    <a:gd name="connsiteY9" fmla="*/ 2841 h 10000"/>
                    <a:gd name="connsiteX10" fmla="*/ 0 w 10000"/>
                    <a:gd name="connsiteY10" fmla="*/ 10000 h 10000"/>
                    <a:gd name="connsiteX11" fmla="*/ 7907 w 10000"/>
                    <a:gd name="connsiteY11" fmla="*/ 8466 h 10000"/>
                    <a:gd name="connsiteX12" fmla="*/ 7907 w 10000"/>
                    <a:gd name="connsiteY12" fmla="*/ 6477 h 10000"/>
                    <a:gd name="connsiteX0" fmla="*/ 7907 w 10000"/>
                    <a:gd name="connsiteY0" fmla="*/ 8466 h 10000"/>
                    <a:gd name="connsiteX1" fmla="*/ 6810 w 10000"/>
                    <a:gd name="connsiteY1" fmla="*/ 2500 h 10000"/>
                    <a:gd name="connsiteX2" fmla="*/ 6810 w 10000"/>
                    <a:gd name="connsiteY2" fmla="*/ 1932 h 10000"/>
                    <a:gd name="connsiteX3" fmla="*/ 9239 w 10000"/>
                    <a:gd name="connsiteY3" fmla="*/ 1932 h 10000"/>
                    <a:gd name="connsiteX4" fmla="*/ 9239 w 10000"/>
                    <a:gd name="connsiteY4" fmla="*/ 1932 h 10000"/>
                    <a:gd name="connsiteX5" fmla="*/ 10000 w 10000"/>
                    <a:gd name="connsiteY5" fmla="*/ 966 h 10000"/>
                    <a:gd name="connsiteX6" fmla="*/ 10000 w 10000"/>
                    <a:gd name="connsiteY6" fmla="*/ 0 h 10000"/>
                    <a:gd name="connsiteX7" fmla="*/ 9143 w 10000"/>
                    <a:gd name="connsiteY7" fmla="*/ 0 h 10000"/>
                    <a:gd name="connsiteX8" fmla="*/ 2383 w 10000"/>
                    <a:gd name="connsiteY8" fmla="*/ 0 h 10000"/>
                    <a:gd name="connsiteX9" fmla="*/ 0 w 10000"/>
                    <a:gd name="connsiteY9" fmla="*/ 2841 h 10000"/>
                    <a:gd name="connsiteX10" fmla="*/ 0 w 10000"/>
                    <a:gd name="connsiteY10" fmla="*/ 10000 h 10000"/>
                    <a:gd name="connsiteX11" fmla="*/ 7907 w 10000"/>
                    <a:gd name="connsiteY11" fmla="*/ 8466 h 10000"/>
                    <a:gd name="connsiteX0" fmla="*/ 0 w 10000"/>
                    <a:gd name="connsiteY0" fmla="*/ 10000 h 10000"/>
                    <a:gd name="connsiteX1" fmla="*/ 6810 w 10000"/>
                    <a:gd name="connsiteY1" fmla="*/ 2500 h 10000"/>
                    <a:gd name="connsiteX2" fmla="*/ 6810 w 10000"/>
                    <a:gd name="connsiteY2" fmla="*/ 1932 h 10000"/>
                    <a:gd name="connsiteX3" fmla="*/ 9239 w 10000"/>
                    <a:gd name="connsiteY3" fmla="*/ 1932 h 10000"/>
                    <a:gd name="connsiteX4" fmla="*/ 9239 w 10000"/>
                    <a:gd name="connsiteY4" fmla="*/ 1932 h 10000"/>
                    <a:gd name="connsiteX5" fmla="*/ 10000 w 10000"/>
                    <a:gd name="connsiteY5" fmla="*/ 966 h 10000"/>
                    <a:gd name="connsiteX6" fmla="*/ 10000 w 10000"/>
                    <a:gd name="connsiteY6" fmla="*/ 0 h 10000"/>
                    <a:gd name="connsiteX7" fmla="*/ 9143 w 10000"/>
                    <a:gd name="connsiteY7" fmla="*/ 0 h 10000"/>
                    <a:gd name="connsiteX8" fmla="*/ 2383 w 10000"/>
                    <a:gd name="connsiteY8" fmla="*/ 0 h 10000"/>
                    <a:gd name="connsiteX9" fmla="*/ 0 w 10000"/>
                    <a:gd name="connsiteY9" fmla="*/ 2841 h 10000"/>
                    <a:gd name="connsiteX10" fmla="*/ 0 w 10000"/>
                    <a:gd name="connsiteY10" fmla="*/ 10000 h 10000"/>
                    <a:gd name="connsiteX0" fmla="*/ 0 w 10000"/>
                    <a:gd name="connsiteY0" fmla="*/ 2841 h 2841"/>
                    <a:gd name="connsiteX1" fmla="*/ 6810 w 10000"/>
                    <a:gd name="connsiteY1" fmla="*/ 2500 h 2841"/>
                    <a:gd name="connsiteX2" fmla="*/ 6810 w 10000"/>
                    <a:gd name="connsiteY2" fmla="*/ 1932 h 2841"/>
                    <a:gd name="connsiteX3" fmla="*/ 9239 w 10000"/>
                    <a:gd name="connsiteY3" fmla="*/ 1932 h 2841"/>
                    <a:gd name="connsiteX4" fmla="*/ 9239 w 10000"/>
                    <a:gd name="connsiteY4" fmla="*/ 1932 h 2841"/>
                    <a:gd name="connsiteX5" fmla="*/ 10000 w 10000"/>
                    <a:gd name="connsiteY5" fmla="*/ 966 h 2841"/>
                    <a:gd name="connsiteX6" fmla="*/ 10000 w 10000"/>
                    <a:gd name="connsiteY6" fmla="*/ 0 h 2841"/>
                    <a:gd name="connsiteX7" fmla="*/ 9143 w 10000"/>
                    <a:gd name="connsiteY7" fmla="*/ 0 h 2841"/>
                    <a:gd name="connsiteX8" fmla="*/ 2383 w 10000"/>
                    <a:gd name="connsiteY8" fmla="*/ 0 h 2841"/>
                    <a:gd name="connsiteX9" fmla="*/ 0 w 10000"/>
                    <a:gd name="connsiteY9" fmla="*/ 2841 h 2841"/>
                    <a:gd name="connsiteX0" fmla="*/ 0 w 10000"/>
                    <a:gd name="connsiteY0" fmla="*/ 10000 h 10000"/>
                    <a:gd name="connsiteX1" fmla="*/ 6810 w 10000"/>
                    <a:gd name="connsiteY1" fmla="*/ 8800 h 10000"/>
                    <a:gd name="connsiteX2" fmla="*/ 3221 w 10000"/>
                    <a:gd name="connsiteY2" fmla="*/ 6290 h 10000"/>
                    <a:gd name="connsiteX3" fmla="*/ 9239 w 10000"/>
                    <a:gd name="connsiteY3" fmla="*/ 6800 h 10000"/>
                    <a:gd name="connsiteX4" fmla="*/ 9239 w 10000"/>
                    <a:gd name="connsiteY4" fmla="*/ 6800 h 10000"/>
                    <a:gd name="connsiteX5" fmla="*/ 10000 w 10000"/>
                    <a:gd name="connsiteY5" fmla="*/ 3400 h 10000"/>
                    <a:gd name="connsiteX6" fmla="*/ 10000 w 10000"/>
                    <a:gd name="connsiteY6" fmla="*/ 0 h 10000"/>
                    <a:gd name="connsiteX7" fmla="*/ 9143 w 10000"/>
                    <a:gd name="connsiteY7" fmla="*/ 0 h 10000"/>
                    <a:gd name="connsiteX8" fmla="*/ 2383 w 10000"/>
                    <a:gd name="connsiteY8" fmla="*/ 0 h 10000"/>
                    <a:gd name="connsiteX9" fmla="*/ 0 w 10000"/>
                    <a:gd name="connsiteY9"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000">
                      <a:moveTo>
                        <a:pt x="0" y="10000"/>
                      </a:moveTo>
                      <a:cubicBezTo>
                        <a:pt x="2270" y="9600"/>
                        <a:pt x="6273" y="9418"/>
                        <a:pt x="6810" y="8800"/>
                      </a:cubicBezTo>
                      <a:cubicBezTo>
                        <a:pt x="7347" y="8182"/>
                        <a:pt x="3221" y="6956"/>
                        <a:pt x="3221" y="6290"/>
                      </a:cubicBezTo>
                      <a:lnTo>
                        <a:pt x="9239" y="6800"/>
                      </a:lnTo>
                      <a:lnTo>
                        <a:pt x="9239" y="6800"/>
                      </a:lnTo>
                      <a:cubicBezTo>
                        <a:pt x="9667" y="6800"/>
                        <a:pt x="10000" y="5199"/>
                        <a:pt x="10000" y="3400"/>
                      </a:cubicBezTo>
                      <a:lnTo>
                        <a:pt x="10000" y="0"/>
                      </a:lnTo>
                      <a:lnTo>
                        <a:pt x="9143" y="0"/>
                      </a:lnTo>
                      <a:lnTo>
                        <a:pt x="2383" y="0"/>
                      </a:lnTo>
                      <a:cubicBezTo>
                        <a:pt x="1047" y="0"/>
                        <a:pt x="0" y="4400"/>
                        <a:pt x="0" y="10000"/>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1" name="Group 710"/>
              <p:cNvGrpSpPr/>
              <p:nvPr/>
            </p:nvGrpSpPr>
            <p:grpSpPr>
              <a:xfrm>
                <a:off x="5034942" y="2345080"/>
                <a:ext cx="309848" cy="368426"/>
                <a:chOff x="19889788" y="6580188"/>
                <a:chExt cx="638175" cy="758825"/>
              </a:xfrm>
            </p:grpSpPr>
            <p:sp>
              <p:nvSpPr>
                <p:cNvPr id="712" name="Freeform 63"/>
                <p:cNvSpPr>
                  <a:spLocks/>
                </p:cNvSpPr>
                <p:nvPr/>
              </p:nvSpPr>
              <p:spPr bwMode="auto">
                <a:xfrm>
                  <a:off x="19967575" y="6888163"/>
                  <a:ext cx="166688" cy="127000"/>
                </a:xfrm>
                <a:custGeom>
                  <a:avLst/>
                  <a:gdLst>
                    <a:gd name="T0" fmla="*/ 0 w 105"/>
                    <a:gd name="T1" fmla="*/ 55 h 80"/>
                    <a:gd name="T2" fmla="*/ 77 w 105"/>
                    <a:gd name="T3" fmla="*/ 80 h 80"/>
                    <a:gd name="T4" fmla="*/ 105 w 105"/>
                    <a:gd name="T5" fmla="*/ 55 h 80"/>
                    <a:gd name="T6" fmla="*/ 99 w 105"/>
                    <a:gd name="T7" fmla="*/ 30 h 80"/>
                    <a:gd name="T8" fmla="*/ 52 w 105"/>
                    <a:gd name="T9" fmla="*/ 0 h 80"/>
                    <a:gd name="T10" fmla="*/ 17 w 105"/>
                    <a:gd name="T11" fmla="*/ 22 h 80"/>
                    <a:gd name="T12" fmla="*/ 0 w 105"/>
                    <a:gd name="T13" fmla="*/ 55 h 80"/>
                  </a:gdLst>
                  <a:ahLst/>
                  <a:cxnLst>
                    <a:cxn ang="0">
                      <a:pos x="T0" y="T1"/>
                    </a:cxn>
                    <a:cxn ang="0">
                      <a:pos x="T2" y="T3"/>
                    </a:cxn>
                    <a:cxn ang="0">
                      <a:pos x="T4" y="T5"/>
                    </a:cxn>
                    <a:cxn ang="0">
                      <a:pos x="T6" y="T7"/>
                    </a:cxn>
                    <a:cxn ang="0">
                      <a:pos x="T8" y="T9"/>
                    </a:cxn>
                    <a:cxn ang="0">
                      <a:pos x="T10" y="T11"/>
                    </a:cxn>
                    <a:cxn ang="0">
                      <a:pos x="T12" y="T13"/>
                    </a:cxn>
                  </a:cxnLst>
                  <a:rect l="0" t="0" r="r" b="b"/>
                  <a:pathLst>
                    <a:path w="105" h="80">
                      <a:moveTo>
                        <a:pt x="0" y="55"/>
                      </a:moveTo>
                      <a:lnTo>
                        <a:pt x="77" y="80"/>
                      </a:lnTo>
                      <a:lnTo>
                        <a:pt x="105" y="55"/>
                      </a:lnTo>
                      <a:lnTo>
                        <a:pt x="99" y="30"/>
                      </a:lnTo>
                      <a:lnTo>
                        <a:pt x="52" y="0"/>
                      </a:lnTo>
                      <a:lnTo>
                        <a:pt x="17" y="22"/>
                      </a:lnTo>
                      <a:lnTo>
                        <a:pt x="0" y="5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3" name="Freeform 64"/>
                <p:cNvSpPr>
                  <a:spLocks/>
                </p:cNvSpPr>
                <p:nvPr/>
              </p:nvSpPr>
              <p:spPr bwMode="auto">
                <a:xfrm>
                  <a:off x="20273963" y="6838951"/>
                  <a:ext cx="174625" cy="136525"/>
                </a:xfrm>
                <a:custGeom>
                  <a:avLst/>
                  <a:gdLst>
                    <a:gd name="T0" fmla="*/ 38 w 110"/>
                    <a:gd name="T1" fmla="*/ 86 h 86"/>
                    <a:gd name="T2" fmla="*/ 8 w 110"/>
                    <a:gd name="T3" fmla="*/ 80 h 86"/>
                    <a:gd name="T4" fmla="*/ 0 w 110"/>
                    <a:gd name="T5" fmla="*/ 22 h 86"/>
                    <a:gd name="T6" fmla="*/ 30 w 110"/>
                    <a:gd name="T7" fmla="*/ 0 h 86"/>
                    <a:gd name="T8" fmla="*/ 99 w 110"/>
                    <a:gd name="T9" fmla="*/ 11 h 86"/>
                    <a:gd name="T10" fmla="*/ 110 w 110"/>
                    <a:gd name="T11" fmla="*/ 66 h 86"/>
                    <a:gd name="T12" fmla="*/ 85 w 110"/>
                    <a:gd name="T13" fmla="*/ 86 h 86"/>
                    <a:gd name="T14" fmla="*/ 38 w 110"/>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6">
                      <a:moveTo>
                        <a:pt x="38" y="86"/>
                      </a:moveTo>
                      <a:lnTo>
                        <a:pt x="8" y="80"/>
                      </a:lnTo>
                      <a:lnTo>
                        <a:pt x="0" y="22"/>
                      </a:lnTo>
                      <a:lnTo>
                        <a:pt x="30" y="0"/>
                      </a:lnTo>
                      <a:lnTo>
                        <a:pt x="99" y="11"/>
                      </a:lnTo>
                      <a:lnTo>
                        <a:pt x="110" y="66"/>
                      </a:lnTo>
                      <a:lnTo>
                        <a:pt x="85" y="86"/>
                      </a:lnTo>
                      <a:lnTo>
                        <a:pt x="38" y="8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4" name="Freeform 65"/>
                <p:cNvSpPr>
                  <a:spLocks/>
                </p:cNvSpPr>
                <p:nvPr/>
              </p:nvSpPr>
              <p:spPr bwMode="auto">
                <a:xfrm>
                  <a:off x="19945350" y="6729413"/>
                  <a:ext cx="144463" cy="179388"/>
                </a:xfrm>
                <a:custGeom>
                  <a:avLst/>
                  <a:gdLst>
                    <a:gd name="T0" fmla="*/ 8 w 33"/>
                    <a:gd name="T1" fmla="*/ 41 h 41"/>
                    <a:gd name="T2" fmla="*/ 33 w 33"/>
                    <a:gd name="T3" fmla="*/ 29 h 41"/>
                    <a:gd name="T4" fmla="*/ 20 w 33"/>
                    <a:gd name="T5" fmla="*/ 0 h 41"/>
                    <a:gd name="T6" fmla="*/ 5 w 33"/>
                    <a:gd name="T7" fmla="*/ 4 h 41"/>
                    <a:gd name="T8" fmla="*/ 0 w 33"/>
                    <a:gd name="T9" fmla="*/ 21 h 41"/>
                    <a:gd name="T10" fmla="*/ 4 w 33"/>
                    <a:gd name="T11" fmla="*/ 35 h 41"/>
                    <a:gd name="T12" fmla="*/ 8 w 33"/>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3" h="41">
                      <a:moveTo>
                        <a:pt x="8" y="41"/>
                      </a:moveTo>
                      <a:cubicBezTo>
                        <a:pt x="33" y="29"/>
                        <a:pt x="33" y="29"/>
                        <a:pt x="33" y="29"/>
                      </a:cubicBezTo>
                      <a:cubicBezTo>
                        <a:pt x="20" y="0"/>
                        <a:pt x="20" y="0"/>
                        <a:pt x="20" y="0"/>
                      </a:cubicBezTo>
                      <a:cubicBezTo>
                        <a:pt x="20" y="0"/>
                        <a:pt x="10" y="4"/>
                        <a:pt x="5" y="4"/>
                      </a:cubicBezTo>
                      <a:cubicBezTo>
                        <a:pt x="1" y="4"/>
                        <a:pt x="0" y="21"/>
                        <a:pt x="0" y="21"/>
                      </a:cubicBezTo>
                      <a:cubicBezTo>
                        <a:pt x="4" y="35"/>
                        <a:pt x="4" y="35"/>
                        <a:pt x="4" y="35"/>
                      </a:cubicBezTo>
                      <a:lnTo>
                        <a:pt x="8" y="41"/>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5" name="Freeform 66"/>
                <p:cNvSpPr>
                  <a:spLocks/>
                </p:cNvSpPr>
                <p:nvPr/>
              </p:nvSpPr>
              <p:spPr bwMode="auto">
                <a:xfrm>
                  <a:off x="20015200" y="7159626"/>
                  <a:ext cx="188913" cy="161925"/>
                </a:xfrm>
                <a:custGeom>
                  <a:avLst/>
                  <a:gdLst>
                    <a:gd name="T0" fmla="*/ 21 w 43"/>
                    <a:gd name="T1" fmla="*/ 37 h 37"/>
                    <a:gd name="T2" fmla="*/ 0 w 43"/>
                    <a:gd name="T3" fmla="*/ 31 h 37"/>
                    <a:gd name="T4" fmla="*/ 6 w 43"/>
                    <a:gd name="T5" fmla="*/ 12 h 37"/>
                    <a:gd name="T6" fmla="*/ 16 w 43"/>
                    <a:gd name="T7" fmla="*/ 4 h 37"/>
                    <a:gd name="T8" fmla="*/ 36 w 43"/>
                    <a:gd name="T9" fmla="*/ 0 h 37"/>
                    <a:gd name="T10" fmla="*/ 43 w 43"/>
                    <a:gd name="T11" fmla="*/ 19 h 37"/>
                    <a:gd name="T12" fmla="*/ 34 w 43"/>
                    <a:gd name="T13" fmla="*/ 31 h 37"/>
                    <a:gd name="T14" fmla="*/ 24 w 43"/>
                    <a:gd name="T15" fmla="*/ 23 h 37"/>
                    <a:gd name="T16" fmla="*/ 21 w 43"/>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7">
                      <a:moveTo>
                        <a:pt x="21" y="37"/>
                      </a:moveTo>
                      <a:cubicBezTo>
                        <a:pt x="0" y="31"/>
                        <a:pt x="0" y="31"/>
                        <a:pt x="0" y="31"/>
                      </a:cubicBezTo>
                      <a:cubicBezTo>
                        <a:pt x="6" y="12"/>
                        <a:pt x="6" y="12"/>
                        <a:pt x="6" y="12"/>
                      </a:cubicBezTo>
                      <a:cubicBezTo>
                        <a:pt x="6" y="12"/>
                        <a:pt x="12" y="4"/>
                        <a:pt x="16" y="4"/>
                      </a:cubicBezTo>
                      <a:cubicBezTo>
                        <a:pt x="19" y="5"/>
                        <a:pt x="36" y="0"/>
                        <a:pt x="36" y="0"/>
                      </a:cubicBezTo>
                      <a:cubicBezTo>
                        <a:pt x="43" y="19"/>
                        <a:pt x="43" y="19"/>
                        <a:pt x="43" y="19"/>
                      </a:cubicBezTo>
                      <a:cubicBezTo>
                        <a:pt x="43" y="19"/>
                        <a:pt x="36" y="33"/>
                        <a:pt x="34" y="31"/>
                      </a:cubicBezTo>
                      <a:cubicBezTo>
                        <a:pt x="31" y="30"/>
                        <a:pt x="24" y="23"/>
                        <a:pt x="24" y="23"/>
                      </a:cubicBezTo>
                      <a:lnTo>
                        <a:pt x="21" y="37"/>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6" name="Freeform 67"/>
                <p:cNvSpPr>
                  <a:spLocks/>
                </p:cNvSpPr>
                <p:nvPr/>
              </p:nvSpPr>
              <p:spPr bwMode="auto">
                <a:xfrm>
                  <a:off x="20221575" y="7137401"/>
                  <a:ext cx="196850" cy="158750"/>
                </a:xfrm>
                <a:custGeom>
                  <a:avLst/>
                  <a:gdLst>
                    <a:gd name="T0" fmla="*/ 0 w 124"/>
                    <a:gd name="T1" fmla="*/ 83 h 100"/>
                    <a:gd name="T2" fmla="*/ 74 w 124"/>
                    <a:gd name="T3" fmla="*/ 100 h 100"/>
                    <a:gd name="T4" fmla="*/ 124 w 124"/>
                    <a:gd name="T5" fmla="*/ 39 h 100"/>
                    <a:gd name="T6" fmla="*/ 102 w 124"/>
                    <a:gd name="T7" fmla="*/ 0 h 100"/>
                    <a:gd name="T8" fmla="*/ 49 w 124"/>
                    <a:gd name="T9" fmla="*/ 0 h 100"/>
                    <a:gd name="T10" fmla="*/ 3 w 124"/>
                    <a:gd name="T11" fmla="*/ 44 h 100"/>
                    <a:gd name="T12" fmla="*/ 0 w 124"/>
                    <a:gd name="T13" fmla="*/ 83 h 100"/>
                  </a:gdLst>
                  <a:ahLst/>
                  <a:cxnLst>
                    <a:cxn ang="0">
                      <a:pos x="T0" y="T1"/>
                    </a:cxn>
                    <a:cxn ang="0">
                      <a:pos x="T2" y="T3"/>
                    </a:cxn>
                    <a:cxn ang="0">
                      <a:pos x="T4" y="T5"/>
                    </a:cxn>
                    <a:cxn ang="0">
                      <a:pos x="T6" y="T7"/>
                    </a:cxn>
                    <a:cxn ang="0">
                      <a:pos x="T8" y="T9"/>
                    </a:cxn>
                    <a:cxn ang="0">
                      <a:pos x="T10" y="T11"/>
                    </a:cxn>
                    <a:cxn ang="0">
                      <a:pos x="T12" y="T13"/>
                    </a:cxn>
                  </a:cxnLst>
                  <a:rect l="0" t="0" r="r" b="b"/>
                  <a:pathLst>
                    <a:path w="124" h="100">
                      <a:moveTo>
                        <a:pt x="0" y="83"/>
                      </a:moveTo>
                      <a:lnTo>
                        <a:pt x="74" y="100"/>
                      </a:lnTo>
                      <a:lnTo>
                        <a:pt x="124" y="39"/>
                      </a:lnTo>
                      <a:lnTo>
                        <a:pt x="102" y="0"/>
                      </a:lnTo>
                      <a:lnTo>
                        <a:pt x="49" y="0"/>
                      </a:lnTo>
                      <a:lnTo>
                        <a:pt x="3" y="44"/>
                      </a:lnTo>
                      <a:lnTo>
                        <a:pt x="0" y="8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7" name="Freeform 68"/>
                <p:cNvSpPr>
                  <a:spLocks/>
                </p:cNvSpPr>
                <p:nvPr/>
              </p:nvSpPr>
              <p:spPr bwMode="auto">
                <a:xfrm>
                  <a:off x="20089813" y="7027863"/>
                  <a:ext cx="227013" cy="153988"/>
                </a:xfrm>
                <a:custGeom>
                  <a:avLst/>
                  <a:gdLst>
                    <a:gd name="T0" fmla="*/ 75 w 143"/>
                    <a:gd name="T1" fmla="*/ 94 h 97"/>
                    <a:gd name="T2" fmla="*/ 0 w 143"/>
                    <a:gd name="T3" fmla="*/ 69 h 97"/>
                    <a:gd name="T4" fmla="*/ 20 w 143"/>
                    <a:gd name="T5" fmla="*/ 30 h 97"/>
                    <a:gd name="T6" fmla="*/ 55 w 143"/>
                    <a:gd name="T7" fmla="*/ 0 h 97"/>
                    <a:gd name="T8" fmla="*/ 83 w 143"/>
                    <a:gd name="T9" fmla="*/ 55 h 97"/>
                    <a:gd name="T10" fmla="*/ 143 w 143"/>
                    <a:gd name="T11" fmla="*/ 19 h 97"/>
                    <a:gd name="T12" fmla="*/ 135 w 143"/>
                    <a:gd name="T13" fmla="*/ 64 h 97"/>
                    <a:gd name="T14" fmla="*/ 102 w 143"/>
                    <a:gd name="T15" fmla="*/ 97 h 97"/>
                    <a:gd name="T16" fmla="*/ 75 w 143"/>
                    <a:gd name="T17" fmla="*/ 9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7">
                      <a:moveTo>
                        <a:pt x="75" y="94"/>
                      </a:moveTo>
                      <a:lnTo>
                        <a:pt x="0" y="69"/>
                      </a:lnTo>
                      <a:lnTo>
                        <a:pt x="20" y="30"/>
                      </a:lnTo>
                      <a:lnTo>
                        <a:pt x="55" y="0"/>
                      </a:lnTo>
                      <a:lnTo>
                        <a:pt x="83" y="55"/>
                      </a:lnTo>
                      <a:lnTo>
                        <a:pt x="143" y="19"/>
                      </a:lnTo>
                      <a:lnTo>
                        <a:pt x="135" y="64"/>
                      </a:lnTo>
                      <a:lnTo>
                        <a:pt x="102" y="97"/>
                      </a:lnTo>
                      <a:lnTo>
                        <a:pt x="75" y="9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8" name="Freeform 69"/>
                <p:cNvSpPr>
                  <a:spLocks/>
                </p:cNvSpPr>
                <p:nvPr/>
              </p:nvSpPr>
              <p:spPr bwMode="auto">
                <a:xfrm>
                  <a:off x="19972338" y="7010401"/>
                  <a:ext cx="134938" cy="193675"/>
                </a:xfrm>
                <a:custGeom>
                  <a:avLst/>
                  <a:gdLst>
                    <a:gd name="T0" fmla="*/ 1 w 31"/>
                    <a:gd name="T1" fmla="*/ 44 h 44"/>
                    <a:gd name="T2" fmla="*/ 16 w 31"/>
                    <a:gd name="T3" fmla="*/ 36 h 44"/>
                    <a:gd name="T4" fmla="*/ 31 w 31"/>
                    <a:gd name="T5" fmla="*/ 22 h 44"/>
                    <a:gd name="T6" fmla="*/ 24 w 31"/>
                    <a:gd name="T7" fmla="*/ 4 h 44"/>
                    <a:gd name="T8" fmla="*/ 10 w 31"/>
                    <a:gd name="T9" fmla="*/ 1 h 44"/>
                    <a:gd name="T10" fmla="*/ 0 w 31"/>
                    <a:gd name="T11" fmla="*/ 22 h 44"/>
                    <a:gd name="T12" fmla="*/ 1 w 31"/>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1" h="44">
                      <a:moveTo>
                        <a:pt x="1" y="44"/>
                      </a:moveTo>
                      <a:cubicBezTo>
                        <a:pt x="16" y="36"/>
                        <a:pt x="16" y="36"/>
                        <a:pt x="16" y="36"/>
                      </a:cubicBezTo>
                      <a:cubicBezTo>
                        <a:pt x="31" y="22"/>
                        <a:pt x="31" y="22"/>
                        <a:pt x="31" y="22"/>
                      </a:cubicBezTo>
                      <a:cubicBezTo>
                        <a:pt x="24" y="4"/>
                        <a:pt x="24" y="4"/>
                        <a:pt x="24" y="4"/>
                      </a:cubicBezTo>
                      <a:cubicBezTo>
                        <a:pt x="24" y="4"/>
                        <a:pt x="13" y="1"/>
                        <a:pt x="10" y="1"/>
                      </a:cubicBezTo>
                      <a:cubicBezTo>
                        <a:pt x="7" y="0"/>
                        <a:pt x="0" y="22"/>
                        <a:pt x="0" y="22"/>
                      </a:cubicBezTo>
                      <a:lnTo>
                        <a:pt x="1" y="4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9" name="Freeform 70"/>
                <p:cNvSpPr>
                  <a:spLocks/>
                </p:cNvSpPr>
                <p:nvPr/>
              </p:nvSpPr>
              <p:spPr bwMode="auto">
                <a:xfrm>
                  <a:off x="20286663" y="6988176"/>
                  <a:ext cx="161925" cy="149225"/>
                </a:xfrm>
                <a:custGeom>
                  <a:avLst/>
                  <a:gdLst>
                    <a:gd name="T0" fmla="*/ 91 w 102"/>
                    <a:gd name="T1" fmla="*/ 75 h 94"/>
                    <a:gd name="T2" fmla="*/ 88 w 102"/>
                    <a:gd name="T3" fmla="*/ 78 h 94"/>
                    <a:gd name="T4" fmla="*/ 50 w 102"/>
                    <a:gd name="T5" fmla="*/ 94 h 94"/>
                    <a:gd name="T6" fmla="*/ 25 w 102"/>
                    <a:gd name="T7" fmla="*/ 75 h 94"/>
                    <a:gd name="T8" fmla="*/ 0 w 102"/>
                    <a:gd name="T9" fmla="*/ 44 h 94"/>
                    <a:gd name="T10" fmla="*/ 11 w 102"/>
                    <a:gd name="T11" fmla="*/ 0 h 94"/>
                    <a:gd name="T12" fmla="*/ 83 w 102"/>
                    <a:gd name="T13" fmla="*/ 0 h 94"/>
                    <a:gd name="T14" fmla="*/ 97 w 102"/>
                    <a:gd name="T15" fmla="*/ 36 h 94"/>
                    <a:gd name="T16" fmla="*/ 102 w 102"/>
                    <a:gd name="T17" fmla="*/ 58 h 94"/>
                    <a:gd name="T18" fmla="*/ 91 w 102"/>
                    <a:gd name="T19" fmla="*/ 7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94">
                      <a:moveTo>
                        <a:pt x="91" y="75"/>
                      </a:moveTo>
                      <a:lnTo>
                        <a:pt x="88" y="78"/>
                      </a:lnTo>
                      <a:lnTo>
                        <a:pt x="50" y="94"/>
                      </a:lnTo>
                      <a:lnTo>
                        <a:pt x="25" y="75"/>
                      </a:lnTo>
                      <a:lnTo>
                        <a:pt x="0" y="44"/>
                      </a:lnTo>
                      <a:lnTo>
                        <a:pt x="11" y="0"/>
                      </a:lnTo>
                      <a:lnTo>
                        <a:pt x="83" y="0"/>
                      </a:lnTo>
                      <a:lnTo>
                        <a:pt x="97" y="36"/>
                      </a:lnTo>
                      <a:lnTo>
                        <a:pt x="102" y="58"/>
                      </a:lnTo>
                      <a:lnTo>
                        <a:pt x="91" y="7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0" name="Freeform 71"/>
                <p:cNvSpPr>
                  <a:spLocks/>
                </p:cNvSpPr>
                <p:nvPr/>
              </p:nvSpPr>
              <p:spPr bwMode="auto">
                <a:xfrm>
                  <a:off x="20142200" y="6896101"/>
                  <a:ext cx="144463" cy="153988"/>
                </a:xfrm>
                <a:custGeom>
                  <a:avLst/>
                  <a:gdLst>
                    <a:gd name="T0" fmla="*/ 22 w 33"/>
                    <a:gd name="T1" fmla="*/ 35 h 35"/>
                    <a:gd name="T2" fmla="*/ 0 w 33"/>
                    <a:gd name="T3" fmla="*/ 28 h 35"/>
                    <a:gd name="T4" fmla="*/ 3 w 33"/>
                    <a:gd name="T5" fmla="*/ 7 h 35"/>
                    <a:gd name="T6" fmla="*/ 19 w 33"/>
                    <a:gd name="T7" fmla="*/ 1 h 35"/>
                    <a:gd name="T8" fmla="*/ 33 w 33"/>
                    <a:gd name="T9" fmla="*/ 13 h 35"/>
                    <a:gd name="T10" fmla="*/ 33 w 33"/>
                    <a:gd name="T11" fmla="*/ 27 h 35"/>
                    <a:gd name="T12" fmla="*/ 22 w 3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3" h="35">
                      <a:moveTo>
                        <a:pt x="22" y="35"/>
                      </a:moveTo>
                      <a:cubicBezTo>
                        <a:pt x="0" y="28"/>
                        <a:pt x="0" y="28"/>
                        <a:pt x="0" y="28"/>
                      </a:cubicBezTo>
                      <a:cubicBezTo>
                        <a:pt x="3" y="7"/>
                        <a:pt x="3" y="7"/>
                        <a:pt x="3" y="7"/>
                      </a:cubicBezTo>
                      <a:cubicBezTo>
                        <a:pt x="3" y="7"/>
                        <a:pt x="17" y="0"/>
                        <a:pt x="19" y="1"/>
                      </a:cubicBezTo>
                      <a:cubicBezTo>
                        <a:pt x="21" y="2"/>
                        <a:pt x="33" y="13"/>
                        <a:pt x="33" y="13"/>
                      </a:cubicBezTo>
                      <a:cubicBezTo>
                        <a:pt x="33" y="27"/>
                        <a:pt x="33" y="27"/>
                        <a:pt x="33" y="27"/>
                      </a:cubicBezTo>
                      <a:lnTo>
                        <a:pt x="22" y="35"/>
                      </a:ln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1" name="Freeform 72"/>
                <p:cNvSpPr>
                  <a:spLocks noEditPoints="1"/>
                </p:cNvSpPr>
                <p:nvPr/>
              </p:nvSpPr>
              <p:spPr bwMode="auto">
                <a:xfrm>
                  <a:off x="19889788" y="6580188"/>
                  <a:ext cx="638175" cy="758825"/>
                </a:xfrm>
                <a:custGeom>
                  <a:avLst/>
                  <a:gdLst>
                    <a:gd name="T0" fmla="*/ 325 w 402"/>
                    <a:gd name="T1" fmla="*/ 0 h 478"/>
                    <a:gd name="T2" fmla="*/ 151 w 402"/>
                    <a:gd name="T3" fmla="*/ 0 h 478"/>
                    <a:gd name="T4" fmla="*/ 44 w 402"/>
                    <a:gd name="T5" fmla="*/ 0 h 478"/>
                    <a:gd name="T6" fmla="*/ 13 w 402"/>
                    <a:gd name="T7" fmla="*/ 158 h 478"/>
                    <a:gd name="T8" fmla="*/ 22 w 402"/>
                    <a:gd name="T9" fmla="*/ 268 h 478"/>
                    <a:gd name="T10" fmla="*/ 33 w 402"/>
                    <a:gd name="T11" fmla="*/ 376 h 478"/>
                    <a:gd name="T12" fmla="*/ 41 w 402"/>
                    <a:gd name="T13" fmla="*/ 467 h 478"/>
                    <a:gd name="T14" fmla="*/ 225 w 402"/>
                    <a:gd name="T15" fmla="*/ 478 h 478"/>
                    <a:gd name="T16" fmla="*/ 355 w 402"/>
                    <a:gd name="T17" fmla="*/ 453 h 478"/>
                    <a:gd name="T18" fmla="*/ 369 w 402"/>
                    <a:gd name="T19" fmla="*/ 332 h 478"/>
                    <a:gd name="T20" fmla="*/ 377 w 402"/>
                    <a:gd name="T21" fmla="*/ 229 h 478"/>
                    <a:gd name="T22" fmla="*/ 388 w 402"/>
                    <a:gd name="T23" fmla="*/ 124 h 478"/>
                    <a:gd name="T24" fmla="*/ 396 w 402"/>
                    <a:gd name="T25" fmla="*/ 3 h 478"/>
                    <a:gd name="T26" fmla="*/ 393 w 402"/>
                    <a:gd name="T27" fmla="*/ 39 h 478"/>
                    <a:gd name="T28" fmla="*/ 286 w 402"/>
                    <a:gd name="T29" fmla="*/ 335 h 478"/>
                    <a:gd name="T30" fmla="*/ 333 w 402"/>
                    <a:gd name="T31" fmla="*/ 382 h 478"/>
                    <a:gd name="T32" fmla="*/ 44 w 402"/>
                    <a:gd name="T33" fmla="*/ 94 h 478"/>
                    <a:gd name="T34" fmla="*/ 90 w 402"/>
                    <a:gd name="T35" fmla="*/ 61 h 478"/>
                    <a:gd name="T36" fmla="*/ 184 w 402"/>
                    <a:gd name="T37" fmla="*/ 249 h 478"/>
                    <a:gd name="T38" fmla="*/ 96 w 402"/>
                    <a:gd name="T39" fmla="*/ 335 h 478"/>
                    <a:gd name="T40" fmla="*/ 231 w 402"/>
                    <a:gd name="T41" fmla="*/ 282 h 478"/>
                    <a:gd name="T42" fmla="*/ 192 w 402"/>
                    <a:gd name="T43" fmla="*/ 147 h 478"/>
                    <a:gd name="T44" fmla="*/ 137 w 402"/>
                    <a:gd name="T45" fmla="*/ 188 h 478"/>
                    <a:gd name="T46" fmla="*/ 137 w 402"/>
                    <a:gd name="T47" fmla="*/ 282 h 478"/>
                    <a:gd name="T48" fmla="*/ 49 w 402"/>
                    <a:gd name="T49" fmla="*/ 288 h 478"/>
                    <a:gd name="T50" fmla="*/ 90 w 402"/>
                    <a:gd name="T51" fmla="*/ 343 h 478"/>
                    <a:gd name="T52" fmla="*/ 137 w 402"/>
                    <a:gd name="T53" fmla="*/ 390 h 478"/>
                    <a:gd name="T54" fmla="*/ 231 w 402"/>
                    <a:gd name="T55" fmla="*/ 390 h 478"/>
                    <a:gd name="T56" fmla="*/ 231 w 402"/>
                    <a:gd name="T57" fmla="*/ 296 h 478"/>
                    <a:gd name="T58" fmla="*/ 319 w 402"/>
                    <a:gd name="T59" fmla="*/ 288 h 478"/>
                    <a:gd name="T60" fmla="*/ 278 w 402"/>
                    <a:gd name="T61" fmla="*/ 235 h 478"/>
                    <a:gd name="T62" fmla="*/ 239 w 402"/>
                    <a:gd name="T63" fmla="*/ 100 h 478"/>
                    <a:gd name="T64" fmla="*/ 225 w 402"/>
                    <a:gd name="T65" fmla="*/ 100 h 478"/>
                    <a:gd name="T66" fmla="*/ 96 w 402"/>
                    <a:gd name="T67" fmla="*/ 53 h 478"/>
                    <a:gd name="T68" fmla="*/ 49 w 402"/>
                    <a:gd name="T69" fmla="*/ 194 h 478"/>
                    <a:gd name="T70" fmla="*/ 24 w 402"/>
                    <a:gd name="T71" fmla="*/ 221 h 478"/>
                    <a:gd name="T72" fmla="*/ 30 w 402"/>
                    <a:gd name="T73" fmla="*/ 307 h 478"/>
                    <a:gd name="T74" fmla="*/ 38 w 402"/>
                    <a:gd name="T75" fmla="*/ 395 h 478"/>
                    <a:gd name="T76" fmla="*/ 184 w 402"/>
                    <a:gd name="T77" fmla="*/ 437 h 478"/>
                    <a:gd name="T78" fmla="*/ 242 w 402"/>
                    <a:gd name="T79" fmla="*/ 473 h 478"/>
                    <a:gd name="T80" fmla="*/ 239 w 402"/>
                    <a:gd name="T81" fmla="*/ 382 h 478"/>
                    <a:gd name="T82" fmla="*/ 286 w 402"/>
                    <a:gd name="T83" fmla="*/ 147 h 478"/>
                    <a:gd name="T84" fmla="*/ 325 w 402"/>
                    <a:gd name="T85" fmla="*/ 14 h 478"/>
                    <a:gd name="T86" fmla="*/ 278 w 402"/>
                    <a:gd name="T87" fmla="*/ 47 h 478"/>
                    <a:gd name="T88" fmla="*/ 184 w 402"/>
                    <a:gd name="T89" fmla="*/ 47 h 478"/>
                    <a:gd name="T90" fmla="*/ 90 w 402"/>
                    <a:gd name="T91" fmla="*/ 47 h 478"/>
                    <a:gd name="T92" fmla="*/ 38 w 402"/>
                    <a:gd name="T93" fmla="*/ 6 h 478"/>
                    <a:gd name="T94" fmla="*/ 44 w 402"/>
                    <a:gd name="T95" fmla="*/ 188 h 478"/>
                    <a:gd name="T96" fmla="*/ 19 w 402"/>
                    <a:gd name="T97" fmla="*/ 177 h 478"/>
                    <a:gd name="T98" fmla="*/ 336 w 402"/>
                    <a:gd name="T99" fmla="*/ 473 h 478"/>
                    <a:gd name="T100" fmla="*/ 325 w 402"/>
                    <a:gd name="T101" fmla="*/ 390 h 478"/>
                    <a:gd name="T102" fmla="*/ 333 w 402"/>
                    <a:gd name="T103" fmla="*/ 288 h 478"/>
                    <a:gd name="T104" fmla="*/ 371 w 402"/>
                    <a:gd name="T105" fmla="*/ 235 h 478"/>
                    <a:gd name="T106" fmla="*/ 371 w 402"/>
                    <a:gd name="T107" fmla="*/ 141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478">
                      <a:moveTo>
                        <a:pt x="399" y="19"/>
                      </a:moveTo>
                      <a:lnTo>
                        <a:pt x="399" y="19"/>
                      </a:lnTo>
                      <a:lnTo>
                        <a:pt x="402" y="0"/>
                      </a:lnTo>
                      <a:lnTo>
                        <a:pt x="338" y="0"/>
                      </a:lnTo>
                      <a:lnTo>
                        <a:pt x="325" y="0"/>
                      </a:lnTo>
                      <a:lnTo>
                        <a:pt x="325" y="0"/>
                      </a:lnTo>
                      <a:lnTo>
                        <a:pt x="311" y="0"/>
                      </a:lnTo>
                      <a:lnTo>
                        <a:pt x="245" y="0"/>
                      </a:lnTo>
                      <a:lnTo>
                        <a:pt x="231" y="0"/>
                      </a:lnTo>
                      <a:lnTo>
                        <a:pt x="231" y="0"/>
                      </a:lnTo>
                      <a:lnTo>
                        <a:pt x="217" y="0"/>
                      </a:lnTo>
                      <a:lnTo>
                        <a:pt x="151" y="0"/>
                      </a:lnTo>
                      <a:lnTo>
                        <a:pt x="137" y="0"/>
                      </a:lnTo>
                      <a:lnTo>
                        <a:pt x="137" y="0"/>
                      </a:lnTo>
                      <a:lnTo>
                        <a:pt x="124" y="0"/>
                      </a:lnTo>
                      <a:lnTo>
                        <a:pt x="57" y="0"/>
                      </a:lnTo>
                      <a:lnTo>
                        <a:pt x="44" y="0"/>
                      </a:lnTo>
                      <a:lnTo>
                        <a:pt x="44" y="0"/>
                      </a:lnTo>
                      <a:lnTo>
                        <a:pt x="30" y="0"/>
                      </a:lnTo>
                      <a:lnTo>
                        <a:pt x="0" y="0"/>
                      </a:lnTo>
                      <a:lnTo>
                        <a:pt x="2" y="42"/>
                      </a:lnTo>
                      <a:lnTo>
                        <a:pt x="2" y="42"/>
                      </a:lnTo>
                      <a:lnTo>
                        <a:pt x="5" y="64"/>
                      </a:lnTo>
                      <a:lnTo>
                        <a:pt x="13" y="158"/>
                      </a:lnTo>
                      <a:lnTo>
                        <a:pt x="13" y="158"/>
                      </a:lnTo>
                      <a:lnTo>
                        <a:pt x="13" y="160"/>
                      </a:lnTo>
                      <a:lnTo>
                        <a:pt x="19" y="213"/>
                      </a:lnTo>
                      <a:lnTo>
                        <a:pt x="19" y="213"/>
                      </a:lnTo>
                      <a:lnTo>
                        <a:pt x="19" y="221"/>
                      </a:lnTo>
                      <a:lnTo>
                        <a:pt x="22" y="268"/>
                      </a:lnTo>
                      <a:lnTo>
                        <a:pt x="24" y="274"/>
                      </a:lnTo>
                      <a:lnTo>
                        <a:pt x="24" y="274"/>
                      </a:lnTo>
                      <a:lnTo>
                        <a:pt x="24" y="301"/>
                      </a:lnTo>
                      <a:lnTo>
                        <a:pt x="24" y="301"/>
                      </a:lnTo>
                      <a:lnTo>
                        <a:pt x="27" y="307"/>
                      </a:lnTo>
                      <a:lnTo>
                        <a:pt x="33" y="376"/>
                      </a:lnTo>
                      <a:lnTo>
                        <a:pt x="33" y="379"/>
                      </a:lnTo>
                      <a:lnTo>
                        <a:pt x="33" y="379"/>
                      </a:lnTo>
                      <a:lnTo>
                        <a:pt x="33" y="387"/>
                      </a:lnTo>
                      <a:lnTo>
                        <a:pt x="33" y="387"/>
                      </a:lnTo>
                      <a:lnTo>
                        <a:pt x="35" y="393"/>
                      </a:lnTo>
                      <a:lnTo>
                        <a:pt x="41" y="467"/>
                      </a:lnTo>
                      <a:lnTo>
                        <a:pt x="41" y="467"/>
                      </a:lnTo>
                      <a:lnTo>
                        <a:pt x="41" y="478"/>
                      </a:lnTo>
                      <a:lnTo>
                        <a:pt x="52" y="478"/>
                      </a:lnTo>
                      <a:lnTo>
                        <a:pt x="132" y="478"/>
                      </a:lnTo>
                      <a:lnTo>
                        <a:pt x="146" y="478"/>
                      </a:lnTo>
                      <a:lnTo>
                        <a:pt x="225" y="478"/>
                      </a:lnTo>
                      <a:lnTo>
                        <a:pt x="239" y="478"/>
                      </a:lnTo>
                      <a:lnTo>
                        <a:pt x="319" y="478"/>
                      </a:lnTo>
                      <a:lnTo>
                        <a:pt x="333" y="478"/>
                      </a:lnTo>
                      <a:lnTo>
                        <a:pt x="352" y="478"/>
                      </a:lnTo>
                      <a:lnTo>
                        <a:pt x="355" y="453"/>
                      </a:lnTo>
                      <a:lnTo>
                        <a:pt x="355" y="453"/>
                      </a:lnTo>
                      <a:lnTo>
                        <a:pt x="358" y="440"/>
                      </a:lnTo>
                      <a:lnTo>
                        <a:pt x="358" y="440"/>
                      </a:lnTo>
                      <a:lnTo>
                        <a:pt x="358" y="423"/>
                      </a:lnTo>
                      <a:lnTo>
                        <a:pt x="358" y="423"/>
                      </a:lnTo>
                      <a:lnTo>
                        <a:pt x="358" y="423"/>
                      </a:lnTo>
                      <a:lnTo>
                        <a:pt x="369" y="332"/>
                      </a:lnTo>
                      <a:lnTo>
                        <a:pt x="369" y="326"/>
                      </a:lnTo>
                      <a:lnTo>
                        <a:pt x="369" y="326"/>
                      </a:lnTo>
                      <a:lnTo>
                        <a:pt x="377" y="252"/>
                      </a:lnTo>
                      <a:lnTo>
                        <a:pt x="377" y="252"/>
                      </a:lnTo>
                      <a:lnTo>
                        <a:pt x="377" y="229"/>
                      </a:lnTo>
                      <a:lnTo>
                        <a:pt x="377" y="229"/>
                      </a:lnTo>
                      <a:lnTo>
                        <a:pt x="385" y="163"/>
                      </a:lnTo>
                      <a:lnTo>
                        <a:pt x="385" y="155"/>
                      </a:lnTo>
                      <a:lnTo>
                        <a:pt x="385" y="155"/>
                      </a:lnTo>
                      <a:lnTo>
                        <a:pt x="388" y="124"/>
                      </a:lnTo>
                      <a:lnTo>
                        <a:pt x="388" y="124"/>
                      </a:lnTo>
                      <a:lnTo>
                        <a:pt x="388" y="124"/>
                      </a:lnTo>
                      <a:lnTo>
                        <a:pt x="393" y="80"/>
                      </a:lnTo>
                      <a:lnTo>
                        <a:pt x="393" y="80"/>
                      </a:lnTo>
                      <a:lnTo>
                        <a:pt x="393" y="75"/>
                      </a:lnTo>
                      <a:lnTo>
                        <a:pt x="399" y="28"/>
                      </a:lnTo>
                      <a:lnTo>
                        <a:pt x="399" y="19"/>
                      </a:lnTo>
                      <a:close/>
                      <a:moveTo>
                        <a:pt x="396" y="3"/>
                      </a:moveTo>
                      <a:lnTo>
                        <a:pt x="393" y="25"/>
                      </a:lnTo>
                      <a:lnTo>
                        <a:pt x="371" y="47"/>
                      </a:lnTo>
                      <a:lnTo>
                        <a:pt x="333" y="6"/>
                      </a:lnTo>
                      <a:lnTo>
                        <a:pt x="333" y="3"/>
                      </a:lnTo>
                      <a:lnTo>
                        <a:pt x="396" y="3"/>
                      </a:lnTo>
                      <a:close/>
                      <a:moveTo>
                        <a:pt x="393" y="39"/>
                      </a:moveTo>
                      <a:lnTo>
                        <a:pt x="391" y="64"/>
                      </a:lnTo>
                      <a:lnTo>
                        <a:pt x="380" y="53"/>
                      </a:lnTo>
                      <a:lnTo>
                        <a:pt x="393" y="39"/>
                      </a:lnTo>
                      <a:close/>
                      <a:moveTo>
                        <a:pt x="363" y="340"/>
                      </a:moveTo>
                      <a:lnTo>
                        <a:pt x="325" y="376"/>
                      </a:lnTo>
                      <a:lnTo>
                        <a:pt x="286" y="335"/>
                      </a:lnTo>
                      <a:lnTo>
                        <a:pt x="325" y="296"/>
                      </a:lnTo>
                      <a:lnTo>
                        <a:pt x="363" y="332"/>
                      </a:lnTo>
                      <a:lnTo>
                        <a:pt x="363" y="340"/>
                      </a:lnTo>
                      <a:close/>
                      <a:moveTo>
                        <a:pt x="360" y="354"/>
                      </a:moveTo>
                      <a:lnTo>
                        <a:pt x="355" y="406"/>
                      </a:lnTo>
                      <a:lnTo>
                        <a:pt x="333" y="382"/>
                      </a:lnTo>
                      <a:lnTo>
                        <a:pt x="360" y="354"/>
                      </a:lnTo>
                      <a:close/>
                      <a:moveTo>
                        <a:pt x="8" y="58"/>
                      </a:moveTo>
                      <a:lnTo>
                        <a:pt x="8" y="50"/>
                      </a:lnTo>
                      <a:lnTo>
                        <a:pt x="44" y="14"/>
                      </a:lnTo>
                      <a:lnTo>
                        <a:pt x="85" y="53"/>
                      </a:lnTo>
                      <a:lnTo>
                        <a:pt x="44" y="94"/>
                      </a:lnTo>
                      <a:lnTo>
                        <a:pt x="8" y="58"/>
                      </a:lnTo>
                      <a:close/>
                      <a:moveTo>
                        <a:pt x="38" y="100"/>
                      </a:moveTo>
                      <a:lnTo>
                        <a:pt x="13" y="124"/>
                      </a:lnTo>
                      <a:lnTo>
                        <a:pt x="11" y="72"/>
                      </a:lnTo>
                      <a:lnTo>
                        <a:pt x="38" y="100"/>
                      </a:lnTo>
                      <a:close/>
                      <a:moveTo>
                        <a:pt x="90" y="61"/>
                      </a:moveTo>
                      <a:lnTo>
                        <a:pt x="132" y="100"/>
                      </a:lnTo>
                      <a:lnTo>
                        <a:pt x="90" y="141"/>
                      </a:lnTo>
                      <a:lnTo>
                        <a:pt x="49" y="100"/>
                      </a:lnTo>
                      <a:lnTo>
                        <a:pt x="90" y="61"/>
                      </a:lnTo>
                      <a:close/>
                      <a:moveTo>
                        <a:pt x="146" y="288"/>
                      </a:moveTo>
                      <a:lnTo>
                        <a:pt x="184" y="249"/>
                      </a:lnTo>
                      <a:lnTo>
                        <a:pt x="225" y="288"/>
                      </a:lnTo>
                      <a:lnTo>
                        <a:pt x="184" y="329"/>
                      </a:lnTo>
                      <a:lnTo>
                        <a:pt x="146" y="288"/>
                      </a:lnTo>
                      <a:close/>
                      <a:moveTo>
                        <a:pt x="179" y="335"/>
                      </a:moveTo>
                      <a:lnTo>
                        <a:pt x="137" y="376"/>
                      </a:lnTo>
                      <a:lnTo>
                        <a:pt x="96" y="335"/>
                      </a:lnTo>
                      <a:lnTo>
                        <a:pt x="137" y="296"/>
                      </a:lnTo>
                      <a:lnTo>
                        <a:pt x="179" y="335"/>
                      </a:lnTo>
                      <a:close/>
                      <a:moveTo>
                        <a:pt x="192" y="241"/>
                      </a:moveTo>
                      <a:lnTo>
                        <a:pt x="231" y="202"/>
                      </a:lnTo>
                      <a:lnTo>
                        <a:pt x="272" y="241"/>
                      </a:lnTo>
                      <a:lnTo>
                        <a:pt x="231" y="282"/>
                      </a:lnTo>
                      <a:lnTo>
                        <a:pt x="192" y="241"/>
                      </a:lnTo>
                      <a:close/>
                      <a:moveTo>
                        <a:pt x="192" y="147"/>
                      </a:moveTo>
                      <a:lnTo>
                        <a:pt x="231" y="108"/>
                      </a:lnTo>
                      <a:lnTo>
                        <a:pt x="272" y="147"/>
                      </a:lnTo>
                      <a:lnTo>
                        <a:pt x="231" y="188"/>
                      </a:lnTo>
                      <a:lnTo>
                        <a:pt x="192" y="147"/>
                      </a:lnTo>
                      <a:close/>
                      <a:moveTo>
                        <a:pt x="225" y="194"/>
                      </a:moveTo>
                      <a:lnTo>
                        <a:pt x="184" y="235"/>
                      </a:lnTo>
                      <a:lnTo>
                        <a:pt x="146" y="194"/>
                      </a:lnTo>
                      <a:lnTo>
                        <a:pt x="184" y="155"/>
                      </a:lnTo>
                      <a:lnTo>
                        <a:pt x="225" y="194"/>
                      </a:lnTo>
                      <a:close/>
                      <a:moveTo>
                        <a:pt x="137" y="188"/>
                      </a:moveTo>
                      <a:lnTo>
                        <a:pt x="96" y="147"/>
                      </a:lnTo>
                      <a:lnTo>
                        <a:pt x="137" y="108"/>
                      </a:lnTo>
                      <a:lnTo>
                        <a:pt x="179" y="147"/>
                      </a:lnTo>
                      <a:lnTo>
                        <a:pt x="137" y="188"/>
                      </a:lnTo>
                      <a:close/>
                      <a:moveTo>
                        <a:pt x="179" y="241"/>
                      </a:moveTo>
                      <a:lnTo>
                        <a:pt x="137" y="282"/>
                      </a:lnTo>
                      <a:lnTo>
                        <a:pt x="96" y="241"/>
                      </a:lnTo>
                      <a:lnTo>
                        <a:pt x="137" y="202"/>
                      </a:lnTo>
                      <a:lnTo>
                        <a:pt x="179" y="241"/>
                      </a:lnTo>
                      <a:close/>
                      <a:moveTo>
                        <a:pt x="132" y="288"/>
                      </a:moveTo>
                      <a:lnTo>
                        <a:pt x="90" y="329"/>
                      </a:lnTo>
                      <a:lnTo>
                        <a:pt x="49" y="288"/>
                      </a:lnTo>
                      <a:lnTo>
                        <a:pt x="90" y="249"/>
                      </a:lnTo>
                      <a:lnTo>
                        <a:pt x="132" y="288"/>
                      </a:lnTo>
                      <a:close/>
                      <a:moveTo>
                        <a:pt x="132" y="382"/>
                      </a:moveTo>
                      <a:lnTo>
                        <a:pt x="90" y="423"/>
                      </a:lnTo>
                      <a:lnTo>
                        <a:pt x="49" y="382"/>
                      </a:lnTo>
                      <a:lnTo>
                        <a:pt x="90" y="343"/>
                      </a:lnTo>
                      <a:lnTo>
                        <a:pt x="132" y="382"/>
                      </a:lnTo>
                      <a:close/>
                      <a:moveTo>
                        <a:pt x="137" y="390"/>
                      </a:moveTo>
                      <a:lnTo>
                        <a:pt x="179" y="429"/>
                      </a:lnTo>
                      <a:lnTo>
                        <a:pt x="137" y="470"/>
                      </a:lnTo>
                      <a:lnTo>
                        <a:pt x="96" y="429"/>
                      </a:lnTo>
                      <a:lnTo>
                        <a:pt x="137" y="390"/>
                      </a:lnTo>
                      <a:close/>
                      <a:moveTo>
                        <a:pt x="146" y="382"/>
                      </a:moveTo>
                      <a:lnTo>
                        <a:pt x="184" y="343"/>
                      </a:lnTo>
                      <a:lnTo>
                        <a:pt x="225" y="382"/>
                      </a:lnTo>
                      <a:lnTo>
                        <a:pt x="184" y="423"/>
                      </a:lnTo>
                      <a:lnTo>
                        <a:pt x="146" y="382"/>
                      </a:lnTo>
                      <a:close/>
                      <a:moveTo>
                        <a:pt x="231" y="390"/>
                      </a:moveTo>
                      <a:lnTo>
                        <a:pt x="272" y="429"/>
                      </a:lnTo>
                      <a:lnTo>
                        <a:pt x="231" y="470"/>
                      </a:lnTo>
                      <a:lnTo>
                        <a:pt x="192" y="429"/>
                      </a:lnTo>
                      <a:lnTo>
                        <a:pt x="231" y="390"/>
                      </a:lnTo>
                      <a:close/>
                      <a:moveTo>
                        <a:pt x="192" y="335"/>
                      </a:moveTo>
                      <a:lnTo>
                        <a:pt x="231" y="296"/>
                      </a:lnTo>
                      <a:lnTo>
                        <a:pt x="272" y="335"/>
                      </a:lnTo>
                      <a:lnTo>
                        <a:pt x="231" y="376"/>
                      </a:lnTo>
                      <a:lnTo>
                        <a:pt x="192" y="335"/>
                      </a:lnTo>
                      <a:close/>
                      <a:moveTo>
                        <a:pt x="239" y="288"/>
                      </a:moveTo>
                      <a:lnTo>
                        <a:pt x="278" y="249"/>
                      </a:lnTo>
                      <a:lnTo>
                        <a:pt x="319" y="288"/>
                      </a:lnTo>
                      <a:lnTo>
                        <a:pt x="278" y="329"/>
                      </a:lnTo>
                      <a:lnTo>
                        <a:pt x="239" y="288"/>
                      </a:lnTo>
                      <a:close/>
                      <a:moveTo>
                        <a:pt x="239" y="194"/>
                      </a:moveTo>
                      <a:lnTo>
                        <a:pt x="278" y="155"/>
                      </a:lnTo>
                      <a:lnTo>
                        <a:pt x="319" y="194"/>
                      </a:lnTo>
                      <a:lnTo>
                        <a:pt x="278" y="235"/>
                      </a:lnTo>
                      <a:lnTo>
                        <a:pt x="239" y="194"/>
                      </a:lnTo>
                      <a:close/>
                      <a:moveTo>
                        <a:pt x="239" y="100"/>
                      </a:moveTo>
                      <a:lnTo>
                        <a:pt x="278" y="61"/>
                      </a:lnTo>
                      <a:lnTo>
                        <a:pt x="319" y="100"/>
                      </a:lnTo>
                      <a:lnTo>
                        <a:pt x="278" y="141"/>
                      </a:lnTo>
                      <a:lnTo>
                        <a:pt x="239" y="100"/>
                      </a:lnTo>
                      <a:close/>
                      <a:moveTo>
                        <a:pt x="231" y="94"/>
                      </a:moveTo>
                      <a:lnTo>
                        <a:pt x="192" y="53"/>
                      </a:lnTo>
                      <a:lnTo>
                        <a:pt x="231" y="14"/>
                      </a:lnTo>
                      <a:lnTo>
                        <a:pt x="272" y="53"/>
                      </a:lnTo>
                      <a:lnTo>
                        <a:pt x="231" y="94"/>
                      </a:lnTo>
                      <a:close/>
                      <a:moveTo>
                        <a:pt x="225" y="100"/>
                      </a:moveTo>
                      <a:lnTo>
                        <a:pt x="184" y="141"/>
                      </a:lnTo>
                      <a:lnTo>
                        <a:pt x="146" y="100"/>
                      </a:lnTo>
                      <a:lnTo>
                        <a:pt x="184" y="61"/>
                      </a:lnTo>
                      <a:lnTo>
                        <a:pt x="225" y="100"/>
                      </a:lnTo>
                      <a:close/>
                      <a:moveTo>
                        <a:pt x="137" y="94"/>
                      </a:moveTo>
                      <a:lnTo>
                        <a:pt x="96" y="53"/>
                      </a:lnTo>
                      <a:lnTo>
                        <a:pt x="137" y="14"/>
                      </a:lnTo>
                      <a:lnTo>
                        <a:pt x="179" y="53"/>
                      </a:lnTo>
                      <a:lnTo>
                        <a:pt x="137" y="94"/>
                      </a:lnTo>
                      <a:close/>
                      <a:moveTo>
                        <a:pt x="132" y="194"/>
                      </a:moveTo>
                      <a:lnTo>
                        <a:pt x="90" y="235"/>
                      </a:lnTo>
                      <a:lnTo>
                        <a:pt x="49" y="194"/>
                      </a:lnTo>
                      <a:lnTo>
                        <a:pt x="90" y="155"/>
                      </a:lnTo>
                      <a:lnTo>
                        <a:pt x="132" y="194"/>
                      </a:lnTo>
                      <a:close/>
                      <a:moveTo>
                        <a:pt x="85" y="241"/>
                      </a:moveTo>
                      <a:lnTo>
                        <a:pt x="44" y="282"/>
                      </a:lnTo>
                      <a:lnTo>
                        <a:pt x="27" y="265"/>
                      </a:lnTo>
                      <a:lnTo>
                        <a:pt x="24" y="221"/>
                      </a:lnTo>
                      <a:lnTo>
                        <a:pt x="44" y="202"/>
                      </a:lnTo>
                      <a:lnTo>
                        <a:pt x="85" y="241"/>
                      </a:lnTo>
                      <a:close/>
                      <a:moveTo>
                        <a:pt x="85" y="335"/>
                      </a:moveTo>
                      <a:lnTo>
                        <a:pt x="44" y="376"/>
                      </a:lnTo>
                      <a:lnTo>
                        <a:pt x="35" y="368"/>
                      </a:lnTo>
                      <a:lnTo>
                        <a:pt x="30" y="307"/>
                      </a:lnTo>
                      <a:lnTo>
                        <a:pt x="44" y="296"/>
                      </a:lnTo>
                      <a:lnTo>
                        <a:pt x="85" y="335"/>
                      </a:lnTo>
                      <a:close/>
                      <a:moveTo>
                        <a:pt x="44" y="390"/>
                      </a:moveTo>
                      <a:lnTo>
                        <a:pt x="85" y="429"/>
                      </a:lnTo>
                      <a:lnTo>
                        <a:pt x="46" y="467"/>
                      </a:lnTo>
                      <a:lnTo>
                        <a:pt x="38" y="395"/>
                      </a:lnTo>
                      <a:lnTo>
                        <a:pt x="44" y="390"/>
                      </a:lnTo>
                      <a:close/>
                      <a:moveTo>
                        <a:pt x="90" y="437"/>
                      </a:moveTo>
                      <a:lnTo>
                        <a:pt x="126" y="473"/>
                      </a:lnTo>
                      <a:lnTo>
                        <a:pt x="55" y="473"/>
                      </a:lnTo>
                      <a:lnTo>
                        <a:pt x="90" y="437"/>
                      </a:lnTo>
                      <a:close/>
                      <a:moveTo>
                        <a:pt x="184" y="437"/>
                      </a:moveTo>
                      <a:lnTo>
                        <a:pt x="220" y="473"/>
                      </a:lnTo>
                      <a:lnTo>
                        <a:pt x="148" y="473"/>
                      </a:lnTo>
                      <a:lnTo>
                        <a:pt x="184" y="437"/>
                      </a:lnTo>
                      <a:close/>
                      <a:moveTo>
                        <a:pt x="278" y="437"/>
                      </a:moveTo>
                      <a:lnTo>
                        <a:pt x="314" y="473"/>
                      </a:lnTo>
                      <a:lnTo>
                        <a:pt x="242" y="473"/>
                      </a:lnTo>
                      <a:lnTo>
                        <a:pt x="278" y="437"/>
                      </a:lnTo>
                      <a:close/>
                      <a:moveTo>
                        <a:pt x="239" y="382"/>
                      </a:moveTo>
                      <a:lnTo>
                        <a:pt x="278" y="343"/>
                      </a:lnTo>
                      <a:lnTo>
                        <a:pt x="319" y="382"/>
                      </a:lnTo>
                      <a:lnTo>
                        <a:pt x="278" y="423"/>
                      </a:lnTo>
                      <a:lnTo>
                        <a:pt x="239" y="382"/>
                      </a:lnTo>
                      <a:close/>
                      <a:moveTo>
                        <a:pt x="286" y="241"/>
                      </a:moveTo>
                      <a:lnTo>
                        <a:pt x="325" y="202"/>
                      </a:lnTo>
                      <a:lnTo>
                        <a:pt x="366" y="241"/>
                      </a:lnTo>
                      <a:lnTo>
                        <a:pt x="325" y="282"/>
                      </a:lnTo>
                      <a:lnTo>
                        <a:pt x="286" y="241"/>
                      </a:lnTo>
                      <a:close/>
                      <a:moveTo>
                        <a:pt x="286" y="147"/>
                      </a:moveTo>
                      <a:lnTo>
                        <a:pt x="325" y="108"/>
                      </a:lnTo>
                      <a:lnTo>
                        <a:pt x="366" y="147"/>
                      </a:lnTo>
                      <a:lnTo>
                        <a:pt x="325" y="188"/>
                      </a:lnTo>
                      <a:lnTo>
                        <a:pt x="286" y="147"/>
                      </a:lnTo>
                      <a:close/>
                      <a:moveTo>
                        <a:pt x="286" y="53"/>
                      </a:moveTo>
                      <a:lnTo>
                        <a:pt x="325" y="14"/>
                      </a:lnTo>
                      <a:lnTo>
                        <a:pt x="366" y="53"/>
                      </a:lnTo>
                      <a:lnTo>
                        <a:pt x="325" y="94"/>
                      </a:lnTo>
                      <a:lnTo>
                        <a:pt x="286" y="53"/>
                      </a:lnTo>
                      <a:close/>
                      <a:moveTo>
                        <a:pt x="316" y="3"/>
                      </a:moveTo>
                      <a:lnTo>
                        <a:pt x="319" y="6"/>
                      </a:lnTo>
                      <a:lnTo>
                        <a:pt x="278" y="47"/>
                      </a:lnTo>
                      <a:lnTo>
                        <a:pt x="239" y="6"/>
                      </a:lnTo>
                      <a:lnTo>
                        <a:pt x="239" y="3"/>
                      </a:lnTo>
                      <a:lnTo>
                        <a:pt x="316" y="3"/>
                      </a:lnTo>
                      <a:close/>
                      <a:moveTo>
                        <a:pt x="223" y="3"/>
                      </a:moveTo>
                      <a:lnTo>
                        <a:pt x="225" y="6"/>
                      </a:lnTo>
                      <a:lnTo>
                        <a:pt x="184" y="47"/>
                      </a:lnTo>
                      <a:lnTo>
                        <a:pt x="146" y="6"/>
                      </a:lnTo>
                      <a:lnTo>
                        <a:pt x="146" y="3"/>
                      </a:lnTo>
                      <a:lnTo>
                        <a:pt x="223" y="3"/>
                      </a:lnTo>
                      <a:close/>
                      <a:moveTo>
                        <a:pt x="129" y="3"/>
                      </a:moveTo>
                      <a:lnTo>
                        <a:pt x="132" y="6"/>
                      </a:lnTo>
                      <a:lnTo>
                        <a:pt x="90" y="47"/>
                      </a:lnTo>
                      <a:lnTo>
                        <a:pt x="49" y="6"/>
                      </a:lnTo>
                      <a:lnTo>
                        <a:pt x="52" y="3"/>
                      </a:lnTo>
                      <a:lnTo>
                        <a:pt x="129" y="3"/>
                      </a:lnTo>
                      <a:close/>
                      <a:moveTo>
                        <a:pt x="5" y="3"/>
                      </a:moveTo>
                      <a:lnTo>
                        <a:pt x="35" y="3"/>
                      </a:lnTo>
                      <a:lnTo>
                        <a:pt x="38" y="6"/>
                      </a:lnTo>
                      <a:lnTo>
                        <a:pt x="8" y="36"/>
                      </a:lnTo>
                      <a:lnTo>
                        <a:pt x="5" y="3"/>
                      </a:lnTo>
                      <a:close/>
                      <a:moveTo>
                        <a:pt x="16" y="135"/>
                      </a:moveTo>
                      <a:lnTo>
                        <a:pt x="44" y="108"/>
                      </a:lnTo>
                      <a:lnTo>
                        <a:pt x="85" y="147"/>
                      </a:lnTo>
                      <a:lnTo>
                        <a:pt x="44" y="188"/>
                      </a:lnTo>
                      <a:lnTo>
                        <a:pt x="19" y="163"/>
                      </a:lnTo>
                      <a:lnTo>
                        <a:pt x="16" y="135"/>
                      </a:lnTo>
                      <a:close/>
                      <a:moveTo>
                        <a:pt x="19" y="177"/>
                      </a:moveTo>
                      <a:lnTo>
                        <a:pt x="38" y="194"/>
                      </a:lnTo>
                      <a:lnTo>
                        <a:pt x="22" y="210"/>
                      </a:lnTo>
                      <a:lnTo>
                        <a:pt x="19" y="177"/>
                      </a:lnTo>
                      <a:close/>
                      <a:moveTo>
                        <a:pt x="30" y="279"/>
                      </a:moveTo>
                      <a:lnTo>
                        <a:pt x="38" y="288"/>
                      </a:lnTo>
                      <a:lnTo>
                        <a:pt x="30" y="296"/>
                      </a:lnTo>
                      <a:lnTo>
                        <a:pt x="30" y="279"/>
                      </a:lnTo>
                      <a:close/>
                      <a:moveTo>
                        <a:pt x="349" y="473"/>
                      </a:moveTo>
                      <a:lnTo>
                        <a:pt x="336" y="473"/>
                      </a:lnTo>
                      <a:lnTo>
                        <a:pt x="349" y="459"/>
                      </a:lnTo>
                      <a:lnTo>
                        <a:pt x="349" y="473"/>
                      </a:lnTo>
                      <a:close/>
                      <a:moveTo>
                        <a:pt x="352" y="442"/>
                      </a:moveTo>
                      <a:lnTo>
                        <a:pt x="325" y="470"/>
                      </a:lnTo>
                      <a:lnTo>
                        <a:pt x="286" y="429"/>
                      </a:lnTo>
                      <a:lnTo>
                        <a:pt x="325" y="390"/>
                      </a:lnTo>
                      <a:lnTo>
                        <a:pt x="355" y="417"/>
                      </a:lnTo>
                      <a:lnTo>
                        <a:pt x="352" y="442"/>
                      </a:lnTo>
                      <a:close/>
                      <a:moveTo>
                        <a:pt x="333" y="288"/>
                      </a:moveTo>
                      <a:lnTo>
                        <a:pt x="371" y="249"/>
                      </a:lnTo>
                      <a:lnTo>
                        <a:pt x="363" y="321"/>
                      </a:lnTo>
                      <a:lnTo>
                        <a:pt x="333" y="288"/>
                      </a:lnTo>
                      <a:close/>
                      <a:moveTo>
                        <a:pt x="371" y="235"/>
                      </a:moveTo>
                      <a:lnTo>
                        <a:pt x="333" y="194"/>
                      </a:lnTo>
                      <a:lnTo>
                        <a:pt x="371" y="155"/>
                      </a:lnTo>
                      <a:lnTo>
                        <a:pt x="380" y="163"/>
                      </a:lnTo>
                      <a:lnTo>
                        <a:pt x="371" y="235"/>
                      </a:lnTo>
                      <a:lnTo>
                        <a:pt x="371" y="235"/>
                      </a:lnTo>
                      <a:close/>
                      <a:moveTo>
                        <a:pt x="380" y="147"/>
                      </a:moveTo>
                      <a:lnTo>
                        <a:pt x="382" y="144"/>
                      </a:lnTo>
                      <a:lnTo>
                        <a:pt x="382" y="149"/>
                      </a:lnTo>
                      <a:lnTo>
                        <a:pt x="380" y="147"/>
                      </a:lnTo>
                      <a:close/>
                      <a:moveTo>
                        <a:pt x="382" y="130"/>
                      </a:moveTo>
                      <a:lnTo>
                        <a:pt x="371" y="141"/>
                      </a:lnTo>
                      <a:lnTo>
                        <a:pt x="333" y="100"/>
                      </a:lnTo>
                      <a:lnTo>
                        <a:pt x="371" y="61"/>
                      </a:lnTo>
                      <a:lnTo>
                        <a:pt x="388" y="77"/>
                      </a:lnTo>
                      <a:lnTo>
                        <a:pt x="382" y="130"/>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8" name="Straight Connector 7"/>
          <p:cNvCxnSpPr/>
          <p:nvPr/>
        </p:nvCxnSpPr>
        <p:spPr>
          <a:xfrm>
            <a:off x="4596143" y="2242686"/>
            <a:ext cx="7605482" cy="0"/>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4596143" y="3022332"/>
            <a:ext cx="7605482" cy="0"/>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V="1">
            <a:off x="4596143" y="3781871"/>
            <a:ext cx="7605482" cy="857"/>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4596143" y="4649001"/>
            <a:ext cx="7605482" cy="0"/>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596143" y="5390147"/>
            <a:ext cx="7605482" cy="0"/>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4919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78" name="think-cell Slide" r:id="rId5" imgW="378" imgH="377" progId="TCLayout.ActiveDocument.1">
                  <p:embed/>
                </p:oleObj>
              </mc:Choice>
              <mc:Fallback>
                <p:oleObj name="think-cell Slide" r:id="rId5" imgW="378" imgH="377"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4" name="Picture 13"/>
          <p:cNvPicPr>
            <a:picLocks noChangeAspect="1"/>
          </p:cNvPicPr>
          <p:nvPr/>
        </p:nvPicPr>
        <p:blipFill rotWithShape="1">
          <a:blip r:embed="rId7"/>
          <a:srcRect t="862" b="11491"/>
          <a:stretch/>
        </p:blipFill>
        <p:spPr>
          <a:xfrm>
            <a:off x="5397045" y="1271813"/>
            <a:ext cx="6359980" cy="5074557"/>
          </a:xfrm>
          <a:prstGeom prst="rect">
            <a:avLst/>
          </a:prstGeom>
          <a:noFill/>
          <a:ln>
            <a:noFill/>
          </a:ln>
        </p:spPr>
      </p:pic>
      <p:sp>
        <p:nvSpPr>
          <p:cNvPr id="15" name="Rectangle 14"/>
          <p:cNvSpPr/>
          <p:nvPr/>
        </p:nvSpPr>
        <p:spPr>
          <a:xfrm>
            <a:off x="5685404" y="1965960"/>
            <a:ext cx="6060281" cy="4472940"/>
          </a:xfrm>
          <a:prstGeom prst="rect">
            <a:avLst/>
          </a:prstGeom>
          <a:solidFill>
            <a:schemeClr val="bg1"/>
          </a:solidFill>
          <a:ln w="3175">
            <a:noFill/>
          </a:ln>
        </p:spPr>
        <p:txBody>
          <a:bodyPr wrap="square" lIns="137160" tIns="91440" rIns="91440" bIns="91440">
            <a:no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public class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MyCountAggregate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IAggregate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&lt;</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long&gt;</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private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count;</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public override void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Init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count = 0;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public override void Accumulate(</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count +=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public override long Terminate(){ return count;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public class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MyTwoArgAggregate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IAggregate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&lt;string, long,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&gt;</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public override void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Init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public override void Accumulate(string s, long l)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public override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Terminate()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public class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GenericListAggregate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&lt;T1,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TResult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&gt; :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IAggregate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&lt;T1,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TResult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&gt; </a:t>
            </a:r>
            <a:b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b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where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TResult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IList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&lt;T1&gt;, new()</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private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TResult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result;</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public override void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Init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this.result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new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TResult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public override void Accumulate(T1 t1) {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this.result.Add</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(t1);}</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public override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TResult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Terminate() { return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this.result</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SELECT AGG&lt;</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MyNamespace.MyCountAggregate</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&gt;(a) AS </a:t>
            </a:r>
            <a:r>
              <a:rPr kumimoji="0" lang="en-US" sz="9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ms</a:t>
            </a:r>
            <a:r>
              <a:rPr kumimoji="0" lang="en-US" sz="9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FROM @X;</a:t>
            </a:r>
          </a:p>
        </p:txBody>
      </p:sp>
      <p:sp>
        <p:nvSpPr>
          <p:cNvPr id="10" name="Rectangle 9"/>
          <p:cNvSpPr/>
          <p:nvPr/>
        </p:nvSpPr>
        <p:spPr>
          <a:xfrm>
            <a:off x="8307686" y="3790950"/>
            <a:ext cx="1445914" cy="173622"/>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 name="Rectangle 3"/>
          <p:cNvSpPr/>
          <p:nvPr/>
        </p:nvSpPr>
        <p:spPr>
          <a:xfrm>
            <a:off x="5775999" y="2021304"/>
            <a:ext cx="4614672" cy="226596"/>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 name="Content Placeholder 2"/>
          <p:cNvSpPr>
            <a:spLocks noGrp="1"/>
          </p:cNvSpPr>
          <p:nvPr>
            <p:ph type="body" sz="quarter" idx="10"/>
          </p:nvPr>
        </p:nvSpPr>
        <p:spPr>
          <a:xfrm>
            <a:off x="269239" y="1555871"/>
            <a:ext cx="5116466" cy="5173523"/>
          </a:xfrm>
        </p:spPr>
        <p:txBody>
          <a:bodyPr>
            <a:noAutofit/>
          </a:bodyPr>
          <a:lstStyle/>
          <a:p>
            <a:pPr marL="339725" indent="-339725" defTabSz="914400" fontAlgn="auto">
              <a:spcBef>
                <a:spcPts val="600"/>
              </a:spcBef>
              <a:spcAft>
                <a:spcPts val="1200"/>
              </a:spcAft>
              <a:buClr>
                <a:schemeClr val="accent2"/>
              </a:buClr>
              <a:buSzPct val="100000"/>
              <a:buBlip>
                <a:blip r:embed="rId8"/>
              </a:buBlip>
            </a:pPr>
            <a:r>
              <a:rPr lang="en-US" sz="2400" dirty="0">
                <a:latin typeface="+mn-lt"/>
                <a:ea typeface="+mn-ea"/>
                <a:cs typeface="+mn-cs"/>
              </a:rPr>
              <a:t>UDAGG extends </a:t>
            </a:r>
            <a:r>
              <a:rPr lang="en-US" sz="2400" dirty="0" err="1">
                <a:latin typeface="+mn-lt"/>
                <a:ea typeface="+mn-ea"/>
                <a:cs typeface="+mn-cs"/>
              </a:rPr>
              <a:t>IAggregate</a:t>
            </a:r>
            <a:endParaRPr lang="en-US" sz="2400" dirty="0">
              <a:latin typeface="+mn-lt"/>
              <a:ea typeface="+mn-ea"/>
              <a:cs typeface="+mn-cs"/>
            </a:endParaRPr>
          </a:p>
          <a:p>
            <a:pPr marL="339725" indent="-339725" defTabSz="914400" fontAlgn="auto">
              <a:spcBef>
                <a:spcPts val="600"/>
              </a:spcBef>
              <a:spcAft>
                <a:spcPts val="1200"/>
              </a:spcAft>
              <a:buClr>
                <a:schemeClr val="accent2"/>
              </a:buClr>
              <a:buSzPct val="100000"/>
              <a:buBlip>
                <a:blip r:embed="rId8"/>
              </a:buBlip>
            </a:pPr>
            <a:r>
              <a:rPr lang="en-US" sz="2400" dirty="0">
                <a:latin typeface="+mn-lt"/>
                <a:ea typeface="+mn-ea"/>
                <a:cs typeface="+mn-cs"/>
              </a:rPr>
              <a:t>Requires implementation of </a:t>
            </a:r>
            <a:r>
              <a:rPr lang="en-US" sz="2400" dirty="0" err="1">
                <a:latin typeface="+mn-lt"/>
                <a:ea typeface="+mn-ea"/>
                <a:cs typeface="+mn-cs"/>
              </a:rPr>
              <a:t>Init</a:t>
            </a:r>
            <a:r>
              <a:rPr lang="en-US" sz="2400" dirty="0">
                <a:latin typeface="+mn-lt"/>
                <a:ea typeface="+mn-ea"/>
                <a:cs typeface="+mn-cs"/>
              </a:rPr>
              <a:t>(), Accumulate(), Terminate()</a:t>
            </a:r>
          </a:p>
          <a:p>
            <a:pPr marL="339725" indent="-339725" defTabSz="914400" fontAlgn="auto">
              <a:spcBef>
                <a:spcPts val="600"/>
              </a:spcBef>
              <a:spcAft>
                <a:spcPts val="1200"/>
              </a:spcAft>
              <a:buClr>
                <a:schemeClr val="accent2"/>
              </a:buClr>
              <a:buSzPct val="100000"/>
              <a:buBlip>
                <a:blip r:embed="rId8"/>
              </a:buBlip>
            </a:pPr>
            <a:r>
              <a:rPr lang="en-US" sz="2400" dirty="0">
                <a:latin typeface="+mn-lt"/>
                <a:ea typeface="+mn-ea"/>
                <a:cs typeface="+mn-cs"/>
              </a:rPr>
              <a:t>Can have multiple arguments</a:t>
            </a:r>
          </a:p>
          <a:p>
            <a:pPr marL="339725" indent="-339725" defTabSz="914400" fontAlgn="auto">
              <a:spcBef>
                <a:spcPts val="600"/>
              </a:spcBef>
              <a:spcAft>
                <a:spcPts val="1200"/>
              </a:spcAft>
              <a:buClr>
                <a:schemeClr val="accent2"/>
              </a:buClr>
              <a:buSzPct val="100000"/>
              <a:buBlip>
                <a:blip r:embed="rId8"/>
              </a:buBlip>
            </a:pPr>
            <a:r>
              <a:rPr lang="en-US" sz="2400" dirty="0">
                <a:latin typeface="+mn-lt"/>
                <a:ea typeface="+mn-ea"/>
                <a:cs typeface="+mn-cs"/>
              </a:rPr>
              <a:t>Can be generic</a:t>
            </a:r>
          </a:p>
          <a:p>
            <a:pPr marL="339725" indent="-339725" defTabSz="914400" fontAlgn="auto">
              <a:spcBef>
                <a:spcPts val="600"/>
              </a:spcBef>
              <a:spcAft>
                <a:spcPts val="1200"/>
              </a:spcAft>
              <a:buClr>
                <a:schemeClr val="accent2"/>
              </a:buClr>
              <a:buSzPct val="100000"/>
              <a:buBlip>
                <a:blip r:embed="rId8"/>
              </a:buBlip>
            </a:pPr>
            <a:r>
              <a:rPr lang="en-US" sz="2400" dirty="0">
                <a:latin typeface="+mn-lt"/>
                <a:ea typeface="+mn-ea"/>
                <a:cs typeface="+mn-cs"/>
              </a:rPr>
              <a:t>Called in SQLIP with special syntax to provide support for generic UDAGGs</a:t>
            </a:r>
          </a:p>
        </p:txBody>
      </p:sp>
      <p:sp>
        <p:nvSpPr>
          <p:cNvPr id="2" name="Title 1"/>
          <p:cNvSpPr>
            <a:spLocks noGrp="1"/>
          </p:cNvSpPr>
          <p:nvPr>
            <p:ph type="title"/>
          </p:nvPr>
        </p:nvSpPr>
        <p:spPr/>
        <p:txBody>
          <a:bodyPr/>
          <a:lstStyle/>
          <a:p>
            <a:r>
              <a:rPr lang="en-US" dirty="0"/>
              <a:t>UDAGG model</a:t>
            </a:r>
          </a:p>
        </p:txBody>
      </p:sp>
      <p:sp>
        <p:nvSpPr>
          <p:cNvPr id="6" name="Rectangle 5"/>
          <p:cNvSpPr/>
          <p:nvPr/>
        </p:nvSpPr>
        <p:spPr>
          <a:xfrm>
            <a:off x="6224700" y="2394545"/>
            <a:ext cx="4165972" cy="741847"/>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 name="Rectangle 6"/>
          <p:cNvSpPr/>
          <p:nvPr/>
        </p:nvSpPr>
        <p:spPr>
          <a:xfrm>
            <a:off x="5757726" y="4333009"/>
            <a:ext cx="4735014" cy="1336272"/>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 name="Rectangle 7"/>
          <p:cNvSpPr/>
          <p:nvPr/>
        </p:nvSpPr>
        <p:spPr>
          <a:xfrm flipV="1">
            <a:off x="5757726" y="5669279"/>
            <a:ext cx="4735014" cy="219455"/>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 name="Rectangle 8"/>
          <p:cNvSpPr/>
          <p:nvPr/>
        </p:nvSpPr>
        <p:spPr>
          <a:xfrm>
            <a:off x="8546449" y="3280410"/>
            <a:ext cx="1289701" cy="168723"/>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1" name="Slide Number Placeholder 10"/>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38669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000"/>
                            </p:stCondLst>
                            <p:childTnLst>
                              <p:par>
                                <p:cTn id="21" presetID="10" presetClass="exit" presetSubtype="0" fill="hold" grpId="1" nodeType="after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1500"/>
                            </p:stCondLst>
                            <p:childTnLst>
                              <p:par>
                                <p:cTn id="33" presetID="10" presetClass="exit" presetSubtype="0" fill="hold" grpId="1" nodeType="after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2000"/>
                            </p:stCondLst>
                            <p:childTnLst>
                              <p:par>
                                <p:cTn id="44" presetID="10" presetClass="exit" presetSubtype="0" fill="hold" grpId="1" nodeType="after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9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animBg="1"/>
      <p:bldP spid="10" grpId="1" uiExpand="1" animBg="1"/>
      <p:bldP spid="4" grpId="0" uiExpand="1" animBg="1"/>
      <p:bldP spid="4" grpId="1" uiExpand="1" animBg="1"/>
      <p:bldP spid="3" grpId="0" uiExpand="1" build="p"/>
      <p:bldP spid="6" grpId="0" uiExpand="1" animBg="1"/>
      <p:bldP spid="6" grpId="1" uiExpand="1" animBg="1"/>
      <p:bldP spid="7" grpId="0" uiExpand="1" animBg="1"/>
      <p:bldP spid="7" grpId="1" uiExpand="1" animBg="1"/>
      <p:bldP spid="8" grpId="0" animBg="1"/>
      <p:bldP spid="9" grpId="0" uiExpand="1" animBg="1"/>
      <p:bldP spid="9" grpId="1" uiExpand="1"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02" name="think-cell Slide" r:id="rId5" imgW="378" imgH="377" progId="TCLayout.ActiveDocument.1">
                  <p:embed/>
                </p:oleObj>
              </mc:Choice>
              <mc:Fallback>
                <p:oleObj name="think-cell Slide" r:id="rId5" imgW="378" imgH="377"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 Placeholder 4"/>
          <p:cNvSpPr>
            <a:spLocks noGrp="1"/>
          </p:cNvSpPr>
          <p:nvPr>
            <p:ph type="body" sz="quarter" idx="10"/>
          </p:nvPr>
        </p:nvSpPr>
        <p:spPr>
          <a:xfrm>
            <a:off x="269239" y="1574133"/>
            <a:ext cx="11653523" cy="1080296"/>
          </a:xfrm>
        </p:spPr>
        <p:txBody>
          <a:bodyPr lIns="182880" tIns="91440" rIns="182880" bIns="91440"/>
          <a:lstStyle/>
          <a:p>
            <a:pPr marL="339725" lvl="1" indent="-339725" defTabSz="914400" fontAlgn="auto">
              <a:spcBef>
                <a:spcPts val="600"/>
              </a:spcBef>
              <a:spcAft>
                <a:spcPts val="1200"/>
              </a:spcAft>
              <a:buClr>
                <a:schemeClr val="accent2"/>
              </a:buClr>
              <a:buSzPct val="100000"/>
              <a:buBlip>
                <a:blip r:embed="rId7"/>
              </a:buBlip>
            </a:pPr>
            <a:r>
              <a:rPr lang="en-US" sz="2400" dirty="0">
                <a:ea typeface="+mn-ea"/>
              </a:rPr>
              <a:t>Simple patterns</a:t>
            </a:r>
          </a:p>
          <a:p>
            <a:pPr marL="339725" lvl="1" indent="-339725" defTabSz="914400" fontAlgn="auto">
              <a:spcBef>
                <a:spcPts val="600"/>
              </a:spcBef>
              <a:spcAft>
                <a:spcPts val="1200"/>
              </a:spcAft>
              <a:buClr>
                <a:schemeClr val="accent2"/>
              </a:buClr>
              <a:buSzPct val="100000"/>
              <a:buBlip>
                <a:blip r:embed="rId7"/>
              </a:buBlip>
            </a:pPr>
            <a:r>
              <a:rPr lang="en-US" sz="2400" dirty="0">
                <a:ea typeface="+mn-ea"/>
              </a:rPr>
              <a:t>Virtual columns</a:t>
            </a:r>
          </a:p>
        </p:txBody>
      </p:sp>
      <p:sp>
        <p:nvSpPr>
          <p:cNvPr id="2" name="Title 1"/>
          <p:cNvSpPr>
            <a:spLocks noGrp="1"/>
          </p:cNvSpPr>
          <p:nvPr>
            <p:ph type="title"/>
          </p:nvPr>
        </p:nvSpPr>
        <p:spPr/>
        <p:txBody>
          <a:bodyPr/>
          <a:lstStyle/>
          <a:p>
            <a:r>
              <a:rPr lang="en-US" dirty="0"/>
              <a:t>Unstructured </a:t>
            </a:r>
            <a:r>
              <a:rPr lang="en-US" dirty="0" err="1"/>
              <a:t>StreamSets</a:t>
            </a:r>
            <a:endParaRPr lang="en-US" dirty="0"/>
          </a:p>
        </p:txBody>
      </p:sp>
      <p:grpSp>
        <p:nvGrpSpPr>
          <p:cNvPr id="8" name="Group 7"/>
          <p:cNvGrpSpPr/>
          <p:nvPr/>
        </p:nvGrpSpPr>
        <p:grpSpPr>
          <a:xfrm>
            <a:off x="5397045" y="1271814"/>
            <a:ext cx="6359980" cy="4900386"/>
            <a:chOff x="2900134" y="1335314"/>
            <a:chExt cx="6359980" cy="4900386"/>
          </a:xfrm>
        </p:grpSpPr>
        <p:pic>
          <p:nvPicPr>
            <p:cNvPr id="9" name="Picture 8"/>
            <p:cNvPicPr>
              <a:picLocks noChangeAspect="1"/>
            </p:cNvPicPr>
            <p:nvPr/>
          </p:nvPicPr>
          <p:blipFill rotWithShape="1">
            <a:blip r:embed="rId8"/>
            <a:srcRect t="862" b="14499"/>
            <a:stretch/>
          </p:blipFill>
          <p:spPr>
            <a:xfrm>
              <a:off x="2900134" y="1335314"/>
              <a:ext cx="6359980" cy="4900386"/>
            </a:xfrm>
            <a:prstGeom prst="rect">
              <a:avLst/>
            </a:prstGeom>
            <a:noFill/>
            <a:ln>
              <a:noFill/>
            </a:ln>
          </p:spPr>
        </p:pic>
        <p:sp>
          <p:nvSpPr>
            <p:cNvPr id="10" name="Rectangle 9"/>
            <p:cNvSpPr/>
            <p:nvPr/>
          </p:nvSpPr>
          <p:spPr>
            <a:xfrm>
              <a:off x="3188493" y="2029460"/>
              <a:ext cx="6058921" cy="4206240"/>
            </a:xfrm>
            <a:prstGeom prst="rect">
              <a:avLst/>
            </a:prstGeom>
            <a:solidFill>
              <a:schemeClr val="bg1"/>
            </a:solidFill>
            <a:ln w="3175">
              <a:noFill/>
            </a:ln>
          </p:spPr>
          <p:txBody>
            <a:bodyPr wrap="square" lIns="91440" tIns="91440" rIns="91440" bIns="91440">
              <a:noAutofit/>
            </a:bodyPr>
            <a:lstStyle/>
            <a:p>
              <a:pPr marL="341313" marR="0" lvl="0" indent="-1635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lumMod val="65000"/>
                      <a:lumOff val="35000"/>
                    </a:srgbClr>
                  </a:solidFill>
                  <a:effectLst/>
                  <a:uLnTx/>
                  <a:uFillTx/>
                  <a:latin typeface="Segoe UI"/>
                  <a:ea typeface="+mn-ea"/>
                  <a:cs typeface="Consolas" panose="020B0609020204030204" pitchFamily="49" charset="0"/>
                </a:rPr>
                <a:t>Simple pattern language on file name and path</a:t>
              </a:r>
              <a:endParaRPr kumimoji="0" lang="en-US" sz="1200" b="1"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@pattern string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  "/input/{</a:t>
              </a:r>
              <a:r>
                <a:rPr kumimoji="0" lang="en-US" sz="1200" b="1" i="0" u="none" strike="noStrike" kern="1200" cap="none" spc="0" normalizeH="0" baseline="0" noProof="0" dirty="0" err="1">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date:yyyy</a:t>
              </a:r>
              <a:r>
                <a:rPr kumimoji="0" lang="en-US" sz="1200" b="1"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a:t>
              </a:r>
              <a:r>
                <a:rPr kumimoji="0" lang="en-US" sz="1200" b="1" i="0" u="none" strike="noStrike" kern="1200" cap="none" spc="0" normalizeH="0" baseline="0" noProof="0" dirty="0" err="1">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date:MM</a:t>
              </a:r>
              <a:r>
                <a:rPr kumimoji="0" lang="en-US" sz="1200" b="1"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a:t>
              </a:r>
              <a:r>
                <a:rPr kumimoji="0" lang="en-US" sz="1200" b="1" i="0" u="none" strike="noStrike" kern="1200" cap="none" spc="0" normalizeH="0" baseline="0" noProof="0" dirty="0" err="1">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date:dd</a:t>
              </a:r>
              <a:r>
                <a:rPr kumimoji="0" lang="en-US" sz="1200" b="1"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a:t>
              </a:r>
            </a:p>
            <a:p>
              <a:pPr marL="800068" marR="0" lvl="1" indent="-34288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lumMod val="65000"/>
                      <a:lumOff val="35000"/>
                    </a:srgbClr>
                  </a:solidFill>
                  <a:effectLst/>
                  <a:uLnTx/>
                  <a:uFillTx/>
                  <a:latin typeface="Segoe UI"/>
                  <a:ea typeface="+mn-ea"/>
                  <a:cs typeface="Consolas" panose="020B0609020204030204" pitchFamily="49" charset="0"/>
                </a:rPr>
                <a:t>Binds two columns date and suffix, wildcards the filename.</a:t>
              </a:r>
              <a:endParaRPr kumimoji="0" lang="en-US" sz="1400" b="0" i="0" u="none" strike="noStrike" kern="1200" cap="none" spc="0" normalizeH="0" baseline="0" noProof="0" dirty="0">
                <a:ln>
                  <a:noFill/>
                </a:ln>
                <a:solidFill>
                  <a:srgbClr val="000000">
                    <a:lumMod val="65000"/>
                    <a:lumOff val="35000"/>
                  </a:srgbClr>
                </a:solidFill>
                <a:effectLst/>
                <a:uLnTx/>
                <a:uFillTx/>
                <a:latin typeface="Segoe UI"/>
                <a:ea typeface="+mn-ea"/>
                <a:cs typeface="Consolas" panose="020B0609020204030204" pitchFamily="49" charset="0"/>
              </a:endParaRPr>
            </a:p>
            <a:p>
              <a:pPr marL="341313" marR="0" lvl="0" indent="-1635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Segoe UI"/>
                  <a:ea typeface="+mn-ea"/>
                  <a:cs typeface="Consolas" panose="020B0609020204030204" pitchFamily="49" charset="0"/>
                </a:rPr>
                <a:t>Virtual columns</a:t>
              </a:r>
              <a:endParaRPr kumimoji="0" lang="en-US" sz="1200" b="1"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EXTRACT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	  name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	, suffix string // virtual column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	, date </a:t>
              </a:r>
              <a:r>
                <a:rPr kumimoji="0" lang="en-US" sz="1200" b="0" i="0" u="none" strike="noStrike" kern="1200" cap="none" spc="0" normalizeH="0" baseline="0" noProof="0" dirty="0" err="1">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DateTime</a:t>
              </a:r>
              <a:r>
                <a:rPr kumimoji="0" lang="en-US" sz="1200" b="0"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 // virtual column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FROM </a:t>
              </a:r>
              <a:r>
                <a:rPr kumimoji="0" lang="en-US" sz="1200" b="0"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@pattern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USING </a:t>
              </a:r>
              <a:r>
                <a:rPr kumimoji="0" lang="en-US" sz="1200" b="0" i="0" u="none" strike="noStrike" kern="1200" cap="none" spc="0" normalizeH="0" baseline="0" noProof="0" dirty="0" err="1">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Extractors.Csv</a:t>
              </a:r>
              <a:r>
                <a:rPr kumimoji="0" lang="en-US" sz="1200" b="0"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a:t>
              </a:r>
            </a:p>
            <a:p>
              <a:pPr marL="341313" marR="0" lvl="0" indent="-16351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Segoe UI"/>
                  <a:ea typeface="+mn-ea"/>
                  <a:cs typeface="Consolas" panose="020B0609020204030204" pitchFamily="49" charset="0"/>
                </a:rPr>
                <a:t>Refer to virtual columns in query to get partition elimination</a:t>
              </a:r>
            </a:p>
            <a:p>
              <a:pPr marL="341313" marR="0" lvl="0" indent="-16351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Segoe UI"/>
                  <a:ea typeface="+mn-ea"/>
                  <a:cs typeface="Consolas" panose="020B0609020204030204" pitchFamily="49" charset="0"/>
                </a:rPr>
                <a:t>Virtual columns need to be referenced for </a:t>
              </a:r>
              <a:r>
                <a:rPr kumimoji="0" lang="en-US" sz="1200" b="0" i="0" u="none" strike="noStrike" kern="1200" cap="none" spc="0" normalizeH="0" baseline="0" noProof="0" dirty="0" err="1">
                  <a:ln>
                    <a:noFill/>
                  </a:ln>
                  <a:solidFill>
                    <a:srgbClr val="000000">
                      <a:lumMod val="65000"/>
                      <a:lumOff val="35000"/>
                    </a:srgbClr>
                  </a:solidFill>
                  <a:effectLst/>
                  <a:uLnTx/>
                  <a:uFillTx/>
                  <a:latin typeface="Segoe UI"/>
                  <a:ea typeface="+mn-ea"/>
                  <a:cs typeface="Consolas" panose="020B0609020204030204" pitchFamily="49" charset="0"/>
                </a:rPr>
                <a:t>DateTime</a:t>
              </a:r>
              <a:r>
                <a:rPr kumimoji="0" lang="en-US" sz="1200" b="0" i="0" u="none" strike="noStrike" kern="1200" cap="none" spc="0" normalizeH="0" baseline="0" noProof="0" dirty="0">
                  <a:ln>
                    <a:noFill/>
                  </a:ln>
                  <a:solidFill>
                    <a:srgbClr val="000000">
                      <a:lumMod val="65000"/>
                      <a:lumOff val="35000"/>
                    </a:srgbClr>
                  </a:solidFill>
                  <a:effectLst/>
                  <a:uLnTx/>
                  <a:uFillTx/>
                  <a:latin typeface="Segoe UI"/>
                  <a:ea typeface="+mn-ea"/>
                  <a:cs typeface="Consolas" panose="020B0609020204030204" pitchFamily="49" charset="0"/>
                </a:rPr>
                <a:t> columns and if no wildcard has been given</a:t>
              </a: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788127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Windowing functions</a:t>
            </a:r>
            <a:br>
              <a:rPr lang="en-US" dirty="0"/>
            </a:br>
            <a:r>
              <a:rPr lang="en-US" sz="2800" dirty="0">
                <a:solidFill>
                  <a:schemeClr val="accent2"/>
                </a:solidFill>
                <a:latin typeface="Segoe UI Light" panose="020B0502040204020203" pitchFamily="34" charset="0"/>
                <a:cs typeface="Segoe UI Light" panose="020B0502040204020203" pitchFamily="34" charset="0"/>
              </a:rPr>
              <a:t>Values computed from multiple rows (the window defined by the OVER clause) instead of just the current row</a:t>
            </a:r>
            <a:br>
              <a:rPr lang="en-US" sz="2800" dirty="0">
                <a:solidFill>
                  <a:schemeClr val="accent2"/>
                </a:solidFill>
                <a:latin typeface="Segoe UI Light" panose="020B0502040204020203" pitchFamily="34" charset="0"/>
                <a:cs typeface="Segoe UI Light" panose="020B0502040204020203" pitchFamily="34" charset="0"/>
              </a:rPr>
            </a:br>
            <a:endParaRPr lang="en-US" sz="2800" dirty="0">
              <a:solidFill>
                <a:schemeClr val="accent2"/>
              </a:solidFill>
              <a:latin typeface="Segoe UI Light" panose="020B0502040204020203" pitchFamily="34" charset="0"/>
              <a:cs typeface="Segoe UI Light" panose="020B0502040204020203" pitchFamily="34" charset="0"/>
            </a:endParaRPr>
          </a:p>
        </p:txBody>
      </p:sp>
      <p:sp>
        <p:nvSpPr>
          <p:cNvPr id="5" name="TextBox 4"/>
          <p:cNvSpPr txBox="1"/>
          <p:nvPr/>
        </p:nvSpPr>
        <p:spPr>
          <a:xfrm>
            <a:off x="257797" y="2116726"/>
            <a:ext cx="11182998" cy="627864"/>
          </a:xfrm>
          <a:prstGeom prst="rect">
            <a:avLst/>
          </a:prstGeom>
          <a:noFill/>
        </p:spPr>
        <p:txBody>
          <a:bodyPr wrap="none" lIns="182880" tIns="146304" rIns="182880" bIns="146304" rtlCol="0">
            <a:spAutoFit/>
          </a:bodyPr>
          <a:lstStyle/>
          <a:p>
            <a:pPr marL="339725" marR="0" lvl="1" indent="-339725" algn="l" defTabSz="914400" rtl="0" eaLnBrk="1" fontAlgn="auto" latinLnBrk="0" hangingPunct="1">
              <a:lnSpc>
                <a:spcPct val="90000"/>
              </a:lnSpc>
              <a:spcBef>
                <a:spcPts val="600"/>
              </a:spcBef>
              <a:spcAft>
                <a:spcPts val="1200"/>
              </a:spcAft>
              <a:buClr>
                <a:srgbClr val="50B347"/>
              </a:buClr>
              <a:buSzPct val="100000"/>
              <a:buFontTx/>
              <a:buBlip>
                <a:blip r:embed="rId3"/>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The next set of queries require an intermediate </a:t>
            </a:r>
            <a:r>
              <a:rPr kumimoji="0" lang="en-US" sz="2400" b="0" i="0" u="none" strike="noStrike" kern="1200" cap="none" spc="0" normalizeH="0" baseline="0" noProof="0" dirty="0" err="1">
                <a:ln>
                  <a:noFill/>
                </a:ln>
                <a:solidFill>
                  <a:srgbClr val="505050"/>
                </a:solidFill>
                <a:effectLst/>
                <a:uLnTx/>
                <a:uFillTx/>
                <a:latin typeface="Segoe UI"/>
                <a:ea typeface="+mn-ea"/>
                <a:cs typeface="+mn-cs"/>
              </a:rPr>
              <a:t>rowset</a:t>
            </a: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r>
              <a:rPr kumimoji="0" lang="en-US" sz="2400" b="0" i="0" u="none" strike="noStrike" kern="1200" cap="none" spc="0" normalizeH="0" baseline="0" noProof="0" dirty="0" err="1">
                <a:ln>
                  <a:noFill/>
                </a:ln>
                <a:solidFill>
                  <a:srgbClr val="505050"/>
                </a:solidFill>
                <a:effectLst/>
                <a:uLnTx/>
                <a:uFillTx/>
                <a:latin typeface="Segoe UI"/>
                <a:ea typeface="+mn-ea"/>
                <a:cs typeface="+mn-cs"/>
              </a:rPr>
              <a:t>irs</a:t>
            </a:r>
            <a:r>
              <a:rPr kumimoji="0" lang="en-US" sz="2400" b="0" i="0" u="none" strike="noStrike" kern="1200" cap="none" spc="0" normalizeH="0" baseline="0" noProof="0" dirty="0">
                <a:ln>
                  <a:noFill/>
                </a:ln>
                <a:solidFill>
                  <a:srgbClr val="505050"/>
                </a:solidFill>
                <a:effectLst/>
                <a:uLnTx/>
                <a:uFillTx/>
                <a:latin typeface="Segoe UI"/>
                <a:ea typeface="+mn-ea"/>
                <a:cs typeface="+mn-cs"/>
              </a:rPr>
              <a:t>”) as shown below </a:t>
            </a:r>
          </a:p>
        </p:txBody>
      </p:sp>
      <p:graphicFrame>
        <p:nvGraphicFramePr>
          <p:cNvPr id="7" name="Table 6"/>
          <p:cNvGraphicFramePr>
            <a:graphicFrameLocks noGrp="1"/>
          </p:cNvGraphicFramePr>
          <p:nvPr>
            <p:extLst/>
          </p:nvPr>
        </p:nvGraphicFramePr>
        <p:xfrm>
          <a:off x="8586035" y="2830579"/>
          <a:ext cx="3207070" cy="3418635"/>
        </p:xfrm>
        <a:graphic>
          <a:graphicData uri="http://schemas.openxmlformats.org/drawingml/2006/table">
            <a:tbl>
              <a:tblPr firstRow="1" firstCol="1" bandRow="1">
                <a:tableStyleId>{72833802-FEF1-4C79-8D5D-14CF1EAF98D9}</a:tableStyleId>
              </a:tblPr>
              <a:tblGrid>
                <a:gridCol w="1218537">
                  <a:extLst>
                    <a:ext uri="{9D8B030D-6E8A-4147-A177-3AD203B41FA5}">
                      <a16:colId xmlns:a16="http://schemas.microsoft.com/office/drawing/2014/main" val="20000"/>
                    </a:ext>
                  </a:extLst>
                </a:gridCol>
                <a:gridCol w="958938">
                  <a:extLst>
                    <a:ext uri="{9D8B030D-6E8A-4147-A177-3AD203B41FA5}">
                      <a16:colId xmlns:a16="http://schemas.microsoft.com/office/drawing/2014/main" val="20001"/>
                    </a:ext>
                  </a:extLst>
                </a:gridCol>
                <a:gridCol w="1029595">
                  <a:extLst>
                    <a:ext uri="{9D8B030D-6E8A-4147-A177-3AD203B41FA5}">
                      <a16:colId xmlns:a16="http://schemas.microsoft.com/office/drawing/2014/main" val="20002"/>
                    </a:ext>
                  </a:extLst>
                </a:gridCol>
              </a:tblGrid>
              <a:tr h="390144">
                <a:tc>
                  <a:txBody>
                    <a:bodyPr/>
                    <a:lstStyle/>
                    <a:p>
                      <a:pPr marL="0" marR="0" algn="ctr">
                        <a:lnSpc>
                          <a:spcPct val="100000"/>
                        </a:lnSpc>
                        <a:spcBef>
                          <a:spcPts val="0"/>
                        </a:spcBef>
                        <a:spcAft>
                          <a:spcPts val="0"/>
                        </a:spcAft>
                      </a:pPr>
                      <a:r>
                        <a:rPr lang="en-US" sz="1600" b="0" dirty="0">
                          <a:solidFill>
                            <a:schemeClr val="accent2"/>
                          </a:solidFill>
                          <a:effectLst/>
                          <a:latin typeface="Segoe UI Semibold" panose="020B0702040204020203" pitchFamily="34" charset="0"/>
                          <a:ea typeface="+mn-ea"/>
                          <a:cs typeface="Segoe UI Semibold" panose="020B0702040204020203" pitchFamily="34" charset="0"/>
                        </a:rPr>
                        <a:t>User</a:t>
                      </a:r>
                      <a:r>
                        <a:rPr lang="en-US" sz="1600" b="0" baseline="0" dirty="0">
                          <a:solidFill>
                            <a:schemeClr val="accent2"/>
                          </a:solidFill>
                          <a:effectLst/>
                          <a:latin typeface="Segoe UI Semibold" panose="020B0702040204020203" pitchFamily="34" charset="0"/>
                          <a:ea typeface="+mn-ea"/>
                          <a:cs typeface="Segoe UI Semibold" panose="020B0702040204020203" pitchFamily="34" charset="0"/>
                        </a:rPr>
                        <a:t> Id</a:t>
                      </a:r>
                      <a:endParaRPr lang="en-US" sz="16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T="73152" marB="7315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tc>
                  <a:txBody>
                    <a:bodyPr/>
                    <a:lstStyle/>
                    <a:p>
                      <a:pPr marL="0" marR="0" algn="ctr">
                        <a:lnSpc>
                          <a:spcPct val="100000"/>
                        </a:lnSpc>
                        <a:spcBef>
                          <a:spcPts val="0"/>
                        </a:spcBef>
                        <a:spcAft>
                          <a:spcPts val="0"/>
                        </a:spcAft>
                      </a:pPr>
                      <a:r>
                        <a:rPr lang="en-US" sz="1600" b="0" dirty="0">
                          <a:solidFill>
                            <a:schemeClr val="accent2"/>
                          </a:solidFill>
                          <a:effectLst/>
                          <a:latin typeface="Segoe UI Semibold" panose="020B0702040204020203" pitchFamily="34" charset="0"/>
                          <a:ea typeface="+mn-ea"/>
                          <a:cs typeface="Segoe UI Semibold" panose="020B0702040204020203" pitchFamily="34" charset="0"/>
                        </a:rPr>
                        <a:t>Region</a:t>
                      </a:r>
                      <a:endParaRPr lang="en-US" sz="16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T="73152" marB="7315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tc>
                  <a:txBody>
                    <a:bodyPr/>
                    <a:lstStyle/>
                    <a:p>
                      <a:pPr marL="0" marR="0" algn="ctr">
                        <a:lnSpc>
                          <a:spcPct val="100000"/>
                        </a:lnSpc>
                        <a:spcBef>
                          <a:spcPts val="0"/>
                        </a:spcBef>
                        <a:spcAft>
                          <a:spcPts val="0"/>
                        </a:spcAft>
                      </a:pPr>
                      <a:r>
                        <a:rPr lang="en-US" sz="1600" b="0" dirty="0">
                          <a:solidFill>
                            <a:schemeClr val="accent2"/>
                          </a:solidFill>
                          <a:effectLst/>
                          <a:latin typeface="Segoe UI Semibold" panose="020B0702040204020203" pitchFamily="34" charset="0"/>
                          <a:ea typeface="+mn-ea"/>
                          <a:cs typeface="Segoe UI Semibold" panose="020B0702040204020203" pitchFamily="34" charset="0"/>
                        </a:rPr>
                        <a:t>Duration</a:t>
                      </a:r>
                      <a:endParaRPr lang="en-US" sz="16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T="73152" marB="7315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10000"/>
                  </a:ext>
                </a:extLst>
              </a:tr>
              <a:tr h="336499">
                <a:tc>
                  <a:txBody>
                    <a:bodyPr/>
                    <a:lstStyle/>
                    <a:p>
                      <a:pPr marL="0" marR="0" algn="just">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A$A892</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just">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10500</a:t>
                      </a: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36499">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HG54#A</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just">
                        <a:lnSpc>
                          <a:spcPct val="100000"/>
                        </a:lnSpc>
                        <a:spcBef>
                          <a:spcPts val="0"/>
                        </a:spcBef>
                        <a:spcAft>
                          <a:spcPts val="0"/>
                        </a:spcAft>
                      </a:pPr>
                      <a:r>
                        <a:rPr lang="en-US" sz="1400" dirty="0">
                          <a:solidFill>
                            <a:schemeClr val="tx2"/>
                          </a:solidFill>
                          <a:effectLst/>
                        </a:rPr>
                        <a:t>22270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36499">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YSD78@</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just">
                        <a:lnSpc>
                          <a:spcPct val="100000"/>
                        </a:lnSpc>
                        <a:spcBef>
                          <a:spcPts val="0"/>
                        </a:spcBef>
                        <a:spcAft>
                          <a:spcPts val="0"/>
                        </a:spcAft>
                      </a:pPr>
                      <a:r>
                        <a:rPr lang="en-US" sz="1400" dirty="0">
                          <a:solidFill>
                            <a:schemeClr val="tx2"/>
                          </a:solidFill>
                          <a:effectLst/>
                        </a:rPr>
                        <a:t>38790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36499">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JADI899</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just">
                        <a:lnSpc>
                          <a:spcPct val="100000"/>
                        </a:lnSpc>
                        <a:spcBef>
                          <a:spcPts val="0"/>
                        </a:spcBef>
                        <a:spcAft>
                          <a:spcPts val="0"/>
                        </a:spcAft>
                      </a:pPr>
                      <a:r>
                        <a:rPr lang="en-US" sz="1400" dirty="0">
                          <a:solidFill>
                            <a:schemeClr val="tx2"/>
                          </a:solidFill>
                          <a:effectLst/>
                        </a:rPr>
                        <a:t>18780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36499">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YCPB(%U</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just">
                        <a:lnSpc>
                          <a:spcPct val="100000"/>
                        </a:lnSpc>
                        <a:spcBef>
                          <a:spcPts val="0"/>
                        </a:spcBef>
                        <a:spcAft>
                          <a:spcPts val="0"/>
                        </a:spcAft>
                      </a:pPr>
                      <a:r>
                        <a:rPr lang="en-US" sz="1400" dirty="0">
                          <a:solidFill>
                            <a:schemeClr val="tx2"/>
                          </a:solidFill>
                          <a:effectLst/>
                        </a:rPr>
                        <a:t>17000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336499">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BHPY687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just">
                        <a:lnSpc>
                          <a:spcPct val="100000"/>
                        </a:lnSpc>
                        <a:spcBef>
                          <a:spcPts val="0"/>
                        </a:spcBef>
                        <a:spcAft>
                          <a:spcPts val="0"/>
                        </a:spcAft>
                      </a:pPr>
                      <a:r>
                        <a:rPr lang="en-US" sz="1400" dirty="0">
                          <a:solidFill>
                            <a:schemeClr val="tx2"/>
                          </a:solidFill>
                          <a:effectLst/>
                        </a:rPr>
                        <a:t>16700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36499">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BGFSWQ</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en-bs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just">
                        <a:lnSpc>
                          <a:spcPct val="100000"/>
                        </a:lnSpc>
                        <a:spcBef>
                          <a:spcPts val="0"/>
                        </a:spcBef>
                        <a:spcAft>
                          <a:spcPts val="0"/>
                        </a:spcAft>
                      </a:pPr>
                      <a:r>
                        <a:rPr lang="en-US" sz="1400" dirty="0">
                          <a:solidFill>
                            <a:schemeClr val="tx2"/>
                          </a:solidFill>
                          <a:effectLst/>
                        </a:rPr>
                        <a:t>57750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336499">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BSD805</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just">
                        <a:lnSpc>
                          <a:spcPct val="100000"/>
                        </a:lnSpc>
                        <a:spcBef>
                          <a:spcPts val="0"/>
                        </a:spcBef>
                        <a:spcAft>
                          <a:spcPts val="0"/>
                        </a:spcAft>
                      </a:pPr>
                      <a:r>
                        <a:rPr lang="en-US" sz="1400" dirty="0">
                          <a:solidFill>
                            <a:schemeClr val="tx2"/>
                          </a:solidFill>
                          <a:effectLst/>
                        </a:rPr>
                        <a:t>15675</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336499">
                <a:tc>
                  <a:txBody>
                    <a:bodyPr/>
                    <a:lstStyle/>
                    <a:p>
                      <a:pPr marL="0" marR="0" algn="just">
                        <a:lnSpc>
                          <a:spcPct val="100000"/>
                        </a:lnSpc>
                        <a:spcBef>
                          <a:spcPts val="0"/>
                        </a:spcBef>
                        <a:spcAft>
                          <a:spcPts val="0"/>
                        </a:spcAft>
                      </a:pPr>
                      <a:r>
                        <a:rPr lang="en-US" sz="1400" b="0" dirty="0">
                          <a:solidFill>
                            <a:schemeClr val="tx2"/>
                          </a:solidFill>
                          <a:effectLst/>
                          <a:latin typeface="+mn-lt"/>
                          <a:ea typeface="+mn-ea"/>
                          <a:cs typeface="+mn-cs"/>
                        </a:rPr>
                        <a:t>BSDYTH7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just">
                        <a:lnSpc>
                          <a:spcPct val="100000"/>
                        </a:lnSpc>
                        <a:spcBef>
                          <a:spcPts val="0"/>
                        </a:spcBef>
                        <a:spcAft>
                          <a:spcPts val="0"/>
                        </a:spcAft>
                      </a:pPr>
                      <a:r>
                        <a:rPr lang="en-US" sz="1400" dirty="0">
                          <a:solidFill>
                            <a:schemeClr val="tx2"/>
                          </a:solidFill>
                          <a:effectLst/>
                        </a:rPr>
                        <a:t>10250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bl>
          </a:graphicData>
        </a:graphic>
      </p:graphicFrame>
      <p:grpSp>
        <p:nvGrpSpPr>
          <p:cNvPr id="18" name="Group 17"/>
          <p:cNvGrpSpPr/>
          <p:nvPr/>
        </p:nvGrpSpPr>
        <p:grpSpPr>
          <a:xfrm>
            <a:off x="3295789" y="2692063"/>
            <a:ext cx="4726810" cy="3642023"/>
            <a:chOff x="2900134" y="1335314"/>
            <a:chExt cx="6359980" cy="4900386"/>
          </a:xfrm>
        </p:grpSpPr>
        <p:pic>
          <p:nvPicPr>
            <p:cNvPr id="19" name="Picture 18"/>
            <p:cNvPicPr>
              <a:picLocks noChangeAspect="1"/>
            </p:cNvPicPr>
            <p:nvPr/>
          </p:nvPicPr>
          <p:blipFill rotWithShape="1">
            <a:blip r:embed="rId4"/>
            <a:srcRect t="862" b="14499"/>
            <a:stretch/>
          </p:blipFill>
          <p:spPr>
            <a:xfrm>
              <a:off x="2900134" y="1335314"/>
              <a:ext cx="6359980" cy="4900386"/>
            </a:xfrm>
            <a:prstGeom prst="rect">
              <a:avLst/>
            </a:prstGeom>
            <a:noFill/>
            <a:ln>
              <a:noFill/>
            </a:ln>
          </p:spPr>
        </p:pic>
        <p:sp>
          <p:nvSpPr>
            <p:cNvPr id="20" name="Rectangle 19"/>
            <p:cNvSpPr/>
            <p:nvPr/>
          </p:nvSpPr>
          <p:spPr>
            <a:xfrm>
              <a:off x="3175543" y="2016509"/>
              <a:ext cx="6057206" cy="4206240"/>
            </a:xfrm>
            <a:prstGeom prst="rect">
              <a:avLst/>
            </a:prstGeom>
            <a:solidFill>
              <a:schemeClr val="bg1"/>
            </a:solidFill>
            <a:ln w="0">
              <a:solidFill>
                <a:schemeClr val="bg1">
                  <a:lumMod val="75000"/>
                </a:schemeClr>
              </a:solidFill>
            </a:ln>
          </p:spPr>
          <p:txBody>
            <a:bodyPr wrap="square" lIns="91440" tIns="91440" rIns="91440" bIns="9144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err="1">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rs</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EXTRACT</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00">
                      <a:lumMod val="85000"/>
                      <a:lumOff val="15000"/>
                    </a:srgbClr>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Start</a:t>
              </a:r>
              <a:r>
                <a:rPr kumimoji="0" lang="en-US" sz="1200" b="0" i="0" u="none" strike="noStrike" kern="1200" cap="none" spc="0" normalizeH="0" baseline="0" noProof="0" dirty="0">
                  <a:ln>
                    <a:noFill/>
                  </a:ln>
                  <a:solidFill>
                    <a:srgbClr val="000000">
                      <a:lumMod val="85000"/>
                      <a:lumOff val="15000"/>
                    </a:srgbClr>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DateTime</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End</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DateTime</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Region</a:t>
              </a:r>
              <a:r>
                <a:rPr kumimoji="0" lang="en-US" sz="1200" b="0" i="0" u="none" strike="noStrike" kern="1200" cap="none" spc="0" normalizeH="0" baseline="0" noProof="0" dirty="0">
                  <a:ln>
                    <a:noFill/>
                  </a:ln>
                  <a:solidFill>
                    <a:srgbClr val="000000">
                      <a:lumMod val="85000"/>
                      <a:lumOff val="15000"/>
                    </a:srgbClr>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SitesVisited</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PagesVisited</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endPar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swebhdfs</a:t>
              </a:r>
              <a:r>
                <a:rPr kumimoji="0" lang="en-US" sz="12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://Logs/WebLogRecords.txt"</a:t>
              </a:r>
              <a:endPar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WebLogExtractor</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err="1">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irs</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Region,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End.Subtract</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(Start)).</a:t>
              </a:r>
              <a:r>
                <a:rPr kumimoji="0" lang="en-US" sz="12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TotalSeconds</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Duration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2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200" b="0" i="0" u="none" strike="noStrike" kern="1200" cap="none" spc="0" normalizeH="0" baseline="0" noProof="0" dirty="0" err="1">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rs</a:t>
              </a:r>
              <a:r>
                <a:rPr kumimoji="0" lang="en-US" sz="12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p:txBody>
        </p:sp>
      </p:grpSp>
      <p:cxnSp>
        <p:nvCxnSpPr>
          <p:cNvPr id="13" name="Straight Connector 12"/>
          <p:cNvCxnSpPr>
            <a:endCxn id="19" idx="1"/>
          </p:cNvCxnSpPr>
          <p:nvPr/>
        </p:nvCxnSpPr>
        <p:spPr>
          <a:xfrm>
            <a:off x="2682876" y="4513075"/>
            <a:ext cx="612913" cy="0"/>
          </a:xfrm>
          <a:prstGeom prst="line">
            <a:avLst/>
          </a:prstGeom>
          <a:ln w="57150">
            <a:solidFill>
              <a:schemeClr val="accent2"/>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002261" y="4513075"/>
            <a:ext cx="583774" cy="0"/>
          </a:xfrm>
          <a:prstGeom prst="line">
            <a:avLst/>
          </a:prstGeom>
          <a:ln w="57150">
            <a:solidFill>
              <a:schemeClr val="accent2"/>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58515" y="3386435"/>
            <a:ext cx="1854022" cy="1704147"/>
            <a:chOff x="818839" y="2948843"/>
            <a:chExt cx="1854022" cy="1704147"/>
          </a:xfrm>
        </p:grpSpPr>
        <p:grpSp>
          <p:nvGrpSpPr>
            <p:cNvPr id="11" name="Group 10"/>
            <p:cNvGrpSpPr/>
            <p:nvPr/>
          </p:nvGrpSpPr>
          <p:grpSpPr>
            <a:xfrm>
              <a:off x="818839" y="4206180"/>
              <a:ext cx="1667187" cy="446810"/>
              <a:chOff x="771818" y="2223907"/>
              <a:chExt cx="908766" cy="446810"/>
            </a:xfrm>
          </p:grpSpPr>
          <p:sp>
            <p:nvSpPr>
              <p:cNvPr id="16" name="Rounded Rectangle 15"/>
              <p:cNvSpPr/>
              <p:nvPr/>
            </p:nvSpPr>
            <p:spPr bwMode="auto">
              <a:xfrm>
                <a:off x="771818" y="2223907"/>
                <a:ext cx="908766" cy="446810"/>
              </a:xfrm>
              <a:prstGeom prst="roundRect">
                <a:avLst/>
              </a:prstGeom>
              <a:solidFill>
                <a:schemeClr val="accent5"/>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p:cNvSpPr txBox="1"/>
              <p:nvPr/>
            </p:nvSpPr>
            <p:spPr>
              <a:xfrm>
                <a:off x="771818" y="2354979"/>
                <a:ext cx="90876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WebLogRecords.txt</a:t>
                </a:r>
              </a:p>
            </p:txBody>
          </p:sp>
        </p:grpSp>
        <p:sp>
          <p:nvSpPr>
            <p:cNvPr id="39" name="TextBox 38"/>
            <p:cNvSpPr txBox="1"/>
            <p:nvPr/>
          </p:nvSpPr>
          <p:spPr>
            <a:xfrm>
              <a:off x="857836" y="2948843"/>
              <a:ext cx="181502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D163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Azure Data Lake</a:t>
              </a:r>
            </a:p>
          </p:txBody>
        </p:sp>
        <p:pic>
          <p:nvPicPr>
            <p:cNvPr id="22" name="Picture 21"/>
            <p:cNvPicPr>
              <a:picLocks noChangeAspect="1"/>
            </p:cNvPicPr>
            <p:nvPr/>
          </p:nvPicPr>
          <p:blipFill>
            <a:blip r:embed="rId5"/>
            <a:stretch>
              <a:fillRect/>
            </a:stretch>
          </p:blipFill>
          <p:spPr>
            <a:xfrm>
              <a:off x="1014257" y="3320760"/>
              <a:ext cx="1286186" cy="885420"/>
            </a:xfrm>
            <a:prstGeom prst="rect">
              <a:avLst/>
            </a:prstGeom>
            <a:ln>
              <a:noFill/>
            </a:ln>
          </p:spPr>
        </p:pic>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275332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26"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Windowing functions: </a:t>
            </a:r>
            <a:r>
              <a:rPr lang="en-US" dirty="0">
                <a:solidFill>
                  <a:schemeClr val="accent2"/>
                </a:solidFill>
              </a:rPr>
              <a:t>1</a:t>
            </a:r>
          </a:p>
        </p:txBody>
      </p:sp>
      <p:grpSp>
        <p:nvGrpSpPr>
          <p:cNvPr id="4" name="Group 3"/>
          <p:cNvGrpSpPr/>
          <p:nvPr/>
        </p:nvGrpSpPr>
        <p:grpSpPr>
          <a:xfrm>
            <a:off x="1625716" y="5449151"/>
            <a:ext cx="1660711" cy="564649"/>
            <a:chOff x="1625716" y="5449151"/>
            <a:chExt cx="1660711" cy="564649"/>
          </a:xfrm>
        </p:grpSpPr>
        <p:sp>
          <p:nvSpPr>
            <p:cNvPr id="13" name="TextBox 12"/>
            <p:cNvSpPr txBox="1"/>
            <p:nvPr/>
          </p:nvSpPr>
          <p:spPr>
            <a:xfrm>
              <a:off x="1625716" y="5736801"/>
              <a:ext cx="1660711" cy="276999"/>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[SUM = 207715]</a:t>
              </a:r>
            </a:p>
          </p:txBody>
        </p:sp>
        <p:cxnSp>
          <p:nvCxnSpPr>
            <p:cNvPr id="15" name="Straight Arrow Connector 14"/>
            <p:cNvCxnSpPr/>
            <p:nvPr/>
          </p:nvCxnSpPr>
          <p:spPr>
            <a:xfrm flipV="1">
              <a:off x="2640738" y="5449151"/>
              <a:ext cx="0" cy="256340"/>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aphicFrame>
        <p:nvGraphicFramePr>
          <p:cNvPr id="19" name="Table 18"/>
          <p:cNvGraphicFramePr>
            <a:graphicFrameLocks noGrp="1"/>
          </p:cNvGraphicFramePr>
          <p:nvPr>
            <p:extLst/>
          </p:nvPr>
        </p:nvGraphicFramePr>
        <p:xfrm>
          <a:off x="511175" y="2414995"/>
          <a:ext cx="2738871" cy="2919255"/>
        </p:xfrm>
        <a:graphic>
          <a:graphicData uri="http://schemas.openxmlformats.org/drawingml/2006/table">
            <a:tbl>
              <a:tblPr firstRow="1" firstCol="1" bandRow="1">
                <a:tableStyleId>{72833802-FEF1-4C79-8D5D-14CF1EAF98D9}</a:tableStyleId>
              </a:tblPr>
              <a:tblGrid>
                <a:gridCol w="963694">
                  <a:extLst>
                    <a:ext uri="{9D8B030D-6E8A-4147-A177-3AD203B41FA5}">
                      <a16:colId xmlns:a16="http://schemas.microsoft.com/office/drawing/2014/main" val="20000"/>
                    </a:ext>
                  </a:extLst>
                </a:gridCol>
                <a:gridCol w="841728">
                  <a:extLst>
                    <a:ext uri="{9D8B030D-6E8A-4147-A177-3AD203B41FA5}">
                      <a16:colId xmlns:a16="http://schemas.microsoft.com/office/drawing/2014/main" val="20001"/>
                    </a:ext>
                  </a:extLst>
                </a:gridCol>
                <a:gridCol w="933449">
                  <a:extLst>
                    <a:ext uri="{9D8B030D-6E8A-4147-A177-3AD203B41FA5}">
                      <a16:colId xmlns:a16="http://schemas.microsoft.com/office/drawing/2014/main" val="20002"/>
                    </a:ext>
                  </a:extLst>
                </a:gridCol>
              </a:tblGrid>
              <a:tr h="304800">
                <a:tc>
                  <a:txBody>
                    <a:bodyPr/>
                    <a:lstStyle/>
                    <a:p>
                      <a:pPr marL="0" marR="0" algn="ctr">
                        <a:lnSpc>
                          <a:spcPct val="100000"/>
                        </a:lnSpc>
                        <a:spcBef>
                          <a:spcPts val="0"/>
                        </a:spcBef>
                        <a:spcAft>
                          <a:spcPts val="0"/>
                        </a:spcAft>
                      </a:pPr>
                      <a:r>
                        <a:rPr lang="en-US" sz="1400" b="0" dirty="0" err="1">
                          <a:solidFill>
                            <a:schemeClr val="accent2"/>
                          </a:solidFill>
                          <a:effectLst/>
                          <a:latin typeface="Segoe UI Semibold" panose="020B0702040204020203" pitchFamily="34" charset="0"/>
                          <a:ea typeface="+mn-ea"/>
                          <a:cs typeface="Segoe UI Semibold" panose="020B0702040204020203" pitchFamily="34" charset="0"/>
                        </a:rPr>
                        <a:t>User</a:t>
                      </a:r>
                      <a:r>
                        <a:rPr lang="en-US" sz="1400" b="0" baseline="0" dirty="0" err="1">
                          <a:solidFill>
                            <a:schemeClr val="accent2"/>
                          </a:solidFill>
                          <a:effectLst/>
                          <a:latin typeface="Segoe UI Semibold" panose="020B0702040204020203" pitchFamily="34" charset="0"/>
                          <a:ea typeface="+mn-ea"/>
                          <a:cs typeface="Segoe UI Semibold" panose="020B0702040204020203" pitchFamily="34" charset="0"/>
                        </a:rPr>
                        <a:t>Id</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mn-ea"/>
                          <a:cs typeface="Segoe UI Semibold" panose="020B0702040204020203" pitchFamily="34" charset="0"/>
                        </a:rPr>
                        <a:t>Region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mn-ea"/>
                          <a:cs typeface="Segoe UI Semibold" panose="020B0702040204020203" pitchFamily="34" charset="0"/>
                        </a:rPr>
                        <a:t>Duration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10000"/>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A$A892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10500</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HG54#A</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22270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YSD78@</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38790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JADI899</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18780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YCPB(%U</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17000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BHPY687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16700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BGFSWQ</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en-bs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57750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BSD805</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15675</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BSDYTH7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10250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bl>
          </a:graphicData>
        </a:graphic>
      </p:graphicFrame>
      <p:graphicFrame>
        <p:nvGraphicFramePr>
          <p:cNvPr id="20" name="Table 19"/>
          <p:cNvGraphicFramePr>
            <a:graphicFrameLocks noGrp="1"/>
          </p:cNvGraphicFramePr>
          <p:nvPr>
            <p:extLst/>
          </p:nvPr>
        </p:nvGraphicFramePr>
        <p:xfrm>
          <a:off x="8479354" y="2414995"/>
          <a:ext cx="3189010" cy="2906556"/>
        </p:xfrm>
        <a:graphic>
          <a:graphicData uri="http://schemas.openxmlformats.org/drawingml/2006/table">
            <a:tbl>
              <a:tblPr firstRow="1" firstCol="1" bandRow="1">
                <a:tableStyleId>{72833802-FEF1-4C79-8D5D-14CF1EAF98D9}</a:tableStyleId>
              </a:tblPr>
              <a:tblGrid>
                <a:gridCol w="1752124">
                  <a:extLst>
                    <a:ext uri="{9D8B030D-6E8A-4147-A177-3AD203B41FA5}">
                      <a16:colId xmlns:a16="http://schemas.microsoft.com/office/drawing/2014/main" val="20000"/>
                    </a:ext>
                  </a:extLst>
                </a:gridCol>
                <a:gridCol w="1436886">
                  <a:extLst>
                    <a:ext uri="{9D8B030D-6E8A-4147-A177-3AD203B41FA5}">
                      <a16:colId xmlns:a16="http://schemas.microsoft.com/office/drawing/2014/main" val="20001"/>
                    </a:ext>
                  </a:extLst>
                </a:gridCol>
              </a:tblGrid>
              <a:tr h="304800">
                <a:tc>
                  <a:txBody>
                    <a:bodyPr/>
                    <a:lstStyle/>
                    <a:p>
                      <a:pPr marL="0" marR="0" algn="ctr">
                        <a:lnSpc>
                          <a:spcPct val="100000"/>
                        </a:lnSpc>
                        <a:spcBef>
                          <a:spcPts val="0"/>
                        </a:spcBef>
                        <a:spcAft>
                          <a:spcPts val="0"/>
                        </a:spcAft>
                      </a:pPr>
                      <a:r>
                        <a:rPr lang="en-US" sz="1400" b="0" dirty="0" err="1">
                          <a:solidFill>
                            <a:schemeClr val="accent2"/>
                          </a:solidFill>
                          <a:effectLst/>
                          <a:latin typeface="Segoe UI Semibold" panose="020B0702040204020203" pitchFamily="34" charset="0"/>
                          <a:ea typeface="+mn-ea"/>
                          <a:cs typeface="Segoe UI Semibold" panose="020B0702040204020203" pitchFamily="34" charset="0"/>
                        </a:rPr>
                        <a:t>User</a:t>
                      </a:r>
                      <a:r>
                        <a:rPr lang="en-US" sz="1400" b="0" baseline="0" dirty="0" err="1">
                          <a:solidFill>
                            <a:schemeClr val="accent2"/>
                          </a:solidFill>
                          <a:effectLst/>
                          <a:latin typeface="Segoe UI Semibold" panose="020B0702040204020203" pitchFamily="34" charset="0"/>
                          <a:ea typeface="+mn-ea"/>
                          <a:cs typeface="Segoe UI Semibold" panose="020B0702040204020203" pitchFamily="34" charset="0"/>
                        </a:rPr>
                        <a:t>Id</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b="0" dirty="0" err="1">
                          <a:solidFill>
                            <a:schemeClr val="accent2"/>
                          </a:solidFill>
                          <a:effectLst/>
                          <a:latin typeface="Segoe UI Semibold" panose="020B0702040204020203" pitchFamily="34" charset="0"/>
                          <a:ea typeface="+mn-ea"/>
                          <a:cs typeface="Segoe UI Semibold" panose="020B0702040204020203" pitchFamily="34" charset="0"/>
                        </a:rPr>
                        <a:t>TotalDuration</a:t>
                      </a:r>
                      <a:endParaRPr lang="en-US" sz="1400" b="0" dirty="0">
                        <a:solidFill>
                          <a:schemeClr val="accent2"/>
                        </a:solidFill>
                        <a:effectLst/>
                        <a:latin typeface="Segoe UI Semibold" panose="020B0702040204020203" pitchFamily="34" charset="0"/>
                        <a:ea typeface="+mn-ea"/>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A$A892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100000"/>
                        </a:lnSpc>
                      </a:pPr>
                      <a:r>
                        <a:rPr lang="en-US" sz="1400" b="0" i="0" u="none" strike="noStrike">
                          <a:solidFill>
                            <a:schemeClr val="tx2"/>
                          </a:solidFill>
                          <a:effectLst/>
                          <a:latin typeface="+mn-lt"/>
                        </a:rPr>
                        <a:t>207715</a:t>
                      </a:r>
                      <a:endParaRPr lang="en-US" sz="1400" b="0" i="0" u="none" strike="noStrike" dirty="0">
                        <a:solidFill>
                          <a:schemeClr val="tx2"/>
                        </a:solidFill>
                        <a:effectLst/>
                        <a:latin typeface="+mn-lt"/>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HG54#A</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100000"/>
                        </a:lnSpc>
                      </a:pPr>
                      <a:r>
                        <a:rPr lang="en-US" sz="1400" b="0" i="0" u="none" strike="noStrike">
                          <a:solidFill>
                            <a:schemeClr val="tx2"/>
                          </a:solidFill>
                          <a:effectLst/>
                          <a:latin typeface="+mn-lt"/>
                        </a:rPr>
                        <a:t>207715</a:t>
                      </a:r>
                      <a:endParaRPr lang="en-US" sz="1400" b="0" i="0" u="none" strike="noStrike" dirty="0">
                        <a:solidFill>
                          <a:schemeClr val="tx2"/>
                        </a:solidFill>
                        <a:effectLst/>
                        <a:latin typeface="+mn-lt"/>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YSD78@</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100000"/>
                        </a:lnSpc>
                      </a:pPr>
                      <a:r>
                        <a:rPr lang="en-US" sz="1400" b="0" i="0" u="none" strike="noStrike">
                          <a:solidFill>
                            <a:schemeClr val="tx2"/>
                          </a:solidFill>
                          <a:effectLst/>
                          <a:latin typeface="+mn-lt"/>
                        </a:rPr>
                        <a:t>207715</a:t>
                      </a:r>
                      <a:endParaRPr lang="en-US" sz="1400" b="0" i="0" u="none" strike="noStrike" dirty="0">
                        <a:solidFill>
                          <a:schemeClr val="tx2"/>
                        </a:solidFill>
                        <a:effectLst/>
                        <a:latin typeface="+mn-lt"/>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JADI899</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100000"/>
                        </a:lnSpc>
                      </a:pPr>
                      <a:r>
                        <a:rPr lang="en-US" sz="1400" b="0" i="0" u="none" strike="noStrike">
                          <a:solidFill>
                            <a:schemeClr val="tx2"/>
                          </a:solidFill>
                          <a:effectLst/>
                          <a:latin typeface="+mn-lt"/>
                        </a:rPr>
                        <a:t>207715</a:t>
                      </a:r>
                      <a:endParaRPr lang="en-US" sz="1400" b="0" i="0" u="none" strike="noStrike" dirty="0">
                        <a:solidFill>
                          <a:schemeClr val="tx2"/>
                        </a:solidFill>
                        <a:effectLst/>
                        <a:latin typeface="+mn-lt"/>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YCPB(%U</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100000"/>
                        </a:lnSpc>
                      </a:pPr>
                      <a:r>
                        <a:rPr lang="en-US" sz="1400" b="0" i="0" u="none" strike="noStrike">
                          <a:solidFill>
                            <a:schemeClr val="tx2"/>
                          </a:solidFill>
                          <a:effectLst/>
                          <a:latin typeface="+mn-lt"/>
                        </a:rPr>
                        <a:t>207715</a:t>
                      </a:r>
                      <a:endParaRPr lang="en-US" sz="1400" b="0" i="0" u="none" strike="noStrike" dirty="0">
                        <a:solidFill>
                          <a:schemeClr val="tx2"/>
                        </a:solidFill>
                        <a:effectLst/>
                        <a:latin typeface="+mn-lt"/>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BHPY687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100000"/>
                        </a:lnSpc>
                      </a:pPr>
                      <a:r>
                        <a:rPr lang="en-US" sz="1400" b="0" i="0" u="none" strike="noStrike" dirty="0">
                          <a:solidFill>
                            <a:schemeClr val="tx2"/>
                          </a:solidFill>
                          <a:effectLst/>
                          <a:latin typeface="+mn-lt"/>
                        </a:rPr>
                        <a:t>207715</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BGFSWQ</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100000"/>
                        </a:lnSpc>
                      </a:pPr>
                      <a:r>
                        <a:rPr lang="en-US" sz="1400" b="0" i="0" u="none" strike="noStrike" dirty="0">
                          <a:solidFill>
                            <a:schemeClr val="tx2"/>
                          </a:solidFill>
                          <a:effectLst/>
                          <a:latin typeface="+mn-lt"/>
                        </a:rPr>
                        <a:t>207715</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BSD805</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100000"/>
                        </a:lnSpc>
                      </a:pPr>
                      <a:r>
                        <a:rPr lang="en-US" sz="1400" b="0" i="0" u="none" strike="noStrike" dirty="0">
                          <a:solidFill>
                            <a:schemeClr val="tx2"/>
                          </a:solidFill>
                          <a:effectLst/>
                          <a:latin typeface="+mn-lt"/>
                        </a:rPr>
                        <a:t>207715</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BSDYTH7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lnSpc>
                          <a:spcPct val="100000"/>
                        </a:lnSpc>
                      </a:pPr>
                      <a:r>
                        <a:rPr lang="en-US" sz="1400" b="0" i="0" u="none" strike="noStrike" dirty="0">
                          <a:solidFill>
                            <a:schemeClr val="tx2"/>
                          </a:solidFill>
                          <a:effectLst/>
                          <a:latin typeface="+mn-lt"/>
                        </a:rPr>
                        <a:t>207715</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bl>
          </a:graphicData>
        </a:graphic>
      </p:graphicFrame>
      <p:grpSp>
        <p:nvGrpSpPr>
          <p:cNvPr id="21" name="Group 20"/>
          <p:cNvGrpSpPr/>
          <p:nvPr/>
        </p:nvGrpSpPr>
        <p:grpSpPr>
          <a:xfrm>
            <a:off x="3632199" y="2414995"/>
            <a:ext cx="4466599" cy="3332201"/>
            <a:chOff x="3632199" y="2414995"/>
            <a:chExt cx="4466599" cy="3332201"/>
          </a:xfrm>
        </p:grpSpPr>
        <p:sp>
          <p:nvSpPr>
            <p:cNvPr id="22" name="Rectangle 21"/>
            <p:cNvSpPr/>
            <p:nvPr/>
          </p:nvSpPr>
          <p:spPr>
            <a:xfrm>
              <a:off x="4116301" y="5470197"/>
              <a:ext cx="3498394" cy="276999"/>
            </a:xfrm>
            <a:prstGeom prst="rect">
              <a:avLst/>
            </a:prstGeom>
          </p:spPr>
          <p:txBody>
            <a:bodyPr wrap="non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05050"/>
                  </a:solidFill>
                  <a:effectLst/>
                  <a:uLnTx/>
                  <a:uFillTx/>
                  <a:latin typeface="Segoe UI"/>
                  <a:ea typeface="+mn-ea"/>
                  <a:cs typeface="+mn-cs"/>
                </a:rPr>
                <a:t>Sum duration over the window of </a:t>
              </a:r>
              <a:r>
                <a:rPr kumimoji="0" lang="en-GB" sz="1800" b="0" i="1" u="none" strike="noStrike" kern="1200" cap="none" spc="0" normalizeH="0" baseline="0" noProof="0" dirty="0">
                  <a:ln>
                    <a:noFill/>
                  </a:ln>
                  <a:solidFill>
                    <a:srgbClr val="505050"/>
                  </a:solidFill>
                  <a:effectLst/>
                  <a:uLnTx/>
                  <a:uFillTx/>
                  <a:latin typeface="Segoe UI"/>
                  <a:ea typeface="+mn-ea"/>
                  <a:cs typeface="+mn-cs"/>
                </a:rPr>
                <a:t>all rows</a:t>
              </a:r>
            </a:p>
          </p:txBody>
        </p:sp>
        <p:grpSp>
          <p:nvGrpSpPr>
            <p:cNvPr id="23" name="Group 22"/>
            <p:cNvGrpSpPr/>
            <p:nvPr/>
          </p:nvGrpSpPr>
          <p:grpSpPr>
            <a:xfrm>
              <a:off x="3632199" y="2414995"/>
              <a:ext cx="4466599" cy="2908637"/>
              <a:chOff x="2900134" y="1335314"/>
              <a:chExt cx="6359980" cy="3913606"/>
            </a:xfrm>
          </p:grpSpPr>
          <p:pic>
            <p:nvPicPr>
              <p:cNvPr id="24" name="Picture 23"/>
              <p:cNvPicPr>
                <a:picLocks noChangeAspect="1"/>
              </p:cNvPicPr>
              <p:nvPr/>
            </p:nvPicPr>
            <p:blipFill rotWithShape="1">
              <a:blip r:embed="rId7"/>
              <a:srcRect t="862" b="31542"/>
              <a:stretch/>
            </p:blipFill>
            <p:spPr>
              <a:xfrm>
                <a:off x="2900134" y="1335314"/>
                <a:ext cx="6359980" cy="3913606"/>
              </a:xfrm>
              <a:prstGeom prst="rect">
                <a:avLst/>
              </a:prstGeom>
              <a:noFill/>
              <a:ln>
                <a:noFill/>
              </a:ln>
            </p:spPr>
          </p:pic>
          <p:sp>
            <p:nvSpPr>
              <p:cNvPr id="25" name="Rectangle 24"/>
              <p:cNvSpPr/>
              <p:nvPr/>
            </p:nvSpPr>
            <p:spPr>
              <a:xfrm>
                <a:off x="3188493" y="2029460"/>
                <a:ext cx="6057207" cy="3201016"/>
              </a:xfrm>
              <a:prstGeom prst="rect">
                <a:avLst/>
              </a:prstGeom>
              <a:solidFill>
                <a:schemeClr val="bg1"/>
              </a:solidFill>
              <a:ln w="0">
                <a:solidFill>
                  <a:schemeClr val="bg1">
                    <a:lumMod val="75000"/>
                  </a:schemeClr>
                </a:solidFill>
              </a:ln>
            </p:spPr>
            <p:txBody>
              <a:bodyPr wrap="square" lIns="91440" tIns="91440" rIns="91440" bIns="9144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5ACAF">
                        <a:lumMod val="75000"/>
                      </a:srgbClr>
                    </a:solidFill>
                    <a:effectLst/>
                    <a:uLnTx/>
                    <a:uFillTx/>
                    <a:latin typeface="Consolas" panose="020B0609020204030204" pitchFamily="49" charset="0"/>
                    <a:ea typeface="+mn-ea"/>
                    <a:cs typeface="Consolas" panose="020B0609020204030204" pitchFamily="49" charset="0"/>
                  </a:rPr>
                  <a:t>@result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UserID</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FF00FF"/>
                    </a:solidFill>
                    <a:effectLst/>
                    <a:highlight>
                      <a:srgbClr val="FFFFFF"/>
                    </a:highlight>
                    <a:uLnTx/>
                    <a:uFillTx/>
                    <a:latin typeface="Consolas" panose="020B0609020204030204" pitchFamily="49" charset="0"/>
                    <a:ea typeface="+mn-ea"/>
                    <a:cs typeface="Consolas" panose="020B0609020204030204" pitchFamily="49" charset="0"/>
                  </a:rPr>
                  <a:t>SUM</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(Duration)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OVER</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TotalDuration</a:t>
                </a:r>
                <a:endPar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 </a:t>
                </a:r>
                <a:r>
                  <a:rPr kumimoji="0" lang="en-US" sz="1400" b="0" i="0" u="none" strike="noStrike" kern="1200" cap="none" spc="0" normalizeH="0" baseline="0" noProof="0" dirty="0">
                    <a:ln>
                      <a:noFill/>
                    </a:ln>
                    <a:solidFill>
                      <a:srgbClr val="A5ACAF">
                        <a:lumMod val="75000"/>
                      </a:srgbClr>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A5ACAF">
                        <a:lumMod val="75000"/>
                      </a:srgbClr>
                    </a:solidFill>
                    <a:effectLst/>
                    <a:uLnTx/>
                    <a:uFillTx/>
                    <a:latin typeface="Consolas" panose="020B0609020204030204" pitchFamily="49" charset="0"/>
                    <a:ea typeface="+mn-ea"/>
                    <a:cs typeface="Consolas" panose="020B0609020204030204" pitchFamily="49" charset="0"/>
                  </a:rPr>
                  <a:t>irs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p:txBody>
          </p:sp>
        </p:grpSp>
      </p:grpSp>
      <p:sp>
        <p:nvSpPr>
          <p:cNvPr id="26" name="TextBox 25"/>
          <p:cNvSpPr txBox="1"/>
          <p:nvPr/>
        </p:nvSpPr>
        <p:spPr>
          <a:xfrm>
            <a:off x="1626470" y="2069769"/>
            <a:ext cx="508281" cy="307777"/>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irs</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 name="TextBox 26"/>
          <p:cNvSpPr txBox="1"/>
          <p:nvPr/>
        </p:nvSpPr>
        <p:spPr>
          <a:xfrm>
            <a:off x="9651320" y="2059385"/>
            <a:ext cx="870238" cy="307777"/>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@result</a:t>
            </a:r>
          </a:p>
        </p:txBody>
      </p:sp>
      <p:cxnSp>
        <p:nvCxnSpPr>
          <p:cNvPr id="28" name="Straight Connector 27"/>
          <p:cNvCxnSpPr/>
          <p:nvPr/>
        </p:nvCxnSpPr>
        <p:spPr>
          <a:xfrm>
            <a:off x="3298178" y="3916135"/>
            <a:ext cx="285889" cy="0"/>
          </a:xfrm>
          <a:prstGeom prst="line">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146132" y="3916135"/>
            <a:ext cx="285889" cy="0"/>
          </a:xfrm>
          <a:prstGeom prst="line">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1028878"/>
            <a:ext cx="12192000" cy="804223"/>
            <a:chOff x="0" y="1028878"/>
            <a:chExt cx="12192000" cy="804223"/>
          </a:xfrm>
        </p:grpSpPr>
        <p:sp>
          <p:nvSpPr>
            <p:cNvPr id="32" name="Rectangle 31"/>
            <p:cNvSpPr/>
            <p:nvPr/>
          </p:nvSpPr>
          <p:spPr bwMode="auto">
            <a:xfrm>
              <a:off x="0" y="1202024"/>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List user IDs and total duration of time spent on the website by all users </a:t>
              </a:r>
            </a:p>
          </p:txBody>
        </p:sp>
        <p:sp>
          <p:nvSpPr>
            <p:cNvPr id="33" name="Rounded Rectangle 32"/>
            <p:cNvSpPr/>
            <p:nvPr/>
          </p:nvSpPr>
          <p:spPr bwMode="auto">
            <a:xfrm>
              <a:off x="145823" y="1028878"/>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5</a:t>
              </a:r>
            </a:p>
          </p:txBody>
        </p:sp>
      </p:grpSp>
      <p:sp>
        <p:nvSpPr>
          <p:cNvPr id="5" name="Slide Number Placeholder 4"/>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566540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22" presetClass="entr" presetSubtype="8"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Windowing Functions: </a:t>
            </a:r>
            <a:r>
              <a:rPr lang="en-US" dirty="0">
                <a:solidFill>
                  <a:schemeClr val="accent2"/>
                </a:solidFill>
              </a:rPr>
              <a:t>2</a:t>
            </a:r>
          </a:p>
        </p:txBody>
      </p:sp>
      <p:graphicFrame>
        <p:nvGraphicFramePr>
          <p:cNvPr id="28" name="Table 27"/>
          <p:cNvGraphicFramePr>
            <a:graphicFrameLocks noGrp="1"/>
          </p:cNvGraphicFramePr>
          <p:nvPr>
            <p:extLst/>
          </p:nvPr>
        </p:nvGraphicFramePr>
        <p:xfrm>
          <a:off x="511175" y="2414995"/>
          <a:ext cx="2738871" cy="2919255"/>
        </p:xfrm>
        <a:graphic>
          <a:graphicData uri="http://schemas.openxmlformats.org/drawingml/2006/table">
            <a:tbl>
              <a:tblPr firstRow="1" firstCol="1" bandRow="1">
                <a:tableStyleId>{72833802-FEF1-4C79-8D5D-14CF1EAF98D9}</a:tableStyleId>
              </a:tblPr>
              <a:tblGrid>
                <a:gridCol w="963694">
                  <a:extLst>
                    <a:ext uri="{9D8B030D-6E8A-4147-A177-3AD203B41FA5}">
                      <a16:colId xmlns:a16="http://schemas.microsoft.com/office/drawing/2014/main" val="20000"/>
                    </a:ext>
                  </a:extLst>
                </a:gridCol>
                <a:gridCol w="841728">
                  <a:extLst>
                    <a:ext uri="{9D8B030D-6E8A-4147-A177-3AD203B41FA5}">
                      <a16:colId xmlns:a16="http://schemas.microsoft.com/office/drawing/2014/main" val="20001"/>
                    </a:ext>
                  </a:extLst>
                </a:gridCol>
                <a:gridCol w="933449">
                  <a:extLst>
                    <a:ext uri="{9D8B030D-6E8A-4147-A177-3AD203B41FA5}">
                      <a16:colId xmlns:a16="http://schemas.microsoft.com/office/drawing/2014/main" val="20002"/>
                    </a:ext>
                  </a:extLst>
                </a:gridCol>
              </a:tblGrid>
              <a:tr h="304800">
                <a:tc>
                  <a:txBody>
                    <a:bodyPr/>
                    <a:lstStyle/>
                    <a:p>
                      <a:pPr marL="0" marR="0" algn="ctr">
                        <a:lnSpc>
                          <a:spcPct val="100000"/>
                        </a:lnSpc>
                        <a:spcBef>
                          <a:spcPts val="0"/>
                        </a:spcBef>
                        <a:spcAft>
                          <a:spcPts val="0"/>
                        </a:spcAft>
                      </a:pPr>
                      <a:r>
                        <a:rPr lang="en-US" sz="1400" b="0" dirty="0" err="1">
                          <a:solidFill>
                            <a:schemeClr val="accent2"/>
                          </a:solidFill>
                          <a:effectLst/>
                          <a:latin typeface="Segoe UI Semibold" panose="020B0702040204020203" pitchFamily="34" charset="0"/>
                          <a:ea typeface="+mn-ea"/>
                          <a:cs typeface="Segoe UI Semibold" panose="020B0702040204020203" pitchFamily="34" charset="0"/>
                        </a:rPr>
                        <a:t>User</a:t>
                      </a:r>
                      <a:r>
                        <a:rPr lang="en-US" sz="1400" b="0" baseline="0" dirty="0" err="1">
                          <a:solidFill>
                            <a:schemeClr val="accent2"/>
                          </a:solidFill>
                          <a:effectLst/>
                          <a:latin typeface="Segoe UI Semibold" panose="020B0702040204020203" pitchFamily="34" charset="0"/>
                          <a:ea typeface="+mn-ea"/>
                          <a:cs typeface="Segoe UI Semibold" panose="020B0702040204020203" pitchFamily="34" charset="0"/>
                        </a:rPr>
                        <a:t>Id</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mn-ea"/>
                          <a:cs typeface="Segoe UI Semibold" panose="020B0702040204020203" pitchFamily="34" charset="0"/>
                        </a:rPr>
                        <a:t>Region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mn-ea"/>
                          <a:cs typeface="Segoe UI Semibold" panose="020B0702040204020203" pitchFamily="34" charset="0"/>
                        </a:rPr>
                        <a:t>Duration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10000"/>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A$A892</a:t>
                      </a: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10500</a:t>
                      </a: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HG54#A</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22270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YSD78@</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38790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JADI899</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18780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YCPB(%U</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17000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BHPY687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16700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BGFSWQ</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en-bs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57750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BSD805</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15675</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BSDYTH7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10250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bl>
          </a:graphicData>
        </a:graphic>
      </p:graphicFrame>
      <p:graphicFrame>
        <p:nvGraphicFramePr>
          <p:cNvPr id="29" name="Table 28"/>
          <p:cNvGraphicFramePr>
            <a:graphicFrameLocks noGrp="1"/>
          </p:cNvGraphicFramePr>
          <p:nvPr>
            <p:extLst/>
          </p:nvPr>
        </p:nvGraphicFramePr>
        <p:xfrm>
          <a:off x="8479354" y="2414995"/>
          <a:ext cx="3214170" cy="2906556"/>
        </p:xfrm>
        <a:graphic>
          <a:graphicData uri="http://schemas.openxmlformats.org/drawingml/2006/table">
            <a:tbl>
              <a:tblPr firstRow="1" firstCol="1" bandRow="1">
                <a:tableStyleId>{72833802-FEF1-4C79-8D5D-14CF1EAF98D9}</a:tableStyleId>
              </a:tblPr>
              <a:tblGrid>
                <a:gridCol w="1071390">
                  <a:extLst>
                    <a:ext uri="{9D8B030D-6E8A-4147-A177-3AD203B41FA5}">
                      <a16:colId xmlns:a16="http://schemas.microsoft.com/office/drawing/2014/main" val="20000"/>
                    </a:ext>
                  </a:extLst>
                </a:gridCol>
                <a:gridCol w="1071390">
                  <a:extLst>
                    <a:ext uri="{9D8B030D-6E8A-4147-A177-3AD203B41FA5}">
                      <a16:colId xmlns:a16="http://schemas.microsoft.com/office/drawing/2014/main" val="20001"/>
                    </a:ext>
                  </a:extLst>
                </a:gridCol>
                <a:gridCol w="1071390">
                  <a:extLst>
                    <a:ext uri="{9D8B030D-6E8A-4147-A177-3AD203B41FA5}">
                      <a16:colId xmlns:a16="http://schemas.microsoft.com/office/drawing/2014/main" val="20002"/>
                    </a:ext>
                  </a:extLst>
                </a:gridCol>
              </a:tblGrid>
              <a:tr h="304800">
                <a:tc>
                  <a:txBody>
                    <a:bodyPr/>
                    <a:lstStyle/>
                    <a:p>
                      <a:pPr marL="0" marR="0" algn="ctr">
                        <a:lnSpc>
                          <a:spcPct val="100000"/>
                        </a:lnSpc>
                        <a:spcBef>
                          <a:spcPts val="0"/>
                        </a:spcBef>
                        <a:spcAft>
                          <a:spcPts val="0"/>
                        </a:spcAft>
                      </a:pPr>
                      <a:r>
                        <a:rPr lang="en-US" sz="1400" b="0" dirty="0" err="1">
                          <a:solidFill>
                            <a:schemeClr val="accent2"/>
                          </a:solidFill>
                          <a:effectLst/>
                          <a:latin typeface="Segoe UI Semibold" panose="020B0702040204020203" pitchFamily="34" charset="0"/>
                          <a:ea typeface="+mn-ea"/>
                          <a:cs typeface="Segoe UI Semibold" panose="020B0702040204020203" pitchFamily="34" charset="0"/>
                        </a:rPr>
                        <a:t>User</a:t>
                      </a:r>
                      <a:r>
                        <a:rPr lang="en-US" sz="1400" b="0" baseline="0" dirty="0" err="1">
                          <a:solidFill>
                            <a:schemeClr val="accent2"/>
                          </a:solidFill>
                          <a:effectLst/>
                          <a:latin typeface="Segoe UI Semibold" panose="020B0702040204020203" pitchFamily="34" charset="0"/>
                          <a:ea typeface="+mn-ea"/>
                          <a:cs typeface="Segoe UI Semibold" panose="020B0702040204020203" pitchFamily="34" charset="0"/>
                        </a:rPr>
                        <a:t>Id</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mn-ea"/>
                          <a:cs typeface="Segoe UI Semibold" panose="020B0702040204020203" pitchFamily="34" charset="0"/>
                        </a:rPr>
                        <a:t>Region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b="0" dirty="0" err="1">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rPr>
                        <a:t>RegionTotal</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A$A892</a:t>
                      </a: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mn-ea"/>
                          <a:cs typeface="+mn-cs"/>
                        </a:rPr>
                        <a:t>71560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HG54#A</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mn-ea"/>
                          <a:cs typeface="+mn-cs"/>
                        </a:rPr>
                        <a:t>71569</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YSD78@</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mn-ea"/>
                          <a:cs typeface="+mn-cs"/>
                        </a:rPr>
                        <a:t>71560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JADI899</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mn-ea"/>
                          <a:cs typeface="+mn-cs"/>
                        </a:rPr>
                        <a:t>52480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YCPB(%U</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mn-ea"/>
                          <a:cs typeface="+mn-cs"/>
                        </a:rPr>
                        <a:t>52480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BHPY687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mn-ea"/>
                          <a:cs typeface="+mn-cs"/>
                        </a:rPr>
                        <a:t>52480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BGFSWQ</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en-bs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mn-ea"/>
                          <a:cs typeface="+mn-cs"/>
                        </a:rPr>
                        <a:t>57750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BSD805</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25925</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BSDYTH7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25925</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bl>
          </a:graphicData>
        </a:graphic>
      </p:graphicFrame>
      <p:sp>
        <p:nvSpPr>
          <p:cNvPr id="30" name="TextBox 29"/>
          <p:cNvSpPr txBox="1"/>
          <p:nvPr/>
        </p:nvSpPr>
        <p:spPr>
          <a:xfrm>
            <a:off x="1626470" y="2069769"/>
            <a:ext cx="508281" cy="307777"/>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irs</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 name="TextBox 30"/>
          <p:cNvSpPr txBox="1"/>
          <p:nvPr/>
        </p:nvSpPr>
        <p:spPr>
          <a:xfrm>
            <a:off x="9651320" y="2059385"/>
            <a:ext cx="897297" cy="307777"/>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a:t>
            </a: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total2</a:t>
            </a:r>
          </a:p>
        </p:txBody>
      </p:sp>
      <p:grpSp>
        <p:nvGrpSpPr>
          <p:cNvPr id="33" name="Group 32"/>
          <p:cNvGrpSpPr/>
          <p:nvPr/>
        </p:nvGrpSpPr>
        <p:grpSpPr>
          <a:xfrm>
            <a:off x="3631401" y="2414995"/>
            <a:ext cx="4466599" cy="2908637"/>
            <a:chOff x="2900134" y="1335314"/>
            <a:chExt cx="6359980" cy="3913606"/>
          </a:xfrm>
        </p:grpSpPr>
        <p:pic>
          <p:nvPicPr>
            <p:cNvPr id="34" name="Picture 33"/>
            <p:cNvPicPr>
              <a:picLocks noChangeAspect="1"/>
            </p:cNvPicPr>
            <p:nvPr/>
          </p:nvPicPr>
          <p:blipFill rotWithShape="1">
            <a:blip r:embed="rId3"/>
            <a:srcRect t="862" b="31542"/>
            <a:stretch/>
          </p:blipFill>
          <p:spPr>
            <a:xfrm>
              <a:off x="2900134" y="1335314"/>
              <a:ext cx="6359980" cy="3913606"/>
            </a:xfrm>
            <a:prstGeom prst="rect">
              <a:avLst/>
            </a:prstGeom>
            <a:noFill/>
            <a:ln>
              <a:noFill/>
            </a:ln>
          </p:spPr>
        </p:pic>
        <p:sp>
          <p:nvSpPr>
            <p:cNvPr id="35" name="Rectangle 34"/>
            <p:cNvSpPr/>
            <p:nvPr/>
          </p:nvSpPr>
          <p:spPr>
            <a:xfrm>
              <a:off x="3189471" y="2029460"/>
              <a:ext cx="6051876" cy="3216661"/>
            </a:xfrm>
            <a:prstGeom prst="rect">
              <a:avLst/>
            </a:prstGeom>
            <a:solidFill>
              <a:schemeClr val="bg1"/>
            </a:solidFill>
            <a:ln w="0">
              <a:solidFill>
                <a:schemeClr val="bg1">
                  <a:lumMod val="75000"/>
                </a:schemeClr>
              </a:solidFill>
            </a:ln>
          </p:spPr>
          <p:txBody>
            <a:bodyPr wrap="square" lIns="91440" tIns="91440" rIns="91440" bIns="9144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C3C00">
                      <a:lumMod val="75000"/>
                    </a:srgbClr>
                  </a:solidFill>
                  <a:effectLst/>
                  <a:uLnTx/>
                  <a:uFillTx/>
                  <a:latin typeface="Consolas" panose="020B0609020204030204" pitchFamily="49" charset="0"/>
                  <a:ea typeface="+mn-ea"/>
                  <a:cs typeface="Consolas" panose="020B0609020204030204" pitchFamily="49" charset="0"/>
                </a:rPr>
                <a:t>@total2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UserId</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Region, </a:t>
              </a:r>
              <a:r>
                <a:rPr kumimoji="0" lang="en-US" sz="1400" b="0" i="0" u="none" strike="noStrike" kern="1200" cap="none" spc="0" normalizeH="0" baseline="0" noProof="0" dirty="0">
                  <a:ln>
                    <a:noFill/>
                  </a:ln>
                  <a:solidFill>
                    <a:srgbClr val="FF00FF"/>
                  </a:solidFill>
                  <a:effectLst/>
                  <a:highlight>
                    <a:srgbClr val="FFFFFF"/>
                  </a:highlight>
                  <a:uLnTx/>
                  <a:uFillTx/>
                  <a:latin typeface="Consolas" panose="020B0609020204030204" pitchFamily="49" charset="0"/>
                  <a:ea typeface="+mn-ea"/>
                  <a:cs typeface="Consolas" panose="020B0609020204030204" pitchFamily="49" charset="0"/>
                </a:rPr>
                <a:t>SUM</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(Duration)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OVER</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PARTITION BY </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Region</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 </a:t>
              </a:r>
              <a:r>
                <a:rPr kumimoji="0" lang="en-US" sz="14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RegionTotal</a:t>
              </a:r>
              <a:r>
                <a:rPr kumimoji="0" lang="en-US" sz="1400" b="0" i="0" u="none" strike="noStrike" kern="1200" cap="none" spc="0" normalizeH="0" baseline="0" noProof="0" dirty="0">
                  <a:ln>
                    <a:noFill/>
                  </a:ln>
                  <a:solidFill>
                    <a:srgbClr val="000000">
                      <a:lumMod val="65000"/>
                      <a:lumOff val="35000"/>
                    </a:srgbClr>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DC3C00">
                      <a:lumMod val="75000"/>
                    </a:srgbClr>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DC3C00">
                      <a:lumMod val="75000"/>
                    </a:srgbClr>
                  </a:solidFill>
                  <a:effectLst/>
                  <a:uLnTx/>
                  <a:uFillTx/>
                  <a:latin typeface="Consolas" panose="020B0609020204030204" pitchFamily="49" charset="0"/>
                  <a:ea typeface="+mn-ea"/>
                  <a:cs typeface="Consolas" panose="020B0609020204030204" pitchFamily="49" charset="0"/>
                </a:rPr>
                <a:t>irs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p:txBody>
        </p:sp>
      </p:grpSp>
      <p:cxnSp>
        <p:nvCxnSpPr>
          <p:cNvPr id="36" name="Straight Connector 35"/>
          <p:cNvCxnSpPr/>
          <p:nvPr/>
        </p:nvCxnSpPr>
        <p:spPr>
          <a:xfrm>
            <a:off x="3297779" y="3916135"/>
            <a:ext cx="285889" cy="0"/>
          </a:xfrm>
          <a:prstGeom prst="line">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145733" y="3916135"/>
            <a:ext cx="285889" cy="0"/>
          </a:xfrm>
          <a:prstGeom prst="line">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31401" y="5323632"/>
            <a:ext cx="4460568" cy="615553"/>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Sum the duration over the </a:t>
            </a:r>
            <a:br>
              <a:rPr kumimoji="0" lang="en-US" sz="2000" b="0" i="0" u="none" strike="noStrike" kern="1200" cap="none" spc="0" normalizeH="0" baseline="0" noProof="0" dirty="0">
                <a:ln>
                  <a:noFill/>
                </a:ln>
                <a:solidFill>
                  <a:srgbClr val="505050"/>
                </a:solidFill>
                <a:effectLst/>
                <a:uLnTx/>
                <a:uFillTx/>
                <a:latin typeface="Segoe UI"/>
                <a:ea typeface="+mn-ea"/>
                <a:cs typeface="+mn-cs"/>
              </a:rPr>
            </a:br>
            <a:r>
              <a:rPr kumimoji="0" lang="en-US" sz="2000" b="0" i="0" u="none" strike="noStrike" kern="1200" cap="none" spc="0" normalizeH="0" baseline="0" noProof="0" dirty="0">
                <a:ln>
                  <a:noFill/>
                </a:ln>
                <a:solidFill>
                  <a:srgbClr val="505050"/>
                </a:solidFill>
                <a:effectLst/>
                <a:uLnTx/>
                <a:uFillTx/>
                <a:latin typeface="Segoe UI"/>
                <a:ea typeface="+mn-ea"/>
                <a:cs typeface="+mn-cs"/>
              </a:rPr>
              <a:t>window of region</a:t>
            </a:r>
          </a:p>
        </p:txBody>
      </p:sp>
      <p:grpSp>
        <p:nvGrpSpPr>
          <p:cNvPr id="20" name="Group 19"/>
          <p:cNvGrpSpPr/>
          <p:nvPr/>
        </p:nvGrpSpPr>
        <p:grpSpPr>
          <a:xfrm>
            <a:off x="0" y="1028878"/>
            <a:ext cx="12192000" cy="804223"/>
            <a:chOff x="0" y="1028878"/>
            <a:chExt cx="12192000" cy="804223"/>
          </a:xfrm>
        </p:grpSpPr>
        <p:sp>
          <p:nvSpPr>
            <p:cNvPr id="21" name="Rectangle 20"/>
            <p:cNvSpPr/>
            <p:nvPr/>
          </p:nvSpPr>
          <p:spPr bwMode="auto">
            <a:xfrm>
              <a:off x="0" y="1202024"/>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List user ids, region and total duration of time spent on the website by region </a:t>
              </a:r>
            </a:p>
          </p:txBody>
        </p:sp>
        <p:sp>
          <p:nvSpPr>
            <p:cNvPr id="22" name="Rounded Rectangle 21"/>
            <p:cNvSpPr/>
            <p:nvPr/>
          </p:nvSpPr>
          <p:spPr bwMode="auto">
            <a:xfrm>
              <a:off x="145823" y="1028878"/>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6</a:t>
              </a: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607116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650" name="think-cell Slide" r:id="rId5" imgW="378" imgH="377" progId="TCLayout.ActiveDocument.1">
                  <p:embed/>
                </p:oleObj>
              </mc:Choice>
              <mc:Fallback>
                <p:oleObj name="think-cell Slide" r:id="rId5" imgW="378" imgH="377"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Windowing functions: </a:t>
            </a:r>
            <a:r>
              <a:rPr lang="en-US" dirty="0">
                <a:solidFill>
                  <a:schemeClr val="accent2"/>
                </a:solidFill>
              </a:rPr>
              <a:t>aggregations</a:t>
            </a:r>
          </a:p>
        </p:txBody>
      </p:sp>
      <p:graphicFrame>
        <p:nvGraphicFramePr>
          <p:cNvPr id="9" name="Table 8"/>
          <p:cNvGraphicFramePr>
            <a:graphicFrameLocks noGrp="1"/>
          </p:cNvGraphicFramePr>
          <p:nvPr>
            <p:extLst/>
          </p:nvPr>
        </p:nvGraphicFramePr>
        <p:xfrm>
          <a:off x="511175" y="2414995"/>
          <a:ext cx="2738871" cy="2919255"/>
        </p:xfrm>
        <a:graphic>
          <a:graphicData uri="http://schemas.openxmlformats.org/drawingml/2006/table">
            <a:tbl>
              <a:tblPr firstRow="1" firstCol="1" bandRow="1">
                <a:tableStyleId>{72833802-FEF1-4C79-8D5D-14CF1EAF98D9}</a:tableStyleId>
              </a:tblPr>
              <a:tblGrid>
                <a:gridCol w="963694">
                  <a:extLst>
                    <a:ext uri="{9D8B030D-6E8A-4147-A177-3AD203B41FA5}">
                      <a16:colId xmlns:a16="http://schemas.microsoft.com/office/drawing/2014/main" val="20000"/>
                    </a:ext>
                  </a:extLst>
                </a:gridCol>
                <a:gridCol w="841728">
                  <a:extLst>
                    <a:ext uri="{9D8B030D-6E8A-4147-A177-3AD203B41FA5}">
                      <a16:colId xmlns:a16="http://schemas.microsoft.com/office/drawing/2014/main" val="20001"/>
                    </a:ext>
                  </a:extLst>
                </a:gridCol>
                <a:gridCol w="933449">
                  <a:extLst>
                    <a:ext uri="{9D8B030D-6E8A-4147-A177-3AD203B41FA5}">
                      <a16:colId xmlns:a16="http://schemas.microsoft.com/office/drawing/2014/main" val="20002"/>
                    </a:ext>
                  </a:extLst>
                </a:gridCol>
              </a:tblGrid>
              <a:tr h="304800">
                <a:tc>
                  <a:txBody>
                    <a:bodyPr/>
                    <a:lstStyle/>
                    <a:p>
                      <a:pPr marL="0" marR="0" algn="ctr">
                        <a:lnSpc>
                          <a:spcPct val="100000"/>
                        </a:lnSpc>
                        <a:spcBef>
                          <a:spcPts val="0"/>
                        </a:spcBef>
                        <a:spcAft>
                          <a:spcPts val="0"/>
                        </a:spcAft>
                      </a:pPr>
                      <a:r>
                        <a:rPr lang="en-US" sz="1400" b="0" dirty="0" err="1">
                          <a:solidFill>
                            <a:schemeClr val="accent2"/>
                          </a:solidFill>
                          <a:effectLst/>
                          <a:latin typeface="Segoe UI Semibold" panose="020B0702040204020203" pitchFamily="34" charset="0"/>
                          <a:ea typeface="+mn-ea"/>
                          <a:cs typeface="Segoe UI Semibold" panose="020B0702040204020203" pitchFamily="34" charset="0"/>
                        </a:rPr>
                        <a:t>User</a:t>
                      </a:r>
                      <a:r>
                        <a:rPr lang="en-US" sz="1400" b="0" baseline="0" dirty="0" err="1">
                          <a:solidFill>
                            <a:schemeClr val="accent2"/>
                          </a:solidFill>
                          <a:effectLst/>
                          <a:latin typeface="Segoe UI Semibold" panose="020B0702040204020203" pitchFamily="34" charset="0"/>
                          <a:ea typeface="+mn-ea"/>
                          <a:cs typeface="Segoe UI Semibold" panose="020B0702040204020203" pitchFamily="34" charset="0"/>
                        </a:rPr>
                        <a:t>Id</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mn-ea"/>
                          <a:cs typeface="Segoe UI Semibold" panose="020B0702040204020203" pitchFamily="34" charset="0"/>
                        </a:rPr>
                        <a:t>Region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mn-ea"/>
                          <a:cs typeface="Segoe UI Semibold" panose="020B0702040204020203" pitchFamily="34" charset="0"/>
                        </a:rPr>
                        <a:t>Duration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10000"/>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A$A892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10500</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HG54#A</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22270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YSD78@</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38790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JADI899</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18780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YCPB(%U</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17000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BHPY687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16700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BGFSWQ</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en-bs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57750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BSD805</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15675</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BSDYTH7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10250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bl>
          </a:graphicData>
        </a:graphic>
      </p:graphicFrame>
      <p:graphicFrame>
        <p:nvGraphicFramePr>
          <p:cNvPr id="10" name="Table 9"/>
          <p:cNvGraphicFramePr>
            <a:graphicFrameLocks noGrp="1"/>
          </p:cNvGraphicFramePr>
          <p:nvPr>
            <p:extLst/>
          </p:nvPr>
        </p:nvGraphicFramePr>
        <p:xfrm>
          <a:off x="8479354" y="2414995"/>
          <a:ext cx="3214171" cy="2906556"/>
        </p:xfrm>
        <a:graphic>
          <a:graphicData uri="http://schemas.openxmlformats.org/drawingml/2006/table">
            <a:tbl>
              <a:tblPr firstRow="1" firstCol="1" bandRow="1">
                <a:tableStyleId>{72833802-FEF1-4C79-8D5D-14CF1EAF98D9}</a:tableStyleId>
              </a:tblPr>
              <a:tblGrid>
                <a:gridCol w="994346">
                  <a:extLst>
                    <a:ext uri="{9D8B030D-6E8A-4147-A177-3AD203B41FA5}">
                      <a16:colId xmlns:a16="http://schemas.microsoft.com/office/drawing/2014/main" val="20000"/>
                    </a:ext>
                  </a:extLst>
                </a:gridCol>
                <a:gridCol w="815446">
                  <a:extLst>
                    <a:ext uri="{9D8B030D-6E8A-4147-A177-3AD203B41FA5}">
                      <a16:colId xmlns:a16="http://schemas.microsoft.com/office/drawing/2014/main" val="20001"/>
                    </a:ext>
                  </a:extLst>
                </a:gridCol>
                <a:gridCol w="1404379">
                  <a:extLst>
                    <a:ext uri="{9D8B030D-6E8A-4147-A177-3AD203B41FA5}">
                      <a16:colId xmlns:a16="http://schemas.microsoft.com/office/drawing/2014/main" val="20002"/>
                    </a:ext>
                  </a:extLst>
                </a:gridCol>
              </a:tblGrid>
              <a:tr h="304800">
                <a:tc>
                  <a:txBody>
                    <a:bodyPr/>
                    <a:lstStyle/>
                    <a:p>
                      <a:pPr marL="0" marR="0" algn="ctr">
                        <a:lnSpc>
                          <a:spcPct val="100000"/>
                        </a:lnSpc>
                        <a:spcBef>
                          <a:spcPts val="0"/>
                        </a:spcBef>
                        <a:spcAft>
                          <a:spcPts val="0"/>
                        </a:spcAft>
                      </a:pPr>
                      <a:r>
                        <a:rPr lang="en-US" sz="1400" b="0" dirty="0" err="1">
                          <a:solidFill>
                            <a:schemeClr val="accent2"/>
                          </a:solidFill>
                          <a:effectLst/>
                          <a:latin typeface="Segoe UI Semibold" panose="020B0702040204020203" pitchFamily="34" charset="0"/>
                          <a:ea typeface="+mn-ea"/>
                          <a:cs typeface="Segoe UI Semibold" panose="020B0702040204020203" pitchFamily="34" charset="0"/>
                        </a:rPr>
                        <a:t>User</a:t>
                      </a:r>
                      <a:r>
                        <a:rPr lang="en-US" sz="1400" b="0" baseline="0" dirty="0" err="1">
                          <a:solidFill>
                            <a:schemeClr val="accent2"/>
                          </a:solidFill>
                          <a:effectLst/>
                          <a:latin typeface="Segoe UI Semibold" panose="020B0702040204020203" pitchFamily="34" charset="0"/>
                          <a:ea typeface="+mn-ea"/>
                          <a:cs typeface="Segoe UI Semibold" panose="020B0702040204020203" pitchFamily="34" charset="0"/>
                        </a:rPr>
                        <a:t>Id</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mn-ea"/>
                          <a:cs typeface="Segoe UI Semibold" panose="020B0702040204020203" pitchFamily="34" charset="0"/>
                        </a:rPr>
                        <a:t>Region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b="0" dirty="0" err="1">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rPr>
                        <a:t>CountByRegion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A$A892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3</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HG54#A</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3</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YSD78@</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3</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JADI899</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3</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YCPB(%U</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3</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BHPY687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3</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BGFSWQ</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en-bs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1</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BSD805</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289084">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BSDYTH7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2</a:t>
                      </a:r>
                    </a:p>
                  </a:txBody>
                  <a:tcPr marL="45720" marR="45720" marT="27432" marB="27432"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bl>
          </a:graphicData>
        </a:graphic>
      </p:graphicFrame>
      <p:sp>
        <p:nvSpPr>
          <p:cNvPr id="16" name="TextBox 15"/>
          <p:cNvSpPr txBox="1"/>
          <p:nvPr/>
        </p:nvSpPr>
        <p:spPr>
          <a:xfrm>
            <a:off x="1626470" y="2069769"/>
            <a:ext cx="508281" cy="307777"/>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irs</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TextBox 16"/>
          <p:cNvSpPr txBox="1"/>
          <p:nvPr/>
        </p:nvSpPr>
        <p:spPr>
          <a:xfrm>
            <a:off x="9651320" y="2059385"/>
            <a:ext cx="870238" cy="307777"/>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@result</a:t>
            </a:r>
          </a:p>
        </p:txBody>
      </p:sp>
      <p:grpSp>
        <p:nvGrpSpPr>
          <p:cNvPr id="5" name="Group 4"/>
          <p:cNvGrpSpPr/>
          <p:nvPr/>
        </p:nvGrpSpPr>
        <p:grpSpPr>
          <a:xfrm>
            <a:off x="3632199" y="2414995"/>
            <a:ext cx="4466599" cy="3332201"/>
            <a:chOff x="3632199" y="2414995"/>
            <a:chExt cx="4466599" cy="3332201"/>
          </a:xfrm>
        </p:grpSpPr>
        <p:sp>
          <p:nvSpPr>
            <p:cNvPr id="14" name="Rectangle 13"/>
            <p:cNvSpPr/>
            <p:nvPr/>
          </p:nvSpPr>
          <p:spPr>
            <a:xfrm>
              <a:off x="4116301" y="5470197"/>
              <a:ext cx="3498394" cy="276999"/>
            </a:xfrm>
            <a:prstGeom prst="rect">
              <a:avLst/>
            </a:prstGeom>
          </p:spPr>
          <p:txBody>
            <a:bodyPr wrap="non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Count number of users per region</a:t>
              </a:r>
              <a:endParaRPr kumimoji="0" lang="en-US" sz="1800" b="0" i="1" u="none" strike="noStrike" kern="1200" cap="none" spc="0" normalizeH="0" baseline="0" noProof="0" dirty="0">
                <a:ln>
                  <a:noFill/>
                </a:ln>
                <a:solidFill>
                  <a:srgbClr val="505050"/>
                </a:solidFill>
                <a:effectLst/>
                <a:uLnTx/>
                <a:uFillTx/>
                <a:latin typeface="Segoe UI"/>
                <a:ea typeface="+mn-ea"/>
                <a:cs typeface="+mn-cs"/>
              </a:endParaRPr>
            </a:p>
          </p:txBody>
        </p:sp>
        <p:grpSp>
          <p:nvGrpSpPr>
            <p:cNvPr id="20" name="Group 19"/>
            <p:cNvGrpSpPr/>
            <p:nvPr/>
          </p:nvGrpSpPr>
          <p:grpSpPr>
            <a:xfrm>
              <a:off x="3632199" y="2414995"/>
              <a:ext cx="4466599" cy="2906556"/>
              <a:chOff x="2900134" y="1335314"/>
              <a:chExt cx="6359980" cy="3910806"/>
            </a:xfrm>
          </p:grpSpPr>
          <p:pic>
            <p:nvPicPr>
              <p:cNvPr id="21" name="Picture 20"/>
              <p:cNvPicPr>
                <a:picLocks noChangeAspect="1"/>
              </p:cNvPicPr>
              <p:nvPr/>
            </p:nvPicPr>
            <p:blipFill rotWithShape="1">
              <a:blip r:embed="rId7"/>
              <a:srcRect t="862" b="32313"/>
              <a:stretch/>
            </p:blipFill>
            <p:spPr>
              <a:xfrm>
                <a:off x="2900134" y="1335314"/>
                <a:ext cx="6359980" cy="3910805"/>
              </a:xfrm>
              <a:prstGeom prst="rect">
                <a:avLst/>
              </a:prstGeom>
              <a:noFill/>
              <a:ln>
                <a:noFill/>
              </a:ln>
            </p:spPr>
          </p:pic>
          <p:sp>
            <p:nvSpPr>
              <p:cNvPr id="22" name="Rectangle 21"/>
              <p:cNvSpPr/>
              <p:nvPr/>
            </p:nvSpPr>
            <p:spPr>
              <a:xfrm>
                <a:off x="3188493" y="2029460"/>
                <a:ext cx="6057207" cy="3216660"/>
              </a:xfrm>
              <a:prstGeom prst="rect">
                <a:avLst/>
              </a:prstGeom>
              <a:solidFill>
                <a:schemeClr val="bg1"/>
              </a:solidFill>
              <a:ln w="0">
                <a:solidFill>
                  <a:schemeClr val="bg1">
                    <a:lumMod val="75000"/>
                  </a:schemeClr>
                </a:solidFill>
              </a:ln>
            </p:spPr>
            <p:txBody>
              <a:bodyPr wrap="square" lIns="91440" tIns="91440" rIns="91440" bIns="9144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C3C00">
                        <a:lumMod val="75000"/>
                      </a:srgbClr>
                    </a:solidFill>
                    <a:effectLst/>
                    <a:uLnTx/>
                    <a:uFillTx/>
                    <a:latin typeface="Consolas" panose="020B0609020204030204" pitchFamily="49" charset="0"/>
                    <a:ea typeface="+mn-ea"/>
                    <a:cs typeface="Consolas" panose="020B0609020204030204" pitchFamily="49" charset="0"/>
                  </a:rPr>
                  <a:t>@result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UserId</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Region,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FF"/>
                    </a:solidFill>
                    <a:effectLst/>
                    <a:highlight>
                      <a:srgbClr val="FFFFFF"/>
                    </a:highlight>
                    <a:uLnTx/>
                    <a:uFillTx/>
                    <a:latin typeface="Consolas" panose="020B0609020204030204" pitchFamily="49" charset="0"/>
                    <a:ea typeface="+mn-ea"/>
                    <a:cs typeface="Consolas" panose="020B0609020204030204" pitchFamily="49" charset="0"/>
                  </a:rPr>
                  <a:t>COUNT</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OVER( PARTITION BY </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Region</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CountByRegion</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DC3C00">
                        <a:lumMod val="75000"/>
                      </a:srgbClr>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DC3C00">
                        <a:lumMod val="75000"/>
                      </a:srgbClr>
                    </a:solidFill>
                    <a:effectLst/>
                    <a:uLnTx/>
                    <a:uFillTx/>
                    <a:latin typeface="Consolas" panose="020B0609020204030204" pitchFamily="49" charset="0"/>
                    <a:ea typeface="+mn-ea"/>
                    <a:cs typeface="Consolas" panose="020B0609020204030204" pitchFamily="49" charset="0"/>
                  </a:rPr>
                  <a:t>irs</a:t>
                </a:r>
                <a:r>
                  <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p:txBody>
          </p:sp>
        </p:grpSp>
      </p:grpSp>
      <p:cxnSp>
        <p:nvCxnSpPr>
          <p:cNvPr id="23" name="Straight Connector 22"/>
          <p:cNvCxnSpPr/>
          <p:nvPr/>
        </p:nvCxnSpPr>
        <p:spPr>
          <a:xfrm>
            <a:off x="3298178" y="3916135"/>
            <a:ext cx="285889" cy="0"/>
          </a:xfrm>
          <a:prstGeom prst="line">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146132" y="3916135"/>
            <a:ext cx="285889" cy="0"/>
          </a:xfrm>
          <a:prstGeom prst="line">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0" y="1028878"/>
            <a:ext cx="12192000" cy="804223"/>
            <a:chOff x="0" y="1028878"/>
            <a:chExt cx="12192000" cy="804223"/>
          </a:xfrm>
        </p:grpSpPr>
        <p:sp>
          <p:nvSpPr>
            <p:cNvPr id="28" name="Rectangle 27"/>
            <p:cNvSpPr/>
            <p:nvPr/>
          </p:nvSpPr>
          <p:spPr bwMode="auto">
            <a:xfrm>
              <a:off x="0" y="1202024"/>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List count of users by region </a:t>
              </a:r>
            </a:p>
          </p:txBody>
        </p:sp>
        <p:sp>
          <p:nvSpPr>
            <p:cNvPr id="29" name="Rounded Rectangle 28"/>
            <p:cNvSpPr/>
            <p:nvPr/>
          </p:nvSpPr>
          <p:spPr bwMode="auto">
            <a:xfrm>
              <a:off x="145823" y="1028878"/>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7</a:t>
              </a: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520144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10569648" y="2877945"/>
            <a:ext cx="1526179" cy="536177"/>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itle 26"/>
          <p:cNvSpPr>
            <a:spLocks noGrp="1"/>
          </p:cNvSpPr>
          <p:nvPr>
            <p:ph type="title"/>
          </p:nvPr>
        </p:nvSpPr>
        <p:spPr>
          <a:xfrm>
            <a:off x="230708" y="118892"/>
            <a:ext cx="11655840" cy="899665"/>
          </a:xfrm>
        </p:spPr>
        <p:txBody>
          <a:bodyPr/>
          <a:lstStyle/>
          <a:p>
            <a:r>
              <a:rPr lang="en-US" sz="4000" dirty="0">
                <a:solidFill>
                  <a:schemeClr val="bg1">
                    <a:lumMod val="75000"/>
                  </a:schemeClr>
                </a:solidFill>
              </a:rPr>
              <a:t>Machine Learning</a:t>
            </a:r>
          </a:p>
        </p:txBody>
      </p:sp>
      <p:sp>
        <p:nvSpPr>
          <p:cNvPr id="134" name="Rectangle 133"/>
          <p:cNvSpPr/>
          <p:nvPr/>
        </p:nvSpPr>
        <p:spPr bwMode="auto">
          <a:xfrm>
            <a:off x="8513333" y="1189495"/>
            <a:ext cx="1701999" cy="2870523"/>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04395" y="4184315"/>
            <a:ext cx="1710936" cy="1267591"/>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53474" y="1189495"/>
            <a:ext cx="1627735"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365801" y="1189495"/>
            <a:ext cx="1674553"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43439" y="1189495"/>
            <a:ext cx="1722875" cy="4262412"/>
          </a:xfrm>
          <a:prstGeom prst="rect">
            <a:avLst/>
          </a:prstGeom>
          <a:solidFill>
            <a:schemeClr val="bg2"/>
          </a:solidFill>
          <a:ln w="31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45" name="Rectangle 144"/>
          <p:cNvSpPr/>
          <p:nvPr/>
        </p:nvSpPr>
        <p:spPr>
          <a:xfrm>
            <a:off x="4856620" y="2670549"/>
            <a:ext cx="947797"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SQL 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Warehouse</a:t>
            </a:r>
          </a:p>
        </p:txBody>
      </p:sp>
      <p:sp>
        <p:nvSpPr>
          <p:cNvPr id="149" name="Rectangle 148"/>
          <p:cNvSpPr/>
          <p:nvPr/>
        </p:nvSpPr>
        <p:spPr>
          <a:xfrm>
            <a:off x="7073121" y="1926406"/>
            <a:ext cx="869531"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Machine Learning</a:t>
            </a:r>
          </a:p>
        </p:txBody>
      </p:sp>
      <p:sp>
        <p:nvSpPr>
          <p:cNvPr id="147" name="Rectangle 146"/>
          <p:cNvSpPr/>
          <p:nvPr/>
        </p:nvSpPr>
        <p:spPr>
          <a:xfrm>
            <a:off x="4868726" y="1943073"/>
            <a:ext cx="960743"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Data Lake Store</a:t>
            </a:r>
          </a:p>
        </p:txBody>
      </p:sp>
      <p:grpSp>
        <p:nvGrpSpPr>
          <p:cNvPr id="239" name="Group 238"/>
          <p:cNvGrpSpPr/>
          <p:nvPr/>
        </p:nvGrpSpPr>
        <p:grpSpPr>
          <a:xfrm>
            <a:off x="4517031" y="2010583"/>
            <a:ext cx="235343" cy="235343"/>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3" name="Rectangle 262"/>
          <p:cNvSpPr/>
          <p:nvPr/>
        </p:nvSpPr>
        <p:spPr>
          <a:xfrm>
            <a:off x="9039657" y="4919562"/>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Power BI</a:t>
            </a:r>
          </a:p>
        </p:txBody>
      </p:sp>
      <p:grpSp>
        <p:nvGrpSpPr>
          <p:cNvPr id="30" name="Group 29"/>
          <p:cNvGrpSpPr/>
          <p:nvPr/>
        </p:nvGrpSpPr>
        <p:grpSpPr>
          <a:xfrm>
            <a:off x="8704467" y="4944835"/>
            <a:ext cx="304404" cy="194560"/>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51" name="Group 350"/>
          <p:cNvGrpSpPr/>
          <p:nvPr/>
        </p:nvGrpSpPr>
        <p:grpSpPr>
          <a:xfrm>
            <a:off x="4536426"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7" name="Rectangle 126"/>
          <p:cNvSpPr/>
          <p:nvPr/>
        </p:nvSpPr>
        <p:spPr bwMode="auto">
          <a:xfrm>
            <a:off x="4445702" y="1902230"/>
            <a:ext cx="1465855" cy="509029"/>
          </a:xfrm>
          <a:prstGeom prst="rect">
            <a:avLst/>
          </a:prstGeom>
          <a:no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p:cNvGrpSpPr/>
          <p:nvPr/>
        </p:nvGrpSpPr>
        <p:grpSpPr>
          <a:xfrm>
            <a:off x="6573203" y="1902230"/>
            <a:ext cx="1455515" cy="509029"/>
            <a:chOff x="6573203" y="1902229"/>
            <a:chExt cx="1455514" cy="509029"/>
          </a:xfrm>
        </p:grpSpPr>
        <p:sp>
          <p:nvSpPr>
            <p:cNvPr id="303" name="Freeform 302"/>
            <p:cNvSpPr/>
            <p:nvPr/>
          </p:nvSpPr>
          <p:spPr bwMode="auto">
            <a:xfrm flipH="1">
              <a:off x="670773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0" name="Rectangle 129"/>
            <p:cNvSpPr/>
            <p:nvPr/>
          </p:nvSpPr>
          <p:spPr bwMode="auto">
            <a:xfrm>
              <a:off x="6573203" y="1902229"/>
              <a:ext cx="1455514" cy="509029"/>
            </a:xfrm>
            <a:prstGeom prst="rect">
              <a:avLst/>
            </a:prstGeom>
            <a:no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2" name="Rectangle 151"/>
          <p:cNvSpPr/>
          <p:nvPr/>
        </p:nvSpPr>
        <p:spPr bwMode="auto">
          <a:xfrm>
            <a:off x="4462559" y="2623877"/>
            <a:ext cx="1465855" cy="517859"/>
          </a:xfrm>
          <a:prstGeom prst="rect">
            <a:avLst/>
          </a:prstGeom>
          <a:no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p:cNvSpPr/>
          <p:nvPr/>
        </p:nvSpPr>
        <p:spPr bwMode="auto">
          <a:xfrm>
            <a:off x="8625179" y="4833997"/>
            <a:ext cx="1465855" cy="452848"/>
          </a:xfrm>
          <a:prstGeom prst="rect">
            <a:avLst/>
          </a:prstGeom>
          <a:no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 name="Elbow Connector 2"/>
          <p:cNvCxnSpPr>
            <a:stCxn id="152" idx="3"/>
            <a:endCxn id="130" idx="1"/>
          </p:cNvCxnSpPr>
          <p:nvPr/>
        </p:nvCxnSpPr>
        <p:spPr>
          <a:xfrm flipV="1">
            <a:off x="5928414" y="2156745"/>
            <a:ext cx="644791" cy="726063"/>
          </a:xfrm>
          <a:prstGeom prst="bentConnector3">
            <a:avLst>
              <a:gd name="adj1" fmla="val 50000"/>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127" idx="3"/>
            <a:endCxn id="130" idx="1"/>
          </p:cNvCxnSpPr>
          <p:nvPr/>
        </p:nvCxnSpPr>
        <p:spPr>
          <a:xfrm>
            <a:off x="5911555" y="2156745"/>
            <a:ext cx="661648" cy="12700"/>
          </a:xfrm>
          <a:prstGeom prst="bentConnector3">
            <a:avLst>
              <a:gd name="adj1" fmla="val 50000"/>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1181257" y="2955808"/>
            <a:ext cx="836571"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Apps</a:t>
            </a:r>
          </a:p>
        </p:txBody>
      </p:sp>
      <p:sp>
        <p:nvSpPr>
          <p:cNvPr id="117" name="Freeform 116"/>
          <p:cNvSpPr>
            <a:spLocks/>
          </p:cNvSpPr>
          <p:nvPr/>
        </p:nvSpPr>
        <p:spPr bwMode="auto">
          <a:xfrm>
            <a:off x="10662857" y="2985351"/>
            <a:ext cx="433219" cy="33510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lumMod val="95000"/>
            </a:schemeClr>
          </a:solidFill>
          <a:ln>
            <a:noFill/>
          </a:ln>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cxnSp>
        <p:nvCxnSpPr>
          <p:cNvPr id="121" name="Elbow Connector 120"/>
          <p:cNvCxnSpPr>
            <a:stCxn id="130" idx="3"/>
            <a:endCxn id="118" idx="1"/>
          </p:cNvCxnSpPr>
          <p:nvPr/>
        </p:nvCxnSpPr>
        <p:spPr>
          <a:xfrm>
            <a:off x="8028717" y="2156744"/>
            <a:ext cx="2540931" cy="989288"/>
          </a:xfrm>
          <a:prstGeom prst="bentConnector3">
            <a:avLst>
              <a:gd name="adj1" fmla="val 11320"/>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9285372" y="1926406"/>
            <a:ext cx="854448"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Cognitive Services</a:t>
            </a:r>
          </a:p>
        </p:txBody>
      </p:sp>
      <p:grpSp>
        <p:nvGrpSpPr>
          <p:cNvPr id="103" name="Group 102"/>
          <p:cNvGrpSpPr/>
          <p:nvPr/>
        </p:nvGrpSpPr>
        <p:grpSpPr>
          <a:xfrm>
            <a:off x="8724281" y="1999863"/>
            <a:ext cx="400460" cy="256783"/>
            <a:chOff x="7822816" y="2717080"/>
            <a:chExt cx="427431" cy="274077"/>
          </a:xfrm>
        </p:grpSpPr>
        <p:sp>
          <p:nvSpPr>
            <p:cNvPr id="110" name="Freeform 1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2" name="Rectangle 111"/>
          <p:cNvSpPr/>
          <p:nvPr/>
        </p:nvSpPr>
        <p:spPr bwMode="auto">
          <a:xfrm>
            <a:off x="8598240" y="1904318"/>
            <a:ext cx="1455515" cy="506943"/>
          </a:xfrm>
          <a:prstGeom prst="rect">
            <a:avLst/>
          </a:prstGeom>
          <a:noFill/>
          <a:ln w="28575">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3" name="Elbow Connector 112"/>
          <p:cNvCxnSpPr>
            <a:stCxn id="112" idx="2"/>
            <a:endCxn id="118" idx="1"/>
          </p:cNvCxnSpPr>
          <p:nvPr/>
        </p:nvCxnSpPr>
        <p:spPr>
          <a:xfrm rot="16200000" flipH="1">
            <a:off x="9580437" y="2156821"/>
            <a:ext cx="734772" cy="1243651"/>
          </a:xfrm>
          <a:prstGeom prst="bentConnector2">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130" idx="3"/>
            <a:endCxn id="154" idx="1"/>
          </p:cNvCxnSpPr>
          <p:nvPr/>
        </p:nvCxnSpPr>
        <p:spPr>
          <a:xfrm>
            <a:off x="8028718" y="2156744"/>
            <a:ext cx="596463" cy="2903677"/>
          </a:xfrm>
          <a:prstGeom prst="bentConnector3">
            <a:avLst>
              <a:gd name="adj1" fmla="val 48957"/>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2255277" y="1873937"/>
            <a:ext cx="1465855" cy="452849"/>
            <a:chOff x="2255276" y="1873931"/>
            <a:chExt cx="1465854" cy="452848"/>
          </a:xfrm>
        </p:grpSpPr>
        <p:sp>
          <p:nvSpPr>
            <p:cNvPr id="125" name="Rectangle 124"/>
            <p:cNvSpPr/>
            <p:nvPr/>
          </p:nvSpPr>
          <p:spPr bwMode="auto">
            <a:xfrm>
              <a:off x="2255276" y="1873931"/>
              <a:ext cx="1465854" cy="452848"/>
            </a:xfrm>
            <a:prstGeom prst="rect">
              <a:avLst/>
            </a:prstGeom>
            <a:solidFill>
              <a:schemeClr val="accent5">
                <a:lumMod val="40000"/>
                <a:lumOff val="6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a:xfrm>
              <a:off x="2809917" y="1890136"/>
              <a:ext cx="859264" cy="430886"/>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50000"/>
                    </a:srgbClr>
                  </a:solidFill>
                  <a:effectLst/>
                  <a:uLnTx/>
                  <a:uFillTx/>
                  <a:latin typeface="Segoe UI"/>
                  <a:ea typeface="+mn-ea"/>
                  <a:cs typeface="Segoe UI Semilight" panose="020B0402040204020203" pitchFamily="34" charset="0"/>
                </a:rPr>
                <a:t>Data Factory</a:t>
              </a:r>
              <a:endParaRPr kumimoji="0" lang="en-US" sz="1100" b="0" i="0" u="none" strike="noStrike" kern="0" cap="none" spc="0" normalizeH="0" baseline="0" noProof="0" dirty="0">
                <a:ln>
                  <a:noFill/>
                </a:ln>
                <a:solidFill>
                  <a:srgbClr val="505050">
                    <a:lumMod val="50000"/>
                  </a:srgbClr>
                </a:solidFill>
                <a:effectLst/>
                <a:uLnTx/>
                <a:uFillTx/>
                <a:latin typeface="Segoe UI"/>
                <a:ea typeface="+mn-ea"/>
                <a:cs typeface="+mn-cs"/>
              </a:endParaRPr>
            </a:p>
          </p:txBody>
        </p:sp>
        <p:sp>
          <p:nvSpPr>
            <p:cNvPr id="128" name="Freeform 127"/>
            <p:cNvSpPr/>
            <p:nvPr/>
          </p:nvSpPr>
          <p:spPr bwMode="auto">
            <a:xfrm>
              <a:off x="2384804"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lumMod val="50000"/>
                  </a:srgbClr>
                </a:solidFill>
                <a:effectLst/>
                <a:uLnTx/>
                <a:uFillTx/>
                <a:latin typeface="Segoe UI"/>
                <a:ea typeface="Segoe UI" pitchFamily="34" charset="0"/>
                <a:cs typeface="Segoe UI" pitchFamily="34" charset="0"/>
              </a:endParaRPr>
            </a:p>
          </p:txBody>
        </p:sp>
      </p:grpSp>
      <p:sp>
        <p:nvSpPr>
          <p:cNvPr id="129" name="TextBox 128"/>
          <p:cNvSpPr txBox="1"/>
          <p:nvPr/>
        </p:nvSpPr>
        <p:spPr>
          <a:xfrm>
            <a:off x="2373673" y="2395396"/>
            <a:ext cx="1199687"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FFFFFF">
                    <a:lumMod val="85000"/>
                  </a:srgbClr>
                </a:solidFill>
                <a:effectLst/>
                <a:uLnTx/>
                <a:uFillTx/>
                <a:latin typeface="Segoe UI Light"/>
                <a:ea typeface="+mn-ea"/>
                <a:cs typeface="+mn-cs"/>
              </a:rPr>
              <a:t>Re-training</a:t>
            </a:r>
          </a:p>
        </p:txBody>
      </p:sp>
      <p:grpSp>
        <p:nvGrpSpPr>
          <p:cNvPr id="139" name="Group 138"/>
          <p:cNvGrpSpPr/>
          <p:nvPr/>
        </p:nvGrpSpPr>
        <p:grpSpPr>
          <a:xfrm>
            <a:off x="399446" y="3026135"/>
            <a:ext cx="1448180" cy="737119"/>
            <a:chOff x="35741" y="2657913"/>
            <a:chExt cx="1448180" cy="737118"/>
          </a:xfrm>
        </p:grpSpPr>
        <p:sp>
          <p:nvSpPr>
            <p:cNvPr id="140" name="Rectangle 139"/>
            <p:cNvSpPr/>
            <p:nvPr/>
          </p:nvSpPr>
          <p:spPr bwMode="auto">
            <a:xfrm>
              <a:off x="35741" y="2771331"/>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TextBox 140"/>
            <p:cNvSpPr txBox="1"/>
            <p:nvPr/>
          </p:nvSpPr>
          <p:spPr>
            <a:xfrm>
              <a:off x="731505" y="2872437"/>
              <a:ext cx="712779" cy="316753"/>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solidFill>
                    <a:srgbClr val="FFFFFF">
                      <a:lumMod val="95000"/>
                    </a:srgbClr>
                  </a:solidFill>
                  <a:effectLst/>
                  <a:uLnTx/>
                  <a:uFillTx/>
                  <a:latin typeface="Segoe UI"/>
                  <a:ea typeface="+mn-ea"/>
                  <a:cs typeface="Segoe UI Semilight" panose="020B0402040204020203" pitchFamily="34" charset="0"/>
                </a:rPr>
                <a:t>Data Sources</a:t>
              </a:r>
            </a:p>
          </p:txBody>
        </p:sp>
        <p:pic>
          <p:nvPicPr>
            <p:cNvPr id="143" name="Picture 142"/>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527" y="2657913"/>
              <a:ext cx="629979" cy="737118"/>
            </a:xfrm>
            <a:prstGeom prst="rect">
              <a:avLst/>
            </a:prstGeom>
          </p:spPr>
        </p:pic>
      </p:grpSp>
      <p:cxnSp>
        <p:nvCxnSpPr>
          <p:cNvPr id="144" name="Elbow Connector 143"/>
          <p:cNvCxnSpPr>
            <a:stCxn id="140" idx="3"/>
            <a:endCxn id="130" idx="1"/>
          </p:cNvCxnSpPr>
          <p:nvPr/>
        </p:nvCxnSpPr>
        <p:spPr>
          <a:xfrm flipV="1">
            <a:off x="1847625" y="2156745"/>
            <a:ext cx="4725579" cy="1242777"/>
          </a:xfrm>
          <a:prstGeom prst="bentConnector3">
            <a:avLst>
              <a:gd name="adj1" fmla="val 93192"/>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10569649" y="4795590"/>
            <a:ext cx="1448180" cy="519936"/>
            <a:chOff x="10596632" y="1367358"/>
            <a:chExt cx="1448180" cy="519936"/>
          </a:xfrm>
        </p:grpSpPr>
        <p:grpSp>
          <p:nvGrpSpPr>
            <p:cNvPr id="148" name="Group 147"/>
            <p:cNvGrpSpPr/>
            <p:nvPr/>
          </p:nvGrpSpPr>
          <p:grpSpPr>
            <a:xfrm>
              <a:off x="10596632" y="1367358"/>
              <a:ext cx="1448180" cy="519936"/>
              <a:chOff x="10546298" y="1367358"/>
              <a:chExt cx="1448180" cy="519936"/>
            </a:xfrm>
          </p:grpSpPr>
          <p:sp>
            <p:nvSpPr>
              <p:cNvPr id="151" name="Rectangle 150"/>
              <p:cNvSpPr/>
              <p:nvPr/>
            </p:nvSpPr>
            <p:spPr bwMode="auto">
              <a:xfrm>
                <a:off x="10546298" y="1367358"/>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3" name="Group 152"/>
              <p:cNvGrpSpPr/>
              <p:nvPr/>
            </p:nvGrpSpPr>
            <p:grpSpPr>
              <a:xfrm>
                <a:off x="10696381" y="1469615"/>
                <a:ext cx="353425" cy="361026"/>
                <a:chOff x="6112510" y="6954657"/>
                <a:chExt cx="1181100" cy="1206500"/>
              </a:xfrm>
              <a:solidFill>
                <a:schemeClr val="tx1">
                  <a:lumMod val="95000"/>
                </a:schemeClr>
              </a:solidFill>
            </p:grpSpPr>
            <p:sp>
              <p:nvSpPr>
                <p:cNvPr id="156"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150" name="TextBox 149"/>
            <p:cNvSpPr txBox="1"/>
            <p:nvPr/>
          </p:nvSpPr>
          <p:spPr>
            <a:xfrm>
              <a:off x="11124861" y="1398169"/>
              <a:ext cx="812673"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FFFFFF">
                      <a:lumMod val="95000"/>
                    </a:srgbClr>
                  </a:solidFill>
                  <a:effectLst/>
                  <a:uLnTx/>
                  <a:uFillTx/>
                  <a:latin typeface="Segoe UI Semilight" panose="020B0402040204020203" pitchFamily="34" charset="0"/>
                  <a:ea typeface="+mn-ea"/>
                  <a:cs typeface="Segoe UI Semilight" panose="020B0402040204020203" pitchFamily="34" charset="0"/>
                </a:rPr>
                <a:t>People</a:t>
              </a:r>
            </a:p>
          </p:txBody>
        </p:sp>
      </p:grpSp>
      <p:cxnSp>
        <p:nvCxnSpPr>
          <p:cNvPr id="161" name="Elbow Connector 160"/>
          <p:cNvCxnSpPr>
            <a:stCxn id="154" idx="3"/>
            <a:endCxn id="151" idx="1"/>
          </p:cNvCxnSpPr>
          <p:nvPr/>
        </p:nvCxnSpPr>
        <p:spPr>
          <a:xfrm flipV="1">
            <a:off x="10091034" y="5055557"/>
            <a:ext cx="478615" cy="4864"/>
          </a:xfrm>
          <a:prstGeom prst="bentConnector3">
            <a:avLst>
              <a:gd name="adj1" fmla="val 50000"/>
            </a:avLst>
          </a:prstGeom>
          <a:ln w="57150">
            <a:solidFill>
              <a:schemeClr val="accent5">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63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Windowing functions: </a:t>
            </a:r>
            <a:r>
              <a:rPr lang="en-US" dirty="0">
                <a:solidFill>
                  <a:schemeClr val="accent2"/>
                </a:solidFill>
              </a:rPr>
              <a:t>ranking</a:t>
            </a:r>
          </a:p>
        </p:txBody>
      </p:sp>
      <p:graphicFrame>
        <p:nvGraphicFramePr>
          <p:cNvPr id="21" name="Table 20"/>
          <p:cNvGraphicFramePr>
            <a:graphicFrameLocks noGrp="1"/>
          </p:cNvGraphicFramePr>
          <p:nvPr>
            <p:extLst/>
          </p:nvPr>
        </p:nvGraphicFramePr>
        <p:xfrm>
          <a:off x="511175" y="2414995"/>
          <a:ext cx="2738871" cy="2919255"/>
        </p:xfrm>
        <a:graphic>
          <a:graphicData uri="http://schemas.openxmlformats.org/drawingml/2006/table">
            <a:tbl>
              <a:tblPr firstRow="1" firstCol="1" bandRow="1">
                <a:tableStyleId>{72833802-FEF1-4C79-8D5D-14CF1EAF98D9}</a:tableStyleId>
              </a:tblPr>
              <a:tblGrid>
                <a:gridCol w="963694">
                  <a:extLst>
                    <a:ext uri="{9D8B030D-6E8A-4147-A177-3AD203B41FA5}">
                      <a16:colId xmlns:a16="http://schemas.microsoft.com/office/drawing/2014/main" val="20000"/>
                    </a:ext>
                  </a:extLst>
                </a:gridCol>
                <a:gridCol w="841728">
                  <a:extLst>
                    <a:ext uri="{9D8B030D-6E8A-4147-A177-3AD203B41FA5}">
                      <a16:colId xmlns:a16="http://schemas.microsoft.com/office/drawing/2014/main" val="20001"/>
                    </a:ext>
                  </a:extLst>
                </a:gridCol>
                <a:gridCol w="933449">
                  <a:extLst>
                    <a:ext uri="{9D8B030D-6E8A-4147-A177-3AD203B41FA5}">
                      <a16:colId xmlns:a16="http://schemas.microsoft.com/office/drawing/2014/main" val="20002"/>
                    </a:ext>
                  </a:extLst>
                </a:gridCol>
              </a:tblGrid>
              <a:tr h="304800">
                <a:tc>
                  <a:txBody>
                    <a:bodyPr/>
                    <a:lstStyle/>
                    <a:p>
                      <a:pPr marL="0" marR="0" algn="ctr">
                        <a:lnSpc>
                          <a:spcPct val="100000"/>
                        </a:lnSpc>
                        <a:spcBef>
                          <a:spcPts val="0"/>
                        </a:spcBef>
                        <a:spcAft>
                          <a:spcPts val="0"/>
                        </a:spcAft>
                      </a:pPr>
                      <a:r>
                        <a:rPr lang="en-US" sz="1400" b="0" dirty="0" err="1">
                          <a:solidFill>
                            <a:schemeClr val="accent2"/>
                          </a:solidFill>
                          <a:effectLst/>
                          <a:latin typeface="Segoe UI Semibold" panose="020B0702040204020203" pitchFamily="34" charset="0"/>
                          <a:ea typeface="+mn-ea"/>
                          <a:cs typeface="Segoe UI Semibold" panose="020B0702040204020203" pitchFamily="34" charset="0"/>
                        </a:rPr>
                        <a:t>User</a:t>
                      </a:r>
                      <a:r>
                        <a:rPr lang="en-US" sz="1400" b="0" baseline="0" dirty="0" err="1">
                          <a:solidFill>
                            <a:schemeClr val="accent2"/>
                          </a:solidFill>
                          <a:effectLst/>
                          <a:latin typeface="Segoe UI Semibold" panose="020B0702040204020203" pitchFamily="34" charset="0"/>
                          <a:ea typeface="+mn-ea"/>
                          <a:cs typeface="Segoe UI Semibold" panose="020B0702040204020203" pitchFamily="34" charset="0"/>
                        </a:rPr>
                        <a:t>Id</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mn-ea"/>
                          <a:cs typeface="Segoe UI Semibold" panose="020B0702040204020203" pitchFamily="34" charset="0"/>
                        </a:rPr>
                        <a:t>Region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mn-ea"/>
                          <a:cs typeface="Segoe UI Semibold" panose="020B0702040204020203" pitchFamily="34" charset="0"/>
                        </a:rPr>
                        <a:t>Duration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10000"/>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Times New Roman" panose="02020603050405020304" pitchFamily="18" charset="0"/>
                          <a:cs typeface="Consolas" panose="020B0609020204030204" pitchFamily="49" charset="0"/>
                        </a:rPr>
                        <a:t>A$A892</a:t>
                      </a: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latin typeface="+mn-lt"/>
                          <a:ea typeface="Times New Roman" panose="02020603050405020304" pitchFamily="18" charset="0"/>
                          <a:cs typeface="Consolas" panose="020B0609020204030204" pitchFamily="49" charset="0"/>
                        </a:rPr>
                        <a:t>10500</a:t>
                      </a: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HG54#A</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22270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YSD78@</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a:t>
                      </a:r>
                      <a:r>
                        <a:rPr lang="en-US" sz="1400" dirty="0">
                          <a:solidFill>
                            <a:schemeClr val="tx2"/>
                          </a:solidFill>
                          <a:effectLst/>
                          <a:latin typeface="+mn-lt"/>
                          <a:ea typeface="+mn-ea"/>
                          <a:cs typeface="+mn-cs"/>
                        </a:rPr>
                        <a:t>-us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38790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JADI899</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18780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YCPB(%U</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17000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BHPY687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en-gb</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16700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BGFSWQ</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en-bs</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57750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BSD805</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15675</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90495">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BSDYTH7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err="1">
                          <a:solidFill>
                            <a:schemeClr val="tx2"/>
                          </a:solidFill>
                          <a:effectLst/>
                          <a:latin typeface="+mn-lt"/>
                          <a:ea typeface="+mn-ea"/>
                          <a:cs typeface="+mn-cs"/>
                        </a:rPr>
                        <a:t>en-fr</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tc>
                  <a:txBody>
                    <a:bodyPr/>
                    <a:lstStyle/>
                    <a:p>
                      <a:pPr marL="0" marR="0" algn="ctr">
                        <a:lnSpc>
                          <a:spcPct val="100000"/>
                        </a:lnSpc>
                        <a:spcBef>
                          <a:spcPts val="0"/>
                        </a:spcBef>
                        <a:spcAft>
                          <a:spcPts val="0"/>
                        </a:spcAft>
                      </a:pPr>
                      <a:r>
                        <a:rPr lang="en-US" sz="1400" dirty="0">
                          <a:solidFill>
                            <a:schemeClr val="tx2"/>
                          </a:solidFill>
                          <a:effectLst/>
                        </a:rPr>
                        <a:t>10250</a:t>
                      </a:r>
                      <a:endParaRPr lang="en-US" sz="14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bl>
          </a:graphicData>
        </a:graphic>
      </p:graphicFrame>
      <p:graphicFrame>
        <p:nvGraphicFramePr>
          <p:cNvPr id="22" name="Table 21"/>
          <p:cNvGraphicFramePr>
            <a:graphicFrameLocks noGrp="1"/>
          </p:cNvGraphicFramePr>
          <p:nvPr>
            <p:extLst/>
          </p:nvPr>
        </p:nvGraphicFramePr>
        <p:xfrm>
          <a:off x="8479354" y="2414995"/>
          <a:ext cx="3214170" cy="2926080"/>
        </p:xfrm>
        <a:graphic>
          <a:graphicData uri="http://schemas.openxmlformats.org/drawingml/2006/table">
            <a:tbl>
              <a:tblPr firstRow="1" firstCol="1" bandRow="1">
                <a:tableStyleId>{72833802-FEF1-4C79-8D5D-14CF1EAF98D9}</a:tableStyleId>
              </a:tblPr>
              <a:tblGrid>
                <a:gridCol w="1071390">
                  <a:extLst>
                    <a:ext uri="{9D8B030D-6E8A-4147-A177-3AD203B41FA5}">
                      <a16:colId xmlns:a16="http://schemas.microsoft.com/office/drawing/2014/main" val="20000"/>
                    </a:ext>
                  </a:extLst>
                </a:gridCol>
                <a:gridCol w="1071390">
                  <a:extLst>
                    <a:ext uri="{9D8B030D-6E8A-4147-A177-3AD203B41FA5}">
                      <a16:colId xmlns:a16="http://schemas.microsoft.com/office/drawing/2014/main" val="20001"/>
                    </a:ext>
                  </a:extLst>
                </a:gridCol>
                <a:gridCol w="1071390">
                  <a:extLst>
                    <a:ext uri="{9D8B030D-6E8A-4147-A177-3AD203B41FA5}">
                      <a16:colId xmlns:a16="http://schemas.microsoft.com/office/drawing/2014/main" val="20002"/>
                    </a:ext>
                  </a:extLst>
                </a:gridCol>
              </a:tblGrid>
              <a:tr h="365760">
                <a:tc>
                  <a:txBody>
                    <a:bodyPr/>
                    <a:lstStyle/>
                    <a:p>
                      <a:pPr marL="0" marR="0" algn="ctr">
                        <a:lnSpc>
                          <a:spcPct val="100000"/>
                        </a:lnSpc>
                        <a:spcBef>
                          <a:spcPts val="0"/>
                        </a:spcBef>
                        <a:spcAft>
                          <a:spcPts val="0"/>
                        </a:spcAft>
                      </a:pPr>
                      <a:r>
                        <a:rPr lang="en-US" sz="1400" b="0" dirty="0" err="1">
                          <a:solidFill>
                            <a:schemeClr val="accent2"/>
                          </a:solidFill>
                          <a:effectLst/>
                          <a:latin typeface="Segoe UI Semibold" panose="020B0702040204020203" pitchFamily="34" charset="0"/>
                          <a:ea typeface="+mn-ea"/>
                          <a:cs typeface="Segoe UI Semibold" panose="020B0702040204020203" pitchFamily="34" charset="0"/>
                        </a:rPr>
                        <a:t>User</a:t>
                      </a:r>
                      <a:r>
                        <a:rPr lang="en-US" sz="1400" b="0" baseline="0" dirty="0" err="1">
                          <a:solidFill>
                            <a:schemeClr val="accent2"/>
                          </a:solidFill>
                          <a:effectLst/>
                          <a:latin typeface="Segoe UI Semibold" panose="020B0702040204020203" pitchFamily="34" charset="0"/>
                          <a:ea typeface="+mn-ea"/>
                          <a:cs typeface="Segoe UI Semibold" panose="020B0702040204020203" pitchFamily="34" charset="0"/>
                        </a:rPr>
                        <a:t>Id</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mn-ea"/>
                          <a:cs typeface="Segoe UI Semibold" panose="020B0702040204020203" pitchFamily="34" charset="0"/>
                        </a:rPr>
                        <a:t>Region</a:t>
                      </a:r>
                      <a:endPar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0000"/>
                        </a:lnSpc>
                        <a:spcBef>
                          <a:spcPts val="0"/>
                        </a:spcBef>
                        <a:spcAft>
                          <a:spcPts val="0"/>
                        </a:spcAft>
                      </a:pPr>
                      <a:r>
                        <a:rPr lang="en-US" sz="1400" b="0" dirty="0">
                          <a:solidFill>
                            <a:schemeClr val="accent2"/>
                          </a:solidFill>
                          <a:effectLst/>
                          <a:latin typeface="Segoe UI Semibold" panose="020B0702040204020203" pitchFamily="34" charset="0"/>
                          <a:ea typeface="Times New Roman" panose="02020603050405020304" pitchFamily="18" charset="0"/>
                          <a:cs typeface="Segoe UI Semibold" panose="020B0702040204020203" pitchFamily="34" charset="0"/>
                        </a:rPr>
                        <a:t>Rank</a:t>
                      </a:r>
                    </a:p>
                  </a:txBody>
                  <a:tcPr marL="45720" marR="4572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5760">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0" dirty="0">
                          <a:solidFill>
                            <a:schemeClr val="tx2"/>
                          </a:solidFill>
                          <a:effectLst/>
                          <a:latin typeface="+mn-lt"/>
                          <a:ea typeface="+mn-ea"/>
                          <a:cs typeface="+mn-cs"/>
                        </a:rPr>
                        <a:t>YSD78@</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err="1">
                          <a:solidFill>
                            <a:schemeClr val="tx2"/>
                          </a:solidFill>
                          <a:effectLst/>
                          <a:latin typeface="+mn-lt"/>
                          <a:ea typeface="+mn-ea"/>
                          <a:cs typeface="+mn-cs"/>
                        </a:rPr>
                        <a:t>en</a:t>
                      </a:r>
                      <a:r>
                        <a:rPr lang="en-US" sz="1400" kern="1200" dirty="0">
                          <a:solidFill>
                            <a:schemeClr val="tx2"/>
                          </a:solidFill>
                          <a:effectLst/>
                          <a:latin typeface="+mn-lt"/>
                          <a:ea typeface="+mn-ea"/>
                          <a:cs typeface="+mn-cs"/>
                        </a:rPr>
                        <a:t>-us</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a:solidFill>
                            <a:schemeClr val="tx2"/>
                          </a:solidFill>
                          <a:effectLst/>
                        </a:rPr>
                        <a:t>1</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65760">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0" dirty="0">
                          <a:solidFill>
                            <a:schemeClr val="tx2"/>
                          </a:solidFill>
                          <a:effectLst/>
                          <a:latin typeface="+mn-lt"/>
                          <a:ea typeface="+mn-ea"/>
                          <a:cs typeface="+mn-cs"/>
                        </a:rPr>
                        <a:t>HG54#A</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err="1">
                          <a:solidFill>
                            <a:schemeClr val="tx2"/>
                          </a:solidFill>
                          <a:effectLst/>
                          <a:latin typeface="+mn-lt"/>
                          <a:ea typeface="+mn-ea"/>
                          <a:cs typeface="+mn-cs"/>
                        </a:rPr>
                        <a:t>en</a:t>
                      </a:r>
                      <a:r>
                        <a:rPr lang="en-US" sz="1400" kern="1200" dirty="0">
                          <a:solidFill>
                            <a:schemeClr val="tx2"/>
                          </a:solidFill>
                          <a:effectLst/>
                          <a:latin typeface="+mn-lt"/>
                          <a:ea typeface="+mn-ea"/>
                          <a:cs typeface="+mn-cs"/>
                        </a:rPr>
                        <a:t>-us</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a:solidFill>
                            <a:schemeClr val="tx2"/>
                          </a:solidFill>
                          <a:effectLst/>
                        </a:rPr>
                        <a:t>2</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65760">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JADI899</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err="1">
                          <a:solidFill>
                            <a:schemeClr val="tx2"/>
                          </a:solidFill>
                          <a:effectLst/>
                          <a:latin typeface="+mn-lt"/>
                          <a:ea typeface="+mn-ea"/>
                          <a:cs typeface="+mn-cs"/>
                        </a:rPr>
                        <a:t>en-gb</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a:solidFill>
                            <a:schemeClr val="tx2"/>
                          </a:solidFill>
                          <a:effectLst/>
                        </a:rPr>
                        <a:t>1</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65760">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YCPB(%U</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err="1">
                          <a:solidFill>
                            <a:schemeClr val="tx2"/>
                          </a:solidFill>
                          <a:effectLst/>
                          <a:latin typeface="+mn-lt"/>
                          <a:ea typeface="+mn-ea"/>
                          <a:cs typeface="+mn-cs"/>
                        </a:rPr>
                        <a:t>en-gb</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a:solidFill>
                            <a:schemeClr val="tx2"/>
                          </a:solidFill>
                          <a:effectLst/>
                        </a:rPr>
                        <a:t>2</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65760">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0" dirty="0">
                          <a:solidFill>
                            <a:schemeClr val="tx2"/>
                          </a:solidFill>
                          <a:effectLst/>
                          <a:latin typeface="+mn-lt"/>
                          <a:ea typeface="+mn-ea"/>
                          <a:cs typeface="+mn-cs"/>
                        </a:rPr>
                        <a:t>BGFSWQ</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err="1">
                          <a:solidFill>
                            <a:schemeClr val="tx2"/>
                          </a:solidFill>
                          <a:effectLst/>
                          <a:latin typeface="+mn-lt"/>
                          <a:ea typeface="+mn-ea"/>
                          <a:cs typeface="+mn-cs"/>
                        </a:rPr>
                        <a:t>en-bs</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a:solidFill>
                            <a:schemeClr val="tx2"/>
                          </a:solidFill>
                          <a:effectLst/>
                        </a:rPr>
                        <a:t>1</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65760">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BSD805</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err="1">
                          <a:solidFill>
                            <a:schemeClr val="tx2"/>
                          </a:solidFill>
                          <a:effectLst/>
                          <a:latin typeface="+mn-lt"/>
                          <a:ea typeface="+mn-ea"/>
                          <a:cs typeface="+mn-cs"/>
                        </a:rPr>
                        <a:t>en-fr</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a:solidFill>
                            <a:schemeClr val="tx2"/>
                          </a:solidFill>
                          <a:effectLst/>
                          <a:latin typeface="+mn-lt"/>
                          <a:ea typeface="+mn-ea"/>
                          <a:cs typeface="+mn-cs"/>
                        </a:rPr>
                        <a:t>1</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65760">
                <a:tc>
                  <a:txBody>
                    <a:bodyPr/>
                    <a:lstStyle/>
                    <a:p>
                      <a:pPr marL="0" marR="0" algn="ctr">
                        <a:lnSpc>
                          <a:spcPct val="100000"/>
                        </a:lnSpc>
                        <a:spcBef>
                          <a:spcPts val="0"/>
                        </a:spcBef>
                        <a:spcAft>
                          <a:spcPts val="0"/>
                        </a:spcAft>
                      </a:pPr>
                      <a:r>
                        <a:rPr lang="en-US" sz="1400" b="0" dirty="0">
                          <a:solidFill>
                            <a:schemeClr val="tx2"/>
                          </a:solidFill>
                          <a:effectLst/>
                          <a:latin typeface="+mn-lt"/>
                          <a:ea typeface="+mn-ea"/>
                          <a:cs typeface="+mn-cs"/>
                        </a:rPr>
                        <a:t>BSDYTH7</a:t>
                      </a:r>
                      <a:endParaRPr lang="en-US" sz="1400" b="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err="1">
                          <a:solidFill>
                            <a:schemeClr val="tx2"/>
                          </a:solidFill>
                          <a:effectLst/>
                          <a:latin typeface="+mn-lt"/>
                          <a:ea typeface="Times New Roman" panose="02020603050405020304" pitchFamily="18" charset="0"/>
                          <a:cs typeface="Consolas" panose="020B0609020204030204" pitchFamily="49" charset="0"/>
                        </a:rPr>
                        <a:t>en-fr</a:t>
                      </a:r>
                      <a:endParaRPr lang="en-US" sz="1400" kern="1200" dirty="0">
                        <a:solidFill>
                          <a:schemeClr val="tx2"/>
                        </a:solidFill>
                        <a:effectLst/>
                        <a:latin typeface="+mn-lt"/>
                        <a:ea typeface="Times New Roman" panose="02020603050405020304" pitchFamily="18" charset="0"/>
                        <a:cs typeface="Consolas" panose="020B0609020204030204" pitchFamily="49" charset="0"/>
                      </a:endParaRP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defTabSz="914367" rtl="0" eaLnBrk="1" latinLnBrk="0" hangingPunct="1">
                        <a:lnSpc>
                          <a:spcPct val="100000"/>
                        </a:lnSpc>
                        <a:spcBef>
                          <a:spcPts val="0"/>
                        </a:spcBef>
                        <a:spcAft>
                          <a:spcPts val="0"/>
                        </a:spcAft>
                      </a:pPr>
                      <a:r>
                        <a:rPr lang="en-US" sz="1400" kern="1200" dirty="0">
                          <a:solidFill>
                            <a:schemeClr val="tx2"/>
                          </a:solidFill>
                          <a:effectLst/>
                          <a:latin typeface="+mn-lt"/>
                          <a:ea typeface="Times New Roman" panose="02020603050405020304" pitchFamily="18" charset="0"/>
                          <a:cs typeface="Consolas" panose="020B0609020204030204" pitchFamily="49" charset="0"/>
                        </a:rPr>
                        <a:t>2</a:t>
                      </a:r>
                    </a:p>
                  </a:txBody>
                  <a:tcPr marL="82296" marR="82296"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sp>
        <p:nvSpPr>
          <p:cNvPr id="23" name="TextBox 22"/>
          <p:cNvSpPr txBox="1"/>
          <p:nvPr/>
        </p:nvSpPr>
        <p:spPr>
          <a:xfrm>
            <a:off x="1626470" y="2069769"/>
            <a:ext cx="508281" cy="307777"/>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irs</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TextBox 24"/>
          <p:cNvSpPr txBox="1"/>
          <p:nvPr/>
        </p:nvSpPr>
        <p:spPr>
          <a:xfrm>
            <a:off x="9651320" y="2059385"/>
            <a:ext cx="870238" cy="307777"/>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@result</a:t>
            </a:r>
          </a:p>
        </p:txBody>
      </p:sp>
      <p:grpSp>
        <p:nvGrpSpPr>
          <p:cNvPr id="29" name="Group 28"/>
          <p:cNvGrpSpPr/>
          <p:nvPr/>
        </p:nvGrpSpPr>
        <p:grpSpPr>
          <a:xfrm>
            <a:off x="3632199" y="2414995"/>
            <a:ext cx="4466599" cy="2908638"/>
            <a:chOff x="2900134" y="1335314"/>
            <a:chExt cx="6359980" cy="3913608"/>
          </a:xfrm>
        </p:grpSpPr>
        <p:pic>
          <p:nvPicPr>
            <p:cNvPr id="30" name="Picture 29"/>
            <p:cNvPicPr>
              <a:picLocks noChangeAspect="1"/>
            </p:cNvPicPr>
            <p:nvPr/>
          </p:nvPicPr>
          <p:blipFill rotWithShape="1">
            <a:blip r:embed="rId3"/>
            <a:srcRect t="862" b="31542"/>
            <a:stretch/>
          </p:blipFill>
          <p:spPr>
            <a:xfrm>
              <a:off x="2900134" y="1335314"/>
              <a:ext cx="6359980" cy="3913606"/>
            </a:xfrm>
            <a:prstGeom prst="rect">
              <a:avLst/>
            </a:prstGeom>
            <a:noFill/>
            <a:ln>
              <a:noFill/>
            </a:ln>
          </p:spPr>
        </p:pic>
        <p:sp>
          <p:nvSpPr>
            <p:cNvPr id="31" name="Rectangle 30"/>
            <p:cNvSpPr/>
            <p:nvPr/>
          </p:nvSpPr>
          <p:spPr>
            <a:xfrm>
              <a:off x="3189471" y="2029461"/>
              <a:ext cx="6048931" cy="3219461"/>
            </a:xfrm>
            <a:prstGeom prst="rect">
              <a:avLst/>
            </a:prstGeom>
            <a:solidFill>
              <a:schemeClr val="bg1"/>
            </a:solidFill>
            <a:ln w="0">
              <a:solidFill>
                <a:schemeClr val="bg1">
                  <a:lumMod val="75000"/>
                </a:schemeClr>
              </a:solidFill>
            </a:ln>
          </p:spPr>
          <p:txBody>
            <a:bodyPr wrap="square" lIns="91440" tIns="91440" rIns="91440" bIns="9144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@result</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Region,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ROW_NUMBER</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OVER</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PARTITION</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BY</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Vertical</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ORDER</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BY</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Duration)</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Rank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irs</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GROUP BY </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Region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HAVING</a:t>
              </a:r>
              <a:r>
                <a:rPr kumimoji="0" lang="en-US" sz="14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RowNumber</a:t>
              </a:r>
              <a:r>
                <a:rPr kumimoji="0" lang="en-US" sz="14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&lt;= 2;</a:t>
              </a:r>
              <a:endParaRPr kumimoji="0" lang="en-US" sz="14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p:txBody>
        </p:sp>
      </p:grpSp>
      <p:cxnSp>
        <p:nvCxnSpPr>
          <p:cNvPr id="32" name="Straight Connector 31"/>
          <p:cNvCxnSpPr/>
          <p:nvPr/>
        </p:nvCxnSpPr>
        <p:spPr>
          <a:xfrm>
            <a:off x="3298178" y="3916135"/>
            <a:ext cx="285889" cy="0"/>
          </a:xfrm>
          <a:prstGeom prst="line">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146132" y="3916135"/>
            <a:ext cx="285889" cy="0"/>
          </a:xfrm>
          <a:prstGeom prst="line">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0" y="1028878"/>
            <a:ext cx="12192000" cy="804223"/>
            <a:chOff x="0" y="1028878"/>
            <a:chExt cx="12192000" cy="804223"/>
          </a:xfrm>
        </p:grpSpPr>
        <p:sp>
          <p:nvSpPr>
            <p:cNvPr id="20" name="Rectangle 19"/>
            <p:cNvSpPr/>
            <p:nvPr/>
          </p:nvSpPr>
          <p:spPr bwMode="auto">
            <a:xfrm>
              <a:off x="0" y="1202024"/>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Find the top 2 users with longest duration in each region </a:t>
              </a:r>
            </a:p>
          </p:txBody>
        </p:sp>
        <p:sp>
          <p:nvSpPr>
            <p:cNvPr id="24" name="Rounded Rectangle 23"/>
            <p:cNvSpPr/>
            <p:nvPr/>
          </p:nvSpPr>
          <p:spPr bwMode="auto">
            <a:xfrm>
              <a:off x="145823" y="1028878"/>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8</a:t>
              </a: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1963949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left)">
                                      <p:cBhvr>
                                        <p:cTn id="14" dur="500"/>
                                        <p:tgtEl>
                                          <p:spTgt spid="3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Object 5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74" name="think-cell Slide" r:id="rId5" imgW="378" imgH="377" progId="TCLayout.ActiveDocument.1">
                  <p:embed/>
                </p:oleObj>
              </mc:Choice>
              <mc:Fallback>
                <p:oleObj name="think-cell Slide" r:id="rId5" imgW="378" imgH="377" progId="TCLayout.ActiveDocument.1">
                  <p:embed/>
                  <p:pic>
                    <p:nvPicPr>
                      <p:cNvPr id="59" name="Object 58"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9" name="Title 48"/>
          <p:cNvSpPr>
            <a:spLocks noGrp="1"/>
          </p:cNvSpPr>
          <p:nvPr>
            <p:ph type="title"/>
          </p:nvPr>
        </p:nvSpPr>
        <p:spPr/>
        <p:txBody>
          <a:bodyPr/>
          <a:lstStyle/>
          <a:p>
            <a:r>
              <a:rPr lang="en-US" dirty="0"/>
              <a:t>Federated queries: Query data where it lives</a:t>
            </a:r>
            <a:br>
              <a:rPr lang="en-US" sz="3200" dirty="0">
                <a:solidFill>
                  <a:schemeClr val="accent2"/>
                </a:solidFill>
              </a:rPr>
            </a:br>
            <a:r>
              <a:rPr lang="en-US" sz="2800" dirty="0">
                <a:solidFill>
                  <a:schemeClr val="accent2"/>
                </a:solidFill>
              </a:rPr>
              <a:t>E</a:t>
            </a:r>
            <a:r>
              <a:rPr lang="en-US" sz="2800" dirty="0">
                <a:solidFill>
                  <a:schemeClr val="accent2"/>
                </a:solidFill>
                <a:cs typeface="Segoe UI Semibold" panose="020B0702040204020203" pitchFamily="34" charset="0"/>
              </a:rPr>
              <a:t>asily query data in multiple Azure data stores without moving it to a single store</a:t>
            </a:r>
            <a:br>
              <a:rPr lang="en-US" sz="2800" dirty="0">
                <a:solidFill>
                  <a:schemeClr val="accent2"/>
                </a:solidFill>
                <a:cs typeface="Segoe UI Semibold" panose="020B0702040204020203" pitchFamily="34" charset="0"/>
              </a:rPr>
            </a:br>
            <a:br>
              <a:rPr lang="en-US" sz="2800" i="1" dirty="0">
                <a:solidFill>
                  <a:schemeClr val="accent2"/>
                </a:solidFill>
              </a:rPr>
            </a:br>
            <a:r>
              <a:rPr lang="en-US" sz="2800" dirty="0">
                <a:solidFill>
                  <a:schemeClr val="accent2"/>
                </a:solidFill>
              </a:rPr>
              <a:t> </a:t>
            </a:r>
          </a:p>
        </p:txBody>
      </p:sp>
      <p:sp>
        <p:nvSpPr>
          <p:cNvPr id="44" name="TextBox 43"/>
          <p:cNvSpPr txBox="1"/>
          <p:nvPr/>
        </p:nvSpPr>
        <p:spPr>
          <a:xfrm>
            <a:off x="434663" y="2080259"/>
            <a:ext cx="5149000" cy="4682936"/>
          </a:xfrm>
          <a:prstGeom prst="rect">
            <a:avLst/>
          </a:prstGeom>
          <a:noFill/>
          <a:ln w="3175">
            <a:noFill/>
          </a:ln>
        </p:spPr>
        <p:txBody>
          <a:bodyPr wrap="square" lIns="91440" tIns="91440" rIns="0" bIns="91440" rtlCol="0">
            <a:noAutofit/>
          </a:bodyPr>
          <a:lstStyle/>
          <a:p>
            <a:pPr marL="0" marR="0" lvl="0" indent="0" algn="l" defTabSz="914400" rtl="0" eaLnBrk="1" fontAlgn="auto" latinLnBrk="0" hangingPunct="1">
              <a:lnSpc>
                <a:spcPct val="100000"/>
              </a:lnSpc>
              <a:spcBef>
                <a:spcPts val="600"/>
              </a:spcBef>
              <a:spcAft>
                <a:spcPts val="1200"/>
              </a:spcAft>
              <a:buClrTx/>
              <a:buSzTx/>
              <a:buFontTx/>
              <a:buNone/>
              <a:tabLst/>
              <a:defRPr/>
            </a:pPr>
            <a:r>
              <a:rPr kumimoji="0" lang="en-US" sz="1600" b="1" i="0" u="none" strike="noStrike" kern="1200" cap="none" spc="0" normalizeH="0" baseline="0" noProof="0" dirty="0">
                <a:ln>
                  <a:noFill/>
                </a:ln>
                <a:solidFill>
                  <a:srgbClr val="50B347"/>
                </a:solidFill>
                <a:effectLst/>
                <a:uLnTx/>
                <a:uFillTx/>
                <a:latin typeface="Segoe UI"/>
                <a:ea typeface="Roboto Condensed Light" panose="02000000000000000000" pitchFamily="2" charset="0"/>
                <a:cs typeface="Segoe UI Semibold" panose="020B0702040204020203" pitchFamily="34" charset="0"/>
              </a:rPr>
              <a:t>Benefits</a:t>
            </a:r>
          </a:p>
          <a:p>
            <a:pPr marL="339725" marR="0" lvl="0" indent="-339725" algn="l" defTabSz="914400" rtl="0" eaLnBrk="1" fontAlgn="auto" latinLnBrk="0" hangingPunct="1">
              <a:lnSpc>
                <a:spcPct val="90000"/>
              </a:lnSpc>
              <a:spcBef>
                <a:spcPts val="0"/>
              </a:spcBef>
              <a:spcAft>
                <a:spcPts val="1200"/>
              </a:spcAft>
              <a:buClr>
                <a:srgbClr val="50B347"/>
              </a:buClr>
              <a:buSzPct val="100000"/>
              <a:buFontTx/>
              <a:buBlip>
                <a:blip r:embed="rId7"/>
              </a:buBlip>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Avoid moving large amounts of data across the network between stores</a:t>
            </a:r>
          </a:p>
          <a:p>
            <a:pPr marL="339725" marR="0" lvl="0" indent="-339725" algn="l" defTabSz="914400" rtl="0" eaLnBrk="1" fontAlgn="auto" latinLnBrk="0" hangingPunct="1">
              <a:lnSpc>
                <a:spcPct val="90000"/>
              </a:lnSpc>
              <a:spcBef>
                <a:spcPts val="0"/>
              </a:spcBef>
              <a:spcAft>
                <a:spcPts val="1200"/>
              </a:spcAft>
              <a:buClr>
                <a:srgbClr val="50B347"/>
              </a:buClr>
              <a:buSzPct val="100000"/>
              <a:buFontTx/>
              <a:buBlip>
                <a:blip r:embed="rId7"/>
              </a:buBlip>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Single view of data irrespective of physical location </a:t>
            </a:r>
          </a:p>
          <a:p>
            <a:pPr marL="339725" marR="0" lvl="0" indent="-339725" algn="l" defTabSz="914400" rtl="0" eaLnBrk="1" fontAlgn="auto" latinLnBrk="0" hangingPunct="1">
              <a:lnSpc>
                <a:spcPct val="90000"/>
              </a:lnSpc>
              <a:spcBef>
                <a:spcPts val="0"/>
              </a:spcBef>
              <a:spcAft>
                <a:spcPts val="1200"/>
              </a:spcAft>
              <a:buClr>
                <a:srgbClr val="50B347"/>
              </a:buClr>
              <a:buSzPct val="100000"/>
              <a:buFontTx/>
              <a:buBlip>
                <a:blip r:embed="rId7"/>
              </a:buBlip>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Minimize data proliferation issues caused by maintaining multiple copies</a:t>
            </a:r>
          </a:p>
          <a:p>
            <a:pPr marL="339725" marR="0" lvl="0" indent="-339725" algn="l" defTabSz="914400" rtl="0" eaLnBrk="1" fontAlgn="auto" latinLnBrk="0" hangingPunct="1">
              <a:lnSpc>
                <a:spcPct val="90000"/>
              </a:lnSpc>
              <a:spcBef>
                <a:spcPts val="0"/>
              </a:spcBef>
              <a:spcAft>
                <a:spcPts val="1200"/>
              </a:spcAft>
              <a:buClr>
                <a:srgbClr val="50B347"/>
              </a:buClr>
              <a:buSzPct val="100000"/>
              <a:buFontTx/>
              <a:buBlip>
                <a:blip r:embed="rId7"/>
              </a:buBlip>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Single query language for all data</a:t>
            </a:r>
          </a:p>
          <a:p>
            <a:pPr marL="339725" marR="0" lvl="0" indent="-339725" algn="l" defTabSz="914400" rtl="0" eaLnBrk="1" fontAlgn="auto" latinLnBrk="0" hangingPunct="1">
              <a:lnSpc>
                <a:spcPct val="90000"/>
              </a:lnSpc>
              <a:spcBef>
                <a:spcPts val="0"/>
              </a:spcBef>
              <a:spcAft>
                <a:spcPts val="1200"/>
              </a:spcAft>
              <a:buClr>
                <a:srgbClr val="50B347"/>
              </a:buClr>
              <a:buSzPct val="100000"/>
              <a:buFontTx/>
              <a:buBlip>
                <a:blip r:embed="rId7"/>
              </a:buBlip>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Each data store maintains its own sovereignty</a:t>
            </a:r>
          </a:p>
          <a:p>
            <a:pPr marL="339725" marR="0" lvl="0" indent="-339725" algn="l" defTabSz="914400" rtl="0" eaLnBrk="1" fontAlgn="auto" latinLnBrk="0" hangingPunct="1">
              <a:lnSpc>
                <a:spcPct val="90000"/>
              </a:lnSpc>
              <a:spcBef>
                <a:spcPts val="0"/>
              </a:spcBef>
              <a:spcAft>
                <a:spcPts val="1200"/>
              </a:spcAft>
              <a:buClr>
                <a:srgbClr val="50B347"/>
              </a:buClr>
              <a:buSzPct val="100000"/>
              <a:buFontTx/>
              <a:buBlip>
                <a:blip r:embed="rId7"/>
              </a:buBlip>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Design choices based on the need</a:t>
            </a:r>
          </a:p>
        </p:txBody>
      </p:sp>
      <p:grpSp>
        <p:nvGrpSpPr>
          <p:cNvPr id="32" name="Group 31"/>
          <p:cNvGrpSpPr/>
          <p:nvPr/>
        </p:nvGrpSpPr>
        <p:grpSpPr>
          <a:xfrm>
            <a:off x="5863999" y="3845755"/>
            <a:ext cx="930664" cy="569387"/>
            <a:chOff x="5817110" y="3845755"/>
            <a:chExt cx="930664" cy="569387"/>
          </a:xfrm>
        </p:grpSpPr>
        <p:cxnSp>
          <p:nvCxnSpPr>
            <p:cNvPr id="83" name="Straight Arrow Connector 82"/>
            <p:cNvCxnSpPr/>
            <p:nvPr/>
          </p:nvCxnSpPr>
          <p:spPr>
            <a:xfrm flipH="1" flipV="1">
              <a:off x="5817110" y="4133161"/>
              <a:ext cx="930664" cy="0"/>
            </a:xfrm>
            <a:prstGeom prst="straightConnector1">
              <a:avLst/>
            </a:prstGeom>
            <a:ln w="57150">
              <a:solidFill>
                <a:srgbClr val="50B347"/>
              </a:solid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5817110" y="3845755"/>
              <a:ext cx="639599" cy="5693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U-SQL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Query</a:t>
              </a:r>
            </a:p>
          </p:txBody>
        </p:sp>
      </p:grpSp>
      <p:grpSp>
        <p:nvGrpSpPr>
          <p:cNvPr id="5" name="Group 4"/>
          <p:cNvGrpSpPr/>
          <p:nvPr/>
        </p:nvGrpSpPr>
        <p:grpSpPr>
          <a:xfrm>
            <a:off x="8130161" y="4805106"/>
            <a:ext cx="832186" cy="659432"/>
            <a:chOff x="7833183" y="4726956"/>
            <a:chExt cx="832186" cy="659432"/>
          </a:xfrm>
        </p:grpSpPr>
        <p:cxnSp>
          <p:nvCxnSpPr>
            <p:cNvPr id="92" name="Straight Arrow Connector 91"/>
            <p:cNvCxnSpPr/>
            <p:nvPr/>
          </p:nvCxnSpPr>
          <p:spPr>
            <a:xfrm flipH="1" flipV="1">
              <a:off x="7833183" y="4726956"/>
              <a:ext cx="832186" cy="659432"/>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rot="2294530">
              <a:off x="7937545" y="5070484"/>
              <a:ext cx="47910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Result</a:t>
              </a:r>
            </a:p>
          </p:txBody>
        </p:sp>
      </p:grpSp>
      <p:grpSp>
        <p:nvGrpSpPr>
          <p:cNvPr id="4" name="Group 3"/>
          <p:cNvGrpSpPr/>
          <p:nvPr/>
        </p:nvGrpSpPr>
        <p:grpSpPr>
          <a:xfrm>
            <a:off x="8325599" y="4592451"/>
            <a:ext cx="798673" cy="655393"/>
            <a:chOff x="8028621" y="4514301"/>
            <a:chExt cx="798673" cy="655393"/>
          </a:xfrm>
        </p:grpSpPr>
        <p:sp>
          <p:nvSpPr>
            <p:cNvPr id="87" name="TextBox 86"/>
            <p:cNvSpPr txBox="1"/>
            <p:nvPr/>
          </p:nvSpPr>
          <p:spPr>
            <a:xfrm rot="2338591">
              <a:off x="8314091" y="4615600"/>
              <a:ext cx="48648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Query</a:t>
              </a:r>
            </a:p>
          </p:txBody>
        </p:sp>
        <p:cxnSp>
          <p:nvCxnSpPr>
            <p:cNvPr id="113" name="Straight Arrow Connector 112"/>
            <p:cNvCxnSpPr/>
            <p:nvPr/>
          </p:nvCxnSpPr>
          <p:spPr>
            <a:xfrm flipH="1" flipV="1">
              <a:off x="8028621" y="4514301"/>
              <a:ext cx="798673" cy="655393"/>
            </a:xfrm>
            <a:prstGeom prst="straightConnector1">
              <a:avLst/>
            </a:prstGeom>
            <a:ln w="57150">
              <a:solidFill>
                <a:srgbClr val="50B347"/>
              </a:solid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284025" y="4307814"/>
            <a:ext cx="2077612" cy="242217"/>
            <a:chOff x="8127717" y="4237479"/>
            <a:chExt cx="2077612" cy="242217"/>
          </a:xfrm>
        </p:grpSpPr>
        <p:cxnSp>
          <p:nvCxnSpPr>
            <p:cNvPr id="88" name="Straight Arrow Connector 87"/>
            <p:cNvCxnSpPr/>
            <p:nvPr/>
          </p:nvCxnSpPr>
          <p:spPr>
            <a:xfrm flipH="1">
              <a:off x="8127717" y="4237479"/>
              <a:ext cx="2077612" cy="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8926970" y="4264252"/>
              <a:ext cx="47910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Result</a:t>
              </a:r>
            </a:p>
          </p:txBody>
        </p:sp>
      </p:grpSp>
      <p:grpSp>
        <p:nvGrpSpPr>
          <p:cNvPr id="6" name="Group 5"/>
          <p:cNvGrpSpPr/>
          <p:nvPr/>
        </p:nvGrpSpPr>
        <p:grpSpPr>
          <a:xfrm>
            <a:off x="8284025" y="3777233"/>
            <a:ext cx="2077612" cy="273406"/>
            <a:chOff x="8127717" y="3706898"/>
            <a:chExt cx="2077612" cy="273406"/>
          </a:xfrm>
        </p:grpSpPr>
        <p:sp>
          <p:nvSpPr>
            <p:cNvPr id="86" name="TextBox 85"/>
            <p:cNvSpPr txBox="1"/>
            <p:nvPr/>
          </p:nvSpPr>
          <p:spPr>
            <a:xfrm>
              <a:off x="8923283" y="3706898"/>
              <a:ext cx="486480" cy="215444"/>
            </a:xfrm>
            <a:prstGeom prst="rect">
              <a:avLst/>
            </a:prstGeom>
            <a:noFill/>
            <a:ln>
              <a:noFill/>
              <a:prstDash val="sysDash"/>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Query</a:t>
              </a:r>
            </a:p>
          </p:txBody>
        </p:sp>
        <p:cxnSp>
          <p:nvCxnSpPr>
            <p:cNvPr id="116" name="Straight Arrow Connector 115"/>
            <p:cNvCxnSpPr/>
            <p:nvPr/>
          </p:nvCxnSpPr>
          <p:spPr>
            <a:xfrm>
              <a:off x="8127717" y="3980304"/>
              <a:ext cx="2077612" cy="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8177328" y="2826975"/>
            <a:ext cx="800100" cy="733425"/>
            <a:chOff x="7880350" y="2905125"/>
            <a:chExt cx="800100" cy="733425"/>
          </a:xfrm>
        </p:grpSpPr>
        <p:sp>
          <p:nvSpPr>
            <p:cNvPr id="85" name="TextBox 84"/>
            <p:cNvSpPr txBox="1"/>
            <p:nvPr/>
          </p:nvSpPr>
          <p:spPr>
            <a:xfrm rot="19068014">
              <a:off x="7941341" y="3031733"/>
              <a:ext cx="48648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Query</a:t>
              </a:r>
            </a:p>
          </p:txBody>
        </p:sp>
        <p:cxnSp>
          <p:nvCxnSpPr>
            <p:cNvPr id="90" name="Straight Arrow Connector 89"/>
            <p:cNvCxnSpPr/>
            <p:nvPr/>
          </p:nvCxnSpPr>
          <p:spPr>
            <a:xfrm flipH="1">
              <a:off x="7880350" y="2905125"/>
              <a:ext cx="800100" cy="733425"/>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341177" y="3036117"/>
            <a:ext cx="800100" cy="733425"/>
            <a:chOff x="8044199" y="3114267"/>
            <a:chExt cx="800100" cy="733425"/>
          </a:xfrm>
        </p:grpSpPr>
        <p:sp>
          <p:nvSpPr>
            <p:cNvPr id="91" name="TextBox 90"/>
            <p:cNvSpPr txBox="1"/>
            <p:nvPr/>
          </p:nvSpPr>
          <p:spPr>
            <a:xfrm rot="19009289">
              <a:off x="8294918" y="3472965"/>
              <a:ext cx="47910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Result</a:t>
              </a:r>
            </a:p>
          </p:txBody>
        </p:sp>
        <p:cxnSp>
          <p:nvCxnSpPr>
            <p:cNvPr id="119" name="Straight Arrow Connector 118"/>
            <p:cNvCxnSpPr/>
            <p:nvPr/>
          </p:nvCxnSpPr>
          <p:spPr>
            <a:xfrm flipH="1">
              <a:off x="8044199" y="3114267"/>
              <a:ext cx="800100" cy="733425"/>
            </a:xfrm>
            <a:prstGeom prst="straightConnector1">
              <a:avLst/>
            </a:prstGeom>
            <a:ln w="57150">
              <a:solidFill>
                <a:srgbClr val="50B347"/>
              </a:solid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8" name="Slide Number Placeholder 7"/>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 name="Group 13"/>
          <p:cNvGrpSpPr/>
          <p:nvPr/>
        </p:nvGrpSpPr>
        <p:grpSpPr>
          <a:xfrm>
            <a:off x="9229307" y="2190588"/>
            <a:ext cx="1164763" cy="1168520"/>
            <a:chOff x="9229307" y="2190588"/>
            <a:chExt cx="1164763" cy="1168520"/>
          </a:xfrm>
        </p:grpSpPr>
        <p:pic>
          <p:nvPicPr>
            <p:cNvPr id="115" name="Picture 1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29307" y="2190588"/>
              <a:ext cx="756881" cy="756881"/>
            </a:xfrm>
            <a:prstGeom prst="rect">
              <a:avLst/>
            </a:prstGeom>
          </p:spPr>
        </p:pic>
        <p:sp>
          <p:nvSpPr>
            <p:cNvPr id="12" name="Rectangle 11"/>
            <p:cNvSpPr/>
            <p:nvPr/>
          </p:nvSpPr>
          <p:spPr>
            <a:xfrm>
              <a:off x="9276200" y="2897443"/>
              <a:ext cx="1117870" cy="461665"/>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Storage Blobs</a:t>
              </a:r>
            </a:p>
          </p:txBody>
        </p:sp>
      </p:grpSp>
      <p:grpSp>
        <p:nvGrpSpPr>
          <p:cNvPr id="18" name="Group 17"/>
          <p:cNvGrpSpPr/>
          <p:nvPr/>
        </p:nvGrpSpPr>
        <p:grpSpPr>
          <a:xfrm>
            <a:off x="10533174" y="3817060"/>
            <a:ext cx="1041634" cy="1144525"/>
            <a:chOff x="10533174" y="3817060"/>
            <a:chExt cx="1041634" cy="1144525"/>
          </a:xfrm>
        </p:grpSpPr>
        <p:grpSp>
          <p:nvGrpSpPr>
            <p:cNvPr id="9" name="Group 8"/>
            <p:cNvGrpSpPr>
              <a:grpSpLocks noChangeAspect="1"/>
            </p:cNvGrpSpPr>
            <p:nvPr/>
          </p:nvGrpSpPr>
          <p:grpSpPr>
            <a:xfrm>
              <a:off x="10533174" y="3817060"/>
              <a:ext cx="1021939" cy="627968"/>
              <a:chOff x="10930307" y="5111555"/>
              <a:chExt cx="378887" cy="232821"/>
            </a:xfrm>
          </p:grpSpPr>
          <p:sp>
            <p:nvSpPr>
              <p:cNvPr id="121" name="Freeform 120"/>
              <p:cNvSpPr>
                <a:spLocks/>
              </p:cNvSpPr>
              <p:nvPr/>
            </p:nvSpPr>
            <p:spPr bwMode="auto">
              <a:xfrm>
                <a:off x="10930307" y="5111555"/>
                <a:ext cx="378887" cy="232821"/>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0079D6"/>
              </a:solidFill>
              <a:ln>
                <a:noFill/>
              </a:ln>
              <a:extLst/>
            </p:spPr>
            <p:txBody>
              <a:bodyPr vert="horz" wrap="square" lIns="89617" tIns="44808" rIns="89617" bIns="4480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74" b="0" i="0" u="none" strike="noStrike" kern="1200" cap="none" spc="0" normalizeH="0" baseline="0" noProof="0" dirty="0">
                  <a:ln>
                    <a:noFill/>
                  </a:ln>
                  <a:solidFill>
                    <a:srgbClr val="000000"/>
                  </a:solidFill>
                  <a:effectLst/>
                  <a:uLnTx/>
                  <a:uFillTx/>
                  <a:latin typeface="Segoe UI" charset="0"/>
                  <a:ea typeface="MS PGothic" charset="0"/>
                </a:endParaRPr>
              </a:p>
            </p:txBody>
          </p:sp>
          <p:sp>
            <p:nvSpPr>
              <p:cNvPr id="122" name="Oval 122"/>
              <p:cNvSpPr>
                <a:spLocks noChangeArrowheads="1"/>
              </p:cNvSpPr>
              <p:nvPr/>
            </p:nvSpPr>
            <p:spPr bwMode="auto">
              <a:xfrm rot="10800000" flipV="1">
                <a:off x="11081079" y="5158307"/>
                <a:ext cx="120461" cy="22889"/>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123"/>
              <p:cNvSpPr>
                <a:spLocks noEditPoints="1"/>
              </p:cNvSpPr>
              <p:nvPr/>
            </p:nvSpPr>
            <p:spPr bwMode="auto">
              <a:xfrm rot="10800000" flipV="1">
                <a:off x="11078945" y="5174213"/>
                <a:ext cx="124728" cy="146065"/>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1" name="Rectangle 150"/>
            <p:cNvSpPr/>
            <p:nvPr/>
          </p:nvSpPr>
          <p:spPr>
            <a:xfrm>
              <a:off x="10651607" y="4499920"/>
              <a:ext cx="923201" cy="461665"/>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SQL </a:t>
              </a:r>
              <a:b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in VMs</a:t>
              </a:r>
            </a:p>
          </p:txBody>
        </p:sp>
      </p:grpSp>
      <p:grpSp>
        <p:nvGrpSpPr>
          <p:cNvPr id="15" name="Group 14"/>
          <p:cNvGrpSpPr/>
          <p:nvPr/>
        </p:nvGrpSpPr>
        <p:grpSpPr>
          <a:xfrm>
            <a:off x="9229307" y="5166722"/>
            <a:ext cx="758952" cy="1226161"/>
            <a:chOff x="9229307" y="5166722"/>
            <a:chExt cx="758952" cy="1226161"/>
          </a:xfrm>
        </p:grpSpPr>
        <p:pic>
          <p:nvPicPr>
            <p:cNvPr id="110" name="Picture 10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9307" y="5166722"/>
              <a:ext cx="758952" cy="758952"/>
            </a:xfrm>
            <a:prstGeom prst="rect">
              <a:avLst/>
            </a:prstGeom>
          </p:spPr>
        </p:pic>
        <p:sp>
          <p:nvSpPr>
            <p:cNvPr id="152" name="Rectangle 151"/>
            <p:cNvSpPr/>
            <p:nvPr/>
          </p:nvSpPr>
          <p:spPr>
            <a:xfrm>
              <a:off x="9276200" y="5931218"/>
              <a:ext cx="691215" cy="461665"/>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a:t>
              </a:r>
              <a:b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SQL DB</a:t>
              </a:r>
            </a:p>
          </p:txBody>
        </p:sp>
      </p:grpSp>
      <p:grpSp>
        <p:nvGrpSpPr>
          <p:cNvPr id="13" name="Group 12"/>
          <p:cNvGrpSpPr/>
          <p:nvPr/>
        </p:nvGrpSpPr>
        <p:grpSpPr>
          <a:xfrm>
            <a:off x="6887526" y="3750044"/>
            <a:ext cx="1132618" cy="1251386"/>
            <a:chOff x="6887526" y="3750044"/>
            <a:chExt cx="1132618" cy="1251386"/>
          </a:xfrm>
        </p:grpSpPr>
        <p:pic>
          <p:nvPicPr>
            <p:cNvPr id="106" name="Picture 10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84102" y="3750044"/>
              <a:ext cx="762000" cy="762000"/>
            </a:xfrm>
            <a:prstGeom prst="rect">
              <a:avLst/>
            </a:prstGeom>
          </p:spPr>
        </p:pic>
        <p:sp>
          <p:nvSpPr>
            <p:cNvPr id="153" name="Rectangle 152"/>
            <p:cNvSpPr/>
            <p:nvPr/>
          </p:nvSpPr>
          <p:spPr>
            <a:xfrm>
              <a:off x="6887526" y="4539765"/>
              <a:ext cx="1132618" cy="461665"/>
            </a:xfrm>
            <a:prstGeom prst="rect">
              <a:avLst/>
            </a:prstGeom>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Data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Lake Analytics</a:t>
              </a:r>
            </a:p>
          </p:txBody>
        </p:sp>
      </p:grpSp>
    </p:spTree>
    <p:extLst>
      <p:ext uri="{BB962C8B-B14F-4D97-AF65-F5344CB8AC3E}">
        <p14:creationId xmlns:p14="http://schemas.microsoft.com/office/powerpoint/2010/main" val="6349443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animEffect transition="in" filter="wipe(left)">
                                      <p:cBhvr>
                                        <p:cTn id="11" dur="1000"/>
                                        <p:tgtEl>
                                          <p:spTgt spid="44">
                                            <p:txEl>
                                              <p:pRg st="1" end="1"/>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44">
                                            <p:txEl>
                                              <p:pRg st="2" end="2"/>
                                            </p:txEl>
                                          </p:spTgt>
                                        </p:tgtEl>
                                        <p:attrNameLst>
                                          <p:attrName>style.visibility</p:attrName>
                                        </p:attrNameLst>
                                      </p:cBhvr>
                                      <p:to>
                                        <p:strVal val="visible"/>
                                      </p:to>
                                    </p:set>
                                    <p:animEffect transition="in" filter="wipe(left)">
                                      <p:cBhvr>
                                        <p:cTn id="15" dur="1000"/>
                                        <p:tgtEl>
                                          <p:spTgt spid="44">
                                            <p:txEl>
                                              <p:pRg st="2" end="2"/>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44">
                                            <p:txEl>
                                              <p:pRg st="3" end="3"/>
                                            </p:txEl>
                                          </p:spTgt>
                                        </p:tgtEl>
                                        <p:attrNameLst>
                                          <p:attrName>style.visibility</p:attrName>
                                        </p:attrNameLst>
                                      </p:cBhvr>
                                      <p:to>
                                        <p:strVal val="visible"/>
                                      </p:to>
                                    </p:set>
                                    <p:animEffect transition="in" filter="wipe(left)">
                                      <p:cBhvr>
                                        <p:cTn id="19" dur="1000"/>
                                        <p:tgtEl>
                                          <p:spTgt spid="44">
                                            <p:txEl>
                                              <p:pRg st="3" end="3"/>
                                            </p:txEl>
                                          </p:spTgt>
                                        </p:tgtEl>
                                      </p:cBhvr>
                                    </p:animEffect>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44">
                                            <p:txEl>
                                              <p:pRg st="4" end="4"/>
                                            </p:txEl>
                                          </p:spTgt>
                                        </p:tgtEl>
                                        <p:attrNameLst>
                                          <p:attrName>style.visibility</p:attrName>
                                        </p:attrNameLst>
                                      </p:cBhvr>
                                      <p:to>
                                        <p:strVal val="visible"/>
                                      </p:to>
                                    </p:set>
                                    <p:animEffect transition="in" filter="wipe(left)">
                                      <p:cBhvr>
                                        <p:cTn id="23" dur="1000"/>
                                        <p:tgtEl>
                                          <p:spTgt spid="44">
                                            <p:txEl>
                                              <p:pRg st="4" end="4"/>
                                            </p:txEl>
                                          </p:spTgt>
                                        </p:tgtEl>
                                      </p:cBhvr>
                                    </p:animEffect>
                                  </p:childTnLst>
                                </p:cTn>
                              </p:par>
                            </p:childTnLst>
                          </p:cTn>
                        </p:par>
                        <p:par>
                          <p:cTn id="24" fill="hold">
                            <p:stCondLst>
                              <p:cond delay="4500"/>
                            </p:stCondLst>
                            <p:childTnLst>
                              <p:par>
                                <p:cTn id="25" presetID="22" presetClass="entr" presetSubtype="8" fill="hold" nodeType="afterEffect">
                                  <p:stCondLst>
                                    <p:cond delay="0"/>
                                  </p:stCondLst>
                                  <p:childTnLst>
                                    <p:set>
                                      <p:cBhvr>
                                        <p:cTn id="26" dur="1" fill="hold">
                                          <p:stCondLst>
                                            <p:cond delay="0"/>
                                          </p:stCondLst>
                                        </p:cTn>
                                        <p:tgtEl>
                                          <p:spTgt spid="44">
                                            <p:txEl>
                                              <p:pRg st="5" end="5"/>
                                            </p:txEl>
                                          </p:spTgt>
                                        </p:tgtEl>
                                        <p:attrNameLst>
                                          <p:attrName>style.visibility</p:attrName>
                                        </p:attrNameLst>
                                      </p:cBhvr>
                                      <p:to>
                                        <p:strVal val="visible"/>
                                      </p:to>
                                    </p:set>
                                    <p:animEffect transition="in" filter="wipe(left)">
                                      <p:cBhvr>
                                        <p:cTn id="27" dur="1000"/>
                                        <p:tgtEl>
                                          <p:spTgt spid="44">
                                            <p:txEl>
                                              <p:pRg st="5" end="5"/>
                                            </p:txEl>
                                          </p:spTgt>
                                        </p:tgtEl>
                                      </p:cBhvr>
                                    </p:animEffect>
                                  </p:childTnLst>
                                </p:cTn>
                              </p:par>
                            </p:childTnLst>
                          </p:cTn>
                        </p:par>
                        <p:par>
                          <p:cTn id="28" fill="hold">
                            <p:stCondLst>
                              <p:cond delay="5500"/>
                            </p:stCondLst>
                            <p:childTnLst>
                              <p:par>
                                <p:cTn id="29" presetID="22" presetClass="entr" presetSubtype="8" fill="hold" nodeType="afterEffect">
                                  <p:stCondLst>
                                    <p:cond delay="0"/>
                                  </p:stCondLst>
                                  <p:childTnLst>
                                    <p:set>
                                      <p:cBhvr>
                                        <p:cTn id="30" dur="1" fill="hold">
                                          <p:stCondLst>
                                            <p:cond delay="0"/>
                                          </p:stCondLst>
                                        </p:cTn>
                                        <p:tgtEl>
                                          <p:spTgt spid="44">
                                            <p:txEl>
                                              <p:pRg st="6" end="6"/>
                                            </p:txEl>
                                          </p:spTgt>
                                        </p:tgtEl>
                                        <p:attrNameLst>
                                          <p:attrName>style.visibility</p:attrName>
                                        </p:attrNameLst>
                                      </p:cBhvr>
                                      <p:to>
                                        <p:strVal val="visible"/>
                                      </p:to>
                                    </p:set>
                                    <p:animEffect transition="in" filter="wipe(left)">
                                      <p:cBhvr>
                                        <p:cTn id="31" dur="1000"/>
                                        <p:tgtEl>
                                          <p:spTgt spid="44">
                                            <p:txEl>
                                              <p:pRg st="6" end="6"/>
                                            </p:txEl>
                                          </p:spTgt>
                                        </p:tgtEl>
                                      </p:cBhvr>
                                    </p:animEffect>
                                  </p:childTnLst>
                                </p:cTn>
                              </p:par>
                            </p:childTnLst>
                          </p:cTn>
                        </p:par>
                        <p:par>
                          <p:cTn id="32" fill="hold">
                            <p:stCondLst>
                              <p:cond delay="6500"/>
                            </p:stCondLst>
                            <p:childTnLst>
                              <p:par>
                                <p:cTn id="33" presetID="22" presetClass="entr" presetSubtype="8"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par>
                          <p:cTn id="36" fill="hold">
                            <p:stCondLst>
                              <p:cond delay="7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7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8000"/>
                            </p:stCondLst>
                            <p:childTnLst>
                              <p:par>
                                <p:cTn id="45" presetID="22" presetClass="entr" presetSubtype="4"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down)">
                                      <p:cBhvr>
                                        <p:cTn id="47" dur="500"/>
                                        <p:tgtEl>
                                          <p:spTgt spid="2"/>
                                        </p:tgtEl>
                                      </p:cBhvr>
                                    </p:animEffect>
                                  </p:childTnLst>
                                </p:cTn>
                              </p:par>
                              <p:par>
                                <p:cTn id="48" presetID="22" presetClass="entr" presetSubtype="1"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up)">
                                      <p:cBhvr>
                                        <p:cTn id="50" dur="500"/>
                                        <p:tgtEl>
                                          <p:spTgt spid="3"/>
                                        </p:tgtEl>
                                      </p:cBhvr>
                                    </p:animEffect>
                                  </p:childTnLst>
                                </p:cTn>
                              </p:par>
                            </p:childTnLst>
                          </p:cTn>
                        </p:par>
                        <p:par>
                          <p:cTn id="51" fill="hold">
                            <p:stCondLst>
                              <p:cond delay="850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par>
                          <p:cTn id="55" fill="hold">
                            <p:stCondLst>
                              <p:cond delay="9000"/>
                            </p:stCondLst>
                            <p:childTnLst>
                              <p:par>
                                <p:cTn id="56" presetID="22" presetClass="entr" presetSubtype="1" fill="hold"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up)">
                                      <p:cBhvr>
                                        <p:cTn id="58" dur="500"/>
                                        <p:tgtEl>
                                          <p:spTgt spid="4"/>
                                        </p:tgtEl>
                                      </p:cBhvr>
                                    </p:animEffect>
                                  </p:childTnLst>
                                </p:cTn>
                              </p:par>
                              <p:par>
                                <p:cTn id="59" presetID="22" presetClass="entr" presetSubtype="4"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500"/>
                                        <p:tgtEl>
                                          <p:spTgt spid="5"/>
                                        </p:tgtEl>
                                      </p:cBhvr>
                                    </p:animEffect>
                                  </p:childTnLst>
                                </p:cTn>
                              </p:par>
                            </p:childTnLst>
                          </p:cTn>
                        </p:par>
                        <p:par>
                          <p:cTn id="62" fill="hold">
                            <p:stCondLst>
                              <p:cond delay="9500"/>
                            </p:stCondLst>
                            <p:childTnLst>
                              <p:par>
                                <p:cTn id="63" presetID="10" presetClass="entr" presetSubtype="0"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10000"/>
                            </p:stCondLst>
                            <p:childTnLst>
                              <p:par>
                                <p:cTn id="67" presetID="22" presetClass="entr" presetSubtype="8"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left)">
                                      <p:cBhvr>
                                        <p:cTn id="69" dur="500"/>
                                        <p:tgtEl>
                                          <p:spTgt spid="6"/>
                                        </p:tgtEl>
                                      </p:cBhvr>
                                    </p:animEffect>
                                  </p:childTnLst>
                                </p:cTn>
                              </p:par>
                              <p:par>
                                <p:cTn id="70" presetID="22" presetClass="entr" presetSubtype="2" fill="hold"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right)">
                                      <p:cBhvr>
                                        <p:cTn id="7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9" name="Object 5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698" name="think-cell Slide" r:id="rId5" imgW="378" imgH="377" progId="TCLayout.ActiveDocument.1">
                  <p:embed/>
                </p:oleObj>
              </mc:Choice>
              <mc:Fallback>
                <p:oleObj name="think-cell Slide" r:id="rId5" imgW="378" imgH="377" progId="TCLayout.ActiveDocument.1">
                  <p:embed/>
                  <p:pic>
                    <p:nvPicPr>
                      <p:cNvPr id="59" name="Object 58"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9" name="Title 48"/>
          <p:cNvSpPr>
            <a:spLocks noGrp="1"/>
          </p:cNvSpPr>
          <p:nvPr>
            <p:ph type="title"/>
          </p:nvPr>
        </p:nvSpPr>
        <p:spPr/>
        <p:txBody>
          <a:bodyPr/>
          <a:lstStyle/>
          <a:p>
            <a:r>
              <a:rPr lang="en-US" dirty="0"/>
              <a:t>Directly access external data</a:t>
            </a:r>
          </a:p>
        </p:txBody>
      </p:sp>
      <p:grpSp>
        <p:nvGrpSpPr>
          <p:cNvPr id="14" name="Group 13"/>
          <p:cNvGrpSpPr/>
          <p:nvPr/>
        </p:nvGrpSpPr>
        <p:grpSpPr>
          <a:xfrm>
            <a:off x="6254301" y="2356169"/>
            <a:ext cx="5423895" cy="3884139"/>
            <a:chOff x="6254301" y="2507871"/>
            <a:chExt cx="5423895" cy="3884139"/>
          </a:xfrm>
        </p:grpSpPr>
        <p:pic>
          <p:nvPicPr>
            <p:cNvPr id="93" name="Picture 92"/>
            <p:cNvPicPr>
              <a:picLocks noChangeAspect="1"/>
            </p:cNvPicPr>
            <p:nvPr/>
          </p:nvPicPr>
          <p:blipFill rotWithShape="1">
            <a:blip r:embed="rId7"/>
            <a:srcRect b="38124"/>
            <a:stretch/>
          </p:blipFill>
          <p:spPr>
            <a:xfrm>
              <a:off x="6254301" y="2507871"/>
              <a:ext cx="5423895" cy="3884139"/>
            </a:xfrm>
            <a:prstGeom prst="rect">
              <a:avLst/>
            </a:prstGeom>
            <a:noFill/>
            <a:ln>
              <a:noFill/>
            </a:ln>
          </p:spPr>
        </p:pic>
        <p:sp>
          <p:nvSpPr>
            <p:cNvPr id="94" name="Rectangle 93"/>
            <p:cNvSpPr/>
            <p:nvPr/>
          </p:nvSpPr>
          <p:spPr bwMode="auto">
            <a:xfrm>
              <a:off x="6508400" y="3760429"/>
              <a:ext cx="5153717" cy="26315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CREATE CREDENTIAL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sqldbc</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 WITH USER_NAME </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r>
                <a:rPr kumimoji="0" lang="en-US" sz="105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"John Brat"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IDENTITY</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a:t>
              </a:r>
              <a: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0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AzureAdmin</a:t>
              </a:r>
              <a: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CREATE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DATA </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SOURCE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Purchase </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SQLAZURE </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WITH </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(PROVIDER_STRING=</a:t>
              </a:r>
              <a: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"Server=tcp:wrt.database.windows.net,1435;Database=</a:t>
              </a:r>
              <a:b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br>
              <a:r>
                <a:rPr kumimoji="0" lang="en-US" sz="10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TPC;Trusted_Connection</a:t>
              </a:r>
              <a: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0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False;Encrypt</a:t>
              </a:r>
              <a: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=True"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CREDENTIAL</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sqldbc</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REMOTABLE_TYPES =(</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bool, byte, </a:t>
              </a:r>
              <a:r>
                <a:rPr kumimoji="0" lang="en-US" sz="1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int</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uint</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 short, </a:t>
              </a:r>
              <a:r>
                <a:rPr kumimoji="0" lang="en-US" sz="1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ushort</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 long, decimal, float, </a:t>
              </a:r>
              <a:r>
                <a:rPr kumimoji="0" lang="en-US" sz="10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sbyte</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 double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@result </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 </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 EXTERNAL </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Purchase </a:t>
              </a:r>
              <a:b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b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EXECUTE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@"SELECT SUM(Amount) FROM </a:t>
              </a:r>
              <a:r>
                <a:rPr kumimoji="0" lang="en-US" sz="10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dbo.PurchaseOrders</a:t>
              </a:r>
              <a: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a:p>
              <a:pPr marL="0" marR="0" lvl="1" indent="0" algn="l" defTabSz="913505" rtl="0" eaLnBrk="1" fontAlgn="base" latinLnBrk="0" hangingPunct="1">
                <a:lnSpc>
                  <a:spcPct val="100000"/>
                </a:lnSpc>
                <a:spcBef>
                  <a:spcPts val="400"/>
                </a:spcBef>
                <a:spcAft>
                  <a:spcPct val="0"/>
                </a:spcAft>
                <a:buClrTx/>
                <a:buSzPct val="90000"/>
                <a:buFontTx/>
                <a:buNone/>
                <a:tabLst/>
                <a:defRPr/>
              </a:pP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OUTPUT</a:t>
              </a:r>
              <a: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 @result </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TO</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0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swebhdfs</a:t>
              </a:r>
              <a: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://Logs/</a:t>
              </a:r>
              <a:r>
                <a:rPr kumimoji="0" lang="en-US" sz="10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PurchaseAmountOut.Tsv</a:t>
              </a:r>
              <a:r>
                <a:rPr kumimoji="0" lang="en-US" sz="10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0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Consolas" panose="020B0609020204030204" pitchFamily="49" charset="0"/>
                </a:rPr>
                <a:t>Ouputters.Tsv</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rPr>
                <a:t>();</a:t>
              </a:r>
            </a:p>
          </p:txBody>
        </p:sp>
      </p:grpSp>
      <p:grpSp>
        <p:nvGrpSpPr>
          <p:cNvPr id="15" name="Group 14"/>
          <p:cNvGrpSpPr/>
          <p:nvPr/>
        </p:nvGrpSpPr>
        <p:grpSpPr>
          <a:xfrm>
            <a:off x="767454" y="3853430"/>
            <a:ext cx="5337026" cy="541687"/>
            <a:chOff x="844699" y="3853430"/>
            <a:chExt cx="5337026" cy="541687"/>
          </a:xfrm>
        </p:grpSpPr>
        <p:sp>
          <p:nvSpPr>
            <p:cNvPr id="52" name="TextBox 51"/>
            <p:cNvSpPr txBox="1"/>
            <p:nvPr/>
          </p:nvSpPr>
          <p:spPr>
            <a:xfrm>
              <a:off x="844699" y="3853430"/>
              <a:ext cx="3535135" cy="541687"/>
            </a:xfrm>
            <a:prstGeom prst="rect">
              <a:avLst/>
            </a:prstGeom>
            <a:noFill/>
          </p:spPr>
          <p:txBody>
            <a:bodyPr wrap="none" lIns="0" tIns="146304" rIns="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Create CREDENTIAL object in metadata</a:t>
              </a:r>
            </a:p>
          </p:txBody>
        </p:sp>
        <p:cxnSp>
          <p:nvCxnSpPr>
            <p:cNvPr id="53" name="Straight Arrow Connector 52"/>
            <p:cNvCxnSpPr/>
            <p:nvPr/>
          </p:nvCxnSpPr>
          <p:spPr>
            <a:xfrm flipH="1">
              <a:off x="4553146" y="4111962"/>
              <a:ext cx="1628579" cy="0"/>
            </a:xfrm>
            <a:prstGeom prst="straightConnector1">
              <a:avLst/>
            </a:prstGeom>
            <a:ln w="57150">
              <a:solidFill>
                <a:srgbClr val="50B347"/>
              </a:solid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842941" y="4354967"/>
            <a:ext cx="4261539" cy="541687"/>
            <a:chOff x="1920186" y="4354967"/>
            <a:chExt cx="4261539" cy="541687"/>
          </a:xfrm>
        </p:grpSpPr>
        <p:sp>
          <p:nvSpPr>
            <p:cNvPr id="55" name="TextBox 54"/>
            <p:cNvSpPr txBox="1"/>
            <p:nvPr/>
          </p:nvSpPr>
          <p:spPr>
            <a:xfrm>
              <a:off x="1920186" y="4354967"/>
              <a:ext cx="2459648" cy="541687"/>
            </a:xfrm>
            <a:prstGeom prst="rect">
              <a:avLst/>
            </a:prstGeom>
            <a:ln w="57150">
              <a:no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txBody>
            <a:bodyPr wrap="none" lIns="0" tIns="146304" rIns="0" bIns="146304" rtlCol="0">
              <a:spAutoFit/>
            </a:bodyPr>
            <a:lstStyle>
              <a:defPPr>
                <a:defRPr lang="en-US"/>
              </a:defPPr>
              <a:lvl1pPr>
                <a:lnSpc>
                  <a:spcPct val="90000"/>
                </a:lnSpc>
                <a:spcAft>
                  <a:spcPts val="600"/>
                </a:spcAft>
                <a:defRPr sz="1200">
                  <a:solidFill>
                    <a:schemeClr val="tx1">
                      <a:lumMod val="65000"/>
                      <a:lumOff val="35000"/>
                    </a:schemeClr>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Create external data source</a:t>
              </a:r>
            </a:p>
          </p:txBody>
        </p:sp>
        <p:cxnSp>
          <p:nvCxnSpPr>
            <p:cNvPr id="65" name="Straight Arrow Connector 64"/>
            <p:cNvCxnSpPr/>
            <p:nvPr/>
          </p:nvCxnSpPr>
          <p:spPr>
            <a:xfrm flipH="1">
              <a:off x="4553146" y="4613499"/>
              <a:ext cx="1628579" cy="0"/>
            </a:xfrm>
            <a:prstGeom prst="straightConnector1">
              <a:avLst/>
            </a:prstGeom>
            <a:ln w="57150">
              <a:solidFill>
                <a:srgbClr val="50B347"/>
              </a:solid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060885" y="4942586"/>
            <a:ext cx="4043595" cy="541687"/>
            <a:chOff x="2138130" y="4942586"/>
            <a:chExt cx="4043595" cy="541687"/>
          </a:xfrm>
        </p:grpSpPr>
        <p:sp>
          <p:nvSpPr>
            <p:cNvPr id="58" name="TextBox 57"/>
            <p:cNvSpPr txBox="1"/>
            <p:nvPr/>
          </p:nvSpPr>
          <p:spPr>
            <a:xfrm>
              <a:off x="2138130" y="4942586"/>
              <a:ext cx="2166299" cy="541687"/>
            </a:xfrm>
            <a:prstGeom prst="rect">
              <a:avLst/>
            </a:prstGeom>
            <a:ln w="57150">
              <a:no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txBody>
            <a:bodyPr wrap="none" lIns="0" tIns="146304" rIns="0" bIns="146304" rtlCol="0">
              <a:spAutoFit/>
            </a:bodyPr>
            <a:lstStyle>
              <a:defPPr>
                <a:defRPr lang="en-US"/>
              </a:defPPr>
              <a:lvl1pPr>
                <a:lnSpc>
                  <a:spcPct val="90000"/>
                </a:lnSpc>
                <a:spcAft>
                  <a:spcPts val="600"/>
                </a:spcAft>
                <a:defRPr sz="1200">
                  <a:solidFill>
                    <a:schemeClr val="tx1">
                      <a:lumMod val="65000"/>
                      <a:lumOff val="35000"/>
                    </a:schemeClr>
                  </a:solidFill>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Specify </a:t>
              </a:r>
              <a:r>
                <a:rPr kumimoji="0" lang="en-US" sz="1600" b="0" i="0" u="none" strike="noStrike" kern="1200" cap="none" spc="0" normalizeH="0" baseline="0" noProof="0" dirty="0" err="1">
                  <a:ln>
                    <a:noFill/>
                  </a:ln>
                  <a:solidFill>
                    <a:srgbClr val="505050"/>
                  </a:solidFill>
                  <a:effectLst/>
                  <a:uLnTx/>
                  <a:uFillTx/>
                  <a:latin typeface="Segoe UI"/>
                  <a:ea typeface="+mn-ea"/>
                  <a:cs typeface="+mn-cs"/>
                </a:rPr>
                <a:t>remotable</a:t>
              </a:r>
              <a:r>
                <a:rPr kumimoji="0" lang="en-US" sz="1600" b="0" i="0" u="none" strike="noStrike" kern="1200" cap="none" spc="0" normalizeH="0" baseline="0" noProof="0" dirty="0">
                  <a:ln>
                    <a:noFill/>
                  </a:ln>
                  <a:solidFill>
                    <a:srgbClr val="505050"/>
                  </a:solidFill>
                  <a:effectLst/>
                  <a:uLnTx/>
                  <a:uFillTx/>
                  <a:latin typeface="Segoe UI"/>
                  <a:ea typeface="+mn-ea"/>
                  <a:cs typeface="+mn-cs"/>
                </a:rPr>
                <a:t> types</a:t>
              </a:r>
            </a:p>
          </p:txBody>
        </p:sp>
        <p:cxnSp>
          <p:nvCxnSpPr>
            <p:cNvPr id="66" name="Straight Arrow Connector 65"/>
            <p:cNvCxnSpPr/>
            <p:nvPr/>
          </p:nvCxnSpPr>
          <p:spPr>
            <a:xfrm flipH="1">
              <a:off x="4553146" y="5201118"/>
              <a:ext cx="1628579" cy="0"/>
            </a:xfrm>
            <a:prstGeom prst="straightConnector1">
              <a:avLst/>
            </a:prstGeom>
            <a:ln w="57150">
              <a:solidFill>
                <a:srgbClr val="50B347"/>
              </a:solid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1284831" y="5488786"/>
            <a:ext cx="4819649" cy="541687"/>
            <a:chOff x="1362076" y="5488786"/>
            <a:chExt cx="4819649" cy="541687"/>
          </a:xfrm>
        </p:grpSpPr>
        <p:sp>
          <p:nvSpPr>
            <p:cNvPr id="62" name="TextBox 61"/>
            <p:cNvSpPr txBox="1"/>
            <p:nvPr/>
          </p:nvSpPr>
          <p:spPr>
            <a:xfrm>
              <a:off x="1362076" y="5488786"/>
              <a:ext cx="3073864" cy="541687"/>
            </a:xfrm>
            <a:prstGeom prst="rect">
              <a:avLst/>
            </a:prstGeom>
            <a:ln w="57150">
              <a:no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txBody>
            <a:bodyPr wrap="square" lIns="0" tIns="146304" rIns="0" bIns="146304" rtlCol="0">
              <a:spAutoFit/>
            </a:bodyPr>
            <a:lstStyle>
              <a:defPPr>
                <a:defRPr lang="en-US"/>
              </a:defPPr>
              <a:lvl1pPr>
                <a:lnSpc>
                  <a:spcPct val="90000"/>
                </a:lnSpc>
                <a:spcAft>
                  <a:spcPts val="600"/>
                </a:spcAft>
                <a:defRPr sz="1200">
                  <a:solidFill>
                    <a:schemeClr val="tx1">
                      <a:lumMod val="65000"/>
                      <a:lumOff val="35000"/>
                    </a:schemeClr>
                  </a:solidFill>
                </a:defRPr>
              </a:lvl1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Run pass-through T-SQL query</a:t>
              </a:r>
            </a:p>
          </p:txBody>
        </p:sp>
        <p:cxnSp>
          <p:nvCxnSpPr>
            <p:cNvPr id="67" name="Straight Arrow Connector 66"/>
            <p:cNvCxnSpPr/>
            <p:nvPr/>
          </p:nvCxnSpPr>
          <p:spPr>
            <a:xfrm flipH="1">
              <a:off x="4553146" y="5747318"/>
              <a:ext cx="1628579" cy="0"/>
            </a:xfrm>
            <a:prstGeom prst="straightConnector1">
              <a:avLst/>
            </a:prstGeom>
            <a:ln w="57150">
              <a:solidFill>
                <a:srgbClr val="50B347"/>
              </a:solid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0" y="1028878"/>
            <a:ext cx="12192000" cy="804223"/>
            <a:chOff x="0" y="1028878"/>
            <a:chExt cx="12192000" cy="804223"/>
          </a:xfrm>
        </p:grpSpPr>
        <p:sp>
          <p:nvSpPr>
            <p:cNvPr id="45" name="Rectangle 44"/>
            <p:cNvSpPr/>
            <p:nvPr/>
          </p:nvSpPr>
          <p:spPr bwMode="auto">
            <a:xfrm>
              <a:off x="0" y="1202024"/>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Find sum of all purchases by users </a:t>
              </a:r>
            </a:p>
          </p:txBody>
        </p:sp>
        <p:sp>
          <p:nvSpPr>
            <p:cNvPr id="51" name="Rounded Rectangle 50"/>
            <p:cNvSpPr/>
            <p:nvPr/>
          </p:nvSpPr>
          <p:spPr bwMode="auto">
            <a:xfrm>
              <a:off x="145823" y="1028878"/>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8</a:t>
              </a:r>
            </a:p>
          </p:txBody>
        </p:sp>
      </p:grpSp>
      <p:sp>
        <p:nvSpPr>
          <p:cNvPr id="2" name="Slide Number Placeholder 1"/>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 name="Group 3"/>
          <p:cNvGrpSpPr/>
          <p:nvPr/>
        </p:nvGrpSpPr>
        <p:grpSpPr>
          <a:xfrm>
            <a:off x="535991" y="2307990"/>
            <a:ext cx="5568489" cy="1505191"/>
            <a:chOff x="535991" y="2307990"/>
            <a:chExt cx="5568489" cy="1505191"/>
          </a:xfrm>
        </p:grpSpPr>
        <p:grpSp>
          <p:nvGrpSpPr>
            <p:cNvPr id="5" name="Group 4"/>
            <p:cNvGrpSpPr/>
            <p:nvPr/>
          </p:nvGrpSpPr>
          <p:grpSpPr>
            <a:xfrm>
              <a:off x="535991" y="2307990"/>
              <a:ext cx="5568489" cy="1505191"/>
              <a:chOff x="535991" y="2307990"/>
              <a:chExt cx="5568489" cy="1505191"/>
            </a:xfrm>
          </p:grpSpPr>
          <p:sp>
            <p:nvSpPr>
              <p:cNvPr id="156" name="Rectangle 155"/>
              <p:cNvSpPr/>
              <p:nvPr/>
            </p:nvSpPr>
            <p:spPr bwMode="auto">
              <a:xfrm>
                <a:off x="535991" y="2356169"/>
                <a:ext cx="5568489" cy="1457012"/>
              </a:xfrm>
              <a:prstGeom prst="rect">
                <a:avLst/>
              </a:prstGeom>
              <a:solidFill>
                <a:schemeClr val="bg1">
                  <a:lumMod val="95000"/>
                </a:schemeClr>
              </a:solid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0" name="Rectangle 159"/>
              <p:cNvSpPr/>
              <p:nvPr/>
            </p:nvSpPr>
            <p:spPr bwMode="auto">
              <a:xfrm>
                <a:off x="1878107" y="2307990"/>
                <a:ext cx="1246093" cy="1445593"/>
              </a:xfrm>
              <a:prstGeom prst="rect">
                <a:avLst/>
              </a:prstGeom>
              <a:no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rPr>
                  <a:t>Pass-through</a:t>
                </a:r>
                <a:endParaRPr kumimoji="0" lang="en-GB" sz="12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endParaRPr>
              </a:p>
            </p:txBody>
          </p:sp>
          <p:sp>
            <p:nvSpPr>
              <p:cNvPr id="164" name="TextBox 163"/>
              <p:cNvSpPr txBox="1"/>
              <p:nvPr/>
            </p:nvSpPr>
            <p:spPr>
              <a:xfrm>
                <a:off x="675913" y="2634701"/>
                <a:ext cx="1067788"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T-SQL query</a:t>
                </a:r>
              </a:p>
            </p:txBody>
          </p:sp>
          <p:sp>
            <p:nvSpPr>
              <p:cNvPr id="165" name="TextBox 164"/>
              <p:cNvSpPr txBox="1"/>
              <p:nvPr/>
            </p:nvSpPr>
            <p:spPr>
              <a:xfrm>
                <a:off x="881251" y="3322697"/>
                <a:ext cx="799899" cy="430887"/>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Results</a:t>
                </a:r>
                <a:br>
                  <a:rPr kumimoji="0" lang="en-US" sz="1400" b="0" i="0" u="none" strike="noStrike" kern="1200" cap="none" spc="0" normalizeH="0" baseline="0" noProof="0" dirty="0">
                    <a:ln>
                      <a:noFill/>
                    </a:ln>
                    <a:solidFill>
                      <a:srgbClr val="505050"/>
                    </a:solidFill>
                    <a:effectLst/>
                    <a:uLnTx/>
                    <a:uFillTx/>
                    <a:latin typeface="Segoe UI"/>
                    <a:ea typeface="+mn-ea"/>
                    <a:cs typeface="+mn-cs"/>
                  </a:rPr>
                </a:br>
                <a:r>
                  <a:rPr kumimoji="0" lang="en-US" sz="1400" b="0" i="0" u="none" strike="noStrike" kern="1200" cap="none" spc="0" normalizeH="0" baseline="0" noProof="0" dirty="0">
                    <a:ln>
                      <a:noFill/>
                    </a:ln>
                    <a:solidFill>
                      <a:srgbClr val="505050"/>
                    </a:solidFill>
                    <a:effectLst/>
                    <a:uLnTx/>
                    <a:uFillTx/>
                    <a:latin typeface="Segoe UI"/>
                    <a:ea typeface="+mn-ea"/>
                    <a:cs typeface="+mn-cs"/>
                  </a:rPr>
                  <a:t>(C# types)</a:t>
                </a:r>
              </a:p>
            </p:txBody>
          </p:sp>
          <p:cxnSp>
            <p:nvCxnSpPr>
              <p:cNvPr id="149" name="Straight Arrow Connector 148"/>
              <p:cNvCxnSpPr/>
              <p:nvPr/>
            </p:nvCxnSpPr>
            <p:spPr>
              <a:xfrm flipH="1">
                <a:off x="1028750" y="3008137"/>
                <a:ext cx="698450" cy="0"/>
              </a:xfrm>
              <a:prstGeom prst="straightConnector1">
                <a:avLst/>
              </a:prstGeom>
              <a:ln w="57150">
                <a:solidFill>
                  <a:srgbClr val="50B347"/>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a:off x="1028750" y="3254324"/>
                <a:ext cx="698450" cy="0"/>
              </a:xfrm>
              <a:prstGeom prst="straightConnector1">
                <a:avLst/>
              </a:prstGeom>
              <a:ln w="57150">
                <a:solidFill>
                  <a:srgbClr val="50B347"/>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878107" y="3257317"/>
                <a:ext cx="1246093" cy="461665"/>
              </a:xfrm>
              <a:prstGeom prst="rect">
                <a:avLst/>
              </a:prstGeom>
            </p:spPr>
            <p:txBody>
              <a:bodyPr wrap="square" lIns="0" r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rPr>
                  <a:t>ADL</a:t>
                </a:r>
                <a:br>
                  <a:rPr kumimoji="0" lang="en-US" sz="12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rPr>
                </a:br>
                <a:r>
                  <a:rPr kumimoji="0" lang="en-US" sz="12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rPr>
                  <a:t>Analytics Service</a:t>
                </a:r>
              </a:p>
            </p:txBody>
          </p:sp>
          <p:sp>
            <p:nvSpPr>
              <p:cNvPr id="34" name="Rectangle 33"/>
              <p:cNvSpPr/>
              <p:nvPr/>
            </p:nvSpPr>
            <p:spPr bwMode="auto">
              <a:xfrm>
                <a:off x="4704379" y="2356169"/>
                <a:ext cx="1246093" cy="1397414"/>
              </a:xfrm>
              <a:prstGeom prst="rect">
                <a:avLst/>
              </a:prstGeom>
              <a:solidFill>
                <a:schemeClr val="bg1">
                  <a:lumMod val="95000"/>
                </a:schemeClr>
              </a:solid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rPr>
                  <a:t>Purchase orders table</a:t>
                </a:r>
              </a:p>
            </p:txBody>
          </p:sp>
          <p:sp>
            <p:nvSpPr>
              <p:cNvPr id="35" name="Rectangle 34"/>
              <p:cNvSpPr/>
              <p:nvPr/>
            </p:nvSpPr>
            <p:spPr>
              <a:xfrm>
                <a:off x="4704379" y="3423517"/>
                <a:ext cx="1246093" cy="276999"/>
              </a:xfrm>
              <a:prstGeom prst="rect">
                <a:avLst/>
              </a:prstGeom>
            </p:spPr>
            <p:txBody>
              <a:bodyPr wrap="square" lIns="0" r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rPr>
                  <a:t>Azure SQL DB</a:t>
                </a:r>
              </a:p>
            </p:txBody>
          </p:sp>
          <p:sp>
            <p:nvSpPr>
              <p:cNvPr id="39" name="TextBox 38"/>
              <p:cNvSpPr txBox="1"/>
              <p:nvPr/>
            </p:nvSpPr>
            <p:spPr>
              <a:xfrm>
                <a:off x="3368151" y="2634701"/>
                <a:ext cx="1067788"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T-SQL query</a:t>
                </a:r>
              </a:p>
            </p:txBody>
          </p:sp>
          <p:sp>
            <p:nvSpPr>
              <p:cNvPr id="40" name="TextBox 39"/>
              <p:cNvSpPr txBox="1"/>
              <p:nvPr/>
            </p:nvSpPr>
            <p:spPr>
              <a:xfrm>
                <a:off x="3532947" y="3322697"/>
                <a:ext cx="799899" cy="4308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Results</a:t>
                </a:r>
                <a:br>
                  <a:rPr kumimoji="0" lang="en-US" sz="1400" b="0" i="0" u="none" strike="noStrike" kern="1200" cap="none" spc="0" normalizeH="0" baseline="0" noProof="0" dirty="0">
                    <a:ln>
                      <a:noFill/>
                    </a:ln>
                    <a:solidFill>
                      <a:srgbClr val="505050"/>
                    </a:solidFill>
                    <a:effectLst/>
                    <a:uLnTx/>
                    <a:uFillTx/>
                    <a:latin typeface="Segoe UI"/>
                    <a:ea typeface="+mn-ea"/>
                    <a:cs typeface="+mn-cs"/>
                  </a:rPr>
                </a:br>
                <a:r>
                  <a:rPr kumimoji="0" lang="en-US" sz="1400" b="0" i="0" u="none" strike="noStrike" kern="1200" cap="none" spc="0" normalizeH="0" baseline="0" noProof="0" dirty="0">
                    <a:ln>
                      <a:noFill/>
                    </a:ln>
                    <a:solidFill>
                      <a:srgbClr val="505050"/>
                    </a:solidFill>
                    <a:effectLst/>
                    <a:uLnTx/>
                    <a:uFillTx/>
                    <a:latin typeface="Segoe UI"/>
                    <a:ea typeface="+mn-ea"/>
                    <a:cs typeface="+mn-cs"/>
                  </a:rPr>
                  <a:t>(C# types)</a:t>
                </a:r>
              </a:p>
            </p:txBody>
          </p:sp>
          <p:cxnSp>
            <p:nvCxnSpPr>
              <p:cNvPr id="41" name="Straight Arrow Connector 40"/>
              <p:cNvCxnSpPr/>
              <p:nvPr/>
            </p:nvCxnSpPr>
            <p:spPr>
              <a:xfrm flipH="1">
                <a:off x="3244851" y="3008137"/>
                <a:ext cx="1396999" cy="0"/>
              </a:xfrm>
              <a:prstGeom prst="straightConnector1">
                <a:avLst/>
              </a:prstGeom>
              <a:ln w="57150">
                <a:solidFill>
                  <a:srgbClr val="50B347"/>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244850" y="3254324"/>
                <a:ext cx="1397000" cy="0"/>
              </a:xfrm>
              <a:prstGeom prst="straightConnector1">
                <a:avLst/>
              </a:prstGeom>
              <a:ln w="57150">
                <a:solidFill>
                  <a:srgbClr val="50B347"/>
                </a:solidFill>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1884066" y="3008137"/>
                <a:ext cx="1140390" cy="0"/>
              </a:xfrm>
              <a:prstGeom prst="straightConnector1">
                <a:avLst/>
              </a:prstGeom>
              <a:ln w="57150">
                <a:solidFill>
                  <a:schemeClr val="accent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1884066" y="3254324"/>
                <a:ext cx="1140390" cy="0"/>
              </a:xfrm>
              <a:prstGeom prst="straightConnector1">
                <a:avLst/>
              </a:prstGeom>
              <a:ln w="57150">
                <a:solidFill>
                  <a:schemeClr val="accent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2640" y="2850416"/>
              <a:ext cx="548640" cy="548640"/>
            </a:xfrm>
            <a:prstGeom prst="rect">
              <a:avLst/>
            </a:prstGeom>
          </p:spPr>
        </p:pic>
      </p:grpSp>
      <p:sp>
        <p:nvSpPr>
          <p:cNvPr id="6" name="Rectangle 5"/>
          <p:cNvSpPr/>
          <p:nvPr/>
        </p:nvSpPr>
        <p:spPr bwMode="auto">
          <a:xfrm>
            <a:off x="1877021" y="2634700"/>
            <a:ext cx="1247179" cy="1066353"/>
          </a:xfrm>
          <a:prstGeom prst="rect">
            <a:avLst/>
          </a:prstGeom>
          <a:no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73461282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par>
                          <p:cTn id="16" fill="hold">
                            <p:stCondLst>
                              <p:cond delay="275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1000"/>
                                        <p:tgtEl>
                                          <p:spTgt spid="16"/>
                                        </p:tgtEl>
                                      </p:cBhvr>
                                    </p:animEffect>
                                  </p:childTnLst>
                                </p:cTn>
                              </p:par>
                            </p:childTnLst>
                          </p:cTn>
                        </p:par>
                        <p:par>
                          <p:cTn id="20" fill="hold">
                            <p:stCondLst>
                              <p:cond delay="375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1000"/>
                                        <p:tgtEl>
                                          <p:spTgt spid="17"/>
                                        </p:tgtEl>
                                      </p:cBhvr>
                                    </p:animEffect>
                                  </p:childTnLst>
                                </p:cTn>
                              </p:par>
                            </p:childTnLst>
                          </p:cTn>
                        </p:par>
                        <p:par>
                          <p:cTn id="24" fill="hold">
                            <p:stCondLst>
                              <p:cond delay="475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9" name="Object 5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22" name="think-cell Slide" r:id="rId5" imgW="378" imgH="377" progId="TCLayout.ActiveDocument.1">
                  <p:embed/>
                </p:oleObj>
              </mc:Choice>
              <mc:Fallback>
                <p:oleObj name="think-cell Slide" r:id="rId5" imgW="378" imgH="377" progId="TCLayout.ActiveDocument.1">
                  <p:embed/>
                  <p:pic>
                    <p:nvPicPr>
                      <p:cNvPr id="59" name="Object 58"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9" name="Title 48"/>
          <p:cNvSpPr>
            <a:spLocks noGrp="1"/>
          </p:cNvSpPr>
          <p:nvPr>
            <p:ph type="title"/>
          </p:nvPr>
        </p:nvSpPr>
        <p:spPr/>
        <p:txBody>
          <a:bodyPr/>
          <a:lstStyle/>
          <a:p>
            <a:r>
              <a:rPr lang="en-US" dirty="0"/>
              <a:t>Join local and external data</a:t>
            </a:r>
          </a:p>
        </p:txBody>
      </p:sp>
      <p:sp>
        <p:nvSpPr>
          <p:cNvPr id="27" name="TextBox 26"/>
          <p:cNvSpPr txBox="1"/>
          <p:nvPr/>
        </p:nvSpPr>
        <p:spPr>
          <a:xfrm>
            <a:off x="192808" y="1898417"/>
            <a:ext cx="5960958" cy="4459592"/>
          </a:xfrm>
          <a:prstGeom prst="rect">
            <a:avLst/>
          </a:prstGeom>
          <a:noFill/>
          <a:ln w="3175">
            <a:noFill/>
          </a:ln>
        </p:spPr>
        <p:txBody>
          <a:bodyPr wrap="square" lIns="91440" tIns="91440" rIns="182880" bIns="91440" rtlCol="0">
            <a:noAutofit/>
          </a:bodyPr>
          <a:lstStyle/>
          <a:p>
            <a:pPr marL="685800" marR="0" lvl="0" indent="-342900" algn="l" defTabSz="914400" rtl="0" eaLnBrk="1" fontAlgn="auto" latinLnBrk="0" hangingPunct="1">
              <a:lnSpc>
                <a:spcPct val="100000"/>
              </a:lnSpc>
              <a:spcBef>
                <a:spcPts val="0"/>
              </a:spcBef>
              <a:spcAft>
                <a:spcPts val="600"/>
              </a:spcAft>
              <a:buClr>
                <a:srgbClr val="50B347"/>
              </a:buClr>
              <a:buSzTx/>
              <a:buFont typeface="+mj-lt"/>
              <a:buAutoNum type="arabicPeriod"/>
              <a:tabLst/>
              <a:defRPr/>
            </a:pPr>
            <a:r>
              <a:rPr kumimoji="0" lang="en-US" sz="1600" b="0" i="0" u="none" strike="noStrike" kern="1200" cap="none" spc="0" normalizeH="0" baseline="0" noProof="0" dirty="0">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Create two tables.</a:t>
            </a:r>
          </a:p>
          <a:p>
            <a:pPr marL="1085850" marR="0" lvl="1" indent="-228600" algn="l" defTabSz="914400" rtl="0" eaLnBrk="1" fontAlgn="auto" latinLnBrk="0" hangingPunct="1">
              <a:lnSpc>
                <a:spcPct val="100000"/>
              </a:lnSpc>
              <a:spcBef>
                <a:spcPts val="0"/>
              </a:spcBef>
              <a:spcAft>
                <a:spcPts val="600"/>
              </a:spcAft>
              <a:buClr>
                <a:srgbClr val="50B347"/>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An external table ‘</a:t>
            </a:r>
            <a:r>
              <a:rPr kumimoji="0" lang="en-US" sz="1400" b="0" i="0" u="none" strike="noStrike" kern="1200" cap="none" spc="0" normalizeH="0" baseline="0" noProof="0" dirty="0" err="1">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PurchaseOrders</a:t>
            </a:r>
            <a:r>
              <a:rPr kumimoji="0" lang="en-US" sz="1400" b="0" i="0" u="none" strike="noStrike" kern="1200" cap="none" spc="0" normalizeH="0" baseline="0" noProof="0" dirty="0">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 that refers to the </a:t>
            </a:r>
            <a:r>
              <a:rPr kumimoji="0" lang="en-US" sz="1400" b="0" i="0" u="none" strike="noStrike" kern="1200" cap="none" spc="0" normalizeH="0" baseline="0" noProof="0" dirty="0" err="1">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PurchaseOrders</a:t>
            </a:r>
            <a:r>
              <a:rPr kumimoji="0" lang="en-US" sz="1400" b="0" i="0" u="none" strike="noStrike" kern="1200" cap="none" spc="0" normalizeH="0" baseline="0" noProof="0" dirty="0">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 table in the external SQL Azure DB.</a:t>
            </a:r>
          </a:p>
          <a:p>
            <a:pPr marL="1085850" marR="0" lvl="1" indent="-228600" algn="l" defTabSz="914400" rtl="0" eaLnBrk="1" fontAlgn="auto" latinLnBrk="0" hangingPunct="1">
              <a:lnSpc>
                <a:spcPct val="100000"/>
              </a:lnSpc>
              <a:spcBef>
                <a:spcPts val="0"/>
              </a:spcBef>
              <a:spcAft>
                <a:spcPts val="600"/>
              </a:spcAft>
              <a:buClr>
                <a:srgbClr val="50B347"/>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A ‘local’ table ‘</a:t>
            </a:r>
            <a:r>
              <a:rPr kumimoji="0" lang="en-US" sz="1400" b="0" i="0" u="none" strike="noStrike" kern="1200" cap="none" spc="0" normalizeH="0" baseline="0" noProof="0" dirty="0" err="1">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UserIdsTable</a:t>
            </a:r>
            <a:r>
              <a:rPr kumimoji="0" lang="en-US" sz="1400" b="0" i="0" u="none" strike="noStrike" kern="1200" cap="none" spc="0" normalizeH="0" baseline="0" noProof="0" dirty="0">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 created by ‘extracting’ User Ids and region fields from the WebLogRecords.txt file stored in Azure Data Lake.</a:t>
            </a:r>
          </a:p>
          <a:p>
            <a:pPr marL="685800" marR="0" lvl="0" indent="-342900" algn="l" defTabSz="914400" rtl="0" eaLnBrk="1" fontAlgn="auto" latinLnBrk="0" hangingPunct="1">
              <a:lnSpc>
                <a:spcPct val="100000"/>
              </a:lnSpc>
              <a:spcBef>
                <a:spcPts val="0"/>
              </a:spcBef>
              <a:spcAft>
                <a:spcPts val="600"/>
              </a:spcAft>
              <a:buClr>
                <a:srgbClr val="50B347"/>
              </a:buClr>
              <a:buSzTx/>
              <a:buFont typeface="+mj-lt"/>
              <a:buAutoNum type="arabicPeriod" startAt="2"/>
              <a:tabLst/>
              <a:defRPr/>
            </a:pPr>
            <a:r>
              <a:rPr kumimoji="0" lang="en-US" sz="1600" b="0" i="0" u="none" strike="noStrike" kern="1200" cap="none" spc="0" normalizeH="0" baseline="0" noProof="0" dirty="0">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Join the </a:t>
            </a:r>
            <a:r>
              <a:rPr kumimoji="0" lang="en-US" sz="1600" b="0" i="0" u="none" strike="noStrike" kern="1200" cap="none" spc="0" normalizeH="0" baseline="0" noProof="0" dirty="0" err="1">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PurchaseOrders</a:t>
            </a:r>
            <a:r>
              <a:rPr kumimoji="0" lang="en-US" sz="1600" b="0" i="0" u="none" strike="noStrike" kern="1200" cap="none" spc="0" normalizeH="0" baseline="0" noProof="0" dirty="0">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 table with </a:t>
            </a:r>
            <a:r>
              <a:rPr kumimoji="0" lang="en-US" sz="1600" b="0" i="0" u="none" strike="noStrike" kern="1200" cap="none" spc="0" normalizeH="0" baseline="0" noProof="0" dirty="0" err="1">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UserIds</a:t>
            </a:r>
            <a:r>
              <a:rPr kumimoji="0" lang="en-US" sz="1600" b="0" i="0" u="none" strike="noStrike" kern="1200" cap="none" spc="0" normalizeH="0" baseline="0" noProof="0" dirty="0">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 table on the common </a:t>
            </a:r>
            <a:r>
              <a:rPr kumimoji="0" lang="en-US" sz="1600" b="0" i="0" u="none" strike="noStrike" kern="1200" cap="none" spc="0" normalizeH="0" baseline="0" noProof="0" dirty="0" err="1">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UserId</a:t>
            </a:r>
            <a:r>
              <a:rPr kumimoji="0" lang="en-US" sz="1600" b="0" i="0" u="none" strike="noStrike" kern="1200" cap="none" spc="0" normalizeH="0" baseline="0" noProof="0" dirty="0">
                <a:ln>
                  <a:noFill/>
                </a:ln>
                <a:solidFill>
                  <a:srgbClr val="505050"/>
                </a:solidFill>
                <a:effectLst/>
                <a:uLnTx/>
                <a:uFillTx/>
                <a:latin typeface="Segoe UI"/>
                <a:ea typeface="Roboto Condensed Light" panose="02000000000000000000" pitchFamily="2" charset="0"/>
                <a:cs typeface="Segoe UI Semibold" panose="020B0702040204020203" pitchFamily="34" charset="0"/>
              </a:rPr>
              <a:t> column.</a:t>
            </a:r>
          </a:p>
          <a:p>
            <a:pPr marL="628650" marR="0" lvl="0" indent="-228600" algn="l" defTabSz="914400" rtl="0" eaLnBrk="1" fontAlgn="auto" latinLnBrk="0" hangingPunct="1">
              <a:lnSpc>
                <a:spcPct val="100000"/>
              </a:lnSpc>
              <a:spcBef>
                <a:spcPts val="0"/>
              </a:spcBef>
              <a:spcAft>
                <a:spcPts val="600"/>
              </a:spcAft>
              <a:buClr>
                <a:srgbClr val="50B347"/>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505050"/>
              </a:solidFill>
              <a:effectLst/>
              <a:uLnTx/>
              <a:uFillTx/>
              <a:latin typeface="Segoe UI"/>
              <a:ea typeface="Roboto Condensed Light" panose="02000000000000000000" pitchFamily="2" charset="0"/>
              <a:cs typeface="Segoe UI Semibold" panose="020B0702040204020203" pitchFamily="34" charset="0"/>
            </a:endParaRPr>
          </a:p>
        </p:txBody>
      </p:sp>
      <p:sp>
        <p:nvSpPr>
          <p:cNvPr id="28" name="Rectangle 27"/>
          <p:cNvSpPr/>
          <p:nvPr/>
        </p:nvSpPr>
        <p:spPr bwMode="auto">
          <a:xfrm>
            <a:off x="7055893" y="5190754"/>
            <a:ext cx="2450369" cy="1438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Purchase orders table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Azure SQL DB</a:t>
            </a:r>
          </a:p>
        </p:txBody>
      </p:sp>
      <p:sp>
        <p:nvSpPr>
          <p:cNvPr id="32" name="Rectangle 31"/>
          <p:cNvSpPr/>
          <p:nvPr/>
        </p:nvSpPr>
        <p:spPr bwMode="auto">
          <a:xfrm>
            <a:off x="7055893" y="2891711"/>
            <a:ext cx="4866557" cy="23548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33" name="Picture 4" descr="http://www.clker.com/cliparts/s/T/1/c/k/m/grid-icon-md.png"/>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41339" y="2966258"/>
            <a:ext cx="738034" cy="62663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www.clker.com/cliparts/s/T/1/c/k/m/grid-icon-md.png"/>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05816" y="2958945"/>
            <a:ext cx="730507" cy="62024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296996" y="3050630"/>
            <a:ext cx="1123834" cy="55399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External </a:t>
            </a:r>
            <a:br>
              <a:rPr kumimoji="0" lang="en-US" sz="1200" b="0" i="0" u="none" strike="noStrike" kern="1200" cap="none" spc="0" normalizeH="0" baseline="0" noProof="0" dirty="0">
                <a:ln>
                  <a:noFill/>
                </a:ln>
                <a:solidFill>
                  <a:srgbClr val="505050"/>
                </a:solidFill>
                <a:effectLst/>
                <a:uLnTx/>
                <a:uFillTx/>
                <a:latin typeface="Segoe UI"/>
                <a:ea typeface="+mn-ea"/>
                <a:cs typeface="+mn-cs"/>
              </a:rPr>
            </a:br>
            <a:r>
              <a:rPr kumimoji="0" lang="en-US" sz="1200" b="0" i="0" u="none" strike="noStrike" kern="1200" cap="none" spc="0" normalizeH="0" baseline="0" noProof="0" dirty="0">
                <a:ln>
                  <a:noFill/>
                </a:ln>
                <a:solidFill>
                  <a:srgbClr val="505050"/>
                </a:solidFill>
                <a:effectLst/>
                <a:uLnTx/>
                <a:uFillTx/>
                <a:latin typeface="Segoe UI"/>
                <a:ea typeface="+mn-ea"/>
                <a:cs typeface="+mn-cs"/>
              </a:rPr>
              <a:t>purchase orders </a:t>
            </a:r>
            <a:br>
              <a:rPr kumimoji="0" lang="en-US" sz="1200" b="0" i="0" u="none" strike="noStrike" kern="1200" cap="none" spc="0" normalizeH="0" baseline="0" noProof="0" dirty="0">
                <a:ln>
                  <a:noFill/>
                </a:ln>
                <a:solidFill>
                  <a:srgbClr val="505050"/>
                </a:solidFill>
                <a:effectLst/>
                <a:uLnTx/>
                <a:uFillTx/>
                <a:latin typeface="Segoe UI"/>
                <a:ea typeface="+mn-ea"/>
                <a:cs typeface="+mn-cs"/>
              </a:rPr>
            </a:br>
            <a:r>
              <a:rPr kumimoji="0" lang="en-US" sz="1200" b="0" i="0" u="none" strike="noStrike" kern="1200" cap="none" spc="0" normalizeH="0" baseline="0" noProof="0" dirty="0">
                <a:ln>
                  <a:noFill/>
                </a:ln>
                <a:solidFill>
                  <a:srgbClr val="505050"/>
                </a:solidFill>
                <a:effectLst/>
                <a:uLnTx/>
                <a:uFillTx/>
                <a:latin typeface="Segoe UI"/>
                <a:ea typeface="+mn-ea"/>
                <a:cs typeface="+mn-cs"/>
              </a:rPr>
              <a:t>table</a:t>
            </a:r>
          </a:p>
        </p:txBody>
      </p:sp>
      <p:sp>
        <p:nvSpPr>
          <p:cNvPr id="37" name="TextBox 36"/>
          <p:cNvSpPr txBox="1"/>
          <p:nvPr/>
        </p:nvSpPr>
        <p:spPr>
          <a:xfrm>
            <a:off x="10988160" y="3039631"/>
            <a:ext cx="814583"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Local </a:t>
            </a:r>
            <a:br>
              <a:rPr kumimoji="0" lang="en-US" sz="1200" b="0" i="0" u="none" strike="noStrike" kern="1200" cap="none" spc="0" normalizeH="0" baseline="0" noProof="0" dirty="0">
                <a:ln>
                  <a:noFill/>
                </a:ln>
                <a:solidFill>
                  <a:srgbClr val="505050"/>
                </a:solidFill>
                <a:effectLst/>
                <a:uLnTx/>
                <a:uFillTx/>
                <a:latin typeface="Segoe UI"/>
                <a:ea typeface="+mn-ea"/>
                <a:cs typeface="+mn-cs"/>
              </a:rPr>
            </a:br>
            <a:r>
              <a:rPr kumimoji="0" lang="en-US" sz="1200" b="0" i="0" u="none" strike="noStrike" kern="1200" cap="none" spc="0" normalizeH="0" baseline="0" noProof="0" dirty="0">
                <a:ln>
                  <a:noFill/>
                </a:ln>
                <a:solidFill>
                  <a:srgbClr val="505050"/>
                </a:solidFill>
                <a:effectLst/>
                <a:uLnTx/>
                <a:uFillTx/>
                <a:latin typeface="Segoe UI"/>
                <a:ea typeface="+mn-ea"/>
                <a:cs typeface="+mn-cs"/>
              </a:rPr>
              <a:t>user IDs </a:t>
            </a:r>
            <a:br>
              <a:rPr kumimoji="0" lang="en-US" sz="1200" b="0" i="0" u="none" strike="noStrike" kern="1200" cap="none" spc="0" normalizeH="0" baseline="0" noProof="0" dirty="0">
                <a:ln>
                  <a:noFill/>
                </a:ln>
                <a:solidFill>
                  <a:srgbClr val="505050"/>
                </a:solidFill>
                <a:effectLst/>
                <a:uLnTx/>
                <a:uFillTx/>
                <a:latin typeface="Segoe UI"/>
                <a:ea typeface="+mn-ea"/>
                <a:cs typeface="+mn-cs"/>
              </a:rPr>
            </a:br>
            <a:r>
              <a:rPr kumimoji="0" lang="en-US" sz="1200" b="0" i="0" u="none" strike="noStrike" kern="1200" cap="none" spc="0" normalizeH="0" baseline="0" noProof="0" dirty="0">
                <a:ln>
                  <a:noFill/>
                </a:ln>
                <a:solidFill>
                  <a:srgbClr val="505050"/>
                </a:solidFill>
                <a:effectLst/>
                <a:uLnTx/>
                <a:uFillTx/>
                <a:latin typeface="Segoe UI"/>
                <a:ea typeface="+mn-ea"/>
                <a:cs typeface="+mn-cs"/>
              </a:rPr>
              <a:t>table</a:t>
            </a:r>
          </a:p>
        </p:txBody>
      </p:sp>
      <p:cxnSp>
        <p:nvCxnSpPr>
          <p:cNvPr id="38" name="Elbow Connector 37"/>
          <p:cNvCxnSpPr/>
          <p:nvPr/>
        </p:nvCxnSpPr>
        <p:spPr>
          <a:xfrm rot="5400000" flipH="1" flipV="1">
            <a:off x="7823424" y="3946889"/>
            <a:ext cx="1439511" cy="731520"/>
          </a:xfrm>
          <a:prstGeom prst="bentConnector3">
            <a:avLst>
              <a:gd name="adj1" fmla="val 50000"/>
            </a:avLst>
          </a:prstGeom>
          <a:ln w="57150">
            <a:solidFill>
              <a:srgbClr val="50B347"/>
            </a:solidFill>
            <a:prstDash val="sysDash"/>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50" idx="0"/>
            <a:endCxn id="34" idx="2"/>
          </p:cNvCxnSpPr>
          <p:nvPr/>
        </p:nvCxnSpPr>
        <p:spPr>
          <a:xfrm rot="16200000" flipV="1">
            <a:off x="10518966" y="3531293"/>
            <a:ext cx="489938" cy="585729"/>
          </a:xfrm>
          <a:prstGeom prst="bentConnector3">
            <a:avLst>
              <a:gd name="adj1" fmla="val 50000"/>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297044" y="2383056"/>
            <a:ext cx="90249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JOIN </a:t>
            </a:r>
            <a:br>
              <a:rPr kumimoji="0" lang="en-US" sz="12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(on User IDs)</a:t>
            </a:r>
          </a:p>
        </p:txBody>
      </p:sp>
      <p:sp>
        <p:nvSpPr>
          <p:cNvPr id="41" name="TextBox 40"/>
          <p:cNvSpPr txBox="1"/>
          <p:nvPr/>
        </p:nvSpPr>
        <p:spPr>
          <a:xfrm>
            <a:off x="9018144" y="4168446"/>
            <a:ext cx="137633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 Lake Analytics</a:t>
            </a:r>
          </a:p>
        </p:txBody>
      </p:sp>
      <p:cxnSp>
        <p:nvCxnSpPr>
          <p:cNvPr id="42" name="Elbow Connector 41"/>
          <p:cNvCxnSpPr/>
          <p:nvPr/>
        </p:nvCxnSpPr>
        <p:spPr>
          <a:xfrm rot="5400000" flipH="1" flipV="1">
            <a:off x="9691602" y="2185361"/>
            <a:ext cx="7313" cy="1554480"/>
          </a:xfrm>
          <a:prstGeom prst="bentConnector3">
            <a:avLst>
              <a:gd name="adj1" fmla="val 8133994"/>
            </a:avLst>
          </a:prstGeom>
          <a:ln w="57150">
            <a:solidFill>
              <a:srgbClr val="50B347"/>
            </a:solidFill>
            <a:prstDash val="sys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9747134" y="1976251"/>
            <a:ext cx="0" cy="38100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0" y="1028878"/>
            <a:ext cx="12192000" cy="804223"/>
            <a:chOff x="0" y="1028878"/>
            <a:chExt cx="12192000" cy="804223"/>
          </a:xfrm>
        </p:grpSpPr>
        <p:sp>
          <p:nvSpPr>
            <p:cNvPr id="45" name="Rectangle 44"/>
            <p:cNvSpPr/>
            <p:nvPr/>
          </p:nvSpPr>
          <p:spPr bwMode="auto">
            <a:xfrm>
              <a:off x="0" y="1202024"/>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Find sum of all purchases by users in the ‘</a:t>
              </a:r>
              <a:r>
                <a:rPr kumimoji="0" lang="en-US" sz="16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en</a:t>
              </a: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-us’ region</a:t>
              </a:r>
            </a:p>
          </p:txBody>
        </p:sp>
        <p:sp>
          <p:nvSpPr>
            <p:cNvPr id="47" name="Rounded Rectangle 46"/>
            <p:cNvSpPr/>
            <p:nvPr/>
          </p:nvSpPr>
          <p:spPr bwMode="auto">
            <a:xfrm>
              <a:off x="145823" y="1028878"/>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9</a:t>
              </a:r>
            </a:p>
          </p:txBody>
        </p:sp>
      </p:grpSp>
      <p:sp>
        <p:nvSpPr>
          <p:cNvPr id="2" name="Slide Number Placeholder 1"/>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7" name="Group 6"/>
          <p:cNvGrpSpPr/>
          <p:nvPr/>
        </p:nvGrpSpPr>
        <p:grpSpPr>
          <a:xfrm>
            <a:off x="10249565" y="4069127"/>
            <a:ext cx="1621818" cy="972304"/>
            <a:chOff x="10180926" y="4860541"/>
            <a:chExt cx="1621818" cy="972304"/>
          </a:xfrm>
        </p:grpSpPr>
        <p:sp>
          <p:nvSpPr>
            <p:cNvPr id="35" name="Rounded Rectangle 34"/>
            <p:cNvSpPr/>
            <p:nvPr/>
          </p:nvSpPr>
          <p:spPr bwMode="auto">
            <a:xfrm>
              <a:off x="10180926" y="5543845"/>
              <a:ext cx="1621818" cy="289000"/>
            </a:xfrm>
            <a:prstGeom prst="roundRect">
              <a:avLst/>
            </a:prstGeom>
            <a:solidFill>
              <a:srgbClr val="FB7D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WebLogRecords.txt</a:t>
              </a:r>
            </a:p>
          </p:txBody>
        </p:sp>
        <p:pic>
          <p:nvPicPr>
            <p:cNvPr id="50" name="Picture 49"/>
            <p:cNvPicPr>
              <a:picLocks noChangeAspect="1"/>
            </p:cNvPicPr>
            <p:nvPr/>
          </p:nvPicPr>
          <p:blipFill>
            <a:blip r:embed="rId8"/>
            <a:stretch>
              <a:fillRect/>
            </a:stretch>
          </p:blipFill>
          <p:spPr>
            <a:xfrm>
              <a:off x="10493977" y="4860541"/>
              <a:ext cx="988366" cy="680398"/>
            </a:xfrm>
            <a:prstGeom prst="rect">
              <a:avLst/>
            </a:prstGeom>
            <a:ln>
              <a:noFill/>
            </a:ln>
          </p:spPr>
        </p:pic>
      </p:gr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42524" y="3625100"/>
            <a:ext cx="527574" cy="527574"/>
          </a:xfrm>
          <a:prstGeom prst="rect">
            <a:avLst/>
          </a:prstGeom>
        </p:spPr>
      </p:pic>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1601" y="5246543"/>
            <a:ext cx="758952" cy="758952"/>
          </a:xfrm>
          <a:prstGeom prst="rect">
            <a:avLst/>
          </a:prstGeom>
        </p:spPr>
      </p:pic>
    </p:spTree>
    <p:extLst>
      <p:ext uri="{BB962C8B-B14F-4D97-AF65-F5344CB8AC3E}">
        <p14:creationId xmlns:p14="http://schemas.microsoft.com/office/powerpoint/2010/main" val="37697118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animEffect transition="in" filter="fade">
                                      <p:cBhvr>
                                        <p:cTn id="11" dur="1000"/>
                                        <p:tgtEl>
                                          <p:spTgt spid="27">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animEffect transition="in" filter="fade">
                                      <p:cBhvr>
                                        <p:cTn id="15" dur="1000"/>
                                        <p:tgtEl>
                                          <p:spTgt spid="27">
                                            <p:txEl>
                                              <p:pRg st="2" end="2"/>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animEffect transition="in" filter="fade">
                                      <p:cBhvr>
                                        <p:cTn id="19" dur="1000"/>
                                        <p:tgtEl>
                                          <p:spTgt spid="2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childTnLst>
                                </p:cTn>
                              </p:par>
                            </p:childTnLst>
                          </p:cTn>
                        </p:par>
                        <p:par>
                          <p:cTn id="23" fill="hold">
                            <p:stCondLst>
                              <p:cond delay="3500"/>
                            </p:stCondLst>
                            <p:childTnLst>
                              <p:par>
                                <p:cTn id="24" presetID="2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par>
                          <p:cTn id="27" fill="hold">
                            <p:stCondLst>
                              <p:cond delay="4000"/>
                            </p:stCondLst>
                            <p:childTnLst>
                              <p:par>
                                <p:cTn id="28" presetID="22" presetClass="entr" presetSubtype="4"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down)">
                                      <p:cBhvr>
                                        <p:cTn id="30" dur="500"/>
                                        <p:tgtEl>
                                          <p:spTgt spid="39"/>
                                        </p:tgtEl>
                                      </p:cBhvr>
                                    </p:animEffect>
                                  </p:childTnLst>
                                </p:cTn>
                              </p:par>
                            </p:childTnLst>
                          </p:cTn>
                        </p:par>
                        <p:par>
                          <p:cTn id="31" fill="hold">
                            <p:stCondLst>
                              <p:cond delay="4500"/>
                            </p:stCondLst>
                            <p:childTnLst>
                              <p:par>
                                <p:cTn id="32" presetID="22" presetClass="entr" presetSubtype="4"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down)">
                                      <p:cBhvr>
                                        <p:cTn id="34" dur="500"/>
                                        <p:tgtEl>
                                          <p:spTgt spid="34"/>
                                        </p:tgtEl>
                                      </p:cBhvr>
                                    </p:animEffect>
                                  </p:childTnLst>
                                </p:cTn>
                              </p:par>
                            </p:childTnLst>
                          </p:cTn>
                        </p:par>
                        <p:par>
                          <p:cTn id="35" fill="hold">
                            <p:stCondLst>
                              <p:cond delay="5000"/>
                            </p:stCondLst>
                            <p:childTnLst>
                              <p:par>
                                <p:cTn id="36" presetID="22" presetClass="entr" presetSubtype="4"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par>
                          <p:cTn id="39" fill="hold">
                            <p:stCondLst>
                              <p:cond delay="5500"/>
                            </p:stCondLst>
                            <p:childTnLst>
                              <p:par>
                                <p:cTn id="40" presetID="22" presetClass="entr" presetSubtype="2" fill="hold"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right)">
                                      <p:cBhvr>
                                        <p:cTn id="42" dur="500"/>
                                        <p:tgtEl>
                                          <p:spTgt spid="42"/>
                                        </p:tgtEl>
                                      </p:cBhvr>
                                    </p:animEffect>
                                  </p:childTnLst>
                                </p:cTn>
                              </p:par>
                            </p:childTnLst>
                          </p:cTn>
                        </p:par>
                        <p:par>
                          <p:cTn id="43" fill="hold">
                            <p:stCondLst>
                              <p:cond delay="6000"/>
                            </p:stCondLst>
                            <p:childTnLst>
                              <p:par>
                                <p:cTn id="44" presetID="22" presetClass="entr" presetSubtype="2" fill="hold" nodeType="afterEffect">
                                  <p:stCondLst>
                                    <p:cond delay="0"/>
                                  </p:stCondLst>
                                  <p:childTnLst>
                                    <p:set>
                                      <p:cBhvr>
                                        <p:cTn id="45" dur="1" fill="hold">
                                          <p:stCondLst>
                                            <p:cond delay="0"/>
                                          </p:stCondLst>
                                        </p:cTn>
                                        <p:tgtEl>
                                          <p:spTgt spid="40">
                                            <p:txEl>
                                              <p:pRg st="0" end="0"/>
                                            </p:txEl>
                                          </p:spTgt>
                                        </p:tgtEl>
                                        <p:attrNameLst>
                                          <p:attrName>style.visibility</p:attrName>
                                        </p:attrNameLst>
                                      </p:cBhvr>
                                      <p:to>
                                        <p:strVal val="visible"/>
                                      </p:to>
                                    </p:set>
                                    <p:animEffect transition="in" filter="wipe(right)">
                                      <p:cBhvr>
                                        <p:cTn id="46" dur="500"/>
                                        <p:tgtEl>
                                          <p:spTgt spid="40">
                                            <p:txEl>
                                              <p:pRg st="0" end="0"/>
                                            </p:txEl>
                                          </p:spTgt>
                                        </p:tgtEl>
                                      </p:cBhvr>
                                    </p:animEffect>
                                  </p:childTnLst>
                                </p:cTn>
                              </p:par>
                            </p:childTnLst>
                          </p:cTn>
                        </p:par>
                        <p:par>
                          <p:cTn id="47" fill="hold">
                            <p:stCondLst>
                              <p:cond delay="6500"/>
                            </p:stCondLst>
                            <p:childTnLst>
                              <p:par>
                                <p:cTn id="48" presetID="22" presetClass="entr" presetSubtype="1"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up)">
                                      <p:cBhvr>
                                        <p:cTn id="50" dur="500"/>
                                        <p:tgtEl>
                                          <p:spTgt spid="43"/>
                                        </p:tgtEl>
                                      </p:cBhvr>
                                    </p:animEffect>
                                  </p:childTnLst>
                                </p:cTn>
                              </p:par>
                            </p:childTnLst>
                          </p:cTn>
                        </p:par>
                        <p:par>
                          <p:cTn id="51" fill="hold">
                            <p:stCondLst>
                              <p:cond delay="7000"/>
                            </p:stCondLst>
                            <p:childTnLst>
                              <p:par>
                                <p:cTn id="52" presetID="22" presetClass="entr" presetSubtype="1"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up)">
                                      <p:cBhvr>
                                        <p:cTn id="54" dur="500"/>
                                        <p:tgtEl>
                                          <p:spTgt spid="33"/>
                                        </p:tgtEl>
                                      </p:cBhvr>
                                    </p:animEffect>
                                  </p:childTnLst>
                                </p:cTn>
                              </p:par>
                            </p:childTnLst>
                          </p:cTn>
                        </p:par>
                        <p:par>
                          <p:cTn id="55" fill="hold">
                            <p:stCondLst>
                              <p:cond delay="7500"/>
                            </p:stCondLst>
                            <p:childTnLst>
                              <p:par>
                                <p:cTn id="56" presetID="22" presetClass="entr" presetSubtype="1"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up)">
                                      <p:cBhvr>
                                        <p:cTn id="58" dur="500"/>
                                        <p:tgtEl>
                                          <p:spTgt spid="36"/>
                                        </p:tgtEl>
                                      </p:cBhvr>
                                    </p:animEffect>
                                  </p:childTnLst>
                                </p:cTn>
                              </p:par>
                            </p:childTnLst>
                          </p:cTn>
                        </p:par>
                        <p:par>
                          <p:cTn id="59" fill="hold">
                            <p:stCondLst>
                              <p:cond delay="8000"/>
                            </p:stCondLst>
                            <p:childTnLst>
                              <p:par>
                                <p:cTn id="60" presetID="22" presetClass="entr" presetSubtype="1"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up)">
                                      <p:cBhvr>
                                        <p:cTn id="62" dur="500"/>
                                        <p:tgtEl>
                                          <p:spTgt spid="38"/>
                                        </p:tgtEl>
                                      </p:cBhvr>
                                    </p:animEffect>
                                  </p:childTnLst>
                                </p:cTn>
                              </p:par>
                            </p:childTnLst>
                          </p:cTn>
                        </p:par>
                        <p:par>
                          <p:cTn id="63" fill="hold">
                            <p:stCondLst>
                              <p:cond delay="8500"/>
                            </p:stCondLst>
                            <p:childTnLst>
                              <p:par>
                                <p:cTn id="64" presetID="22" presetClass="entr" presetSubtype="1"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up)">
                                      <p:cBhvr>
                                        <p:cTn id="66" dur="500"/>
                                        <p:tgtEl>
                                          <p:spTgt spid="28"/>
                                        </p:tgtEl>
                                      </p:cBhvr>
                                    </p:animEffect>
                                  </p:childTnLst>
                                </p:cTn>
                              </p:par>
                            </p:childTnLst>
                          </p:cTn>
                        </p:par>
                        <p:par>
                          <p:cTn id="67" fill="hold">
                            <p:stCondLst>
                              <p:cond delay="9000"/>
                            </p:stCondLst>
                            <p:childTnLst>
                              <p:par>
                                <p:cTn id="68" presetID="10" presetClass="entr" presetSubtype="0"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9500"/>
                            </p:stCondLst>
                            <p:childTnLst>
                              <p:par>
                                <p:cTn id="72" presetID="10" presetClass="entr" presetSubtype="0" fill="hold" nodeType="afterEffect">
                                  <p:stCondLst>
                                    <p:cond delay="0"/>
                                  </p:stCondLst>
                                  <p:childTnLst>
                                    <p:set>
                                      <p:cBhvr>
                                        <p:cTn id="73" dur="1" fill="hold">
                                          <p:stCondLst>
                                            <p:cond delay="0"/>
                                          </p:stCondLst>
                                        </p:cTn>
                                        <p:tgtEl>
                                          <p:spTgt spid="41">
                                            <p:txEl>
                                              <p:pRg st="0" end="0"/>
                                            </p:txEl>
                                          </p:spTgt>
                                        </p:tgtEl>
                                        <p:attrNameLst>
                                          <p:attrName>style.visibility</p:attrName>
                                        </p:attrNameLst>
                                      </p:cBhvr>
                                      <p:to>
                                        <p:strVal val="visible"/>
                                      </p:to>
                                    </p:set>
                                    <p:animEffect transition="in" filter="fade">
                                      <p:cBhvr>
                                        <p:cTn id="74" dur="500"/>
                                        <p:tgtEl>
                                          <p:spTgt spid="4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36" grpId="0"/>
      <p:bldP spid="37"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local and external data</a:t>
            </a:r>
          </a:p>
        </p:txBody>
      </p:sp>
      <p:grpSp>
        <p:nvGrpSpPr>
          <p:cNvPr id="8" name="Group 7"/>
          <p:cNvGrpSpPr/>
          <p:nvPr/>
        </p:nvGrpSpPr>
        <p:grpSpPr>
          <a:xfrm>
            <a:off x="2060251" y="1958294"/>
            <a:ext cx="7642279" cy="4804901"/>
            <a:chOff x="2854763" y="1335313"/>
            <a:chExt cx="6405351" cy="4027212"/>
          </a:xfrm>
        </p:grpSpPr>
        <p:pic>
          <p:nvPicPr>
            <p:cNvPr id="9" name="Picture 8"/>
            <p:cNvPicPr>
              <a:picLocks noChangeAspect="1"/>
            </p:cNvPicPr>
            <p:nvPr/>
          </p:nvPicPr>
          <p:blipFill rotWithShape="1">
            <a:blip r:embed="rId3"/>
            <a:srcRect t="862" b="30073"/>
            <a:stretch/>
          </p:blipFill>
          <p:spPr>
            <a:xfrm>
              <a:off x="2854763" y="1335313"/>
              <a:ext cx="6405351" cy="4027212"/>
            </a:xfrm>
            <a:prstGeom prst="rect">
              <a:avLst/>
            </a:prstGeom>
            <a:noFill/>
            <a:ln>
              <a:noFill/>
            </a:ln>
          </p:spPr>
        </p:pic>
        <p:sp>
          <p:nvSpPr>
            <p:cNvPr id="10" name="Rectangle 9"/>
            <p:cNvSpPr/>
            <p:nvPr/>
          </p:nvSpPr>
          <p:spPr>
            <a:xfrm>
              <a:off x="3123518" y="1984943"/>
              <a:ext cx="6130210" cy="3371195"/>
            </a:xfrm>
            <a:prstGeom prst="rect">
              <a:avLst/>
            </a:prstGeom>
            <a:solidFill>
              <a:schemeClr val="bg1"/>
            </a:solidFill>
            <a:ln w="3175">
              <a:solidFill>
                <a:schemeClr val="bg1">
                  <a:lumMod val="75000"/>
                </a:schemeClr>
              </a:solidFill>
            </a:ln>
          </p:spPr>
          <p:txBody>
            <a:bodyPr wrap="square" anchor="t">
              <a:noAutofit/>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REFERENCE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ASSEMBLY</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UserIdEncryptASM</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//Assembly that implements user-defined encryption function ‘</a:t>
              </a:r>
              <a:r>
                <a:rPr kumimoji="0" lang="en-US" sz="1100" b="0" i="0" u="none" strike="noStrike" kern="1200" cap="none" spc="0" normalizeH="0" baseline="0" noProof="0" dirty="0" err="1">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EncryptUsersID</a:t>
              </a:r>
              <a:r>
                <a:rPr kumimoji="0" lang="en-US" sz="1100" b="0" i="0" u="none" strike="noStrike" kern="1200" cap="none" spc="0" normalizeH="0" baseline="0" noProof="0" dirty="0">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REFERENCE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ASSEMBLY</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WebLogExtASM</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Assembly that implements user-defined extractor ‘</a:t>
              </a:r>
              <a:r>
                <a:rPr kumimoji="0" lang="en-US" sz="1100" b="0" i="0" u="none" strike="noStrike" kern="1200" cap="none" spc="0" normalizeH="0" baseline="0" noProof="0" dirty="0" err="1">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WebLogExtractor</a:t>
              </a:r>
              <a:r>
                <a:rPr kumimoji="0" lang="en-US" sz="1100" b="0" i="0" u="none" strike="noStrike" kern="1200" cap="none" spc="0" normalizeH="0" baseline="0" noProof="0" dirty="0">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//extract from WebLogRecords.txt</a:t>
              </a:r>
              <a:endPar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@users</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EXTRACT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int</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Start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DateTime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End</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DateTime</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Region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Urls</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Pages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endPar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swebhdfs</a:t>
              </a:r>
              <a:r>
                <a:rPr kumimoji="0" lang="en-US" sz="11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://Logs/WebLogRecords.txt"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USING</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WebLogExtractor</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//create local User Id table with two columns – </a:t>
              </a:r>
              <a:r>
                <a:rPr kumimoji="0" lang="en-US" sz="1100" b="0" i="0" u="none" strike="noStrike" kern="1200" cap="none" spc="0" normalizeH="0" baseline="0" noProof="0" dirty="0" err="1">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100" b="0" i="0" u="none" strike="noStrike" kern="1200" cap="none" spc="0" normalizeH="0" baseline="0" noProof="0" dirty="0">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 and Region</a:t>
              </a:r>
              <a:endPar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CREATE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TABLE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UsersTable</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UserId</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Region</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INDEX</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idx</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CLUSTERED</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(Region</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ASC</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PARTITIONED</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BY</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HASH</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(Region));</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//populate the table</a:t>
              </a:r>
              <a:endPar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INSERT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INTO</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UsersTable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@users</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//create external Purchase Orders table that refers to the </a:t>
              </a:r>
              <a:r>
                <a:rPr kumimoji="0" lang="en-US" sz="1100" b="0" i="0" u="none" strike="noStrike" kern="1200" cap="none" spc="0" normalizeH="0" baseline="0" noProof="0" dirty="0" err="1">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dbo.PurchaseOrders</a:t>
              </a:r>
              <a:r>
                <a:rPr kumimoji="0" lang="en-US" sz="1100" b="0" i="0" u="none" strike="noStrike" kern="1200" cap="none" spc="0" normalizeH="0" baseline="0" noProof="0" dirty="0">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 table</a:t>
              </a:r>
              <a:endPar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CREATE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EXTERNAL</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TABLE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Purchases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p_UserID</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[time] </a:t>
              </a:r>
              <a:r>
                <a:rPr kumimoji="0" lang="en-US" sz="11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DateTime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[Products]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string</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[Amount] </a:t>
              </a:r>
              <a:r>
                <a:rPr kumimoji="0" lang="en-US" sz="1100"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int</a:t>
              </a:r>
              <a:endPar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Purchases</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LOCATION</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dbo.PurchaseOrders</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fi-FI" sz="1100" b="0" i="0" u="none" strike="noStrike" kern="1200" cap="none" spc="0" normalizeH="0" baseline="0" noProof="0" dirty="0">
                  <a:ln>
                    <a:noFill/>
                  </a:ln>
                  <a:solidFill>
                    <a:srgbClr val="008000"/>
                  </a:solidFill>
                  <a:effectLst/>
                  <a:highlight>
                    <a:srgbClr val="FFFFFF"/>
                  </a:highlight>
                  <a:uLnTx/>
                  <a:uFillTx/>
                  <a:latin typeface="Consolas" panose="020B0609020204030204" pitchFamily="49" charset="0"/>
                  <a:ea typeface="+mn-ea"/>
                  <a:cs typeface="Consolas" panose="020B0609020204030204" pitchFamily="49" charset="0"/>
                </a:rPr>
                <a:t>//Join the two tables on common column UserId. Make sure to encrypt UserId with EncryptUserId </a:t>
              </a:r>
              <a:endParaRPr kumimoji="0" lang="fi-FI"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A52A2A"/>
                  </a:solidFill>
                  <a:effectLst/>
                  <a:highlight>
                    <a:srgbClr val="FFFFFF"/>
                  </a:highlight>
                  <a:uLnTx/>
                  <a:uFillTx/>
                  <a:latin typeface="Consolas" panose="020B0609020204030204" pitchFamily="49" charset="0"/>
                  <a:ea typeface="+mn-ea"/>
                  <a:cs typeface="Consolas" panose="020B0609020204030204" pitchFamily="49" charset="0"/>
                </a:rPr>
                <a:t>@sum</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SELECT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FF00FF"/>
                  </a:solidFill>
                  <a:effectLst/>
                  <a:highlight>
                    <a:srgbClr val="FFFFFF"/>
                  </a:highlight>
                  <a:uLnTx/>
                  <a:uFillTx/>
                  <a:latin typeface="Consolas" panose="020B0609020204030204" pitchFamily="49" charset="0"/>
                  <a:ea typeface="+mn-ea"/>
                  <a:cs typeface="Consolas" panose="020B0609020204030204" pitchFamily="49" charset="0"/>
                </a:rPr>
                <a:t>SUM</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B.Amount</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FROM</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UsersTable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JOIN</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Purchases</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AS</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B </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ON</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A.UserdId</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EncryptUserId</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B.UserId</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WHERE</a:t>
              </a:r>
              <a:r>
                <a:rPr kumimoji="0" lang="en-US" sz="1100"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US" sz="1100" b="0" i="0" u="none" strike="noStrike" kern="1200" cap="none" spc="0" normalizeH="0" baseline="0" noProof="0" dirty="0" err="1">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A.Region</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 == </a:t>
              </a:r>
              <a:r>
                <a:rPr kumimoji="0" lang="en-US" sz="11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a:t>
              </a:r>
              <a:r>
                <a:rPr kumimoji="0" lang="en-US" sz="1100"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en</a:t>
              </a:r>
              <a:r>
                <a:rPr kumimoji="0" lang="en-US" sz="1100"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Consolas" panose="020B0609020204030204" pitchFamily="49" charset="0"/>
                </a:rPr>
                <a:t>-us"</a:t>
              </a:r>
              <a:r>
                <a:rPr kumimoji="0" lang="en-US" sz="1100" b="0" i="0" u="none" strike="noStrike" kern="1200" cap="none" spc="0" normalizeH="0" baseline="0" noProof="0" dirty="0">
                  <a:ln>
                    <a:noFill/>
                  </a:ln>
                  <a:solidFill>
                    <a:srgbClr val="505050"/>
                  </a:solidFill>
                  <a:effectLst/>
                  <a:highlight>
                    <a:srgbClr val="FFFFFF"/>
                  </a:highlight>
                  <a:uLnTx/>
                  <a:uFillTx/>
                  <a:latin typeface="Consolas" panose="020B0609020204030204" pitchFamily="49" charset="0"/>
                  <a:ea typeface="+mn-ea"/>
                  <a:cs typeface="Consolas" panose="020B0609020204030204" pitchFamily="49" charset="0"/>
                </a:rPr>
                <a:t>;</a:t>
              </a:r>
              <a:endParaRPr kumimoji="0" lang="en-US" sz="1100" b="0" i="0" u="none" strike="noStrike" kern="1200" cap="none" spc="0" normalizeH="0" baseline="0" noProof="0" dirty="0">
                <a:ln>
                  <a:noFill/>
                </a:ln>
                <a:solidFill>
                  <a:srgbClr val="505050"/>
                </a:solidFill>
                <a:effectLst/>
                <a:uLnTx/>
                <a:uFillTx/>
                <a:latin typeface="Consolas" panose="020B0609020204030204" pitchFamily="49" charset="0"/>
                <a:ea typeface="+mn-ea"/>
                <a:cs typeface="Consolas" panose="020B0609020204030204" pitchFamily="49" charset="0"/>
              </a:endParaRPr>
            </a:p>
          </p:txBody>
        </p:sp>
      </p:grpSp>
      <p:grpSp>
        <p:nvGrpSpPr>
          <p:cNvPr id="14" name="Group 13"/>
          <p:cNvGrpSpPr/>
          <p:nvPr/>
        </p:nvGrpSpPr>
        <p:grpSpPr>
          <a:xfrm>
            <a:off x="0" y="1028878"/>
            <a:ext cx="12192000" cy="804223"/>
            <a:chOff x="0" y="1028878"/>
            <a:chExt cx="12192000" cy="804223"/>
          </a:xfrm>
        </p:grpSpPr>
        <p:sp>
          <p:nvSpPr>
            <p:cNvPr id="15" name="Rectangle 14"/>
            <p:cNvSpPr/>
            <p:nvPr/>
          </p:nvSpPr>
          <p:spPr bwMode="auto">
            <a:xfrm>
              <a:off x="0" y="1202024"/>
              <a:ext cx="12192000" cy="6310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Find sum of all purchases by users in the ‘</a:t>
              </a:r>
              <a:r>
                <a:rPr kumimoji="0" lang="en-US" sz="16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en</a:t>
              </a: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-us’ region</a:t>
              </a:r>
            </a:p>
          </p:txBody>
        </p:sp>
        <p:sp>
          <p:nvSpPr>
            <p:cNvPr id="16" name="Rounded Rectangle 15"/>
            <p:cNvSpPr/>
            <p:nvPr/>
          </p:nvSpPr>
          <p:spPr bwMode="auto">
            <a:xfrm>
              <a:off x="145823" y="1028878"/>
              <a:ext cx="1194318" cy="353769"/>
            </a:xfrm>
            <a:prstGeom prst="roundRect">
              <a:avLst/>
            </a:prstGeom>
            <a:solidFill>
              <a:schemeClr val="accent2"/>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Query 9</a:t>
              </a: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07261304"/>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a:t>
            </a:r>
            <a:r>
              <a:rPr lang="en-US" dirty="0" err="1"/>
              <a:t>RowSets</a:t>
            </a:r>
            <a:br>
              <a:rPr lang="en-US" dirty="0"/>
            </a:br>
            <a:r>
              <a:rPr lang="en-US" sz="3600" dirty="0">
                <a:solidFill>
                  <a:schemeClr val="accent2"/>
                </a:solidFill>
                <a:latin typeface="Segoe UI Light" panose="020B0502040204020203" pitchFamily="34" charset="0"/>
                <a:cs typeface="Segoe UI Light" panose="020B0502040204020203" pitchFamily="34" charset="0"/>
              </a:rPr>
              <a:t>U-SQL provides a number of operators to combine </a:t>
            </a:r>
            <a:r>
              <a:rPr lang="en-US" sz="3600" dirty="0" err="1">
                <a:solidFill>
                  <a:schemeClr val="accent2"/>
                </a:solidFill>
                <a:latin typeface="Segoe UI Light" panose="020B0502040204020203" pitchFamily="34" charset="0"/>
                <a:cs typeface="Segoe UI Light" panose="020B0502040204020203" pitchFamily="34" charset="0"/>
              </a:rPr>
              <a:t>RowSets</a:t>
            </a:r>
            <a:br>
              <a:rPr lang="en-US" sz="3600" dirty="0">
                <a:solidFill>
                  <a:schemeClr val="accent2"/>
                </a:solidFill>
                <a:latin typeface="Segoe UI Light" panose="020B0502040204020203" pitchFamily="34" charset="0"/>
                <a:cs typeface="Segoe UI Light" panose="020B0502040204020203" pitchFamily="34" charset="0"/>
              </a:rPr>
            </a:br>
            <a:endParaRPr lang="en-US" sz="3600" dirty="0"/>
          </a:p>
        </p:txBody>
      </p:sp>
      <p:sp>
        <p:nvSpPr>
          <p:cNvPr id="7" name="Rectangle 6"/>
          <p:cNvSpPr/>
          <p:nvPr/>
        </p:nvSpPr>
        <p:spPr>
          <a:xfrm>
            <a:off x="591030" y="2021045"/>
            <a:ext cx="2781281" cy="3385542"/>
          </a:xfrm>
          <a:prstGeom prst="rect">
            <a:avLst/>
          </a:prstGeom>
          <a:noFill/>
        </p:spPr>
        <p:txBody>
          <a:bodyPr wrap="square" anchor="ctr">
            <a:noAutofit/>
          </a:bodyPr>
          <a:lstStyle/>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LEFT OUTER JOIN</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LEFT INNER JOIN</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RIGHT INNER JOIN</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RIGHT OUTER JOIN</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FULL OUTER JOIN</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CROSS JOIN</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LEFT SEMI JOIN</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RIGHT SEMI JOIN</a:t>
            </a:r>
          </a:p>
        </p:txBody>
      </p:sp>
      <p:sp>
        <p:nvSpPr>
          <p:cNvPr id="8" name="Rectangle 7"/>
          <p:cNvSpPr/>
          <p:nvPr/>
        </p:nvSpPr>
        <p:spPr>
          <a:xfrm>
            <a:off x="3560986" y="2021045"/>
            <a:ext cx="3084282" cy="2523768"/>
          </a:xfrm>
          <a:prstGeom prst="rect">
            <a:avLst/>
          </a:prstGeom>
          <a:noFill/>
        </p:spPr>
        <p:txBody>
          <a:bodyPr wrap="square" anchor="ctr">
            <a:noAutofit/>
          </a:bodyPr>
          <a:lstStyle/>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EXCEPT ALL </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EXCEPT DISTINCT</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INTERSECT ALL </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INTERSECT DISTINCT</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UNION ALL</a:t>
            </a:r>
          </a:p>
          <a:p>
            <a:pPr marL="342900" marR="0" lvl="0" indent="-342900" algn="l" defTabSz="914400" rtl="0" eaLnBrk="1" fontAlgn="auto" latinLnBrk="0" hangingPunct="1">
              <a:lnSpc>
                <a:spcPct val="100000"/>
              </a:lnSpc>
              <a:spcBef>
                <a:spcPts val="600"/>
              </a:spcBef>
              <a:spcAft>
                <a:spcPts val="600"/>
              </a:spcAft>
              <a:buClr>
                <a:srgbClr val="50B347"/>
              </a:buClr>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UNION DISTINCT</a:t>
            </a:r>
          </a:p>
        </p:txBody>
      </p:sp>
      <p:grpSp>
        <p:nvGrpSpPr>
          <p:cNvPr id="24" name="Group 23"/>
          <p:cNvGrpSpPr/>
          <p:nvPr/>
        </p:nvGrpSpPr>
        <p:grpSpPr>
          <a:xfrm>
            <a:off x="7745848" y="2210884"/>
            <a:ext cx="1480457" cy="1853523"/>
            <a:chOff x="7745848" y="2210884"/>
            <a:chExt cx="1480457" cy="1853523"/>
          </a:xfrm>
          <a:solidFill>
            <a:srgbClr val="002050"/>
          </a:solidFill>
        </p:grpSpPr>
        <p:sp>
          <p:nvSpPr>
            <p:cNvPr id="10" name="Rectangle 9"/>
            <p:cNvSpPr/>
            <p:nvPr/>
          </p:nvSpPr>
          <p:spPr bwMode="auto">
            <a:xfrm>
              <a:off x="7745848" y="2210884"/>
              <a:ext cx="1480457" cy="348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Rectangle 10"/>
            <p:cNvSpPr/>
            <p:nvPr/>
          </p:nvSpPr>
          <p:spPr bwMode="auto">
            <a:xfrm>
              <a:off x="7745848" y="2587179"/>
              <a:ext cx="1480457" cy="348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 name="Rectangle 11"/>
            <p:cNvSpPr/>
            <p:nvPr/>
          </p:nvSpPr>
          <p:spPr bwMode="auto">
            <a:xfrm>
              <a:off x="7745848" y="2963474"/>
              <a:ext cx="1480457" cy="348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Rectangle 12"/>
            <p:cNvSpPr/>
            <p:nvPr/>
          </p:nvSpPr>
          <p:spPr bwMode="auto">
            <a:xfrm>
              <a:off x="7745848" y="3339769"/>
              <a:ext cx="1480457" cy="348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Rectangle 13"/>
            <p:cNvSpPr/>
            <p:nvPr/>
          </p:nvSpPr>
          <p:spPr bwMode="auto">
            <a:xfrm>
              <a:off x="7745848" y="3716064"/>
              <a:ext cx="1480457" cy="348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3" name="Group 22"/>
          <p:cNvGrpSpPr/>
          <p:nvPr/>
        </p:nvGrpSpPr>
        <p:grpSpPr>
          <a:xfrm>
            <a:off x="9872194" y="2210884"/>
            <a:ext cx="1480457" cy="1853523"/>
            <a:chOff x="9872194" y="2210884"/>
            <a:chExt cx="1480457" cy="1853523"/>
          </a:xfrm>
        </p:grpSpPr>
        <p:sp>
          <p:nvSpPr>
            <p:cNvPr id="15" name="Rectangle 14"/>
            <p:cNvSpPr/>
            <p:nvPr/>
          </p:nvSpPr>
          <p:spPr bwMode="auto">
            <a:xfrm>
              <a:off x="9872194" y="2587179"/>
              <a:ext cx="1480457" cy="3483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Rectangle 15"/>
            <p:cNvSpPr/>
            <p:nvPr/>
          </p:nvSpPr>
          <p:spPr bwMode="auto">
            <a:xfrm>
              <a:off x="9872194" y="2210884"/>
              <a:ext cx="1480457" cy="3483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Rectangle 16"/>
            <p:cNvSpPr/>
            <p:nvPr/>
          </p:nvSpPr>
          <p:spPr bwMode="auto">
            <a:xfrm>
              <a:off x="9872194" y="2963474"/>
              <a:ext cx="1480457" cy="3483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Rectangle 17"/>
            <p:cNvSpPr/>
            <p:nvPr/>
          </p:nvSpPr>
          <p:spPr bwMode="auto">
            <a:xfrm>
              <a:off x="9872194" y="3339769"/>
              <a:ext cx="1480457" cy="3483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Rectangle 18"/>
            <p:cNvSpPr/>
            <p:nvPr/>
          </p:nvSpPr>
          <p:spPr bwMode="auto">
            <a:xfrm>
              <a:off x="9872194" y="3716064"/>
              <a:ext cx="1480457" cy="3483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6" name="Group 25"/>
          <p:cNvGrpSpPr/>
          <p:nvPr/>
        </p:nvGrpSpPr>
        <p:grpSpPr>
          <a:xfrm>
            <a:off x="8821250" y="4793000"/>
            <a:ext cx="1480457" cy="1100933"/>
            <a:chOff x="8821250" y="4793000"/>
            <a:chExt cx="1480457" cy="1100933"/>
          </a:xfrm>
        </p:grpSpPr>
        <p:sp>
          <p:nvSpPr>
            <p:cNvPr id="20" name="Rectangle 19"/>
            <p:cNvSpPr/>
            <p:nvPr/>
          </p:nvSpPr>
          <p:spPr bwMode="auto">
            <a:xfrm>
              <a:off x="8821250" y="4793000"/>
              <a:ext cx="1480457" cy="3483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Rectangle 20"/>
            <p:cNvSpPr/>
            <p:nvPr/>
          </p:nvSpPr>
          <p:spPr bwMode="auto">
            <a:xfrm>
              <a:off x="8821250" y="5169295"/>
              <a:ext cx="1480457" cy="3483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Rectangle 21"/>
            <p:cNvSpPr/>
            <p:nvPr/>
          </p:nvSpPr>
          <p:spPr bwMode="auto">
            <a:xfrm>
              <a:off x="8821250" y="5545590"/>
              <a:ext cx="1480457" cy="3483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7" name="Group 36"/>
          <p:cNvGrpSpPr/>
          <p:nvPr/>
        </p:nvGrpSpPr>
        <p:grpSpPr>
          <a:xfrm>
            <a:off x="8492427" y="4058057"/>
            <a:ext cx="2126346" cy="734943"/>
            <a:chOff x="8492427" y="4058057"/>
            <a:chExt cx="2126346" cy="734943"/>
          </a:xfrm>
        </p:grpSpPr>
        <p:cxnSp>
          <p:nvCxnSpPr>
            <p:cNvPr id="25" name="Elbow Connector 24"/>
            <p:cNvCxnSpPr>
              <a:stCxn id="14" idx="2"/>
              <a:endCxn id="19" idx="2"/>
            </p:cNvCxnSpPr>
            <p:nvPr/>
          </p:nvCxnSpPr>
          <p:spPr>
            <a:xfrm rot="16200000" flipH="1">
              <a:off x="9549250" y="3001234"/>
              <a:ext cx="12700" cy="2126346"/>
            </a:xfrm>
            <a:prstGeom prst="bentConnector3">
              <a:avLst>
                <a:gd name="adj1" fmla="val 1800000"/>
              </a:avLst>
            </a:prstGeom>
            <a:ln w="57150">
              <a:solidFill>
                <a:srgbClr val="50B347"/>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0" idx="0"/>
            </p:cNvCxnSpPr>
            <p:nvPr/>
          </p:nvCxnSpPr>
          <p:spPr>
            <a:xfrm>
              <a:off x="9561478" y="4289862"/>
              <a:ext cx="1" cy="503138"/>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3336440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50"/>
                                        <p:tgtEl>
                                          <p:spTgt spid="7">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250"/>
                                        <p:tgtEl>
                                          <p:spTgt spid="7">
                                            <p:txEl>
                                              <p:pRg st="1" end="1"/>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left)">
                                      <p:cBhvr>
                                        <p:cTn id="15" dur="250"/>
                                        <p:tgtEl>
                                          <p:spTgt spid="7">
                                            <p:txEl>
                                              <p:pRg st="2" end="2"/>
                                            </p:txEl>
                                          </p:spTgt>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wipe(left)">
                                      <p:cBhvr>
                                        <p:cTn id="19" dur="250"/>
                                        <p:tgtEl>
                                          <p:spTgt spid="7">
                                            <p:txEl>
                                              <p:pRg st="3" end="3"/>
                                            </p:txEl>
                                          </p:spTgt>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wipe(left)">
                                      <p:cBhvr>
                                        <p:cTn id="23" dur="250"/>
                                        <p:tgtEl>
                                          <p:spTgt spid="7">
                                            <p:txEl>
                                              <p:pRg st="4" end="4"/>
                                            </p:txEl>
                                          </p:spTgt>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left)">
                                      <p:cBhvr>
                                        <p:cTn id="27" dur="250"/>
                                        <p:tgtEl>
                                          <p:spTgt spid="7">
                                            <p:txEl>
                                              <p:pRg st="5" end="5"/>
                                            </p:txEl>
                                          </p:spTgt>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wipe(left)">
                                      <p:cBhvr>
                                        <p:cTn id="31" dur="250"/>
                                        <p:tgtEl>
                                          <p:spTgt spid="7">
                                            <p:txEl>
                                              <p:pRg st="6" end="6"/>
                                            </p:txEl>
                                          </p:spTgt>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wipe(left)">
                                      <p:cBhvr>
                                        <p:cTn id="35" dur="250"/>
                                        <p:tgtEl>
                                          <p:spTgt spid="7">
                                            <p:txEl>
                                              <p:pRg st="7" end="7"/>
                                            </p:txEl>
                                          </p:spTgt>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wipe(left)">
                                      <p:cBhvr>
                                        <p:cTn id="39" dur="250"/>
                                        <p:tgtEl>
                                          <p:spTgt spid="8">
                                            <p:txEl>
                                              <p:pRg st="0" end="0"/>
                                            </p:txEl>
                                          </p:spTgt>
                                        </p:tgtEl>
                                      </p:cBhvr>
                                    </p:animEffect>
                                  </p:childTnLst>
                                </p:cTn>
                              </p:par>
                            </p:childTnLst>
                          </p:cTn>
                        </p:par>
                        <p:par>
                          <p:cTn id="40" fill="hold">
                            <p:stCondLst>
                              <p:cond delay="2250"/>
                            </p:stCondLst>
                            <p:childTnLst>
                              <p:par>
                                <p:cTn id="41" presetID="22" presetClass="entr" presetSubtype="8" fill="hold" nodeType="after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Effect transition="in" filter="wipe(left)">
                                      <p:cBhvr>
                                        <p:cTn id="43" dur="250"/>
                                        <p:tgtEl>
                                          <p:spTgt spid="8">
                                            <p:txEl>
                                              <p:pRg st="1" end="1"/>
                                            </p:txEl>
                                          </p:spTgt>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8">
                                            <p:txEl>
                                              <p:pRg st="2" end="2"/>
                                            </p:txEl>
                                          </p:spTgt>
                                        </p:tgtEl>
                                        <p:attrNameLst>
                                          <p:attrName>style.visibility</p:attrName>
                                        </p:attrNameLst>
                                      </p:cBhvr>
                                      <p:to>
                                        <p:strVal val="visible"/>
                                      </p:to>
                                    </p:set>
                                    <p:animEffect transition="in" filter="wipe(left)">
                                      <p:cBhvr>
                                        <p:cTn id="47" dur="250"/>
                                        <p:tgtEl>
                                          <p:spTgt spid="8">
                                            <p:txEl>
                                              <p:pRg st="2" end="2"/>
                                            </p:txEl>
                                          </p:spTgt>
                                        </p:tgtEl>
                                      </p:cBhvr>
                                    </p:animEffect>
                                  </p:childTnLst>
                                </p:cTn>
                              </p:par>
                            </p:childTnLst>
                          </p:cTn>
                        </p:par>
                        <p:par>
                          <p:cTn id="48" fill="hold">
                            <p:stCondLst>
                              <p:cond delay="2750"/>
                            </p:stCondLst>
                            <p:childTnLst>
                              <p:par>
                                <p:cTn id="49" presetID="22" presetClass="entr" presetSubtype="8" fill="hold" nodeType="afterEffect">
                                  <p:stCondLst>
                                    <p:cond delay="0"/>
                                  </p:stCondLst>
                                  <p:childTnLst>
                                    <p:set>
                                      <p:cBhvr>
                                        <p:cTn id="50" dur="1" fill="hold">
                                          <p:stCondLst>
                                            <p:cond delay="0"/>
                                          </p:stCondLst>
                                        </p:cTn>
                                        <p:tgtEl>
                                          <p:spTgt spid="8">
                                            <p:txEl>
                                              <p:pRg st="3" end="3"/>
                                            </p:txEl>
                                          </p:spTgt>
                                        </p:tgtEl>
                                        <p:attrNameLst>
                                          <p:attrName>style.visibility</p:attrName>
                                        </p:attrNameLst>
                                      </p:cBhvr>
                                      <p:to>
                                        <p:strVal val="visible"/>
                                      </p:to>
                                    </p:set>
                                    <p:animEffect transition="in" filter="wipe(left)">
                                      <p:cBhvr>
                                        <p:cTn id="51" dur="250"/>
                                        <p:tgtEl>
                                          <p:spTgt spid="8">
                                            <p:txEl>
                                              <p:pRg st="3" end="3"/>
                                            </p:txEl>
                                          </p:spTgt>
                                        </p:tgtEl>
                                      </p:cBhvr>
                                    </p:animEffect>
                                  </p:childTnLst>
                                </p:cTn>
                              </p:par>
                            </p:childTnLst>
                          </p:cTn>
                        </p:par>
                        <p:par>
                          <p:cTn id="52" fill="hold">
                            <p:stCondLst>
                              <p:cond delay="3000"/>
                            </p:stCondLst>
                            <p:childTnLst>
                              <p:par>
                                <p:cTn id="53" presetID="22" presetClass="entr" presetSubtype="8" fill="hold" nodeType="afterEffect">
                                  <p:stCondLst>
                                    <p:cond delay="0"/>
                                  </p:stCondLst>
                                  <p:childTnLst>
                                    <p:set>
                                      <p:cBhvr>
                                        <p:cTn id="54" dur="1" fill="hold">
                                          <p:stCondLst>
                                            <p:cond delay="0"/>
                                          </p:stCondLst>
                                        </p:cTn>
                                        <p:tgtEl>
                                          <p:spTgt spid="8">
                                            <p:txEl>
                                              <p:pRg st="4" end="4"/>
                                            </p:txEl>
                                          </p:spTgt>
                                        </p:tgtEl>
                                        <p:attrNameLst>
                                          <p:attrName>style.visibility</p:attrName>
                                        </p:attrNameLst>
                                      </p:cBhvr>
                                      <p:to>
                                        <p:strVal val="visible"/>
                                      </p:to>
                                    </p:set>
                                    <p:animEffect transition="in" filter="wipe(left)">
                                      <p:cBhvr>
                                        <p:cTn id="55" dur="250"/>
                                        <p:tgtEl>
                                          <p:spTgt spid="8">
                                            <p:txEl>
                                              <p:pRg st="4" end="4"/>
                                            </p:txEl>
                                          </p:spTgt>
                                        </p:tgtEl>
                                      </p:cBhvr>
                                    </p:animEffect>
                                  </p:childTnLst>
                                </p:cTn>
                              </p:par>
                            </p:childTnLst>
                          </p:cTn>
                        </p:par>
                        <p:par>
                          <p:cTn id="56" fill="hold">
                            <p:stCondLst>
                              <p:cond delay="3250"/>
                            </p:stCondLst>
                            <p:childTnLst>
                              <p:par>
                                <p:cTn id="57" presetID="22" presetClass="entr" presetSubtype="8" fill="hold" nodeType="afterEffect">
                                  <p:stCondLst>
                                    <p:cond delay="0"/>
                                  </p:stCondLst>
                                  <p:childTnLst>
                                    <p:set>
                                      <p:cBhvr>
                                        <p:cTn id="58" dur="1" fill="hold">
                                          <p:stCondLst>
                                            <p:cond delay="0"/>
                                          </p:stCondLst>
                                        </p:cTn>
                                        <p:tgtEl>
                                          <p:spTgt spid="8">
                                            <p:txEl>
                                              <p:pRg st="5" end="5"/>
                                            </p:txEl>
                                          </p:spTgt>
                                        </p:tgtEl>
                                        <p:attrNameLst>
                                          <p:attrName>style.visibility</p:attrName>
                                        </p:attrNameLst>
                                      </p:cBhvr>
                                      <p:to>
                                        <p:strVal val="visible"/>
                                      </p:to>
                                    </p:set>
                                    <p:animEffect transition="in" filter="wipe(left)">
                                      <p:cBhvr>
                                        <p:cTn id="59" dur="250"/>
                                        <p:tgtEl>
                                          <p:spTgt spid="8">
                                            <p:txEl>
                                              <p:pRg st="5" end="5"/>
                                            </p:txEl>
                                          </p:spTgt>
                                        </p:tgtEl>
                                      </p:cBhvr>
                                    </p:animEffect>
                                  </p:childTnLst>
                                </p:cTn>
                              </p:par>
                            </p:childTnLst>
                          </p:cTn>
                        </p:par>
                        <p:par>
                          <p:cTn id="60" fill="hold">
                            <p:stCondLst>
                              <p:cond delay="3500"/>
                            </p:stCondLst>
                            <p:childTnLst>
                              <p:par>
                                <p:cTn id="61" presetID="22" presetClass="entr" presetSubtype="1"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up)">
                                      <p:cBhvr>
                                        <p:cTn id="63" dur="750"/>
                                        <p:tgtEl>
                                          <p:spTgt spid="24"/>
                                        </p:tgtEl>
                                      </p:cBhvr>
                                    </p:animEffect>
                                  </p:childTnLst>
                                </p:cTn>
                              </p:par>
                              <p:par>
                                <p:cTn id="64" presetID="22" presetClass="entr" presetSubtype="1"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up)">
                                      <p:cBhvr>
                                        <p:cTn id="66" dur="750"/>
                                        <p:tgtEl>
                                          <p:spTgt spid="23"/>
                                        </p:tgtEl>
                                      </p:cBhvr>
                                    </p:animEffect>
                                  </p:childTnLst>
                                </p:cTn>
                              </p:par>
                            </p:childTnLst>
                          </p:cTn>
                        </p:par>
                        <p:par>
                          <p:cTn id="67" fill="hold">
                            <p:stCondLst>
                              <p:cond delay="4250"/>
                            </p:stCondLst>
                            <p:childTnLst>
                              <p:par>
                                <p:cTn id="68" presetID="22" presetClass="entr" presetSubtype="1" fill="hold" nodeType="after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up)">
                                      <p:cBhvr>
                                        <p:cTn id="70" dur="750"/>
                                        <p:tgtEl>
                                          <p:spTgt spid="37"/>
                                        </p:tgtEl>
                                      </p:cBhvr>
                                    </p:animEffect>
                                  </p:childTnLst>
                                </p:cTn>
                              </p:par>
                            </p:childTnLst>
                          </p:cTn>
                        </p:par>
                        <p:par>
                          <p:cTn id="71" fill="hold">
                            <p:stCondLst>
                              <p:cond delay="5000"/>
                            </p:stCondLst>
                            <p:childTnLst>
                              <p:par>
                                <p:cTn id="72" presetID="22" presetClass="entr" presetSubtype="1" fill="hold"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up)">
                                      <p:cBhvr>
                                        <p:cTn id="74"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46" name="think-cell Slide" r:id="rId5" imgW="377" imgH="377" progId="TCLayout.ActiveDocument.1">
                  <p:embed/>
                </p:oleObj>
              </mc:Choice>
              <mc:Fallback>
                <p:oleObj name="think-cell Slide" r:id="rId5" imgW="377" imgH="377" progId="TCLayout.ActiveDocument.1">
                  <p:embed/>
                  <p:pic>
                    <p:nvPicPr>
                      <p:cNvPr id="11" name="Object 10"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p:cNvSpPr/>
          <p:nvPr/>
        </p:nvSpPr>
        <p:spPr bwMode="auto">
          <a:xfrm>
            <a:off x="0" y="0"/>
            <a:ext cx="519816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6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TextBox 2"/>
          <p:cNvSpPr txBox="1"/>
          <p:nvPr/>
        </p:nvSpPr>
        <p:spPr>
          <a:xfrm>
            <a:off x="143279" y="1202635"/>
            <a:ext cx="4911606"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Azure Portal integration</a:t>
            </a:r>
          </a:p>
        </p:txBody>
      </p:sp>
      <p:sp>
        <p:nvSpPr>
          <p:cNvPr id="4" name="TextBox 3"/>
          <p:cNvSpPr txBox="1"/>
          <p:nvPr/>
        </p:nvSpPr>
        <p:spPr>
          <a:xfrm>
            <a:off x="5357191" y="1636643"/>
            <a:ext cx="6420679" cy="4468916"/>
          </a:xfrm>
          <a:prstGeom prst="rect">
            <a:avLst/>
          </a:prstGeom>
          <a:noFill/>
        </p:spPr>
        <p:txBody>
          <a:bodyPr wrap="square" lIns="182880" tIns="146304" rIns="182880" bIns="146304" rtlCol="0">
            <a:spAutoFit/>
          </a:bodyPr>
          <a:lstStyle/>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IN" sz="2400" b="0" i="0" u="none" strike="noStrike" kern="1200" cap="none" spc="0" normalizeH="0" baseline="0" noProof="0" dirty="0">
                <a:ln>
                  <a:noFill/>
                </a:ln>
                <a:solidFill>
                  <a:srgbClr val="505050"/>
                </a:solidFill>
                <a:effectLst/>
                <a:uLnTx/>
                <a:uFillTx/>
                <a:latin typeface="Segoe UI"/>
                <a:ea typeface="+mn-ea"/>
                <a:cs typeface="+mn-cs"/>
              </a:rPr>
              <a:t>Create a new Big Data Analytics Account</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IN" sz="2400" b="0" i="0" u="none" strike="noStrike" kern="1200" cap="none" spc="0" normalizeH="0" baseline="0" noProof="0" dirty="0">
                <a:ln>
                  <a:noFill/>
                </a:ln>
                <a:solidFill>
                  <a:srgbClr val="505050"/>
                </a:solidFill>
                <a:effectLst/>
                <a:uLnTx/>
                <a:uFillTx/>
                <a:latin typeface="Segoe UI"/>
                <a:ea typeface="+mn-ea"/>
                <a:cs typeface="+mn-cs"/>
              </a:rPr>
              <a:t>Author U-SQL scripts</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IN" sz="2400" b="0" i="0" u="none" strike="noStrike" kern="1200" cap="none" spc="0" normalizeH="0" baseline="0" noProof="0" dirty="0">
                <a:ln>
                  <a:noFill/>
                </a:ln>
                <a:solidFill>
                  <a:srgbClr val="505050"/>
                </a:solidFill>
                <a:effectLst/>
                <a:uLnTx/>
                <a:uFillTx/>
                <a:latin typeface="Segoe UI"/>
                <a:ea typeface="+mn-ea"/>
                <a:cs typeface="+mn-cs"/>
              </a:rPr>
              <a:t>Submit U-SQL jobs</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IN" sz="2400" b="0" i="0" u="none" strike="noStrike" kern="1200" cap="none" spc="0" normalizeH="0" baseline="0" noProof="0" dirty="0">
                <a:ln>
                  <a:noFill/>
                </a:ln>
                <a:solidFill>
                  <a:srgbClr val="505050"/>
                </a:solidFill>
                <a:effectLst/>
                <a:uLnTx/>
                <a:uFillTx/>
                <a:latin typeface="Segoe UI"/>
                <a:ea typeface="+mn-ea"/>
                <a:cs typeface="+mn-cs"/>
              </a:rPr>
              <a:t>Cancel running jobs</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IN" sz="2400" b="0" i="0" u="none" strike="noStrike" kern="1200" cap="none" spc="0" normalizeH="0" baseline="0" noProof="0" dirty="0">
                <a:ln>
                  <a:noFill/>
                </a:ln>
                <a:solidFill>
                  <a:srgbClr val="505050"/>
                </a:solidFill>
                <a:effectLst/>
                <a:uLnTx/>
                <a:uFillTx/>
                <a:latin typeface="Segoe UI"/>
                <a:ea typeface="+mn-ea"/>
                <a:cs typeface="+mn-cs"/>
              </a:rPr>
              <a:t>Provision users who can submit jobs</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IN" sz="2400" b="0" i="0" u="none" strike="noStrike" kern="1200" cap="none" spc="0" normalizeH="0" baseline="0" noProof="0" dirty="0">
                <a:ln>
                  <a:noFill/>
                </a:ln>
                <a:solidFill>
                  <a:srgbClr val="505050"/>
                </a:solidFill>
                <a:effectLst/>
                <a:uLnTx/>
                <a:uFillTx/>
                <a:latin typeface="Segoe UI"/>
                <a:ea typeface="+mn-ea"/>
                <a:cs typeface="+mn-cs"/>
              </a:rPr>
              <a:t>Visualize usage stats (compute hours)</a:t>
            </a:r>
          </a:p>
          <a:p>
            <a:pPr marL="282575" marR="0" lvl="0" indent="-282575" algn="l" defTabSz="914400" rtl="0" eaLnBrk="1" fontAlgn="auto" latinLnBrk="0" hangingPunct="1">
              <a:lnSpc>
                <a:spcPct val="90000"/>
              </a:lnSpc>
              <a:spcBef>
                <a:spcPts val="1200"/>
              </a:spcBef>
              <a:spcAft>
                <a:spcPts val="1200"/>
              </a:spcAft>
              <a:buClr>
                <a:srgbClr val="50B347"/>
              </a:buClr>
              <a:buSzPct val="100000"/>
              <a:buFontTx/>
              <a:buBlip>
                <a:blip r:embed="rId7"/>
              </a:buBlip>
              <a:tabLst/>
              <a:defRPr/>
            </a:pPr>
            <a:r>
              <a:rPr kumimoji="0" lang="en-IN" sz="2400" b="0" i="0" u="none" strike="noStrike" kern="1200" cap="none" spc="0" normalizeH="0" baseline="0" noProof="0" dirty="0">
                <a:ln>
                  <a:noFill/>
                </a:ln>
                <a:solidFill>
                  <a:srgbClr val="505050"/>
                </a:solidFill>
                <a:effectLst/>
                <a:uLnTx/>
                <a:uFillTx/>
                <a:latin typeface="Segoe UI"/>
                <a:ea typeface="+mn-ea"/>
                <a:cs typeface="+mn-cs"/>
              </a:rPr>
              <a:t>Visualize job management chart</a:t>
            </a:r>
          </a:p>
        </p:txBody>
      </p:sp>
      <p:sp>
        <p:nvSpPr>
          <p:cNvPr id="5" name="Slide Number Placeholder 4"/>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66</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Slide Number Placeholder 2"/>
          <p:cNvSpPr txBox="1">
            <a:spLocks/>
          </p:cNvSpPr>
          <p:nvPr/>
        </p:nvSpPr>
        <p:spPr>
          <a:xfrm>
            <a:off x="6466919" y="7993705"/>
            <a:ext cx="555597" cy="133860"/>
          </a:xfrm>
          <a:prstGeom prst="rect">
            <a:avLst/>
          </a:prstGeom>
        </p:spPr>
        <p:txBody>
          <a:bodyPr vert="horz" lIns="91440" tIns="0" rIns="0" bIns="0" rtlCol="0" anchor="ctr"/>
          <a:lstStyle>
            <a:defPPr>
              <a:defRPr lang="en-US"/>
            </a:defPPr>
            <a:lvl1pPr marL="0" algn="r" defTabSz="913505" rtl="0" eaLnBrk="1" fontAlgn="base" latinLnBrk="0" hangingPunct="1">
              <a:spcBef>
                <a:spcPct val="0"/>
              </a:spcBef>
              <a:spcAft>
                <a:spcPct val="0"/>
              </a:spcAft>
              <a:defRPr lang="en-US" sz="882" b="0" kern="1200" smtClean="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66</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3" name="Picture 12"/>
          <p:cNvPicPr>
            <a:picLocks noChangeAspect="1"/>
          </p:cNvPicPr>
          <p:nvPr/>
        </p:nvPicPr>
        <p:blipFill rotWithShape="1">
          <a:blip r:embed="rId8"/>
          <a:srcRect l="3413" t="729" r="2975" b="48579"/>
          <a:stretch/>
        </p:blipFill>
        <p:spPr>
          <a:xfrm>
            <a:off x="246954" y="3407501"/>
            <a:ext cx="4732240" cy="3221833"/>
          </a:xfrm>
          <a:prstGeom prst="rect">
            <a:avLst/>
          </a:prstGeom>
          <a:noFill/>
          <a:ln w="3175">
            <a:noFill/>
          </a:ln>
        </p:spPr>
      </p:pic>
    </p:spTree>
    <p:extLst>
      <p:ext uri="{BB962C8B-B14F-4D97-AF65-F5344CB8AC3E}">
        <p14:creationId xmlns:p14="http://schemas.microsoft.com/office/powerpoint/2010/main" val="73060557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7318484" y="1132609"/>
            <a:ext cx="4873516" cy="5195455"/>
            <a:chOff x="669851" y="1453861"/>
            <a:chExt cx="3679357" cy="4014169"/>
          </a:xfrm>
        </p:grpSpPr>
        <p:sp>
          <p:nvSpPr>
            <p:cNvPr id="4" name="Rectangle 3"/>
            <p:cNvSpPr/>
            <p:nvPr/>
          </p:nvSpPr>
          <p:spPr bwMode="auto">
            <a:xfrm>
              <a:off x="669851" y="1453861"/>
              <a:ext cx="3679357" cy="4014169"/>
            </a:xfrm>
            <a:prstGeom prst="rect">
              <a:avLst/>
            </a:prstGeom>
            <a:solidFill>
              <a:srgbClr val="2E80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50" name="Picture 49"/>
            <p:cNvPicPr>
              <a:picLocks noChangeAspect="1"/>
            </p:cNvPicPr>
            <p:nvPr/>
          </p:nvPicPr>
          <p:blipFill rotWithShape="1">
            <a:blip r:embed="rId3"/>
            <a:srcRect l="1144" t="414" r="3735" b="-1"/>
            <a:stretch/>
          </p:blipFill>
          <p:spPr>
            <a:xfrm>
              <a:off x="865087" y="1581150"/>
              <a:ext cx="3288885" cy="3775270"/>
            </a:xfrm>
            <a:prstGeom prst="rect">
              <a:avLst/>
            </a:prstGeom>
            <a:noFill/>
            <a:ln>
              <a:noFill/>
            </a:ln>
          </p:spPr>
        </p:pic>
      </p:grpSp>
      <p:sp>
        <p:nvSpPr>
          <p:cNvPr id="5" name="Rectangle 4"/>
          <p:cNvSpPr/>
          <p:nvPr/>
        </p:nvSpPr>
        <p:spPr bwMode="auto">
          <a:xfrm>
            <a:off x="0" y="1132609"/>
            <a:ext cx="7461112" cy="51954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can you do in the </a:t>
            </a:r>
            <a:r>
              <a:rPr lang="en-US" dirty="0">
                <a:solidFill>
                  <a:schemeClr val="accent2"/>
                </a:solidFill>
              </a:rPr>
              <a:t>Azure Portal</a:t>
            </a:r>
            <a:r>
              <a:rPr lang="en-US" dirty="0"/>
              <a:t>?</a:t>
            </a:r>
          </a:p>
        </p:txBody>
      </p:sp>
      <p:grpSp>
        <p:nvGrpSpPr>
          <p:cNvPr id="52" name="Group 51"/>
          <p:cNvGrpSpPr/>
          <p:nvPr/>
        </p:nvGrpSpPr>
        <p:grpSpPr>
          <a:xfrm>
            <a:off x="268927" y="2014611"/>
            <a:ext cx="6227368" cy="640080"/>
            <a:chOff x="4756504" y="2020050"/>
            <a:chExt cx="6227368" cy="640080"/>
          </a:xfrm>
        </p:grpSpPr>
        <p:sp>
          <p:nvSpPr>
            <p:cNvPr id="25" name="Oval 24" hidden="1"/>
            <p:cNvSpPr/>
            <p:nvPr/>
          </p:nvSpPr>
          <p:spPr bwMode="auto">
            <a:xfrm>
              <a:off x="4756504" y="202005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9" name="TextBox 58"/>
            <p:cNvSpPr txBox="1"/>
            <p:nvPr/>
          </p:nvSpPr>
          <p:spPr>
            <a:xfrm>
              <a:off x="5331735" y="2109258"/>
              <a:ext cx="5652137" cy="492443"/>
            </a:xfrm>
            <a:prstGeom prst="rect">
              <a:avLst/>
            </a:prstGeom>
            <a:no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Author U-SQL scripts</a:t>
              </a:r>
            </a:p>
          </p:txBody>
        </p:sp>
        <p:sp>
          <p:nvSpPr>
            <p:cNvPr id="68" name="Freeform 67"/>
            <p:cNvSpPr/>
            <p:nvPr/>
          </p:nvSpPr>
          <p:spPr>
            <a:xfrm>
              <a:off x="4851176" y="2109405"/>
              <a:ext cx="412637" cy="423270"/>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7" name="Group 86"/>
          <p:cNvGrpSpPr/>
          <p:nvPr/>
        </p:nvGrpSpPr>
        <p:grpSpPr>
          <a:xfrm>
            <a:off x="268927" y="2724914"/>
            <a:ext cx="6227368" cy="640080"/>
            <a:chOff x="4756504" y="2766965"/>
            <a:chExt cx="6227368" cy="640080"/>
          </a:xfrm>
        </p:grpSpPr>
        <p:sp>
          <p:nvSpPr>
            <p:cNvPr id="31" name="Oval 30" hidden="1"/>
            <p:cNvSpPr/>
            <p:nvPr/>
          </p:nvSpPr>
          <p:spPr bwMode="auto">
            <a:xfrm>
              <a:off x="4756504" y="276696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0" name="TextBox 59"/>
            <p:cNvSpPr txBox="1"/>
            <p:nvPr/>
          </p:nvSpPr>
          <p:spPr>
            <a:xfrm>
              <a:off x="5331735" y="2856173"/>
              <a:ext cx="5652137" cy="492443"/>
            </a:xfrm>
            <a:prstGeom prst="rect">
              <a:avLst/>
            </a:prstGeom>
            <a:no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Submit U-SQL jobs</a:t>
              </a:r>
            </a:p>
          </p:txBody>
        </p:sp>
        <p:grpSp>
          <p:nvGrpSpPr>
            <p:cNvPr id="69" name="Group 68"/>
            <p:cNvGrpSpPr/>
            <p:nvPr/>
          </p:nvGrpSpPr>
          <p:grpSpPr>
            <a:xfrm>
              <a:off x="4907761" y="2877180"/>
              <a:ext cx="337566" cy="419650"/>
              <a:chOff x="2983273" y="1977830"/>
              <a:chExt cx="3232609" cy="4018664"/>
            </a:xfrm>
            <a:solidFill>
              <a:schemeClr val="accent2"/>
            </a:solidFill>
          </p:grpSpPr>
          <p:sp>
            <p:nvSpPr>
              <p:cNvPr id="70" name="Rounded Rectangle 1"/>
              <p:cNvSpPr/>
              <p:nvPr/>
            </p:nvSpPr>
            <p:spPr>
              <a:xfrm>
                <a:off x="2983273" y="1977830"/>
                <a:ext cx="2836172" cy="4018664"/>
              </a:xfrm>
              <a:custGeom>
                <a:avLst/>
                <a:gdLst/>
                <a:ahLst/>
                <a:cxnLst/>
                <a:rect l="l" t="t" r="r" b="b"/>
                <a:pathLst>
                  <a:path w="2836173" h="4018665">
                    <a:moveTo>
                      <a:pt x="604193" y="2750734"/>
                    </a:moveTo>
                    <a:lnTo>
                      <a:pt x="604193" y="3040974"/>
                    </a:lnTo>
                    <a:lnTo>
                      <a:pt x="894435" y="3040974"/>
                    </a:lnTo>
                    <a:lnTo>
                      <a:pt x="894435" y="2750734"/>
                    </a:lnTo>
                    <a:close/>
                    <a:moveTo>
                      <a:pt x="487260" y="2633800"/>
                    </a:moveTo>
                    <a:lnTo>
                      <a:pt x="1011367" y="2633800"/>
                    </a:lnTo>
                    <a:lnTo>
                      <a:pt x="1011367" y="3157907"/>
                    </a:lnTo>
                    <a:lnTo>
                      <a:pt x="487260" y="3157907"/>
                    </a:lnTo>
                    <a:close/>
                    <a:moveTo>
                      <a:pt x="604193" y="2039544"/>
                    </a:moveTo>
                    <a:lnTo>
                      <a:pt x="604193" y="2329784"/>
                    </a:lnTo>
                    <a:lnTo>
                      <a:pt x="894435" y="2329784"/>
                    </a:lnTo>
                    <a:lnTo>
                      <a:pt x="894435" y="2039544"/>
                    </a:lnTo>
                    <a:close/>
                    <a:moveTo>
                      <a:pt x="487260" y="1922610"/>
                    </a:moveTo>
                    <a:lnTo>
                      <a:pt x="1011367" y="1922610"/>
                    </a:lnTo>
                    <a:lnTo>
                      <a:pt x="1011367" y="2446717"/>
                    </a:lnTo>
                    <a:lnTo>
                      <a:pt x="487260" y="2446717"/>
                    </a:lnTo>
                    <a:close/>
                    <a:moveTo>
                      <a:pt x="604193" y="1328353"/>
                    </a:moveTo>
                    <a:lnTo>
                      <a:pt x="604193" y="1618593"/>
                    </a:lnTo>
                    <a:lnTo>
                      <a:pt x="894435" y="1618593"/>
                    </a:lnTo>
                    <a:lnTo>
                      <a:pt x="894435" y="1328353"/>
                    </a:lnTo>
                    <a:close/>
                    <a:moveTo>
                      <a:pt x="487260" y="1211419"/>
                    </a:moveTo>
                    <a:lnTo>
                      <a:pt x="1011367" y="1211419"/>
                    </a:lnTo>
                    <a:lnTo>
                      <a:pt x="1011367" y="1735526"/>
                    </a:lnTo>
                    <a:lnTo>
                      <a:pt x="487260" y="1735526"/>
                    </a:lnTo>
                    <a:close/>
                    <a:moveTo>
                      <a:pt x="1709991" y="285430"/>
                    </a:moveTo>
                    <a:lnTo>
                      <a:pt x="2626240" y="285430"/>
                    </a:lnTo>
                    <a:cubicBezTo>
                      <a:pt x="2742182" y="285430"/>
                      <a:pt x="2836173" y="379420"/>
                      <a:pt x="2836173" y="495363"/>
                    </a:cubicBezTo>
                    <a:lnTo>
                      <a:pt x="2836173" y="1408107"/>
                    </a:lnTo>
                    <a:cubicBezTo>
                      <a:pt x="2780811" y="1377668"/>
                      <a:pt x="2720444" y="1356330"/>
                      <a:pt x="2657213" y="1342819"/>
                    </a:cubicBezTo>
                    <a:lnTo>
                      <a:pt x="2657213" y="566328"/>
                    </a:lnTo>
                    <a:lnTo>
                      <a:pt x="1790175" y="566328"/>
                    </a:lnTo>
                    <a:lnTo>
                      <a:pt x="1790175" y="320477"/>
                    </a:lnTo>
                    <a:lnTo>
                      <a:pt x="1793223" y="320490"/>
                    </a:lnTo>
                    <a:lnTo>
                      <a:pt x="1790175" y="319300"/>
                    </a:lnTo>
                    <a:lnTo>
                      <a:pt x="1790175" y="317296"/>
                    </a:lnTo>
                    <a:lnTo>
                      <a:pt x="1785038" y="317296"/>
                    </a:lnTo>
                    <a:cubicBezTo>
                      <a:pt x="1754874" y="307314"/>
                      <a:pt x="1730071" y="297759"/>
                      <a:pt x="1709991" y="285430"/>
                    </a:cubicBezTo>
                    <a:close/>
                    <a:moveTo>
                      <a:pt x="209933" y="285430"/>
                    </a:moveTo>
                    <a:lnTo>
                      <a:pt x="1126182" y="285430"/>
                    </a:lnTo>
                    <a:cubicBezTo>
                      <a:pt x="1106102" y="297759"/>
                      <a:pt x="1081301" y="307314"/>
                      <a:pt x="1051137" y="317296"/>
                    </a:cubicBezTo>
                    <a:lnTo>
                      <a:pt x="1046000" y="317296"/>
                    </a:lnTo>
                    <a:lnTo>
                      <a:pt x="1046000" y="319300"/>
                    </a:lnTo>
                    <a:lnTo>
                      <a:pt x="1042951" y="320490"/>
                    </a:lnTo>
                    <a:lnTo>
                      <a:pt x="1046000" y="320477"/>
                    </a:lnTo>
                    <a:lnTo>
                      <a:pt x="1046000" y="566328"/>
                    </a:lnTo>
                    <a:lnTo>
                      <a:pt x="188021" y="566328"/>
                    </a:lnTo>
                    <a:lnTo>
                      <a:pt x="188021" y="3541144"/>
                    </a:lnTo>
                    <a:cubicBezTo>
                      <a:pt x="227307" y="3547209"/>
                      <a:pt x="274898" y="3549269"/>
                      <a:pt x="352857" y="3534765"/>
                    </a:cubicBezTo>
                    <a:cubicBezTo>
                      <a:pt x="343673" y="3575178"/>
                      <a:pt x="345824" y="3617007"/>
                      <a:pt x="366117" y="3675472"/>
                    </a:cubicBezTo>
                    <a:lnTo>
                      <a:pt x="2657213" y="3675472"/>
                    </a:lnTo>
                    <a:lnTo>
                      <a:pt x="2657213" y="2948701"/>
                    </a:lnTo>
                    <a:cubicBezTo>
                      <a:pt x="2720444" y="2935191"/>
                      <a:pt x="2780811" y="2913852"/>
                      <a:pt x="2836173" y="2883413"/>
                    </a:cubicBezTo>
                    <a:lnTo>
                      <a:pt x="2836173" y="3808732"/>
                    </a:lnTo>
                    <a:cubicBezTo>
                      <a:pt x="2836173" y="3924674"/>
                      <a:pt x="2742182" y="4018665"/>
                      <a:pt x="2626240" y="4018665"/>
                    </a:cubicBezTo>
                    <a:lnTo>
                      <a:pt x="209933" y="4018665"/>
                    </a:lnTo>
                    <a:cubicBezTo>
                      <a:pt x="93991" y="4018665"/>
                      <a:pt x="0" y="3924674"/>
                      <a:pt x="0" y="3808732"/>
                    </a:cubicBezTo>
                    <a:lnTo>
                      <a:pt x="0" y="495363"/>
                    </a:lnTo>
                    <a:cubicBezTo>
                      <a:pt x="0" y="379420"/>
                      <a:pt x="93991" y="285430"/>
                      <a:pt x="209933" y="285430"/>
                    </a:cubicBezTo>
                    <a:close/>
                    <a:moveTo>
                      <a:pt x="1418087" y="90613"/>
                    </a:moveTo>
                    <a:cubicBezTo>
                      <a:pt x="1368825" y="90613"/>
                      <a:pt x="1328890" y="130548"/>
                      <a:pt x="1328890" y="179809"/>
                    </a:cubicBezTo>
                    <a:cubicBezTo>
                      <a:pt x="1328890" y="229070"/>
                      <a:pt x="1368825" y="269005"/>
                      <a:pt x="1418087" y="269005"/>
                    </a:cubicBezTo>
                    <a:cubicBezTo>
                      <a:pt x="1467348" y="269005"/>
                      <a:pt x="1507283" y="229070"/>
                      <a:pt x="1507283" y="179809"/>
                    </a:cubicBezTo>
                    <a:cubicBezTo>
                      <a:pt x="1507283" y="130548"/>
                      <a:pt x="1467348" y="90613"/>
                      <a:pt x="1418087" y="90613"/>
                    </a:cubicBezTo>
                    <a:close/>
                    <a:moveTo>
                      <a:pt x="1410992" y="0"/>
                    </a:moveTo>
                    <a:lnTo>
                      <a:pt x="1418087" y="1314"/>
                    </a:lnTo>
                    <a:lnTo>
                      <a:pt x="1425181" y="0"/>
                    </a:lnTo>
                    <a:cubicBezTo>
                      <a:pt x="1517420" y="0"/>
                      <a:pt x="1593360" y="69015"/>
                      <a:pt x="1600257" y="157982"/>
                    </a:cubicBezTo>
                    <a:lnTo>
                      <a:pt x="1601205" y="158054"/>
                    </a:lnTo>
                    <a:cubicBezTo>
                      <a:pt x="1620423" y="283756"/>
                      <a:pt x="1656230" y="311139"/>
                      <a:pt x="1758778" y="343573"/>
                    </a:cubicBezTo>
                    <a:lnTo>
                      <a:pt x="1763548" y="343573"/>
                    </a:lnTo>
                    <a:lnTo>
                      <a:pt x="1763548" y="345352"/>
                    </a:lnTo>
                    <a:lnTo>
                      <a:pt x="1766378" y="346407"/>
                    </a:lnTo>
                    <a:lnTo>
                      <a:pt x="1763548" y="346396"/>
                    </a:lnTo>
                    <a:lnTo>
                      <a:pt x="1763548" y="601046"/>
                    </a:lnTo>
                    <a:cubicBezTo>
                      <a:pt x="1780538" y="601834"/>
                      <a:pt x="1796627" y="602894"/>
                      <a:pt x="1811667" y="604082"/>
                    </a:cubicBezTo>
                    <a:cubicBezTo>
                      <a:pt x="2018855" y="620443"/>
                      <a:pt x="2151048" y="649389"/>
                      <a:pt x="2242567" y="702246"/>
                    </a:cubicBezTo>
                    <a:cubicBezTo>
                      <a:pt x="2334086" y="755103"/>
                      <a:pt x="2345526" y="818658"/>
                      <a:pt x="2341713" y="891022"/>
                    </a:cubicBezTo>
                    <a:cubicBezTo>
                      <a:pt x="2334143" y="891977"/>
                      <a:pt x="2306971" y="893302"/>
                      <a:pt x="2264420" y="894799"/>
                    </a:cubicBezTo>
                    <a:lnTo>
                      <a:pt x="488893" y="894799"/>
                    </a:lnTo>
                    <a:cubicBezTo>
                      <a:pt x="489646" y="803948"/>
                      <a:pt x="534105" y="727384"/>
                      <a:pt x="618111" y="679593"/>
                    </a:cubicBezTo>
                    <a:cubicBezTo>
                      <a:pt x="703280" y="631140"/>
                      <a:pt x="800513" y="620443"/>
                      <a:pt x="999439" y="607858"/>
                    </a:cubicBezTo>
                    <a:lnTo>
                      <a:pt x="1072626" y="604120"/>
                    </a:lnTo>
                    <a:lnTo>
                      <a:pt x="1072626" y="346396"/>
                    </a:lnTo>
                    <a:lnTo>
                      <a:pt x="1069796" y="346407"/>
                    </a:lnTo>
                    <a:lnTo>
                      <a:pt x="1072626" y="345352"/>
                    </a:lnTo>
                    <a:lnTo>
                      <a:pt x="1072626" y="343573"/>
                    </a:lnTo>
                    <a:lnTo>
                      <a:pt x="1077395" y="343573"/>
                    </a:lnTo>
                    <a:cubicBezTo>
                      <a:pt x="1179943" y="311139"/>
                      <a:pt x="1215751" y="283756"/>
                      <a:pt x="1234968" y="158054"/>
                    </a:cubicBezTo>
                    <a:lnTo>
                      <a:pt x="1235916" y="157982"/>
                    </a:lnTo>
                    <a:cubicBezTo>
                      <a:pt x="1242813" y="69015"/>
                      <a:pt x="1318753" y="0"/>
                      <a:pt x="14109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Oval 19"/>
              <p:cNvSpPr/>
              <p:nvPr/>
            </p:nvSpPr>
            <p:spPr>
              <a:xfrm>
                <a:off x="4704782" y="3368040"/>
                <a:ext cx="1511100" cy="1511100"/>
              </a:xfrm>
              <a:custGeom>
                <a:avLst/>
                <a:gdLst/>
                <a:ahLst/>
                <a:cxnLst/>
                <a:rect l="l" t="t" r="r" b="b"/>
                <a:pathLst>
                  <a:path w="1511096" h="1511096">
                    <a:moveTo>
                      <a:pt x="1106374" y="341188"/>
                    </a:moveTo>
                    <a:cubicBezTo>
                      <a:pt x="1119487" y="340661"/>
                      <a:pt x="1131244" y="344881"/>
                      <a:pt x="1143001" y="357241"/>
                    </a:cubicBezTo>
                    <a:lnTo>
                      <a:pt x="1238865" y="487471"/>
                    </a:lnTo>
                    <a:cubicBezTo>
                      <a:pt x="1249115" y="509779"/>
                      <a:pt x="1253937" y="532087"/>
                      <a:pt x="1226203" y="559821"/>
                    </a:cubicBezTo>
                    <a:cubicBezTo>
                      <a:pt x="1074871" y="667140"/>
                      <a:pt x="858423" y="886603"/>
                      <a:pt x="674533" y="1153092"/>
                    </a:cubicBezTo>
                    <a:cubicBezTo>
                      <a:pt x="643181" y="1171783"/>
                      <a:pt x="624490" y="1176002"/>
                      <a:pt x="596756" y="1160327"/>
                    </a:cubicBezTo>
                    <a:lnTo>
                      <a:pt x="278415" y="811238"/>
                    </a:lnTo>
                    <a:cubicBezTo>
                      <a:pt x="258520" y="792547"/>
                      <a:pt x="260328" y="763003"/>
                      <a:pt x="278415" y="738887"/>
                    </a:cubicBezTo>
                    <a:cubicBezTo>
                      <a:pt x="308562" y="689448"/>
                      <a:pt x="338707" y="668949"/>
                      <a:pt x="368853" y="633980"/>
                    </a:cubicBezTo>
                    <a:cubicBezTo>
                      <a:pt x="400808" y="614687"/>
                      <a:pt x="423720" y="611672"/>
                      <a:pt x="453865" y="635789"/>
                    </a:cubicBezTo>
                    <a:lnTo>
                      <a:pt x="620271" y="804003"/>
                    </a:lnTo>
                    <a:cubicBezTo>
                      <a:pt x="740251" y="619509"/>
                      <a:pt x="889173" y="463957"/>
                      <a:pt x="1061607" y="353624"/>
                    </a:cubicBezTo>
                    <a:cubicBezTo>
                      <a:pt x="1078790" y="346992"/>
                      <a:pt x="1093260" y="341716"/>
                      <a:pt x="1106374" y="341188"/>
                    </a:cubicBezTo>
                    <a:close/>
                    <a:moveTo>
                      <a:pt x="755548" y="118110"/>
                    </a:moveTo>
                    <a:cubicBezTo>
                      <a:pt x="403501" y="118110"/>
                      <a:pt x="118110" y="403501"/>
                      <a:pt x="118110" y="755548"/>
                    </a:cubicBezTo>
                    <a:cubicBezTo>
                      <a:pt x="118110" y="1107595"/>
                      <a:pt x="403501" y="1392986"/>
                      <a:pt x="755548" y="1392986"/>
                    </a:cubicBezTo>
                    <a:cubicBezTo>
                      <a:pt x="1107595" y="1392986"/>
                      <a:pt x="1392986" y="1107595"/>
                      <a:pt x="1392986" y="755548"/>
                    </a:cubicBezTo>
                    <a:cubicBezTo>
                      <a:pt x="1392986" y="403501"/>
                      <a:pt x="1107595" y="118110"/>
                      <a:pt x="755548" y="118110"/>
                    </a:cubicBezTo>
                    <a:close/>
                    <a:moveTo>
                      <a:pt x="755548" y="0"/>
                    </a:moveTo>
                    <a:cubicBezTo>
                      <a:pt x="1172826" y="0"/>
                      <a:pt x="1511096" y="338270"/>
                      <a:pt x="1511096" y="755548"/>
                    </a:cubicBezTo>
                    <a:cubicBezTo>
                      <a:pt x="1511096" y="1172826"/>
                      <a:pt x="1172826" y="1511096"/>
                      <a:pt x="755548" y="1511096"/>
                    </a:cubicBezTo>
                    <a:cubicBezTo>
                      <a:pt x="338270" y="1511096"/>
                      <a:pt x="0" y="1172826"/>
                      <a:pt x="0" y="755548"/>
                    </a:cubicBezTo>
                    <a:cubicBezTo>
                      <a:pt x="0" y="338270"/>
                      <a:pt x="338270" y="0"/>
                      <a:pt x="7555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8" name="Group 87"/>
          <p:cNvGrpSpPr/>
          <p:nvPr/>
        </p:nvGrpSpPr>
        <p:grpSpPr>
          <a:xfrm>
            <a:off x="268927" y="3435217"/>
            <a:ext cx="6227368" cy="640080"/>
            <a:chOff x="4756504" y="3513880"/>
            <a:chExt cx="6227368" cy="640080"/>
          </a:xfrm>
        </p:grpSpPr>
        <p:sp>
          <p:nvSpPr>
            <p:cNvPr id="34" name="Oval 33" hidden="1"/>
            <p:cNvSpPr/>
            <p:nvPr/>
          </p:nvSpPr>
          <p:spPr bwMode="auto">
            <a:xfrm>
              <a:off x="4756504" y="351388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1" name="TextBox 60"/>
            <p:cNvSpPr txBox="1"/>
            <p:nvPr/>
          </p:nvSpPr>
          <p:spPr>
            <a:xfrm>
              <a:off x="5331735" y="3603088"/>
              <a:ext cx="5652137" cy="492443"/>
            </a:xfrm>
            <a:prstGeom prst="rect">
              <a:avLst/>
            </a:prstGeom>
            <a:no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Cancel running jobs</a:t>
              </a:r>
            </a:p>
          </p:txBody>
        </p:sp>
        <p:sp>
          <p:nvSpPr>
            <p:cNvPr id="72" name="Rectangle 71"/>
            <p:cNvSpPr/>
            <p:nvPr/>
          </p:nvSpPr>
          <p:spPr>
            <a:xfrm>
              <a:off x="4870558" y="3562272"/>
              <a:ext cx="411971" cy="553998"/>
            </a:xfrm>
            <a:prstGeom prst="rect">
              <a:avLst/>
            </a:prstGeom>
            <a:noFill/>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srgbClr val="50B347"/>
                  </a:solidFill>
                  <a:effectLst/>
                  <a:uLnTx/>
                  <a:uFillTx/>
                  <a:latin typeface="Segoe UI"/>
                  <a:ea typeface="+mn-ea"/>
                  <a:cs typeface="+mn-cs"/>
                  <a:sym typeface="Wingdings 2" panose="05020102010507070707" pitchFamily="18" charset="2"/>
                </a:rPr>
                <a:t></a:t>
              </a:r>
              <a:endParaRPr kumimoji="0" lang="en-US" sz="3600" b="0" i="0" u="none" strike="noStrike" kern="1200" cap="none" spc="0" normalizeH="0" baseline="0" noProof="0" dirty="0">
                <a:ln>
                  <a:noFill/>
                </a:ln>
                <a:solidFill>
                  <a:srgbClr val="50B347"/>
                </a:solidFill>
                <a:effectLst/>
                <a:uLnTx/>
                <a:uFillTx/>
                <a:latin typeface="Segoe UI"/>
                <a:ea typeface="+mn-ea"/>
                <a:cs typeface="+mn-cs"/>
              </a:endParaRPr>
            </a:p>
          </p:txBody>
        </p:sp>
      </p:grpSp>
      <p:grpSp>
        <p:nvGrpSpPr>
          <p:cNvPr id="89" name="Group 88"/>
          <p:cNvGrpSpPr/>
          <p:nvPr/>
        </p:nvGrpSpPr>
        <p:grpSpPr>
          <a:xfrm>
            <a:off x="268927" y="4145520"/>
            <a:ext cx="6227368" cy="640080"/>
            <a:chOff x="4756504" y="4260795"/>
            <a:chExt cx="6227368" cy="640080"/>
          </a:xfrm>
        </p:grpSpPr>
        <p:sp>
          <p:nvSpPr>
            <p:cNvPr id="47" name="Oval 46" hidden="1"/>
            <p:cNvSpPr/>
            <p:nvPr/>
          </p:nvSpPr>
          <p:spPr bwMode="auto">
            <a:xfrm>
              <a:off x="4756504" y="426079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2" name="TextBox 61"/>
            <p:cNvSpPr txBox="1"/>
            <p:nvPr/>
          </p:nvSpPr>
          <p:spPr>
            <a:xfrm>
              <a:off x="5331735" y="4350003"/>
              <a:ext cx="5652137" cy="492443"/>
            </a:xfrm>
            <a:prstGeom prst="rect">
              <a:avLst/>
            </a:prstGeom>
            <a:no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2000" b="0" i="0" u="none" strike="noStrike" kern="1200" cap="none" spc="0" normalizeH="0" baseline="0" noProof="0" dirty="0">
                  <a:ln>
                    <a:noFill/>
                  </a:ln>
                  <a:solidFill>
                    <a:srgbClr val="505050"/>
                  </a:solidFill>
                  <a:effectLst/>
                  <a:uLnTx/>
                  <a:uFillTx/>
                  <a:latin typeface="Segoe UI"/>
                  <a:ea typeface="+mn-ea"/>
                  <a:cs typeface="+mn-cs"/>
                </a:rPr>
                <a:t>Provision users who can submit jobs</a:t>
              </a:r>
            </a:p>
          </p:txBody>
        </p:sp>
        <p:sp>
          <p:nvSpPr>
            <p:cNvPr id="73" name="Oval 21"/>
            <p:cNvSpPr/>
            <p:nvPr/>
          </p:nvSpPr>
          <p:spPr>
            <a:xfrm>
              <a:off x="4858694" y="4361269"/>
              <a:ext cx="435700" cy="439132"/>
            </a:xfrm>
            <a:custGeom>
              <a:avLst/>
              <a:gdLst/>
              <a:ahLst/>
              <a:cxnLst/>
              <a:rect l="l" t="t" r="r" b="b"/>
              <a:pathLst>
                <a:path w="3255473" h="3281120">
                  <a:moveTo>
                    <a:pt x="2628792" y="1432041"/>
                  </a:moveTo>
                  <a:cubicBezTo>
                    <a:pt x="2640727" y="1432139"/>
                    <a:pt x="2653386" y="1432456"/>
                    <a:pt x="2667487" y="1432975"/>
                  </a:cubicBezTo>
                  <a:cubicBezTo>
                    <a:pt x="2965182" y="1443935"/>
                    <a:pt x="3241997" y="1545378"/>
                    <a:pt x="3255473" y="1769974"/>
                  </a:cubicBezTo>
                  <a:lnTo>
                    <a:pt x="3053550" y="2608466"/>
                  </a:lnTo>
                  <a:cubicBezTo>
                    <a:pt x="2913961" y="2885528"/>
                    <a:pt x="2630602" y="2920794"/>
                    <a:pt x="2414411" y="2844743"/>
                  </a:cubicBezTo>
                  <a:lnTo>
                    <a:pt x="2681229" y="1736772"/>
                  </a:lnTo>
                  <a:cubicBezTo>
                    <a:pt x="2673579" y="1609272"/>
                    <a:pt x="2628755" y="1510292"/>
                    <a:pt x="2521574" y="1437421"/>
                  </a:cubicBezTo>
                  <a:cubicBezTo>
                    <a:pt x="2563700" y="1433407"/>
                    <a:pt x="2592986" y="1431744"/>
                    <a:pt x="2628792" y="1432041"/>
                  </a:cubicBezTo>
                  <a:close/>
                  <a:moveTo>
                    <a:pt x="626682" y="1432041"/>
                  </a:moveTo>
                  <a:cubicBezTo>
                    <a:pt x="662487" y="1431744"/>
                    <a:pt x="691773" y="1433407"/>
                    <a:pt x="733899" y="1437421"/>
                  </a:cubicBezTo>
                  <a:cubicBezTo>
                    <a:pt x="626718" y="1510292"/>
                    <a:pt x="581894" y="1609272"/>
                    <a:pt x="574244" y="1736772"/>
                  </a:cubicBezTo>
                  <a:lnTo>
                    <a:pt x="841062" y="2844743"/>
                  </a:lnTo>
                  <a:cubicBezTo>
                    <a:pt x="624871" y="2920794"/>
                    <a:pt x="341512" y="2885528"/>
                    <a:pt x="201923" y="2608466"/>
                  </a:cubicBezTo>
                  <a:lnTo>
                    <a:pt x="0" y="1769974"/>
                  </a:lnTo>
                  <a:cubicBezTo>
                    <a:pt x="13476" y="1545378"/>
                    <a:pt x="290291" y="1443935"/>
                    <a:pt x="587986" y="1432975"/>
                  </a:cubicBezTo>
                  <a:cubicBezTo>
                    <a:pt x="602087" y="1432456"/>
                    <a:pt x="614746" y="1432139"/>
                    <a:pt x="626682" y="1432041"/>
                  </a:cubicBezTo>
                  <a:close/>
                  <a:moveTo>
                    <a:pt x="1525812" y="1267816"/>
                  </a:moveTo>
                  <a:cubicBezTo>
                    <a:pt x="2058433" y="1248206"/>
                    <a:pt x="2639086" y="1436734"/>
                    <a:pt x="2550682" y="1736771"/>
                  </a:cubicBezTo>
                  <a:lnTo>
                    <a:pt x="2260169" y="2903583"/>
                  </a:lnTo>
                  <a:cubicBezTo>
                    <a:pt x="2141106" y="3270296"/>
                    <a:pt x="1302907" y="3527470"/>
                    <a:pt x="988582" y="2903583"/>
                  </a:cubicBezTo>
                  <a:lnTo>
                    <a:pt x="707594" y="1736771"/>
                  </a:lnTo>
                  <a:cubicBezTo>
                    <a:pt x="726346" y="1424232"/>
                    <a:pt x="1111551" y="1283069"/>
                    <a:pt x="1525812" y="1267816"/>
                  </a:cubicBezTo>
                  <a:close/>
                  <a:moveTo>
                    <a:pt x="2588781" y="497832"/>
                  </a:moveTo>
                  <a:cubicBezTo>
                    <a:pt x="2804662" y="497832"/>
                    <a:pt x="2979668" y="672838"/>
                    <a:pt x="2979668" y="888719"/>
                  </a:cubicBezTo>
                  <a:cubicBezTo>
                    <a:pt x="2979668" y="1104600"/>
                    <a:pt x="2804662" y="1279606"/>
                    <a:pt x="2588781" y="1279606"/>
                  </a:cubicBezTo>
                  <a:cubicBezTo>
                    <a:pt x="2372900" y="1279606"/>
                    <a:pt x="2197894" y="1104600"/>
                    <a:pt x="2197894" y="888719"/>
                  </a:cubicBezTo>
                  <a:cubicBezTo>
                    <a:pt x="2197894" y="672838"/>
                    <a:pt x="2372900" y="497832"/>
                    <a:pt x="2588781" y="497832"/>
                  </a:cubicBezTo>
                  <a:close/>
                  <a:moveTo>
                    <a:pt x="659970" y="497832"/>
                  </a:moveTo>
                  <a:cubicBezTo>
                    <a:pt x="875851" y="497832"/>
                    <a:pt x="1050857" y="672838"/>
                    <a:pt x="1050857" y="888719"/>
                  </a:cubicBezTo>
                  <a:cubicBezTo>
                    <a:pt x="1050857" y="1104600"/>
                    <a:pt x="875851" y="1279606"/>
                    <a:pt x="659970" y="1279606"/>
                  </a:cubicBezTo>
                  <a:cubicBezTo>
                    <a:pt x="444089" y="1279606"/>
                    <a:pt x="269083" y="1104600"/>
                    <a:pt x="269083" y="888719"/>
                  </a:cubicBezTo>
                  <a:cubicBezTo>
                    <a:pt x="269083" y="672838"/>
                    <a:pt x="444089" y="497832"/>
                    <a:pt x="659970" y="497832"/>
                  </a:cubicBezTo>
                  <a:close/>
                  <a:moveTo>
                    <a:pt x="1631157" y="0"/>
                  </a:moveTo>
                  <a:cubicBezTo>
                    <a:pt x="1931206" y="0"/>
                    <a:pt x="2174444" y="243238"/>
                    <a:pt x="2174444" y="543287"/>
                  </a:cubicBezTo>
                  <a:cubicBezTo>
                    <a:pt x="2174444" y="843336"/>
                    <a:pt x="1931206" y="1086574"/>
                    <a:pt x="1631157" y="1086574"/>
                  </a:cubicBezTo>
                  <a:cubicBezTo>
                    <a:pt x="1331108" y="1086574"/>
                    <a:pt x="1087870" y="843336"/>
                    <a:pt x="1087870" y="543287"/>
                  </a:cubicBezTo>
                  <a:cubicBezTo>
                    <a:pt x="1087870" y="243238"/>
                    <a:pt x="1331108" y="0"/>
                    <a:pt x="163115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0" name="Group 89"/>
          <p:cNvGrpSpPr/>
          <p:nvPr/>
        </p:nvGrpSpPr>
        <p:grpSpPr>
          <a:xfrm>
            <a:off x="268926" y="4855823"/>
            <a:ext cx="6227369" cy="640080"/>
            <a:chOff x="4756503" y="5007710"/>
            <a:chExt cx="6227369" cy="640080"/>
          </a:xfrm>
        </p:grpSpPr>
        <p:sp>
          <p:nvSpPr>
            <p:cNvPr id="42" name="Oval 41" hidden="1"/>
            <p:cNvSpPr/>
            <p:nvPr/>
          </p:nvSpPr>
          <p:spPr bwMode="auto">
            <a:xfrm>
              <a:off x="4756503" y="5007710"/>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3" name="TextBox 62"/>
            <p:cNvSpPr txBox="1"/>
            <p:nvPr/>
          </p:nvSpPr>
          <p:spPr>
            <a:xfrm>
              <a:off x="5331735" y="5096918"/>
              <a:ext cx="5652137" cy="492443"/>
            </a:xfrm>
            <a:prstGeom prst="rect">
              <a:avLst/>
            </a:prstGeom>
            <a:no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2000" b="0" i="0" u="none" strike="noStrike" kern="1200" cap="none" spc="0" normalizeH="0" baseline="0" noProof="0" dirty="0">
                  <a:ln>
                    <a:noFill/>
                  </a:ln>
                  <a:solidFill>
                    <a:srgbClr val="505050"/>
                  </a:solidFill>
                  <a:effectLst/>
                  <a:uLnTx/>
                  <a:uFillTx/>
                  <a:latin typeface="Segoe UI"/>
                  <a:ea typeface="+mn-ea"/>
                  <a:cs typeface="+mn-cs"/>
                </a:rPr>
                <a:t>Visualize usage stats (compute hours)</a:t>
              </a:r>
            </a:p>
          </p:txBody>
        </p:sp>
        <p:sp>
          <p:nvSpPr>
            <p:cNvPr id="74" name="Donut 18"/>
            <p:cNvSpPr/>
            <p:nvPr/>
          </p:nvSpPr>
          <p:spPr>
            <a:xfrm rot="20250901">
              <a:off x="4822091" y="5117805"/>
              <a:ext cx="508904" cy="419890"/>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1" name="Group 90"/>
          <p:cNvGrpSpPr/>
          <p:nvPr/>
        </p:nvGrpSpPr>
        <p:grpSpPr>
          <a:xfrm>
            <a:off x="268926" y="5566125"/>
            <a:ext cx="6227368" cy="640080"/>
            <a:chOff x="4756504" y="5754627"/>
            <a:chExt cx="6227368" cy="640080"/>
          </a:xfrm>
        </p:grpSpPr>
        <p:sp>
          <p:nvSpPr>
            <p:cNvPr id="54" name="Oval 53" hidden="1"/>
            <p:cNvSpPr/>
            <p:nvPr/>
          </p:nvSpPr>
          <p:spPr bwMode="auto">
            <a:xfrm>
              <a:off x="4756504" y="5754627"/>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6" name="TextBox 65"/>
            <p:cNvSpPr txBox="1"/>
            <p:nvPr/>
          </p:nvSpPr>
          <p:spPr>
            <a:xfrm>
              <a:off x="5331735" y="5843835"/>
              <a:ext cx="5652137" cy="492443"/>
            </a:xfrm>
            <a:prstGeom prst="rect">
              <a:avLst/>
            </a:prstGeom>
            <a:no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Visualize job management chart</a:t>
              </a:r>
            </a:p>
          </p:txBody>
        </p:sp>
        <p:grpSp>
          <p:nvGrpSpPr>
            <p:cNvPr id="75" name="Group 74"/>
            <p:cNvGrpSpPr/>
            <p:nvPr/>
          </p:nvGrpSpPr>
          <p:grpSpPr>
            <a:xfrm>
              <a:off x="4836197" y="5854352"/>
              <a:ext cx="446332" cy="448226"/>
              <a:chOff x="5621856" y="2952831"/>
              <a:chExt cx="948315" cy="952344"/>
            </a:xfrm>
            <a:solidFill>
              <a:schemeClr val="accent2"/>
            </a:solidFill>
          </p:grpSpPr>
          <p:grpSp>
            <p:nvGrpSpPr>
              <p:cNvPr id="76" name="Group 75"/>
              <p:cNvGrpSpPr/>
              <p:nvPr/>
            </p:nvGrpSpPr>
            <p:grpSpPr>
              <a:xfrm>
                <a:off x="6206988" y="2952831"/>
                <a:ext cx="363183" cy="948310"/>
                <a:chOff x="7534528" y="2102946"/>
                <a:chExt cx="363182" cy="948316"/>
              </a:xfrm>
              <a:grpFill/>
            </p:grpSpPr>
            <p:sp>
              <p:nvSpPr>
                <p:cNvPr id="81" name="Freeform 80"/>
                <p:cNvSpPr>
                  <a:spLocks/>
                </p:cNvSpPr>
                <p:nvPr/>
              </p:nvSpPr>
              <p:spPr bwMode="auto">
                <a:xfrm>
                  <a:off x="7534528" y="2345073"/>
                  <a:ext cx="363182" cy="706189"/>
                </a:xfrm>
                <a:custGeom>
                  <a:avLst/>
                  <a:gdLst>
                    <a:gd name="T0" fmla="*/ 113 w 136"/>
                    <a:gd name="T1" fmla="*/ 0 h 265"/>
                    <a:gd name="T2" fmla="*/ 113 w 136"/>
                    <a:gd name="T3" fmla="*/ 0 h 265"/>
                    <a:gd name="T4" fmla="*/ 91 w 136"/>
                    <a:gd name="T5" fmla="*/ 0 h 265"/>
                    <a:gd name="T6" fmla="*/ 68 w 136"/>
                    <a:gd name="T7" fmla="*/ 30 h 265"/>
                    <a:gd name="T8" fmla="*/ 45 w 136"/>
                    <a:gd name="T9" fmla="*/ 0 h 265"/>
                    <a:gd name="T10" fmla="*/ 23 w 136"/>
                    <a:gd name="T11" fmla="*/ 0 h 265"/>
                    <a:gd name="T12" fmla="*/ 0 w 136"/>
                    <a:gd name="T13" fmla="*/ 23 h 265"/>
                    <a:gd name="T14" fmla="*/ 0 w 136"/>
                    <a:gd name="T15" fmla="*/ 109 h 265"/>
                    <a:gd name="T16" fmla="*/ 23 w 136"/>
                    <a:gd name="T17" fmla="*/ 132 h 265"/>
                    <a:gd name="T18" fmla="*/ 23 w 136"/>
                    <a:gd name="T19" fmla="*/ 242 h 265"/>
                    <a:gd name="T20" fmla="*/ 46 w 136"/>
                    <a:gd name="T21" fmla="*/ 265 h 265"/>
                    <a:gd name="T22" fmla="*/ 68 w 136"/>
                    <a:gd name="T23" fmla="*/ 251 h 265"/>
                    <a:gd name="T24" fmla="*/ 89 w 136"/>
                    <a:gd name="T25" fmla="*/ 265 h 265"/>
                    <a:gd name="T26" fmla="*/ 113 w 136"/>
                    <a:gd name="T27" fmla="*/ 242 h 265"/>
                    <a:gd name="T28" fmla="*/ 113 w 136"/>
                    <a:gd name="T29" fmla="*/ 132 h 265"/>
                    <a:gd name="T30" fmla="*/ 136 w 136"/>
                    <a:gd name="T31" fmla="*/ 109 h 265"/>
                    <a:gd name="T32" fmla="*/ 136 w 136"/>
                    <a:gd name="T33" fmla="*/ 23 h 265"/>
                    <a:gd name="T34" fmla="*/ 113 w 136"/>
                    <a:gd name="T3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265">
                      <a:moveTo>
                        <a:pt x="113" y="0"/>
                      </a:moveTo>
                      <a:lnTo>
                        <a:pt x="113" y="0"/>
                      </a:lnTo>
                      <a:lnTo>
                        <a:pt x="91" y="0"/>
                      </a:lnTo>
                      <a:lnTo>
                        <a:pt x="68" y="30"/>
                      </a:lnTo>
                      <a:lnTo>
                        <a:pt x="45" y="0"/>
                      </a:lnTo>
                      <a:lnTo>
                        <a:pt x="23" y="0"/>
                      </a:lnTo>
                      <a:cubicBezTo>
                        <a:pt x="10" y="0"/>
                        <a:pt x="0" y="11"/>
                        <a:pt x="0" y="23"/>
                      </a:cubicBezTo>
                      <a:lnTo>
                        <a:pt x="0" y="109"/>
                      </a:lnTo>
                      <a:cubicBezTo>
                        <a:pt x="0" y="122"/>
                        <a:pt x="10" y="132"/>
                        <a:pt x="23" y="132"/>
                      </a:cubicBezTo>
                      <a:lnTo>
                        <a:pt x="23" y="242"/>
                      </a:lnTo>
                      <a:cubicBezTo>
                        <a:pt x="23" y="255"/>
                        <a:pt x="34" y="265"/>
                        <a:pt x="46" y="265"/>
                      </a:cubicBezTo>
                      <a:cubicBezTo>
                        <a:pt x="56" y="265"/>
                        <a:pt x="65" y="259"/>
                        <a:pt x="68" y="251"/>
                      </a:cubicBezTo>
                      <a:cubicBezTo>
                        <a:pt x="71" y="259"/>
                        <a:pt x="80" y="265"/>
                        <a:pt x="89" y="265"/>
                      </a:cubicBezTo>
                      <a:cubicBezTo>
                        <a:pt x="102" y="265"/>
                        <a:pt x="113" y="255"/>
                        <a:pt x="113" y="242"/>
                      </a:cubicBezTo>
                      <a:lnTo>
                        <a:pt x="113" y="132"/>
                      </a:lnTo>
                      <a:cubicBezTo>
                        <a:pt x="125" y="132"/>
                        <a:pt x="136" y="122"/>
                        <a:pt x="136" y="109"/>
                      </a:cubicBezTo>
                      <a:lnTo>
                        <a:pt x="136" y="23"/>
                      </a:lnTo>
                      <a:cubicBezTo>
                        <a:pt x="136" y="11"/>
                        <a:pt x="125" y="0"/>
                        <a:pt x="1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81"/>
                <p:cNvSpPr>
                  <a:spLocks/>
                </p:cNvSpPr>
                <p:nvPr/>
              </p:nvSpPr>
              <p:spPr bwMode="auto">
                <a:xfrm>
                  <a:off x="7611206" y="2102946"/>
                  <a:ext cx="205801" cy="201768"/>
                </a:xfrm>
                <a:custGeom>
                  <a:avLst/>
                  <a:gdLst>
                    <a:gd name="T0" fmla="*/ 38 w 76"/>
                    <a:gd name="T1" fmla="*/ 76 h 76"/>
                    <a:gd name="T2" fmla="*/ 38 w 76"/>
                    <a:gd name="T3" fmla="*/ 76 h 76"/>
                    <a:gd name="T4" fmla="*/ 76 w 76"/>
                    <a:gd name="T5" fmla="*/ 38 h 76"/>
                    <a:gd name="T6" fmla="*/ 38 w 76"/>
                    <a:gd name="T7" fmla="*/ 0 h 76"/>
                    <a:gd name="T8" fmla="*/ 0 w 76"/>
                    <a:gd name="T9" fmla="*/ 38 h 76"/>
                    <a:gd name="T10" fmla="*/ 38 w 76"/>
                    <a:gd name="T11" fmla="*/ 76 h 76"/>
                  </a:gdLst>
                  <a:ahLst/>
                  <a:cxnLst>
                    <a:cxn ang="0">
                      <a:pos x="T0" y="T1"/>
                    </a:cxn>
                    <a:cxn ang="0">
                      <a:pos x="T2" y="T3"/>
                    </a:cxn>
                    <a:cxn ang="0">
                      <a:pos x="T4" y="T5"/>
                    </a:cxn>
                    <a:cxn ang="0">
                      <a:pos x="T6" y="T7"/>
                    </a:cxn>
                    <a:cxn ang="0">
                      <a:pos x="T8" y="T9"/>
                    </a:cxn>
                    <a:cxn ang="0">
                      <a:pos x="T10" y="T11"/>
                    </a:cxn>
                  </a:cxnLst>
                  <a:rect l="0" t="0" r="r" b="b"/>
                  <a:pathLst>
                    <a:path w="76" h="76">
                      <a:moveTo>
                        <a:pt x="38" y="76"/>
                      </a:moveTo>
                      <a:lnTo>
                        <a:pt x="38" y="76"/>
                      </a:lnTo>
                      <a:cubicBezTo>
                        <a:pt x="57" y="76"/>
                        <a:pt x="76" y="59"/>
                        <a:pt x="76" y="38"/>
                      </a:cubicBezTo>
                      <a:cubicBezTo>
                        <a:pt x="76" y="17"/>
                        <a:pt x="59" y="0"/>
                        <a:pt x="38" y="0"/>
                      </a:cubicBezTo>
                      <a:cubicBezTo>
                        <a:pt x="17" y="0"/>
                        <a:pt x="0" y="17"/>
                        <a:pt x="0" y="38"/>
                      </a:cubicBezTo>
                      <a:cubicBezTo>
                        <a:pt x="0" y="60"/>
                        <a:pt x="18" y="76"/>
                        <a:pt x="38"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7" name="Freeform 76"/>
              <p:cNvSpPr>
                <a:spLocks noEditPoints="1"/>
              </p:cNvSpPr>
              <p:nvPr/>
            </p:nvSpPr>
            <p:spPr bwMode="auto">
              <a:xfrm>
                <a:off x="5625893" y="2952831"/>
                <a:ext cx="548810" cy="952344"/>
              </a:xfrm>
              <a:custGeom>
                <a:avLst/>
                <a:gdLst>
                  <a:gd name="T0" fmla="*/ 173 w 205"/>
                  <a:gd name="T1" fmla="*/ 189 h 356"/>
                  <a:gd name="T2" fmla="*/ 173 w 205"/>
                  <a:gd name="T3" fmla="*/ 164 h 356"/>
                  <a:gd name="T4" fmla="*/ 173 w 205"/>
                  <a:gd name="T5" fmla="*/ 189 h 356"/>
                  <a:gd name="T6" fmla="*/ 173 w 205"/>
                  <a:gd name="T7" fmla="*/ 256 h 356"/>
                  <a:gd name="T8" fmla="*/ 95 w 205"/>
                  <a:gd name="T9" fmla="*/ 183 h 356"/>
                  <a:gd name="T10" fmla="*/ 173 w 205"/>
                  <a:gd name="T11" fmla="*/ 209 h 356"/>
                  <a:gd name="T12" fmla="*/ 173 w 205"/>
                  <a:gd name="T13" fmla="*/ 256 h 356"/>
                  <a:gd name="T14" fmla="*/ 173 w 205"/>
                  <a:gd name="T15" fmla="*/ 333 h 356"/>
                  <a:gd name="T16" fmla="*/ 173 w 205"/>
                  <a:gd name="T17" fmla="*/ 267 h 356"/>
                  <a:gd name="T18" fmla="*/ 59 w 205"/>
                  <a:gd name="T19" fmla="*/ 278 h 356"/>
                  <a:gd name="T20" fmla="*/ 63 w 205"/>
                  <a:gd name="T21" fmla="*/ 267 h 356"/>
                  <a:gd name="T22" fmla="*/ 138 w 205"/>
                  <a:gd name="T23" fmla="*/ 328 h 356"/>
                  <a:gd name="T24" fmla="*/ 32 w 205"/>
                  <a:gd name="T25" fmla="*/ 230 h 356"/>
                  <a:gd name="T26" fmla="*/ 23 w 205"/>
                  <a:gd name="T27" fmla="*/ 183 h 356"/>
                  <a:gd name="T28" fmla="*/ 95 w 205"/>
                  <a:gd name="T29" fmla="*/ 256 h 356"/>
                  <a:gd name="T30" fmla="*/ 32 w 205"/>
                  <a:gd name="T31" fmla="*/ 230 h 356"/>
                  <a:gd name="T32" fmla="*/ 32 w 205"/>
                  <a:gd name="T33" fmla="*/ 274 h 356"/>
                  <a:gd name="T34" fmla="*/ 32 w 205"/>
                  <a:gd name="T35" fmla="*/ 249 h 356"/>
                  <a:gd name="T36" fmla="*/ 32 w 205"/>
                  <a:gd name="T37" fmla="*/ 274 h 356"/>
                  <a:gd name="T38" fmla="*/ 44 w 205"/>
                  <a:gd name="T39" fmla="*/ 100 h 356"/>
                  <a:gd name="T40" fmla="*/ 89 w 205"/>
                  <a:gd name="T41" fmla="*/ 123 h 356"/>
                  <a:gd name="T42" fmla="*/ 23 w 205"/>
                  <a:gd name="T43" fmla="*/ 172 h 356"/>
                  <a:gd name="T44" fmla="*/ 137 w 205"/>
                  <a:gd name="T45" fmla="*/ 28 h 356"/>
                  <a:gd name="T46" fmla="*/ 109 w 205"/>
                  <a:gd name="T47" fmla="*/ 64 h 356"/>
                  <a:gd name="T48" fmla="*/ 72 w 205"/>
                  <a:gd name="T49" fmla="*/ 89 h 356"/>
                  <a:gd name="T50" fmla="*/ 137 w 205"/>
                  <a:gd name="T51" fmla="*/ 28 h 356"/>
                  <a:gd name="T52" fmla="*/ 91 w 205"/>
                  <a:gd name="T53" fmla="*/ 95 h 356"/>
                  <a:gd name="T54" fmla="*/ 116 w 205"/>
                  <a:gd name="T55" fmla="*/ 95 h 356"/>
                  <a:gd name="T56" fmla="*/ 91 w 205"/>
                  <a:gd name="T57" fmla="*/ 95 h 356"/>
                  <a:gd name="T58" fmla="*/ 99 w 205"/>
                  <a:gd name="T59" fmla="*/ 127 h 356"/>
                  <a:gd name="T60" fmla="*/ 135 w 205"/>
                  <a:gd name="T61" fmla="*/ 100 h 356"/>
                  <a:gd name="T62" fmla="*/ 173 w 205"/>
                  <a:gd name="T63" fmla="*/ 145 h 356"/>
                  <a:gd name="T64" fmla="*/ 95 w 205"/>
                  <a:gd name="T65" fmla="*/ 172 h 356"/>
                  <a:gd name="T66" fmla="*/ 173 w 205"/>
                  <a:gd name="T67" fmla="*/ 23 h 356"/>
                  <a:gd name="T68" fmla="*/ 173 w 205"/>
                  <a:gd name="T69" fmla="*/ 89 h 356"/>
                  <a:gd name="T70" fmla="*/ 119 w 205"/>
                  <a:gd name="T71" fmla="*/ 67 h 356"/>
                  <a:gd name="T72" fmla="*/ 173 w 205"/>
                  <a:gd name="T73" fmla="*/ 23 h 356"/>
                  <a:gd name="T74" fmla="*/ 183 w 205"/>
                  <a:gd name="T75" fmla="*/ 147 h 356"/>
                  <a:gd name="T76" fmla="*/ 178 w 205"/>
                  <a:gd name="T77" fmla="*/ 0 h 356"/>
                  <a:gd name="T78" fmla="*/ 11 w 205"/>
                  <a:gd name="T79" fmla="*/ 237 h 356"/>
                  <a:gd name="T80" fmla="*/ 32 w 205"/>
                  <a:gd name="T81" fmla="*/ 294 h 356"/>
                  <a:gd name="T82" fmla="*/ 178 w 205"/>
                  <a:gd name="T83" fmla="*/ 356 h 356"/>
                  <a:gd name="T84" fmla="*/ 183 w 205"/>
                  <a:gd name="T85" fmla="*/ 207 h 356"/>
                  <a:gd name="T86" fmla="*/ 183 w 205"/>
                  <a:gd name="T87" fmla="*/ 14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 h="356">
                    <a:moveTo>
                      <a:pt x="173" y="189"/>
                    </a:moveTo>
                    <a:lnTo>
                      <a:pt x="173" y="189"/>
                    </a:lnTo>
                    <a:cubicBezTo>
                      <a:pt x="166" y="189"/>
                      <a:pt x="160" y="184"/>
                      <a:pt x="160" y="177"/>
                    </a:cubicBezTo>
                    <a:cubicBezTo>
                      <a:pt x="160" y="170"/>
                      <a:pt x="166" y="164"/>
                      <a:pt x="173" y="164"/>
                    </a:cubicBezTo>
                    <a:cubicBezTo>
                      <a:pt x="180" y="164"/>
                      <a:pt x="185" y="170"/>
                      <a:pt x="185" y="177"/>
                    </a:cubicBezTo>
                    <a:cubicBezTo>
                      <a:pt x="185" y="184"/>
                      <a:pt x="180" y="189"/>
                      <a:pt x="173" y="189"/>
                    </a:cubicBezTo>
                    <a:close/>
                    <a:moveTo>
                      <a:pt x="173" y="256"/>
                    </a:moveTo>
                    <a:lnTo>
                      <a:pt x="173" y="256"/>
                    </a:lnTo>
                    <a:lnTo>
                      <a:pt x="106" y="256"/>
                    </a:lnTo>
                    <a:cubicBezTo>
                      <a:pt x="99" y="235"/>
                      <a:pt x="95" y="210"/>
                      <a:pt x="95" y="183"/>
                    </a:cubicBezTo>
                    <a:lnTo>
                      <a:pt x="141" y="183"/>
                    </a:lnTo>
                    <a:cubicBezTo>
                      <a:pt x="144" y="198"/>
                      <a:pt x="157" y="209"/>
                      <a:pt x="173" y="209"/>
                    </a:cubicBezTo>
                    <a:lnTo>
                      <a:pt x="173" y="209"/>
                    </a:lnTo>
                    <a:lnTo>
                      <a:pt x="173" y="256"/>
                    </a:lnTo>
                    <a:close/>
                    <a:moveTo>
                      <a:pt x="173" y="333"/>
                    </a:moveTo>
                    <a:lnTo>
                      <a:pt x="173" y="333"/>
                    </a:lnTo>
                    <a:cubicBezTo>
                      <a:pt x="142" y="329"/>
                      <a:pt x="121" y="297"/>
                      <a:pt x="110" y="267"/>
                    </a:cubicBezTo>
                    <a:lnTo>
                      <a:pt x="173" y="267"/>
                    </a:lnTo>
                    <a:lnTo>
                      <a:pt x="173" y="333"/>
                    </a:lnTo>
                    <a:close/>
                    <a:moveTo>
                      <a:pt x="59" y="278"/>
                    </a:moveTo>
                    <a:lnTo>
                      <a:pt x="59" y="278"/>
                    </a:lnTo>
                    <a:cubicBezTo>
                      <a:pt x="61" y="275"/>
                      <a:pt x="62" y="271"/>
                      <a:pt x="63" y="267"/>
                    </a:cubicBezTo>
                    <a:lnTo>
                      <a:pt x="98" y="267"/>
                    </a:lnTo>
                    <a:cubicBezTo>
                      <a:pt x="107" y="290"/>
                      <a:pt x="119" y="313"/>
                      <a:pt x="138" y="328"/>
                    </a:cubicBezTo>
                    <a:cubicBezTo>
                      <a:pt x="106" y="319"/>
                      <a:pt x="79" y="302"/>
                      <a:pt x="59" y="278"/>
                    </a:cubicBezTo>
                    <a:close/>
                    <a:moveTo>
                      <a:pt x="32" y="230"/>
                    </a:moveTo>
                    <a:lnTo>
                      <a:pt x="32" y="230"/>
                    </a:lnTo>
                    <a:cubicBezTo>
                      <a:pt x="27" y="215"/>
                      <a:pt x="24" y="200"/>
                      <a:pt x="23" y="183"/>
                    </a:cubicBezTo>
                    <a:lnTo>
                      <a:pt x="84" y="183"/>
                    </a:lnTo>
                    <a:cubicBezTo>
                      <a:pt x="84" y="210"/>
                      <a:pt x="88" y="234"/>
                      <a:pt x="95" y="256"/>
                    </a:cubicBezTo>
                    <a:lnTo>
                      <a:pt x="63" y="256"/>
                    </a:lnTo>
                    <a:cubicBezTo>
                      <a:pt x="60" y="241"/>
                      <a:pt x="47" y="230"/>
                      <a:pt x="32" y="230"/>
                    </a:cubicBezTo>
                    <a:close/>
                    <a:moveTo>
                      <a:pt x="32" y="274"/>
                    </a:moveTo>
                    <a:lnTo>
                      <a:pt x="32" y="274"/>
                    </a:lnTo>
                    <a:cubicBezTo>
                      <a:pt x="25" y="274"/>
                      <a:pt x="19" y="269"/>
                      <a:pt x="19" y="262"/>
                    </a:cubicBezTo>
                    <a:cubicBezTo>
                      <a:pt x="19" y="255"/>
                      <a:pt x="25" y="249"/>
                      <a:pt x="32" y="249"/>
                    </a:cubicBezTo>
                    <a:cubicBezTo>
                      <a:pt x="39" y="249"/>
                      <a:pt x="44" y="255"/>
                      <a:pt x="44" y="262"/>
                    </a:cubicBezTo>
                    <a:cubicBezTo>
                      <a:pt x="44" y="269"/>
                      <a:pt x="39" y="274"/>
                      <a:pt x="32" y="274"/>
                    </a:cubicBezTo>
                    <a:close/>
                    <a:moveTo>
                      <a:pt x="44" y="100"/>
                    </a:moveTo>
                    <a:lnTo>
                      <a:pt x="44" y="100"/>
                    </a:lnTo>
                    <a:lnTo>
                      <a:pt x="72" y="100"/>
                    </a:lnTo>
                    <a:cubicBezTo>
                      <a:pt x="74" y="110"/>
                      <a:pt x="80" y="119"/>
                      <a:pt x="89" y="123"/>
                    </a:cubicBezTo>
                    <a:cubicBezTo>
                      <a:pt x="86" y="139"/>
                      <a:pt x="84" y="155"/>
                      <a:pt x="84" y="172"/>
                    </a:cubicBezTo>
                    <a:lnTo>
                      <a:pt x="23" y="172"/>
                    </a:lnTo>
                    <a:cubicBezTo>
                      <a:pt x="24" y="146"/>
                      <a:pt x="31" y="122"/>
                      <a:pt x="44" y="100"/>
                    </a:cubicBezTo>
                    <a:close/>
                    <a:moveTo>
                      <a:pt x="137" y="28"/>
                    </a:moveTo>
                    <a:lnTo>
                      <a:pt x="137" y="28"/>
                    </a:lnTo>
                    <a:cubicBezTo>
                      <a:pt x="126" y="38"/>
                      <a:pt x="117" y="50"/>
                      <a:pt x="109" y="64"/>
                    </a:cubicBezTo>
                    <a:cubicBezTo>
                      <a:pt x="106" y="63"/>
                      <a:pt x="105" y="63"/>
                      <a:pt x="103" y="63"/>
                    </a:cubicBezTo>
                    <a:cubicBezTo>
                      <a:pt x="88" y="63"/>
                      <a:pt x="75" y="75"/>
                      <a:pt x="72" y="89"/>
                    </a:cubicBezTo>
                    <a:lnTo>
                      <a:pt x="51" y="89"/>
                    </a:lnTo>
                    <a:cubicBezTo>
                      <a:pt x="71" y="60"/>
                      <a:pt x="102" y="38"/>
                      <a:pt x="137" y="28"/>
                    </a:cubicBezTo>
                    <a:close/>
                    <a:moveTo>
                      <a:pt x="91" y="95"/>
                    </a:moveTo>
                    <a:lnTo>
                      <a:pt x="91" y="95"/>
                    </a:lnTo>
                    <a:cubicBezTo>
                      <a:pt x="91" y="88"/>
                      <a:pt x="97" y="83"/>
                      <a:pt x="104" y="83"/>
                    </a:cubicBezTo>
                    <a:cubicBezTo>
                      <a:pt x="111" y="83"/>
                      <a:pt x="116" y="88"/>
                      <a:pt x="116" y="95"/>
                    </a:cubicBezTo>
                    <a:cubicBezTo>
                      <a:pt x="116" y="102"/>
                      <a:pt x="111" y="108"/>
                      <a:pt x="104" y="108"/>
                    </a:cubicBezTo>
                    <a:cubicBezTo>
                      <a:pt x="97" y="108"/>
                      <a:pt x="91" y="102"/>
                      <a:pt x="91" y="95"/>
                    </a:cubicBezTo>
                    <a:close/>
                    <a:moveTo>
                      <a:pt x="99" y="127"/>
                    </a:moveTo>
                    <a:lnTo>
                      <a:pt x="99" y="127"/>
                    </a:lnTo>
                    <a:cubicBezTo>
                      <a:pt x="101" y="127"/>
                      <a:pt x="102" y="127"/>
                      <a:pt x="104" y="127"/>
                    </a:cubicBezTo>
                    <a:cubicBezTo>
                      <a:pt x="120" y="127"/>
                      <a:pt x="133" y="115"/>
                      <a:pt x="135" y="100"/>
                    </a:cubicBezTo>
                    <a:lnTo>
                      <a:pt x="173" y="100"/>
                    </a:lnTo>
                    <a:lnTo>
                      <a:pt x="173" y="145"/>
                    </a:lnTo>
                    <a:cubicBezTo>
                      <a:pt x="156" y="145"/>
                      <a:pt x="143" y="157"/>
                      <a:pt x="141" y="172"/>
                    </a:cubicBezTo>
                    <a:lnTo>
                      <a:pt x="95" y="172"/>
                    </a:lnTo>
                    <a:cubicBezTo>
                      <a:pt x="95" y="156"/>
                      <a:pt x="97" y="141"/>
                      <a:pt x="99" y="127"/>
                    </a:cubicBezTo>
                    <a:close/>
                    <a:moveTo>
                      <a:pt x="173" y="23"/>
                    </a:moveTo>
                    <a:lnTo>
                      <a:pt x="173" y="23"/>
                    </a:lnTo>
                    <a:lnTo>
                      <a:pt x="173" y="89"/>
                    </a:lnTo>
                    <a:lnTo>
                      <a:pt x="135" y="89"/>
                    </a:lnTo>
                    <a:cubicBezTo>
                      <a:pt x="133" y="80"/>
                      <a:pt x="127" y="72"/>
                      <a:pt x="119" y="67"/>
                    </a:cubicBezTo>
                    <a:cubicBezTo>
                      <a:pt x="123" y="61"/>
                      <a:pt x="127" y="54"/>
                      <a:pt x="131" y="49"/>
                    </a:cubicBezTo>
                    <a:cubicBezTo>
                      <a:pt x="143" y="34"/>
                      <a:pt x="157" y="25"/>
                      <a:pt x="173" y="23"/>
                    </a:cubicBezTo>
                    <a:close/>
                    <a:moveTo>
                      <a:pt x="183" y="147"/>
                    </a:moveTo>
                    <a:lnTo>
                      <a:pt x="183" y="147"/>
                    </a:lnTo>
                    <a:lnTo>
                      <a:pt x="183" y="0"/>
                    </a:lnTo>
                    <a:cubicBezTo>
                      <a:pt x="182" y="0"/>
                      <a:pt x="180" y="0"/>
                      <a:pt x="178" y="0"/>
                    </a:cubicBezTo>
                    <a:cubicBezTo>
                      <a:pt x="80" y="0"/>
                      <a:pt x="1" y="80"/>
                      <a:pt x="1" y="178"/>
                    </a:cubicBezTo>
                    <a:cubicBezTo>
                      <a:pt x="1" y="199"/>
                      <a:pt x="4" y="219"/>
                      <a:pt x="11" y="237"/>
                    </a:cubicBezTo>
                    <a:cubicBezTo>
                      <a:pt x="4" y="243"/>
                      <a:pt x="0" y="252"/>
                      <a:pt x="0" y="262"/>
                    </a:cubicBezTo>
                    <a:cubicBezTo>
                      <a:pt x="0" y="280"/>
                      <a:pt x="14" y="294"/>
                      <a:pt x="32" y="294"/>
                    </a:cubicBezTo>
                    <a:cubicBezTo>
                      <a:pt x="35" y="294"/>
                      <a:pt x="39" y="293"/>
                      <a:pt x="42" y="292"/>
                    </a:cubicBezTo>
                    <a:cubicBezTo>
                      <a:pt x="75" y="331"/>
                      <a:pt x="124" y="356"/>
                      <a:pt x="178" y="356"/>
                    </a:cubicBezTo>
                    <a:cubicBezTo>
                      <a:pt x="180" y="356"/>
                      <a:pt x="182" y="355"/>
                      <a:pt x="183" y="355"/>
                    </a:cubicBezTo>
                    <a:lnTo>
                      <a:pt x="183" y="207"/>
                    </a:lnTo>
                    <a:cubicBezTo>
                      <a:pt x="196" y="202"/>
                      <a:pt x="205" y="191"/>
                      <a:pt x="205" y="177"/>
                    </a:cubicBezTo>
                    <a:cubicBezTo>
                      <a:pt x="205" y="163"/>
                      <a:pt x="196" y="151"/>
                      <a:pt x="183" y="1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77"/>
              <p:cNvSpPr>
                <a:spLocks noEditPoints="1"/>
              </p:cNvSpPr>
              <p:nvPr/>
            </p:nvSpPr>
            <p:spPr bwMode="auto">
              <a:xfrm>
                <a:off x="5621856" y="3566210"/>
                <a:ext cx="173519" cy="177556"/>
              </a:xfrm>
              <a:custGeom>
                <a:avLst/>
                <a:gdLst>
                  <a:gd name="T0" fmla="*/ 33 w 65"/>
                  <a:gd name="T1" fmla="*/ 65 h 65"/>
                  <a:gd name="T2" fmla="*/ 33 w 65"/>
                  <a:gd name="T3" fmla="*/ 65 h 65"/>
                  <a:gd name="T4" fmla="*/ 0 w 65"/>
                  <a:gd name="T5" fmla="*/ 32 h 65"/>
                  <a:gd name="T6" fmla="*/ 33 w 65"/>
                  <a:gd name="T7" fmla="*/ 0 h 65"/>
                  <a:gd name="T8" fmla="*/ 65 w 65"/>
                  <a:gd name="T9" fmla="*/ 32 h 65"/>
                  <a:gd name="T10" fmla="*/ 33 w 65"/>
                  <a:gd name="T11" fmla="*/ 65 h 65"/>
                  <a:gd name="T12" fmla="*/ 33 w 65"/>
                  <a:gd name="T13" fmla="*/ 19 h 65"/>
                  <a:gd name="T14" fmla="*/ 33 w 65"/>
                  <a:gd name="T15" fmla="*/ 19 h 65"/>
                  <a:gd name="T16" fmla="*/ 21 w 65"/>
                  <a:gd name="T17" fmla="*/ 32 h 65"/>
                  <a:gd name="T18" fmla="*/ 33 w 65"/>
                  <a:gd name="T19" fmla="*/ 44 h 65"/>
                  <a:gd name="T20" fmla="*/ 45 w 65"/>
                  <a:gd name="T21" fmla="*/ 32 h 65"/>
                  <a:gd name="T22" fmla="*/ 33 w 65"/>
                  <a:gd name="T23"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2"/>
                    </a:cubicBezTo>
                    <a:cubicBezTo>
                      <a:pt x="0" y="14"/>
                      <a:pt x="15" y="0"/>
                      <a:pt x="33" y="0"/>
                    </a:cubicBezTo>
                    <a:cubicBezTo>
                      <a:pt x="50" y="0"/>
                      <a:pt x="65" y="14"/>
                      <a:pt x="65" y="32"/>
                    </a:cubicBezTo>
                    <a:cubicBezTo>
                      <a:pt x="65" y="50"/>
                      <a:pt x="50" y="65"/>
                      <a:pt x="33" y="65"/>
                    </a:cubicBezTo>
                    <a:close/>
                    <a:moveTo>
                      <a:pt x="33" y="19"/>
                    </a:moveTo>
                    <a:lnTo>
                      <a:pt x="33" y="19"/>
                    </a:lnTo>
                    <a:cubicBezTo>
                      <a:pt x="26" y="19"/>
                      <a:pt x="21" y="25"/>
                      <a:pt x="21" y="32"/>
                    </a:cubicBezTo>
                    <a:cubicBezTo>
                      <a:pt x="21" y="38"/>
                      <a:pt x="26" y="44"/>
                      <a:pt x="33" y="44"/>
                    </a:cubicBezTo>
                    <a:cubicBezTo>
                      <a:pt x="40" y="44"/>
                      <a:pt x="45" y="38"/>
                      <a:pt x="45" y="32"/>
                    </a:cubicBezTo>
                    <a:cubicBezTo>
                      <a:pt x="45" y="25"/>
                      <a:pt x="40" y="19"/>
                      <a:pt x="33" y="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78"/>
              <p:cNvSpPr>
                <a:spLocks noEditPoints="1"/>
              </p:cNvSpPr>
              <p:nvPr/>
            </p:nvSpPr>
            <p:spPr bwMode="auto">
              <a:xfrm>
                <a:off x="5815547" y="3122323"/>
                <a:ext cx="173519" cy="173522"/>
              </a:xfrm>
              <a:custGeom>
                <a:avLst/>
                <a:gdLst>
                  <a:gd name="T0" fmla="*/ 33 w 65"/>
                  <a:gd name="T1" fmla="*/ 65 h 65"/>
                  <a:gd name="T2" fmla="*/ 33 w 65"/>
                  <a:gd name="T3" fmla="*/ 65 h 65"/>
                  <a:gd name="T4" fmla="*/ 0 w 65"/>
                  <a:gd name="T5" fmla="*/ 32 h 65"/>
                  <a:gd name="T6" fmla="*/ 33 w 65"/>
                  <a:gd name="T7" fmla="*/ 0 h 65"/>
                  <a:gd name="T8" fmla="*/ 65 w 65"/>
                  <a:gd name="T9" fmla="*/ 32 h 65"/>
                  <a:gd name="T10" fmla="*/ 33 w 65"/>
                  <a:gd name="T11" fmla="*/ 65 h 65"/>
                  <a:gd name="T12" fmla="*/ 32 w 65"/>
                  <a:gd name="T13" fmla="*/ 20 h 65"/>
                  <a:gd name="T14" fmla="*/ 32 w 65"/>
                  <a:gd name="T15" fmla="*/ 20 h 65"/>
                  <a:gd name="T16" fmla="*/ 20 w 65"/>
                  <a:gd name="T17" fmla="*/ 33 h 65"/>
                  <a:gd name="T18" fmla="*/ 32 w 65"/>
                  <a:gd name="T19" fmla="*/ 45 h 65"/>
                  <a:gd name="T20" fmla="*/ 45 w 65"/>
                  <a:gd name="T21" fmla="*/ 33 h 65"/>
                  <a:gd name="T22" fmla="*/ 32 w 65"/>
                  <a:gd name="T23"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2"/>
                    </a:cubicBezTo>
                    <a:cubicBezTo>
                      <a:pt x="0" y="14"/>
                      <a:pt x="15" y="0"/>
                      <a:pt x="33" y="0"/>
                    </a:cubicBezTo>
                    <a:cubicBezTo>
                      <a:pt x="51" y="0"/>
                      <a:pt x="65" y="14"/>
                      <a:pt x="65" y="32"/>
                    </a:cubicBezTo>
                    <a:cubicBezTo>
                      <a:pt x="65" y="50"/>
                      <a:pt x="51" y="65"/>
                      <a:pt x="33" y="65"/>
                    </a:cubicBezTo>
                    <a:close/>
                    <a:moveTo>
                      <a:pt x="32" y="20"/>
                    </a:moveTo>
                    <a:lnTo>
                      <a:pt x="32" y="20"/>
                    </a:lnTo>
                    <a:cubicBezTo>
                      <a:pt x="25" y="20"/>
                      <a:pt x="20" y="26"/>
                      <a:pt x="20" y="33"/>
                    </a:cubicBezTo>
                    <a:cubicBezTo>
                      <a:pt x="20" y="39"/>
                      <a:pt x="25" y="45"/>
                      <a:pt x="32" y="45"/>
                    </a:cubicBezTo>
                    <a:cubicBezTo>
                      <a:pt x="39" y="45"/>
                      <a:pt x="45" y="39"/>
                      <a:pt x="45" y="33"/>
                    </a:cubicBezTo>
                    <a:cubicBezTo>
                      <a:pt x="45" y="26"/>
                      <a:pt x="39" y="20"/>
                      <a:pt x="32" y="2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79"/>
              <p:cNvSpPr>
                <a:spLocks noEditPoints="1"/>
              </p:cNvSpPr>
              <p:nvPr/>
            </p:nvSpPr>
            <p:spPr bwMode="auto">
              <a:xfrm>
                <a:off x="5997135" y="3340226"/>
                <a:ext cx="177556" cy="173522"/>
              </a:xfrm>
              <a:custGeom>
                <a:avLst/>
                <a:gdLst>
                  <a:gd name="T0" fmla="*/ 33 w 65"/>
                  <a:gd name="T1" fmla="*/ 65 h 65"/>
                  <a:gd name="T2" fmla="*/ 33 w 65"/>
                  <a:gd name="T3" fmla="*/ 65 h 65"/>
                  <a:gd name="T4" fmla="*/ 0 w 65"/>
                  <a:gd name="T5" fmla="*/ 33 h 65"/>
                  <a:gd name="T6" fmla="*/ 33 w 65"/>
                  <a:gd name="T7" fmla="*/ 0 h 65"/>
                  <a:gd name="T8" fmla="*/ 65 w 65"/>
                  <a:gd name="T9" fmla="*/ 33 h 65"/>
                  <a:gd name="T10" fmla="*/ 33 w 65"/>
                  <a:gd name="T11" fmla="*/ 65 h 65"/>
                  <a:gd name="T12" fmla="*/ 32 w 65"/>
                  <a:gd name="T13" fmla="*/ 20 h 65"/>
                  <a:gd name="T14" fmla="*/ 32 w 65"/>
                  <a:gd name="T15" fmla="*/ 20 h 65"/>
                  <a:gd name="T16" fmla="*/ 19 w 65"/>
                  <a:gd name="T17" fmla="*/ 33 h 65"/>
                  <a:gd name="T18" fmla="*/ 32 w 65"/>
                  <a:gd name="T19" fmla="*/ 46 h 65"/>
                  <a:gd name="T20" fmla="*/ 45 w 65"/>
                  <a:gd name="T21" fmla="*/ 33 h 65"/>
                  <a:gd name="T22" fmla="*/ 32 w 65"/>
                  <a:gd name="T23"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5">
                    <a:moveTo>
                      <a:pt x="33" y="65"/>
                    </a:moveTo>
                    <a:lnTo>
                      <a:pt x="33" y="65"/>
                    </a:lnTo>
                    <a:cubicBezTo>
                      <a:pt x="15" y="65"/>
                      <a:pt x="0" y="50"/>
                      <a:pt x="0" y="33"/>
                    </a:cubicBezTo>
                    <a:cubicBezTo>
                      <a:pt x="0" y="15"/>
                      <a:pt x="15" y="0"/>
                      <a:pt x="33" y="0"/>
                    </a:cubicBezTo>
                    <a:cubicBezTo>
                      <a:pt x="50" y="0"/>
                      <a:pt x="65" y="15"/>
                      <a:pt x="65" y="33"/>
                    </a:cubicBezTo>
                    <a:cubicBezTo>
                      <a:pt x="65" y="50"/>
                      <a:pt x="50" y="65"/>
                      <a:pt x="33" y="65"/>
                    </a:cubicBezTo>
                    <a:close/>
                    <a:moveTo>
                      <a:pt x="32" y="20"/>
                    </a:moveTo>
                    <a:lnTo>
                      <a:pt x="32" y="20"/>
                    </a:lnTo>
                    <a:cubicBezTo>
                      <a:pt x="25" y="20"/>
                      <a:pt x="19" y="26"/>
                      <a:pt x="19" y="33"/>
                    </a:cubicBezTo>
                    <a:cubicBezTo>
                      <a:pt x="19" y="40"/>
                      <a:pt x="25" y="46"/>
                      <a:pt x="32" y="46"/>
                    </a:cubicBezTo>
                    <a:cubicBezTo>
                      <a:pt x="39" y="46"/>
                      <a:pt x="45" y="40"/>
                      <a:pt x="45" y="33"/>
                    </a:cubicBezTo>
                    <a:cubicBezTo>
                      <a:pt x="45" y="26"/>
                      <a:pt x="39" y="20"/>
                      <a:pt x="32" y="2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1" name="Group 50"/>
          <p:cNvGrpSpPr/>
          <p:nvPr/>
        </p:nvGrpSpPr>
        <p:grpSpPr>
          <a:xfrm>
            <a:off x="268927" y="1304308"/>
            <a:ext cx="6227368" cy="640080"/>
            <a:chOff x="4756504" y="1273135"/>
            <a:chExt cx="6227368" cy="640080"/>
          </a:xfrm>
        </p:grpSpPr>
        <p:sp>
          <p:nvSpPr>
            <p:cNvPr id="19" name="Oval 18" hidden="1"/>
            <p:cNvSpPr/>
            <p:nvPr/>
          </p:nvSpPr>
          <p:spPr bwMode="auto">
            <a:xfrm>
              <a:off x="4756504" y="1273135"/>
              <a:ext cx="640080" cy="640080"/>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TextBox 57"/>
            <p:cNvSpPr txBox="1"/>
            <p:nvPr/>
          </p:nvSpPr>
          <p:spPr>
            <a:xfrm>
              <a:off x="5331735" y="1362343"/>
              <a:ext cx="5652137" cy="492443"/>
            </a:xfrm>
            <a:prstGeom prst="rect">
              <a:avLst/>
            </a:prstGeom>
            <a:no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2000" b="0" i="0" u="none" strike="noStrike" kern="1200" cap="none" spc="0" normalizeH="0" baseline="0" noProof="0" dirty="0">
                  <a:ln>
                    <a:noFill/>
                  </a:ln>
                  <a:solidFill>
                    <a:srgbClr val="505050"/>
                  </a:solidFill>
                  <a:effectLst/>
                  <a:uLnTx/>
                  <a:uFillTx/>
                  <a:latin typeface="Segoe UI"/>
                  <a:ea typeface="+mn-ea"/>
                  <a:cs typeface="+mn-cs"/>
                </a:rPr>
                <a:t>Create a new Big Data Analytics account</a:t>
              </a:r>
            </a:p>
          </p:txBody>
        </p:sp>
        <p:grpSp>
          <p:nvGrpSpPr>
            <p:cNvPr id="83" name="Group 82"/>
            <p:cNvGrpSpPr/>
            <p:nvPr/>
          </p:nvGrpSpPr>
          <p:grpSpPr>
            <a:xfrm>
              <a:off x="4831072" y="1352988"/>
              <a:ext cx="490945" cy="480374"/>
              <a:chOff x="3306763" y="1441450"/>
              <a:chExt cx="3303587" cy="3232459"/>
            </a:xfrm>
            <a:solidFill>
              <a:schemeClr val="accent2"/>
            </a:solidFill>
          </p:grpSpPr>
          <p:sp>
            <p:nvSpPr>
              <p:cNvPr id="84" name="Freeform 83"/>
              <p:cNvSpPr>
                <a:spLocks/>
              </p:cNvSpPr>
              <p:nvPr/>
            </p:nvSpPr>
            <p:spPr bwMode="auto">
              <a:xfrm>
                <a:off x="5888501" y="2991838"/>
                <a:ext cx="721849" cy="907838"/>
              </a:xfrm>
              <a:custGeom>
                <a:avLst/>
                <a:gdLst>
                  <a:gd name="T0" fmla="*/ 1502 w 1502"/>
                  <a:gd name="T1" fmla="*/ 764 h 1889"/>
                  <a:gd name="T2" fmla="*/ 0 w 1502"/>
                  <a:gd name="T3" fmla="*/ 0 h 1889"/>
                  <a:gd name="T4" fmla="*/ 291 w 1502"/>
                  <a:gd name="T5" fmla="*/ 1660 h 1889"/>
                  <a:gd name="T6" fmla="*/ 653 w 1502"/>
                  <a:gd name="T7" fmla="*/ 1168 h 1889"/>
                  <a:gd name="T8" fmla="*/ 1187 w 1502"/>
                  <a:gd name="T9" fmla="*/ 1889 h 1889"/>
                  <a:gd name="T10" fmla="*/ 1459 w 1502"/>
                  <a:gd name="T11" fmla="*/ 1688 h 1889"/>
                  <a:gd name="T12" fmla="*/ 925 w 1502"/>
                  <a:gd name="T13" fmla="*/ 967 h 1889"/>
                  <a:gd name="T14" fmla="*/ 1502 w 1502"/>
                  <a:gd name="T15" fmla="*/ 764 h 18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2" h="1889">
                    <a:moveTo>
                      <a:pt x="1502" y="764"/>
                    </a:moveTo>
                    <a:lnTo>
                      <a:pt x="0" y="0"/>
                    </a:lnTo>
                    <a:lnTo>
                      <a:pt x="291" y="1660"/>
                    </a:lnTo>
                    <a:lnTo>
                      <a:pt x="653" y="1168"/>
                    </a:lnTo>
                    <a:lnTo>
                      <a:pt x="1187" y="1889"/>
                    </a:lnTo>
                    <a:lnTo>
                      <a:pt x="1459" y="1688"/>
                    </a:lnTo>
                    <a:lnTo>
                      <a:pt x="925" y="967"/>
                    </a:lnTo>
                    <a:lnTo>
                      <a:pt x="1502" y="7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84"/>
              <p:cNvSpPr>
                <a:spLocks/>
              </p:cNvSpPr>
              <p:nvPr/>
            </p:nvSpPr>
            <p:spPr bwMode="auto">
              <a:xfrm>
                <a:off x="3306763" y="1441450"/>
                <a:ext cx="2581738" cy="1774344"/>
              </a:xfrm>
              <a:custGeom>
                <a:avLst/>
                <a:gdLst>
                  <a:gd name="T0" fmla="*/ 1709 w 2272"/>
                  <a:gd name="T1" fmla="*/ 858 h 1561"/>
                  <a:gd name="T2" fmla="*/ 1489 w 2272"/>
                  <a:gd name="T3" fmla="*/ 1064 h 1561"/>
                  <a:gd name="T4" fmla="*/ 2272 w 2272"/>
                  <a:gd name="T5" fmla="*/ 1177 h 1561"/>
                  <a:gd name="T6" fmla="*/ 2162 w 2272"/>
                  <a:gd name="T7" fmla="*/ 409 h 1561"/>
                  <a:gd name="T8" fmla="*/ 1929 w 2272"/>
                  <a:gd name="T9" fmla="*/ 635 h 1561"/>
                  <a:gd name="T10" fmla="*/ 0 w 2272"/>
                  <a:gd name="T11" fmla="*/ 1517 h 1561"/>
                  <a:gd name="T12" fmla="*/ 340 w 2272"/>
                  <a:gd name="T13" fmla="*/ 1561 h 1561"/>
                  <a:gd name="T14" fmla="*/ 1709 w 2272"/>
                  <a:gd name="T15" fmla="*/ 858 h 15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2" h="1561">
                    <a:moveTo>
                      <a:pt x="1709" y="858"/>
                    </a:moveTo>
                    <a:cubicBezTo>
                      <a:pt x="1489" y="1064"/>
                      <a:pt x="1489" y="1064"/>
                      <a:pt x="1489" y="1064"/>
                    </a:cubicBezTo>
                    <a:cubicBezTo>
                      <a:pt x="2272" y="1177"/>
                      <a:pt x="2272" y="1177"/>
                      <a:pt x="2272" y="1177"/>
                    </a:cubicBezTo>
                    <a:cubicBezTo>
                      <a:pt x="2162" y="409"/>
                      <a:pt x="2162" y="409"/>
                      <a:pt x="2162" y="409"/>
                    </a:cubicBezTo>
                    <a:cubicBezTo>
                      <a:pt x="1929" y="635"/>
                      <a:pt x="1929" y="635"/>
                      <a:pt x="1929" y="635"/>
                    </a:cubicBezTo>
                    <a:cubicBezTo>
                      <a:pt x="1623" y="170"/>
                      <a:pt x="79" y="0"/>
                      <a:pt x="0" y="1517"/>
                    </a:cubicBezTo>
                    <a:cubicBezTo>
                      <a:pt x="340" y="1561"/>
                      <a:pt x="340" y="1561"/>
                      <a:pt x="340" y="1561"/>
                    </a:cubicBezTo>
                    <a:cubicBezTo>
                      <a:pt x="275" y="379"/>
                      <a:pt x="1575" y="552"/>
                      <a:pt x="1709" y="8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85"/>
              <p:cNvSpPr>
                <a:spLocks/>
              </p:cNvSpPr>
              <p:nvPr/>
            </p:nvSpPr>
            <p:spPr bwMode="auto">
              <a:xfrm>
                <a:off x="3306763" y="2895240"/>
                <a:ext cx="2581738" cy="1778669"/>
              </a:xfrm>
              <a:custGeom>
                <a:avLst/>
                <a:gdLst>
                  <a:gd name="T0" fmla="*/ 1932 w 2272"/>
                  <a:gd name="T1" fmla="*/ 0 h 1565"/>
                  <a:gd name="T2" fmla="*/ 563 w 2272"/>
                  <a:gd name="T3" fmla="*/ 705 h 1565"/>
                  <a:gd name="T4" fmla="*/ 783 w 2272"/>
                  <a:gd name="T5" fmla="*/ 498 h 1565"/>
                  <a:gd name="T6" fmla="*/ 0 w 2272"/>
                  <a:gd name="T7" fmla="*/ 385 h 1565"/>
                  <a:gd name="T8" fmla="*/ 110 w 2272"/>
                  <a:gd name="T9" fmla="*/ 1155 h 1565"/>
                  <a:gd name="T10" fmla="*/ 343 w 2272"/>
                  <a:gd name="T11" fmla="*/ 928 h 1565"/>
                  <a:gd name="T12" fmla="*/ 2272 w 2272"/>
                  <a:gd name="T13" fmla="*/ 45 h 1565"/>
                  <a:gd name="T14" fmla="*/ 1932 w 2272"/>
                  <a:gd name="T15" fmla="*/ 0 h 15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2" h="1565">
                    <a:moveTo>
                      <a:pt x="1932" y="0"/>
                    </a:moveTo>
                    <a:cubicBezTo>
                      <a:pt x="1997" y="1185"/>
                      <a:pt x="697" y="1012"/>
                      <a:pt x="563" y="705"/>
                    </a:cubicBezTo>
                    <a:cubicBezTo>
                      <a:pt x="783" y="498"/>
                      <a:pt x="783" y="498"/>
                      <a:pt x="783" y="498"/>
                    </a:cubicBezTo>
                    <a:cubicBezTo>
                      <a:pt x="0" y="385"/>
                      <a:pt x="0" y="385"/>
                      <a:pt x="0" y="385"/>
                    </a:cubicBezTo>
                    <a:cubicBezTo>
                      <a:pt x="110" y="1155"/>
                      <a:pt x="110" y="1155"/>
                      <a:pt x="110" y="1155"/>
                    </a:cubicBezTo>
                    <a:cubicBezTo>
                      <a:pt x="343" y="928"/>
                      <a:pt x="343" y="928"/>
                      <a:pt x="343" y="928"/>
                    </a:cubicBezTo>
                    <a:cubicBezTo>
                      <a:pt x="649" y="1394"/>
                      <a:pt x="2193" y="1565"/>
                      <a:pt x="2272" y="45"/>
                    </a:cubicBezTo>
                    <a:lnTo>
                      <a:pt x="19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7" name="Slide Number Placeholder 6"/>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6786821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1000"/>
                                        <p:tgtEl>
                                          <p:spTgt spid="5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1000"/>
                                        <p:tgtEl>
                                          <p:spTgt spid="8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1000"/>
                                        <p:tgtEl>
                                          <p:spTgt spid="8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1000"/>
                                        <p:tgtEl>
                                          <p:spTgt spid="8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1000"/>
                                        <p:tgtEl>
                                          <p:spTgt spid="90"/>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265377"/>
            <a:ext cx="5254867" cy="2142125"/>
          </a:xfrm>
        </p:spPr>
        <p:txBody>
          <a:bodyPr/>
          <a:lstStyle/>
          <a:p>
            <a:pPr marL="566738" indent="-465138">
              <a:lnSpc>
                <a:spcPct val="100000"/>
              </a:lnSpc>
              <a:spcBef>
                <a:spcPts val="200"/>
              </a:spcBef>
              <a:spcAft>
                <a:spcPts val="300"/>
              </a:spcAft>
              <a:buClr>
                <a:schemeClr val="accent2"/>
              </a:buClr>
              <a:buSzPct val="100000"/>
              <a:buFont typeface="+mj-lt"/>
              <a:buAutoNum type="arabicPeriod"/>
            </a:pPr>
            <a: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Job management: </a:t>
            </a:r>
            <a:br>
              <a:rPr lang="en-US"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br>
            <a:r>
              <a:rPr lang="en-US" sz="2400" dirty="0">
                <a:solidFill>
                  <a:schemeClr val="tx1">
                    <a:lumMod val="65000"/>
                    <a:lumOff val="35000"/>
                  </a:schemeClr>
                </a:solidFill>
                <a:latin typeface="+mn-lt"/>
              </a:rPr>
              <a:t>The total number of jobs submitted as well as the number that succeeded, failed or were cancelled</a:t>
            </a:r>
          </a:p>
        </p:txBody>
      </p:sp>
      <p:sp>
        <p:nvSpPr>
          <p:cNvPr id="2" name="Title 1"/>
          <p:cNvSpPr>
            <a:spLocks noGrp="1"/>
          </p:cNvSpPr>
          <p:nvPr>
            <p:ph type="title"/>
          </p:nvPr>
        </p:nvSpPr>
        <p:spPr/>
        <p:txBody>
          <a:bodyPr/>
          <a:lstStyle/>
          <a:p>
            <a:r>
              <a:rPr lang="en-US" dirty="0"/>
              <a:t>Visualizing ADL analytics charts</a:t>
            </a:r>
          </a:p>
        </p:txBody>
      </p:sp>
      <p:pic>
        <p:nvPicPr>
          <p:cNvPr id="12" name="Picture 11"/>
          <p:cNvPicPr>
            <a:picLocks noChangeAspect="1"/>
          </p:cNvPicPr>
          <p:nvPr/>
        </p:nvPicPr>
        <p:blipFill rotWithShape="1">
          <a:blip r:embed="rId3"/>
          <a:srcRect l="3413" t="53590" r="4182"/>
          <a:stretch/>
        </p:blipFill>
        <p:spPr>
          <a:xfrm>
            <a:off x="7316468" y="3407502"/>
            <a:ext cx="3751678" cy="2492580"/>
          </a:xfrm>
          <a:prstGeom prst="rect">
            <a:avLst/>
          </a:prstGeom>
          <a:noFill/>
          <a:ln w="3175">
            <a:noFill/>
          </a:ln>
        </p:spPr>
      </p:pic>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Rectangle 4"/>
          <p:cNvSpPr/>
          <p:nvPr/>
        </p:nvSpPr>
        <p:spPr>
          <a:xfrm>
            <a:off x="6518792" y="1368081"/>
            <a:ext cx="4683803" cy="1200329"/>
          </a:xfrm>
          <a:prstGeom prst="rect">
            <a:avLst/>
          </a:prstGeom>
        </p:spPr>
        <p:txBody>
          <a:bodyPr wrap="square">
            <a:spAutoFit/>
          </a:bodyPr>
          <a:lstStyle/>
          <a:p>
            <a:pPr marL="615950" marR="0" lvl="0" indent="-514350" algn="l" defTabSz="914400" rtl="0" eaLnBrk="1" fontAlgn="auto" latinLnBrk="0" hangingPunct="1">
              <a:lnSpc>
                <a:spcPct val="100000"/>
              </a:lnSpc>
              <a:spcBef>
                <a:spcPts val="200"/>
              </a:spcBef>
              <a:spcAft>
                <a:spcPts val="300"/>
              </a:spcAft>
              <a:buClr>
                <a:srgbClr val="50B347"/>
              </a:buClr>
              <a:buSzPct val="100000"/>
              <a:buFont typeface="+mj-lt"/>
              <a:buAutoNum type="arabicPeriod" startAt="2"/>
              <a:tabLst/>
              <a:defRPr/>
            </a:pPr>
            <a:r>
              <a:rPr kumimoji="0" lang="en-US" sz="24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Usage: </a:t>
            </a:r>
            <a:br>
              <a:rPr kumimoji="0" lang="en-US" sz="24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2400" b="0" i="0" u="none" strike="noStrike" kern="1200" cap="none" spc="0" normalizeH="0" baseline="0" noProof="0" dirty="0">
                <a:ln>
                  <a:noFill/>
                </a:ln>
                <a:solidFill>
                  <a:srgbClr val="000000">
                    <a:lumMod val="65000"/>
                    <a:lumOff val="35000"/>
                  </a:srgbClr>
                </a:solidFill>
                <a:effectLst/>
                <a:uLnTx/>
                <a:uFillTx/>
                <a:latin typeface="Segoe UI"/>
                <a:ea typeface="ＭＳ Ｐゴシック" charset="0"/>
                <a:cs typeface="ＭＳ Ｐゴシック" charset="0"/>
              </a:rPr>
              <a:t>The number of compute hours consumed by the jobs</a:t>
            </a:r>
          </a:p>
        </p:txBody>
      </p:sp>
      <p:pic>
        <p:nvPicPr>
          <p:cNvPr id="9" name="Picture 8"/>
          <p:cNvPicPr>
            <a:picLocks noChangeAspect="1"/>
          </p:cNvPicPr>
          <p:nvPr/>
        </p:nvPicPr>
        <p:blipFill rotWithShape="1">
          <a:blip r:embed="rId3"/>
          <a:srcRect l="3413" t="729" r="2975" b="48579"/>
          <a:stretch/>
        </p:blipFill>
        <p:spPr>
          <a:xfrm>
            <a:off x="1048823" y="3407502"/>
            <a:ext cx="3695700" cy="2647414"/>
          </a:xfrm>
          <a:prstGeom prst="rect">
            <a:avLst/>
          </a:prstGeom>
          <a:noFill/>
          <a:ln w="3175">
            <a:noFill/>
          </a:ln>
        </p:spPr>
      </p:pic>
    </p:spTree>
    <p:extLst>
      <p:ext uri="{BB962C8B-B14F-4D97-AF65-F5344CB8AC3E}">
        <p14:creationId xmlns:p14="http://schemas.microsoft.com/office/powerpoint/2010/main" val="291002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250"/>
                                        <p:tgtEl>
                                          <p:spTgt spid="4">
                                            <p:txEl>
                                              <p:pRg st="0" end="0"/>
                                            </p:txEl>
                                          </p:spTgt>
                                        </p:tgtEl>
                                      </p:cBhvr>
                                    </p:animEffect>
                                  </p:childTnLst>
                                </p:cTn>
                              </p:par>
                              <p:par>
                                <p:cTn id="8" presetID="10" presetClass="entr" presetSubtype="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ADL Analytics account</a:t>
            </a:r>
          </a:p>
        </p:txBody>
      </p:sp>
      <p:pic>
        <p:nvPicPr>
          <p:cNvPr id="6" name="Picture 5"/>
          <p:cNvPicPr>
            <a:picLocks noChangeAspect="1"/>
          </p:cNvPicPr>
          <p:nvPr/>
        </p:nvPicPr>
        <p:blipFill>
          <a:blip r:embed="rId3"/>
          <a:stretch>
            <a:fillRect/>
          </a:stretch>
        </p:blipFill>
        <p:spPr>
          <a:xfrm>
            <a:off x="434975" y="1200380"/>
            <a:ext cx="4545873" cy="5237362"/>
          </a:xfrm>
          <a:prstGeom prst="rect">
            <a:avLst/>
          </a:prstGeom>
          <a:ln>
            <a:noFill/>
          </a:ln>
        </p:spPr>
      </p:pic>
      <p:pic>
        <p:nvPicPr>
          <p:cNvPr id="7" name="Picture 6"/>
          <p:cNvPicPr>
            <a:picLocks noChangeAspect="1"/>
          </p:cNvPicPr>
          <p:nvPr/>
        </p:nvPicPr>
        <p:blipFill rotWithShape="1">
          <a:blip r:embed="rId4"/>
          <a:srcRect r="1291" b="1147"/>
          <a:stretch/>
        </p:blipFill>
        <p:spPr>
          <a:xfrm>
            <a:off x="5039256" y="1200380"/>
            <a:ext cx="4289939" cy="5177271"/>
          </a:xfrm>
          <a:prstGeom prst="rect">
            <a:avLst/>
          </a:prstGeom>
          <a:ln>
            <a:noFill/>
          </a:ln>
        </p:spPr>
      </p:pic>
      <p:sp>
        <p:nvSpPr>
          <p:cNvPr id="8" name="Rectangle 7"/>
          <p:cNvSpPr/>
          <p:nvPr/>
        </p:nvSpPr>
        <p:spPr bwMode="auto">
          <a:xfrm>
            <a:off x="532435" y="6112665"/>
            <a:ext cx="850683" cy="299588"/>
          </a:xfrm>
          <a:prstGeom prst="rect">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Rectangle 8"/>
          <p:cNvSpPr/>
          <p:nvPr/>
        </p:nvSpPr>
        <p:spPr bwMode="auto">
          <a:xfrm>
            <a:off x="5077447" y="6054402"/>
            <a:ext cx="850231" cy="288526"/>
          </a:xfrm>
          <a:prstGeom prst="rect">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1" name="Group 20"/>
          <p:cNvGrpSpPr/>
          <p:nvPr/>
        </p:nvGrpSpPr>
        <p:grpSpPr>
          <a:xfrm>
            <a:off x="8813260" y="2321170"/>
            <a:ext cx="2892354" cy="1735264"/>
            <a:chOff x="8813260" y="2321170"/>
            <a:chExt cx="2892354" cy="1735264"/>
          </a:xfrm>
        </p:grpSpPr>
        <p:sp>
          <p:nvSpPr>
            <p:cNvPr id="11" name="TextBox 10"/>
            <p:cNvSpPr txBox="1"/>
            <p:nvPr/>
          </p:nvSpPr>
          <p:spPr>
            <a:xfrm>
              <a:off x="9446685" y="2625814"/>
              <a:ext cx="2258929" cy="1430620"/>
            </a:xfrm>
            <a:prstGeom prst="rect">
              <a:avLst/>
            </a:prstGeom>
            <a:solidFill>
              <a:schemeClr val="bg1">
                <a:lumMod val="95000"/>
              </a:schemeClr>
            </a:solidFill>
            <a:ln>
              <a:noFill/>
            </a:ln>
          </p:spPr>
          <p:txBody>
            <a:bodyPr wrap="square" lIns="91440" tIns="45720" rIns="91440" bIns="45720" rtlCol="0">
              <a:noAutofit/>
            </a:bodyPr>
            <a:lstStyle/>
            <a:p>
              <a:pPr marL="171450" marR="0" lvl="0" indent="-114300" algn="l" defTabSz="914400" rtl="0" eaLnBrk="1" fontAlgn="auto" latinLnBrk="0" hangingPunct="1">
                <a:lnSpc>
                  <a:spcPct val="100000"/>
                </a:lnSpc>
                <a:spcBef>
                  <a:spcPts val="0"/>
                </a:spcBef>
                <a:spcAft>
                  <a:spcPts val="200"/>
                </a:spcAft>
                <a:buClr>
                  <a:srgbClr val="50B347"/>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Create a new ADL store default account, or</a:t>
              </a:r>
              <a:b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br>
              <a:b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br>
              <a:endPar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mn-cs"/>
              </a:endParaRPr>
            </a:p>
            <a:p>
              <a:pPr marL="171450" marR="0" lvl="0" indent="-114300" algn="l" defTabSz="914400" rtl="0" eaLnBrk="1" fontAlgn="auto" latinLnBrk="0" hangingPunct="1">
                <a:lnSpc>
                  <a:spcPct val="100000"/>
                </a:lnSpc>
                <a:spcBef>
                  <a:spcPts val="0"/>
                </a:spcBef>
                <a:spcAft>
                  <a:spcPts val="200"/>
                </a:spcAft>
                <a:buClr>
                  <a:srgbClr val="50B347"/>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Associate with an existing ADL store account (with the right permissions)</a:t>
              </a:r>
            </a:p>
          </p:txBody>
        </p:sp>
        <p:sp>
          <p:nvSpPr>
            <p:cNvPr id="19" name="Freeform 18"/>
            <p:cNvSpPr/>
            <p:nvPr/>
          </p:nvSpPr>
          <p:spPr bwMode="auto">
            <a:xfrm>
              <a:off x="8943033" y="2321170"/>
              <a:ext cx="581967" cy="415970"/>
            </a:xfrm>
            <a:custGeom>
              <a:avLst/>
              <a:gdLst>
                <a:gd name="connsiteX0" fmla="*/ 743578 w 743578"/>
                <a:gd name="connsiteY0" fmla="*/ 773723 h 773723"/>
                <a:gd name="connsiteX1" fmla="*/ 331596 w 743578"/>
                <a:gd name="connsiteY1" fmla="*/ 773723 h 773723"/>
                <a:gd name="connsiteX2" fmla="*/ 331596 w 743578"/>
                <a:gd name="connsiteY2" fmla="*/ 0 h 773723"/>
                <a:gd name="connsiteX3" fmla="*/ 0 w 743578"/>
                <a:gd name="connsiteY3" fmla="*/ 0 h 773723"/>
              </a:gdLst>
              <a:ahLst/>
              <a:cxnLst>
                <a:cxn ang="0">
                  <a:pos x="connsiteX0" y="connsiteY0"/>
                </a:cxn>
                <a:cxn ang="0">
                  <a:pos x="connsiteX1" y="connsiteY1"/>
                </a:cxn>
                <a:cxn ang="0">
                  <a:pos x="connsiteX2" y="connsiteY2"/>
                </a:cxn>
                <a:cxn ang="0">
                  <a:pos x="connsiteX3" y="connsiteY3"/>
                </a:cxn>
              </a:cxnLst>
              <a:rect l="l" t="t" r="r" b="b"/>
              <a:pathLst>
                <a:path w="743578" h="773723">
                  <a:moveTo>
                    <a:pt x="743578" y="773723"/>
                  </a:moveTo>
                  <a:lnTo>
                    <a:pt x="331596" y="773723"/>
                  </a:lnTo>
                  <a:lnTo>
                    <a:pt x="331596" y="0"/>
                  </a:lnTo>
                  <a:lnTo>
                    <a:pt x="0" y="0"/>
                  </a:lnTo>
                </a:path>
              </a:pathLst>
            </a:cu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9"/>
            <p:cNvSpPr/>
            <p:nvPr/>
          </p:nvSpPr>
          <p:spPr bwMode="auto">
            <a:xfrm>
              <a:off x="8813260" y="2833203"/>
              <a:ext cx="711740" cy="683904"/>
            </a:xfrm>
            <a:custGeom>
              <a:avLst/>
              <a:gdLst>
                <a:gd name="connsiteX0" fmla="*/ 743578 w 743578"/>
                <a:gd name="connsiteY0" fmla="*/ 773723 h 773723"/>
                <a:gd name="connsiteX1" fmla="*/ 331596 w 743578"/>
                <a:gd name="connsiteY1" fmla="*/ 773723 h 773723"/>
                <a:gd name="connsiteX2" fmla="*/ 331596 w 743578"/>
                <a:gd name="connsiteY2" fmla="*/ 0 h 773723"/>
                <a:gd name="connsiteX3" fmla="*/ 0 w 743578"/>
                <a:gd name="connsiteY3" fmla="*/ 0 h 773723"/>
                <a:gd name="connsiteX0" fmla="*/ 639822 w 639822"/>
                <a:gd name="connsiteY0" fmla="*/ 773723 h 773723"/>
                <a:gd name="connsiteX1" fmla="*/ 227840 w 639822"/>
                <a:gd name="connsiteY1" fmla="*/ 773723 h 773723"/>
                <a:gd name="connsiteX2" fmla="*/ 227840 w 639822"/>
                <a:gd name="connsiteY2" fmla="*/ 0 h 773723"/>
                <a:gd name="connsiteX3" fmla="*/ 0 w 639822"/>
                <a:gd name="connsiteY3" fmla="*/ 0 h 773723"/>
              </a:gdLst>
              <a:ahLst/>
              <a:cxnLst>
                <a:cxn ang="0">
                  <a:pos x="connsiteX0" y="connsiteY0"/>
                </a:cxn>
                <a:cxn ang="0">
                  <a:pos x="connsiteX1" y="connsiteY1"/>
                </a:cxn>
                <a:cxn ang="0">
                  <a:pos x="connsiteX2" y="connsiteY2"/>
                </a:cxn>
                <a:cxn ang="0">
                  <a:pos x="connsiteX3" y="connsiteY3"/>
                </a:cxn>
              </a:cxnLst>
              <a:rect l="l" t="t" r="r" b="b"/>
              <a:pathLst>
                <a:path w="639822" h="773723">
                  <a:moveTo>
                    <a:pt x="639822" y="773723"/>
                  </a:moveTo>
                  <a:lnTo>
                    <a:pt x="227840" y="773723"/>
                  </a:lnTo>
                  <a:lnTo>
                    <a:pt x="227840" y="0"/>
                  </a:lnTo>
                  <a:lnTo>
                    <a:pt x="0" y="0"/>
                  </a:lnTo>
                </a:path>
              </a:pathLst>
            </a:cu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3707" y="4152498"/>
            <a:ext cx="2261907" cy="2297874"/>
          </a:xfrm>
          <a:prstGeom prst="rect">
            <a:avLst/>
          </a:prstGeom>
        </p:spPr>
      </p:pic>
    </p:spTree>
    <p:extLst>
      <p:ext uri="{BB962C8B-B14F-4D97-AF65-F5344CB8AC3E}">
        <p14:creationId xmlns:p14="http://schemas.microsoft.com/office/powerpoint/2010/main" val="9396751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157519" y="166961"/>
            <a:ext cx="11655840" cy="899665"/>
          </a:xfrm>
        </p:spPr>
        <p:txBody>
          <a:bodyPr/>
          <a:lstStyle/>
          <a:p>
            <a:r>
              <a:rPr lang="en-US" sz="4000" dirty="0">
                <a:solidFill>
                  <a:schemeClr val="bg1">
                    <a:lumMod val="75000"/>
                  </a:schemeClr>
                </a:solidFill>
              </a:rPr>
              <a:t>Traditional BI</a:t>
            </a:r>
          </a:p>
        </p:txBody>
      </p:sp>
      <p:sp>
        <p:nvSpPr>
          <p:cNvPr id="134" name="Rectangle 133"/>
          <p:cNvSpPr/>
          <p:nvPr/>
        </p:nvSpPr>
        <p:spPr bwMode="auto">
          <a:xfrm>
            <a:off x="8559437" y="1189495"/>
            <a:ext cx="1701999" cy="2870523"/>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50499" y="4184315"/>
            <a:ext cx="1710936" cy="1267591"/>
          </a:xfrm>
          <a:prstGeom prst="rect">
            <a:avLst/>
          </a:prstGeom>
          <a:solidFill>
            <a:schemeClr val="bg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84210" y="1189495"/>
            <a:ext cx="1627735"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411905" y="1189495"/>
            <a:ext cx="1674553"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89543" y="1189495"/>
            <a:ext cx="1722875"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45" name="Rectangle 144"/>
          <p:cNvSpPr/>
          <p:nvPr/>
        </p:nvSpPr>
        <p:spPr>
          <a:xfrm>
            <a:off x="4905563" y="2689337"/>
            <a:ext cx="1030084"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SQL Data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Warehouse</a:t>
            </a:r>
          </a:p>
        </p:txBody>
      </p:sp>
      <p:grpSp>
        <p:nvGrpSpPr>
          <p:cNvPr id="351" name="Group 350"/>
          <p:cNvGrpSpPr/>
          <p:nvPr/>
        </p:nvGrpSpPr>
        <p:grpSpPr>
          <a:xfrm>
            <a:off x="4609210" y="2748751"/>
            <a:ext cx="232591" cy="284871"/>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52" name="Rectangle 151"/>
          <p:cNvSpPr/>
          <p:nvPr/>
        </p:nvSpPr>
        <p:spPr bwMode="auto">
          <a:xfrm>
            <a:off x="4508663" y="2661456"/>
            <a:ext cx="1465855" cy="489153"/>
          </a:xfrm>
          <a:prstGeom prst="rect">
            <a:avLst/>
          </a:prstGeom>
          <a:no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p:cNvGrpSpPr/>
          <p:nvPr/>
        </p:nvGrpSpPr>
        <p:grpSpPr>
          <a:xfrm>
            <a:off x="2255277" y="1873937"/>
            <a:ext cx="1465855" cy="452849"/>
            <a:chOff x="2255276" y="1873931"/>
            <a:chExt cx="1465854" cy="452848"/>
          </a:xfrm>
          <a:solidFill>
            <a:schemeClr val="accent1">
              <a:lumMod val="40000"/>
              <a:lumOff val="60000"/>
            </a:schemeClr>
          </a:solidFill>
        </p:grpSpPr>
        <p:sp>
          <p:nvSpPr>
            <p:cNvPr id="155" name="Rectangle 154"/>
            <p:cNvSpPr/>
            <p:nvPr/>
          </p:nvSpPr>
          <p:spPr bwMode="auto">
            <a:xfrm>
              <a:off x="2255276" y="1873931"/>
              <a:ext cx="1465854" cy="452848"/>
            </a:xfrm>
            <a:prstGeom prst="rect">
              <a:avLst/>
            </a:pr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p:cNvSpPr/>
            <p:nvPr/>
          </p:nvSpPr>
          <p:spPr>
            <a:xfrm>
              <a:off x="2809917" y="1890136"/>
              <a:ext cx="859264" cy="430886"/>
            </a:xfrm>
            <a:prstGeom prst="rect">
              <a:avLst/>
            </a:prstGeom>
            <a:grpFill/>
            <a:ln>
              <a:noFill/>
            </a:ln>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50000"/>
                    </a:srgbClr>
                  </a:solidFill>
                  <a:effectLst/>
                  <a:uLnTx/>
                  <a:uFillTx/>
                  <a:latin typeface="Segoe UI"/>
                  <a:ea typeface="+mn-ea"/>
                  <a:cs typeface="Segoe UI Semilight" panose="020B0402040204020203" pitchFamily="34" charset="0"/>
                </a:rPr>
                <a:t>Data Factory</a:t>
              </a:r>
              <a:endParaRPr kumimoji="0" lang="en-US" sz="1100" b="0" i="0" u="none" strike="noStrike" kern="0" cap="none" spc="0" normalizeH="0" baseline="0" noProof="0" dirty="0">
                <a:ln>
                  <a:noFill/>
                </a:ln>
                <a:solidFill>
                  <a:srgbClr val="505050">
                    <a:lumMod val="50000"/>
                  </a:srgbClr>
                </a:solidFill>
                <a:effectLst/>
                <a:uLnTx/>
                <a:uFillTx/>
                <a:latin typeface="Segoe UI"/>
                <a:ea typeface="+mn-ea"/>
                <a:cs typeface="+mn-cs"/>
              </a:endParaRPr>
            </a:p>
          </p:txBody>
        </p:sp>
        <p:sp>
          <p:nvSpPr>
            <p:cNvPr id="301" name="Freeform 300"/>
            <p:cNvSpPr/>
            <p:nvPr/>
          </p:nvSpPr>
          <p:spPr bwMode="auto">
            <a:xfrm>
              <a:off x="2384804" y="1948304"/>
              <a:ext cx="268385" cy="28203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lumMod val="50000"/>
                  </a:srgbClr>
                </a:solidFill>
                <a:effectLst/>
                <a:uLnTx/>
                <a:uFillTx/>
                <a:latin typeface="Segoe UI"/>
                <a:ea typeface="Segoe UI" pitchFamily="34" charset="0"/>
                <a:cs typeface="Segoe UI" pitchFamily="34" charset="0"/>
              </a:endParaRPr>
            </a:p>
          </p:txBody>
        </p:sp>
      </p:grpSp>
      <p:grpSp>
        <p:nvGrpSpPr>
          <p:cNvPr id="5" name="Group 4"/>
          <p:cNvGrpSpPr/>
          <p:nvPr/>
        </p:nvGrpSpPr>
        <p:grpSpPr>
          <a:xfrm>
            <a:off x="327110" y="2936085"/>
            <a:ext cx="1448180" cy="737119"/>
            <a:chOff x="35741" y="2657913"/>
            <a:chExt cx="1448180" cy="737118"/>
          </a:xfrm>
        </p:grpSpPr>
        <p:sp>
          <p:nvSpPr>
            <p:cNvPr id="4" name="Rectangle 3"/>
            <p:cNvSpPr/>
            <p:nvPr/>
          </p:nvSpPr>
          <p:spPr bwMode="auto">
            <a:xfrm>
              <a:off x="35741" y="2771331"/>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TextBox 176"/>
            <p:cNvSpPr txBox="1"/>
            <p:nvPr/>
          </p:nvSpPr>
          <p:spPr>
            <a:xfrm>
              <a:off x="731505" y="2872437"/>
              <a:ext cx="712779" cy="316753"/>
            </a:xfrm>
            <a:prstGeom prst="rect">
              <a:avLst/>
            </a:prstGeom>
            <a:noFill/>
          </p:spPr>
          <p:txBody>
            <a:bodyPr wrap="square" lIns="0" tIns="0" rIns="0" bIns="0" rtlCol="0" anchor="ctr" anchorCtr="0">
              <a:spAutoFit/>
            </a:bodyPr>
            <a:lstStyle/>
            <a:p>
              <a:pPr marL="0" marR="0" lvl="0" indent="0" algn="l" defTabSz="914169" rtl="0"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solidFill>
                    <a:srgbClr val="FFFFFF">
                      <a:lumMod val="95000"/>
                    </a:srgbClr>
                  </a:solidFill>
                  <a:effectLst/>
                  <a:uLnTx/>
                  <a:uFillTx/>
                  <a:latin typeface="Segoe UI"/>
                  <a:ea typeface="+mn-ea"/>
                  <a:cs typeface="Segoe UI Semilight" panose="020B0402040204020203" pitchFamily="34" charset="0"/>
                </a:rPr>
                <a:t>Data Sources</a:t>
              </a:r>
            </a:p>
          </p:txBody>
        </p:sp>
        <p:pic>
          <p:nvPicPr>
            <p:cNvPr id="291" name="Picture 29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527" y="2657913"/>
              <a:ext cx="629979" cy="737118"/>
            </a:xfrm>
            <a:prstGeom prst="rect">
              <a:avLst/>
            </a:prstGeom>
          </p:spPr>
        </p:pic>
      </p:grpSp>
      <p:sp>
        <p:nvSpPr>
          <p:cNvPr id="42" name="TextBox 41"/>
          <p:cNvSpPr txBox="1"/>
          <p:nvPr/>
        </p:nvSpPr>
        <p:spPr>
          <a:xfrm>
            <a:off x="2472772" y="2363499"/>
            <a:ext cx="1050609"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solidFill>
                  <a:srgbClr val="0078D7">
                    <a:lumMod val="60000"/>
                    <a:lumOff val="40000"/>
                  </a:srgbClr>
                </a:solidFill>
                <a:effectLst/>
                <a:uLnTx/>
                <a:uFillTx/>
                <a:latin typeface="Segoe UI Light"/>
                <a:ea typeface="+mn-ea"/>
                <a:cs typeface="+mn-cs"/>
              </a:rPr>
              <a:t>manages</a:t>
            </a:r>
          </a:p>
        </p:txBody>
      </p:sp>
      <p:cxnSp>
        <p:nvCxnSpPr>
          <p:cNvPr id="140" name="Elbow Connector 139"/>
          <p:cNvCxnSpPr>
            <a:stCxn id="4" idx="3"/>
            <a:endCxn id="152" idx="1"/>
          </p:cNvCxnSpPr>
          <p:nvPr/>
        </p:nvCxnSpPr>
        <p:spPr>
          <a:xfrm flipV="1">
            <a:off x="1775290" y="2906033"/>
            <a:ext cx="2733375" cy="403439"/>
          </a:xfrm>
          <a:prstGeom prst="bentConnector3">
            <a:avLst>
              <a:gd name="adj1" fmla="val 50000"/>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Elbow Connector 155"/>
          <p:cNvCxnSpPr>
            <a:stCxn id="152" idx="3"/>
            <a:endCxn id="72" idx="1"/>
          </p:cNvCxnSpPr>
          <p:nvPr/>
        </p:nvCxnSpPr>
        <p:spPr>
          <a:xfrm>
            <a:off x="5974518" y="2906031"/>
            <a:ext cx="2650663" cy="2154391"/>
          </a:xfrm>
          <a:prstGeom prst="bentConnector3">
            <a:avLst>
              <a:gd name="adj1" fmla="val 50000"/>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8845488" y="3504496"/>
            <a:ext cx="295835" cy="295835"/>
            <a:chOff x="3236100" y="589298"/>
            <a:chExt cx="5641200" cy="5641200"/>
          </a:xfrm>
        </p:grpSpPr>
        <p:sp>
          <p:nvSpPr>
            <p:cNvPr id="63" name="Freeform 62"/>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4" name="Freeform 63"/>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65" name="Rectangle 64"/>
          <p:cNvSpPr/>
          <p:nvPr/>
        </p:nvSpPr>
        <p:spPr>
          <a:xfrm>
            <a:off x="9039657" y="4919562"/>
            <a:ext cx="1190817"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Power BI</a:t>
            </a:r>
          </a:p>
        </p:txBody>
      </p:sp>
      <p:grpSp>
        <p:nvGrpSpPr>
          <p:cNvPr id="66" name="Group 65"/>
          <p:cNvGrpSpPr/>
          <p:nvPr/>
        </p:nvGrpSpPr>
        <p:grpSpPr>
          <a:xfrm>
            <a:off x="8704467" y="4944835"/>
            <a:ext cx="304404" cy="194560"/>
            <a:chOff x="7884058" y="5368509"/>
            <a:chExt cx="324905" cy="207663"/>
          </a:xfrm>
        </p:grpSpPr>
        <p:sp>
          <p:nvSpPr>
            <p:cNvPr id="67"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72" name="Rectangle 71"/>
          <p:cNvSpPr/>
          <p:nvPr/>
        </p:nvSpPr>
        <p:spPr bwMode="auto">
          <a:xfrm>
            <a:off x="8625179" y="4833997"/>
            <a:ext cx="1465855" cy="452848"/>
          </a:xfrm>
          <a:prstGeom prst="rect">
            <a:avLst/>
          </a:prstGeom>
          <a:no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8681202" y="3393464"/>
            <a:ext cx="1465855" cy="494163"/>
          </a:xfrm>
          <a:prstGeom prst="rect">
            <a:avLst/>
          </a:prstGeom>
          <a:no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p:cNvSpPr/>
          <p:nvPr/>
        </p:nvSpPr>
        <p:spPr>
          <a:xfrm>
            <a:off x="9216479" y="3531596"/>
            <a:ext cx="1188805"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Cortana</a:t>
            </a:r>
          </a:p>
        </p:txBody>
      </p:sp>
      <p:cxnSp>
        <p:nvCxnSpPr>
          <p:cNvPr id="81" name="Elbow Connector 80"/>
          <p:cNvCxnSpPr>
            <a:stCxn id="72" idx="3"/>
            <a:endCxn id="73" idx="3"/>
          </p:cNvCxnSpPr>
          <p:nvPr/>
        </p:nvCxnSpPr>
        <p:spPr>
          <a:xfrm flipV="1">
            <a:off x="10091034" y="3640546"/>
            <a:ext cx="56023" cy="1419876"/>
          </a:xfrm>
          <a:prstGeom prst="bentConnector3">
            <a:avLst>
              <a:gd name="adj1" fmla="val 1136980"/>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72" idx="3"/>
            <a:endCxn id="91" idx="2"/>
          </p:cNvCxnSpPr>
          <p:nvPr/>
        </p:nvCxnSpPr>
        <p:spPr>
          <a:xfrm flipV="1">
            <a:off x="10091034" y="2877197"/>
            <a:ext cx="1229689" cy="2183225"/>
          </a:xfrm>
          <a:prstGeom prst="bentConnector2">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73" idx="0"/>
            <a:endCxn id="91" idx="1"/>
          </p:cNvCxnSpPr>
          <p:nvPr/>
        </p:nvCxnSpPr>
        <p:spPr>
          <a:xfrm rot="5400000" flipH="1" flipV="1">
            <a:off x="9617263" y="2414095"/>
            <a:ext cx="776236" cy="1182504"/>
          </a:xfrm>
          <a:prstGeom prst="bentConnector2">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0596633" y="2357261"/>
            <a:ext cx="1448180" cy="519936"/>
            <a:chOff x="10596632" y="1367358"/>
            <a:chExt cx="1448180" cy="519936"/>
          </a:xfrm>
        </p:grpSpPr>
        <p:grpSp>
          <p:nvGrpSpPr>
            <p:cNvPr id="17" name="Group 16"/>
            <p:cNvGrpSpPr/>
            <p:nvPr/>
          </p:nvGrpSpPr>
          <p:grpSpPr>
            <a:xfrm>
              <a:off x="10596632" y="1367358"/>
              <a:ext cx="1448180" cy="519936"/>
              <a:chOff x="10546298" y="1367358"/>
              <a:chExt cx="1448180" cy="519936"/>
            </a:xfrm>
          </p:grpSpPr>
          <p:sp>
            <p:nvSpPr>
              <p:cNvPr id="91" name="Rectangle 90"/>
              <p:cNvSpPr/>
              <p:nvPr/>
            </p:nvSpPr>
            <p:spPr bwMode="auto">
              <a:xfrm>
                <a:off x="10546298" y="1367358"/>
                <a:ext cx="1448180" cy="519936"/>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10696381" y="1469615"/>
                <a:ext cx="353425" cy="361026"/>
                <a:chOff x="6112510" y="6954657"/>
                <a:chExt cx="1181100" cy="1206500"/>
              </a:xfrm>
              <a:solidFill>
                <a:schemeClr val="tx1">
                  <a:lumMod val="95000"/>
                </a:schemeClr>
              </a:solidFill>
            </p:grpSpPr>
            <p:sp>
              <p:nvSpPr>
                <p:cNvPr id="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85" name="TextBox 84"/>
            <p:cNvSpPr txBox="1"/>
            <p:nvPr/>
          </p:nvSpPr>
          <p:spPr>
            <a:xfrm>
              <a:off x="11124861" y="1398169"/>
              <a:ext cx="812673"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FFFFFF">
                      <a:lumMod val="95000"/>
                    </a:srgbClr>
                  </a:solidFill>
                  <a:effectLst/>
                  <a:uLnTx/>
                  <a:uFillTx/>
                  <a:latin typeface="Segoe UI Semilight" panose="020B0402040204020203" pitchFamily="34" charset="0"/>
                  <a:ea typeface="+mn-ea"/>
                  <a:cs typeface="Segoe UI Semilight" panose="020B0402040204020203" pitchFamily="34" charset="0"/>
                </a:rPr>
                <a:t>People</a:t>
              </a:r>
            </a:p>
          </p:txBody>
        </p:sp>
      </p:grpSp>
    </p:spTree>
    <p:extLst>
      <p:ext uri="{BB962C8B-B14F-4D97-AF65-F5344CB8AC3E}">
        <p14:creationId xmlns:p14="http://schemas.microsoft.com/office/powerpoint/2010/main" val="152389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69239" y="1265377"/>
            <a:ext cx="4425855" cy="3250121"/>
          </a:xfrm>
        </p:spPr>
        <p:txBody>
          <a:bodyPr/>
          <a:lstStyle/>
          <a:p>
            <a:pPr marL="0" indent="0">
              <a:lnSpc>
                <a:spcPct val="100000"/>
              </a:lnSpc>
              <a:spcBef>
                <a:spcPts val="0"/>
              </a:spcBef>
              <a:buNone/>
            </a:pPr>
            <a:r>
              <a:rPr lang="en-US" sz="3200" dirty="0">
                <a:solidFill>
                  <a:schemeClr val="accent2"/>
                </a:solidFill>
              </a:rPr>
              <a:t>Users have to be explicitly provisioned for both the Big Data Lake account as well as for the associated ADL Store account</a:t>
            </a:r>
          </a:p>
        </p:txBody>
      </p:sp>
      <p:sp>
        <p:nvSpPr>
          <p:cNvPr id="3" name="Title 2"/>
          <p:cNvSpPr>
            <a:spLocks noGrp="1"/>
          </p:cNvSpPr>
          <p:nvPr>
            <p:ph type="title"/>
          </p:nvPr>
        </p:nvSpPr>
        <p:spPr/>
        <p:txBody>
          <a:bodyPr/>
          <a:lstStyle/>
          <a:p>
            <a:r>
              <a:rPr lang="en-US" dirty="0"/>
              <a:t>Provisioning users for big data analytics</a:t>
            </a:r>
          </a:p>
        </p:txBody>
      </p:sp>
      <p:pic>
        <p:nvPicPr>
          <p:cNvPr id="14" name="Picture 13"/>
          <p:cNvPicPr>
            <a:picLocks noChangeAspect="1"/>
          </p:cNvPicPr>
          <p:nvPr/>
        </p:nvPicPr>
        <p:blipFill rotWithShape="1">
          <a:blip r:embed="rId3"/>
          <a:srcRect l="918" r="1313" b="2231"/>
          <a:stretch/>
        </p:blipFill>
        <p:spPr>
          <a:xfrm>
            <a:off x="5133173" y="1278890"/>
            <a:ext cx="6185774" cy="3815624"/>
          </a:xfrm>
          <a:prstGeom prst="rect">
            <a:avLst/>
          </a:prstGeom>
          <a:ln w="3175">
            <a:solidFill>
              <a:srgbClr val="003C6C"/>
            </a:solidFill>
          </a:ln>
        </p:spPr>
      </p:pic>
      <p:sp>
        <p:nvSpPr>
          <p:cNvPr id="21" name="Oval 20"/>
          <p:cNvSpPr/>
          <p:nvPr/>
        </p:nvSpPr>
        <p:spPr bwMode="auto">
          <a:xfrm>
            <a:off x="10321545" y="2374320"/>
            <a:ext cx="495226" cy="505544"/>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5" name="Picture 4"/>
          <p:cNvPicPr>
            <a:picLocks noChangeAspect="1"/>
          </p:cNvPicPr>
          <p:nvPr/>
        </p:nvPicPr>
        <p:blipFill>
          <a:blip r:embed="rId4"/>
          <a:stretch>
            <a:fillRect/>
          </a:stretch>
        </p:blipFill>
        <p:spPr>
          <a:xfrm>
            <a:off x="6594396" y="2965321"/>
            <a:ext cx="5328366" cy="3481118"/>
          </a:xfrm>
          <a:prstGeom prst="rect">
            <a:avLst/>
          </a:prstGeom>
        </p:spPr>
      </p:pic>
    </p:spTree>
    <p:extLst>
      <p:ext uri="{BB962C8B-B14F-4D97-AF65-F5344CB8AC3E}">
        <p14:creationId xmlns:p14="http://schemas.microsoft.com/office/powerpoint/2010/main" val="3082331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heel(1)">
                                      <p:cBhvr>
                                        <p:cTn id="15" dur="1250"/>
                                        <p:tgtEl>
                                          <p:spTgt spid="21"/>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70" name="think-cell Slide" r:id="rId5" imgW="378" imgH="379" progId="TCLayout.ActiveDocument.1">
                  <p:embed/>
                </p:oleObj>
              </mc:Choice>
              <mc:Fallback>
                <p:oleObj name="think-cell Slide" r:id="rId5" imgW="378" imgH="379"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11"/>
          <p:cNvPicPr>
            <a:picLocks noChangeAspect="1"/>
          </p:cNvPicPr>
          <p:nvPr/>
        </p:nvPicPr>
        <p:blipFill rotWithShape="1">
          <a:blip r:embed="rId7"/>
          <a:srcRect l="1980" r="13616"/>
          <a:stretch/>
        </p:blipFill>
        <p:spPr>
          <a:xfrm>
            <a:off x="4692652" y="1278890"/>
            <a:ext cx="6185774" cy="3815624"/>
          </a:xfrm>
          <a:prstGeom prst="rect">
            <a:avLst/>
          </a:prstGeom>
          <a:solidFill>
            <a:schemeClr val="bg1"/>
          </a:solidFill>
          <a:ln w="3175">
            <a:solidFill>
              <a:srgbClr val="003C6C"/>
            </a:solidFill>
          </a:ln>
        </p:spPr>
      </p:pic>
      <p:grpSp>
        <p:nvGrpSpPr>
          <p:cNvPr id="15" name="Group 14"/>
          <p:cNvGrpSpPr/>
          <p:nvPr/>
        </p:nvGrpSpPr>
        <p:grpSpPr>
          <a:xfrm>
            <a:off x="7183019" y="2781300"/>
            <a:ext cx="4574006" cy="3687764"/>
            <a:chOff x="6252240" y="915178"/>
            <a:chExt cx="5646141" cy="4552167"/>
          </a:xfrm>
        </p:grpSpPr>
        <p:grpSp>
          <p:nvGrpSpPr>
            <p:cNvPr id="22" name="Group 21"/>
            <p:cNvGrpSpPr/>
            <p:nvPr/>
          </p:nvGrpSpPr>
          <p:grpSpPr>
            <a:xfrm>
              <a:off x="6252240" y="915178"/>
              <a:ext cx="5646141" cy="4552167"/>
              <a:chOff x="6252240" y="915178"/>
              <a:chExt cx="5646141" cy="4552167"/>
            </a:xfrm>
          </p:grpSpPr>
          <p:pic>
            <p:nvPicPr>
              <p:cNvPr id="25" name="Picture 24"/>
              <p:cNvPicPr>
                <a:picLocks noChangeAspect="1"/>
              </p:cNvPicPr>
              <p:nvPr/>
            </p:nvPicPr>
            <p:blipFill rotWithShape="1">
              <a:blip r:embed="rId8"/>
              <a:srcRect b="4414"/>
              <a:stretch/>
            </p:blipFill>
            <p:spPr>
              <a:xfrm>
                <a:off x="6252240" y="915178"/>
                <a:ext cx="5646141" cy="4552167"/>
              </a:xfrm>
              <a:prstGeom prst="rect">
                <a:avLst/>
              </a:prstGeom>
              <a:noFill/>
              <a:ln w="3175">
                <a:solidFill>
                  <a:srgbClr val="003C6C"/>
                </a:solidFill>
              </a:ln>
            </p:spPr>
          </p:pic>
          <p:sp>
            <p:nvSpPr>
              <p:cNvPr id="26" name="Rectangle 25"/>
              <p:cNvSpPr/>
              <p:nvPr/>
            </p:nvSpPr>
            <p:spPr bwMode="auto">
              <a:xfrm>
                <a:off x="10041677" y="2247710"/>
                <a:ext cx="1763763" cy="453302"/>
              </a:xfrm>
              <a:prstGeom prst="rect">
                <a:avLst/>
              </a:prstGeom>
              <a:noFill/>
              <a:ln w="3175">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Rectangle 22"/>
            <p:cNvSpPr/>
            <p:nvPr/>
          </p:nvSpPr>
          <p:spPr bwMode="auto">
            <a:xfrm>
              <a:off x="7734299" y="2763444"/>
              <a:ext cx="685782" cy="238125"/>
            </a:xfrm>
            <a:prstGeom prst="rect">
              <a:avLst/>
            </a:prstGeom>
            <a:solidFill>
              <a:srgbClr val="DCDCDC"/>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Rectangle 23"/>
            <p:cNvSpPr/>
            <p:nvPr/>
          </p:nvSpPr>
          <p:spPr bwMode="auto">
            <a:xfrm>
              <a:off x="7734299" y="3258507"/>
              <a:ext cx="685782" cy="238125"/>
            </a:xfrm>
            <a:prstGeom prst="rect">
              <a:avLst/>
            </a:prstGeom>
            <a:solidFill>
              <a:srgbClr val="DCDCDC"/>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3" name="Text Placeholder 12"/>
          <p:cNvSpPr>
            <a:spLocks noGrp="1"/>
          </p:cNvSpPr>
          <p:nvPr>
            <p:ph type="body" sz="quarter" idx="10"/>
          </p:nvPr>
        </p:nvSpPr>
        <p:spPr>
          <a:xfrm>
            <a:off x="269240" y="1265377"/>
            <a:ext cx="4244704" cy="4804392"/>
          </a:xfrm>
        </p:spPr>
        <p:txBody>
          <a:bodyPr/>
          <a:lstStyle/>
          <a:p>
            <a:pPr marL="0" indent="0">
              <a:lnSpc>
                <a:spcPct val="100000"/>
              </a:lnSpc>
              <a:spcBef>
                <a:spcPts val="600"/>
              </a:spcBef>
              <a:buNone/>
            </a:pPr>
            <a:r>
              <a:rPr lang="en-US" sz="3200" dirty="0">
                <a:solidFill>
                  <a:schemeClr val="accent2"/>
                </a:solidFill>
              </a:rPr>
              <a:t>Users must be explicitly granted </a:t>
            </a:r>
            <a:r>
              <a:rPr lang="en-US" sz="3200" i="1" dirty="0">
                <a:solidFill>
                  <a:schemeClr val="accent2"/>
                </a:solidFill>
              </a:rPr>
              <a:t>read, write or execute</a:t>
            </a:r>
            <a:r>
              <a:rPr lang="en-US" sz="3200" dirty="0">
                <a:solidFill>
                  <a:schemeClr val="accent2"/>
                </a:solidFill>
              </a:rPr>
              <a:t> permission on the Data Lake account.</a:t>
            </a:r>
          </a:p>
          <a:p>
            <a:pPr marL="0" indent="0">
              <a:lnSpc>
                <a:spcPct val="100000"/>
              </a:lnSpc>
              <a:spcBef>
                <a:spcPts val="600"/>
              </a:spcBef>
              <a:buNone/>
            </a:pPr>
            <a:r>
              <a:rPr lang="en-US" sz="3200" dirty="0">
                <a:solidFill>
                  <a:schemeClr val="accent2"/>
                </a:solidFill>
              </a:rPr>
              <a:t>Note, permissions are automatically set for new co-created Data Lake accounts.</a:t>
            </a:r>
          </a:p>
        </p:txBody>
      </p:sp>
      <p:sp>
        <p:nvSpPr>
          <p:cNvPr id="3" name="Title 2"/>
          <p:cNvSpPr>
            <a:spLocks noGrp="1"/>
          </p:cNvSpPr>
          <p:nvPr>
            <p:ph type="title"/>
          </p:nvPr>
        </p:nvSpPr>
        <p:spPr/>
        <p:txBody>
          <a:bodyPr/>
          <a:lstStyle/>
          <a:p>
            <a:r>
              <a:rPr lang="en-US" dirty="0"/>
              <a:t>Provisioning users for Azure Data Lake</a:t>
            </a:r>
          </a:p>
        </p:txBody>
      </p:sp>
      <p:sp>
        <p:nvSpPr>
          <p:cNvPr id="21" name="Oval 20"/>
          <p:cNvSpPr/>
          <p:nvPr/>
        </p:nvSpPr>
        <p:spPr bwMode="auto">
          <a:xfrm>
            <a:off x="8846882" y="2016616"/>
            <a:ext cx="640369" cy="653711"/>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706942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heel(1)">
                                      <p:cBhvr>
                                        <p:cTn id="18" dur="1250"/>
                                        <p:tgtEl>
                                          <p:spTgt spid="21"/>
                                        </p:tgtEl>
                                      </p:cBhvr>
                                    </p:animEffect>
                                  </p:childTnLst>
                                </p:cTn>
                              </p:par>
                            </p:childTnLst>
                          </p:cTn>
                        </p:par>
                        <p:par>
                          <p:cTn id="19" fill="hold">
                            <p:stCondLst>
                              <p:cond delay="225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1"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submitting a new job</a:t>
            </a:r>
          </a:p>
        </p:txBody>
      </p:sp>
      <p:pic>
        <p:nvPicPr>
          <p:cNvPr id="10" name="Picture 9"/>
          <p:cNvPicPr>
            <a:picLocks noChangeAspect="1"/>
          </p:cNvPicPr>
          <p:nvPr/>
        </p:nvPicPr>
        <p:blipFill rotWithShape="1">
          <a:blip r:embed="rId3"/>
          <a:srcRect l="604"/>
          <a:stretch/>
        </p:blipFill>
        <p:spPr>
          <a:xfrm>
            <a:off x="4775200" y="1262063"/>
            <a:ext cx="5301766" cy="1743075"/>
          </a:xfrm>
          <a:prstGeom prst="rect">
            <a:avLst/>
          </a:prstGeom>
          <a:noFill/>
          <a:ln>
            <a:noFill/>
          </a:ln>
        </p:spPr>
      </p:pic>
      <p:sp>
        <p:nvSpPr>
          <p:cNvPr id="11" name="Oval 10"/>
          <p:cNvSpPr/>
          <p:nvPr/>
        </p:nvSpPr>
        <p:spPr bwMode="auto">
          <a:xfrm>
            <a:off x="5251520" y="1626998"/>
            <a:ext cx="640369" cy="640080"/>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1" name="Picture 20"/>
          <p:cNvPicPr>
            <a:picLocks noChangeAspect="1"/>
          </p:cNvPicPr>
          <p:nvPr/>
        </p:nvPicPr>
        <p:blipFill rotWithShape="1">
          <a:blip r:embed="rId4"/>
          <a:srcRect b="12935"/>
          <a:stretch/>
        </p:blipFill>
        <p:spPr>
          <a:xfrm>
            <a:off x="6266704" y="2336953"/>
            <a:ext cx="5490321" cy="4132112"/>
          </a:xfrm>
          <a:prstGeom prst="rect">
            <a:avLst/>
          </a:prstGeom>
          <a:ln w="3175">
            <a:solidFill>
              <a:schemeClr val="accent1">
                <a:lumMod val="75000"/>
              </a:schemeClr>
            </a:solidFill>
          </a:ln>
        </p:spPr>
      </p:pic>
      <p:sp>
        <p:nvSpPr>
          <p:cNvPr id="23" name="TextBox 22"/>
          <p:cNvSpPr txBox="1"/>
          <p:nvPr/>
        </p:nvSpPr>
        <p:spPr>
          <a:xfrm>
            <a:off x="9187885" y="5556585"/>
            <a:ext cx="2255678" cy="73866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Priority of the Job in the queue. Lower number means higher priority</a:t>
            </a:r>
          </a:p>
        </p:txBody>
      </p:sp>
      <p:grpSp>
        <p:nvGrpSpPr>
          <p:cNvPr id="25" name="Group 24"/>
          <p:cNvGrpSpPr/>
          <p:nvPr/>
        </p:nvGrpSpPr>
        <p:grpSpPr>
          <a:xfrm>
            <a:off x="9187884" y="3708405"/>
            <a:ext cx="2569141" cy="1650717"/>
            <a:chOff x="7289087" y="3038476"/>
            <a:chExt cx="2712163" cy="1742611"/>
          </a:xfrm>
        </p:grpSpPr>
        <p:sp>
          <p:nvSpPr>
            <p:cNvPr id="26" name="TextBox 25"/>
            <p:cNvSpPr txBox="1"/>
            <p:nvPr/>
          </p:nvSpPr>
          <p:spPr>
            <a:xfrm>
              <a:off x="7289087" y="3318990"/>
              <a:ext cx="2712163" cy="1462097"/>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You can specify the max number of compute processes that can execute at a time. Higher degree of parallelism may increase performance, but at a higher cost.</a:t>
              </a:r>
            </a:p>
          </p:txBody>
        </p:sp>
        <p:cxnSp>
          <p:nvCxnSpPr>
            <p:cNvPr id="27" name="Straight Arrow Connector 26"/>
            <p:cNvCxnSpPr>
              <a:stCxn id="26" idx="0"/>
            </p:cNvCxnSpPr>
            <p:nvPr/>
          </p:nvCxnSpPr>
          <p:spPr>
            <a:xfrm flipH="1" flipV="1">
              <a:off x="8630450" y="3038476"/>
              <a:ext cx="0" cy="280515"/>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30" name="Freeform 29"/>
          <p:cNvSpPr/>
          <p:nvPr/>
        </p:nvSpPr>
        <p:spPr bwMode="auto">
          <a:xfrm>
            <a:off x="9053513" y="3776663"/>
            <a:ext cx="134371" cy="2166937"/>
          </a:xfrm>
          <a:custGeom>
            <a:avLst/>
            <a:gdLst>
              <a:gd name="connsiteX0" fmla="*/ 361950 w 361950"/>
              <a:gd name="connsiteY0" fmla="*/ 2333625 h 2333625"/>
              <a:gd name="connsiteX1" fmla="*/ 0 w 361950"/>
              <a:gd name="connsiteY1" fmla="*/ 2333625 h 2333625"/>
              <a:gd name="connsiteX2" fmla="*/ 0 w 361950"/>
              <a:gd name="connsiteY2" fmla="*/ 0 h 2333625"/>
              <a:gd name="connsiteX3" fmla="*/ 0 w 361950"/>
              <a:gd name="connsiteY3" fmla="*/ 0 h 2333625"/>
              <a:gd name="connsiteX4" fmla="*/ 0 w 361950"/>
              <a:gd name="connsiteY4" fmla="*/ 0 h 2333625"/>
              <a:gd name="connsiteX5" fmla="*/ 0 w 361950"/>
              <a:gd name="connsiteY5" fmla="*/ 0 h 233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2333625">
                <a:moveTo>
                  <a:pt x="361950" y="2333625"/>
                </a:moveTo>
                <a:lnTo>
                  <a:pt x="0" y="2333625"/>
                </a:lnTo>
                <a:lnTo>
                  <a:pt x="0" y="0"/>
                </a:lnTo>
                <a:lnTo>
                  <a:pt x="0" y="0"/>
                </a:lnTo>
                <a:lnTo>
                  <a:pt x="0" y="0"/>
                </a:lnTo>
                <a:lnTo>
                  <a:pt x="0" y="0"/>
                </a:lnTo>
              </a:path>
            </a:pathLst>
          </a:cu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3" name="Picture 12"/>
          <p:cNvPicPr>
            <a:picLocks noChangeAspect="1"/>
          </p:cNvPicPr>
          <p:nvPr/>
        </p:nvPicPr>
        <p:blipFill rotWithShape="1">
          <a:blip r:embed="rId5"/>
          <a:srcRect r="569" b="4891"/>
          <a:stretch/>
        </p:blipFill>
        <p:spPr>
          <a:xfrm>
            <a:off x="6266704" y="2336952"/>
            <a:ext cx="5490321" cy="4132112"/>
          </a:xfrm>
          <a:prstGeom prst="rect">
            <a:avLst/>
          </a:prstGeom>
          <a:ln w="3175">
            <a:solidFill>
              <a:srgbClr val="003C6C"/>
            </a:solidFill>
          </a:ln>
        </p:spPr>
      </p:pic>
      <p:grpSp>
        <p:nvGrpSpPr>
          <p:cNvPr id="33" name="Group 32"/>
          <p:cNvGrpSpPr/>
          <p:nvPr/>
        </p:nvGrpSpPr>
        <p:grpSpPr>
          <a:xfrm>
            <a:off x="2590800" y="3921777"/>
            <a:ext cx="4039782" cy="1403461"/>
            <a:chOff x="2590800" y="3921777"/>
            <a:chExt cx="4039782" cy="1403461"/>
          </a:xfrm>
        </p:grpSpPr>
        <p:sp>
          <p:nvSpPr>
            <p:cNvPr id="15" name="TextBox 14"/>
            <p:cNvSpPr txBox="1"/>
            <p:nvPr/>
          </p:nvSpPr>
          <p:spPr>
            <a:xfrm>
              <a:off x="2590800" y="3921777"/>
              <a:ext cx="2799740" cy="14034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Job code (U-SQL) can be directly authored here</a:t>
              </a:r>
            </a:p>
          </p:txBody>
        </p:sp>
        <p:cxnSp>
          <p:nvCxnSpPr>
            <p:cNvPr id="14" name="Straight Arrow Connector 13"/>
            <p:cNvCxnSpPr>
              <a:stCxn id="15" idx="3"/>
            </p:cNvCxnSpPr>
            <p:nvPr/>
          </p:nvCxnSpPr>
          <p:spPr>
            <a:xfrm flipV="1">
              <a:off x="5390540" y="4568108"/>
              <a:ext cx="1240042" cy="0"/>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17" name="Oval 16"/>
          <p:cNvSpPr/>
          <p:nvPr/>
        </p:nvSpPr>
        <p:spPr bwMode="auto">
          <a:xfrm>
            <a:off x="6310398" y="2687924"/>
            <a:ext cx="640369" cy="640080"/>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863803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1250"/>
                                        <p:tgtEl>
                                          <p:spTgt spid="11"/>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400"/>
                                        <p:tgtEl>
                                          <p:spTgt spid="21"/>
                                        </p:tgtEl>
                                      </p:cBhvr>
                                    </p:animEffect>
                                  </p:childTnLst>
                                </p:cTn>
                              </p:par>
                            </p:childTnLst>
                          </p:cTn>
                        </p:par>
                        <p:par>
                          <p:cTn id="16" fill="hold">
                            <p:stCondLst>
                              <p:cond delay="215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6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1250"/>
                                        <p:tgtEl>
                                          <p:spTgt spid="23"/>
                                        </p:tgtEl>
                                      </p:cBhvr>
                                    </p:animEffect>
                                  </p:childTnLst>
                                </p:cTn>
                              </p:par>
                            </p:childTnLst>
                          </p:cTn>
                        </p:par>
                        <p:par>
                          <p:cTn id="24" fill="hold">
                            <p:stCondLst>
                              <p:cond delay="3900"/>
                            </p:stCondLst>
                            <p:childTnLst>
                              <p:par>
                                <p:cTn id="25" presetID="22" presetClass="entr" presetSubtype="4"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750"/>
                                        <p:tgtEl>
                                          <p:spTgt spid="30"/>
                                        </p:tgtEl>
                                      </p:cBhvr>
                                    </p:animEffect>
                                  </p:childTnLst>
                                </p:cTn>
                              </p:par>
                            </p:childTnLst>
                          </p:cTn>
                        </p:par>
                        <p:par>
                          <p:cTn id="28" fill="hold">
                            <p:stCondLst>
                              <p:cond delay="4650"/>
                            </p:stCondLst>
                            <p:childTnLst>
                              <p:par>
                                <p:cTn id="29" presetID="22" presetClass="entr" presetSubtype="8"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1000"/>
                                        <p:tgtEl>
                                          <p:spTgt spid="33"/>
                                        </p:tgtEl>
                                      </p:cBhvr>
                                    </p:animEffect>
                                  </p:childTnLst>
                                </p:cTn>
                              </p:par>
                            </p:childTnLst>
                          </p:cTn>
                        </p:par>
                        <p:par>
                          <p:cTn id="32" fill="hold">
                            <p:stCondLst>
                              <p:cond delay="565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400"/>
                                        <p:tgtEl>
                                          <p:spTgt spid="13"/>
                                        </p:tgtEl>
                                      </p:cBhvr>
                                    </p:animEffect>
                                  </p:childTnLst>
                                </p:cTn>
                              </p:par>
                            </p:childTnLst>
                          </p:cTn>
                        </p:par>
                        <p:par>
                          <p:cTn id="36" fill="hold">
                            <p:stCondLst>
                              <p:cond delay="6050"/>
                            </p:stCondLst>
                            <p:childTnLst>
                              <p:par>
                                <p:cTn id="37" presetID="21" presetClass="entr" presetSubtype="1"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heel(1)">
                                      <p:cBhvr>
                                        <p:cTn id="39" dur="1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p:bldP spid="30" grpId="0" animBg="1"/>
      <p:bldP spid="17"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0" name="Object 19"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794" name="think-cell Slide" r:id="rId5" imgW="378" imgH="379" progId="TCLayout.ActiveDocument.1">
                  <p:embed/>
                </p:oleObj>
              </mc:Choice>
              <mc:Fallback>
                <p:oleObj name="think-cell Slide" r:id="rId5" imgW="378" imgH="379" progId="TCLayout.ActiveDocument.1">
                  <p:embed/>
                  <p:pic>
                    <p:nvPicPr>
                      <p:cNvPr id="20" name="Object 19"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Job status: queued &amp; running</a:t>
            </a:r>
          </a:p>
        </p:txBody>
      </p:sp>
      <p:pic>
        <p:nvPicPr>
          <p:cNvPr id="17" name="Picture 16"/>
          <p:cNvPicPr>
            <a:picLocks noChangeAspect="1"/>
          </p:cNvPicPr>
          <p:nvPr/>
        </p:nvPicPr>
        <p:blipFill rotWithShape="1">
          <a:blip r:embed="rId7"/>
          <a:srcRect b="1455"/>
          <a:stretch/>
        </p:blipFill>
        <p:spPr>
          <a:xfrm>
            <a:off x="7670977" y="1289254"/>
            <a:ext cx="4078844" cy="5179810"/>
          </a:xfrm>
          <a:prstGeom prst="rect">
            <a:avLst/>
          </a:prstGeom>
          <a:ln>
            <a:solidFill>
              <a:schemeClr val="accent1"/>
            </a:solidFill>
          </a:ln>
        </p:spPr>
      </p:pic>
      <p:pic>
        <p:nvPicPr>
          <p:cNvPr id="25" name="Picture 24"/>
          <p:cNvPicPr>
            <a:picLocks noChangeAspect="1"/>
          </p:cNvPicPr>
          <p:nvPr/>
        </p:nvPicPr>
        <p:blipFill rotWithShape="1">
          <a:blip r:embed="rId8"/>
          <a:srcRect b="1966"/>
          <a:stretch/>
        </p:blipFill>
        <p:spPr>
          <a:xfrm>
            <a:off x="2006495" y="1289253"/>
            <a:ext cx="4086048" cy="5179810"/>
          </a:xfrm>
          <a:prstGeom prst="rect">
            <a:avLst/>
          </a:prstGeom>
          <a:ln w="3175">
            <a:solidFill>
              <a:srgbClr val="003C6C"/>
            </a:solidFill>
          </a:ln>
        </p:spPr>
      </p:pic>
      <p:sp>
        <p:nvSpPr>
          <p:cNvPr id="27" name="TextBox 26"/>
          <p:cNvSpPr txBox="1"/>
          <p:nvPr/>
        </p:nvSpPr>
        <p:spPr>
          <a:xfrm>
            <a:off x="434977" y="1841703"/>
            <a:ext cx="1186822" cy="1046440"/>
          </a:xfrm>
          <a:prstGeom prst="rect">
            <a:avLst/>
          </a:prstGeom>
          <a:noFill/>
        </p:spPr>
        <p:txBody>
          <a:bodyPr wrap="square" lIns="0" tIns="91440" rIns="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Initially the job is in “Queued” state, waiting to run </a:t>
            </a:r>
          </a:p>
        </p:txBody>
      </p:sp>
      <p:sp>
        <p:nvSpPr>
          <p:cNvPr id="28" name="TextBox 27"/>
          <p:cNvSpPr txBox="1"/>
          <p:nvPr/>
        </p:nvSpPr>
        <p:spPr>
          <a:xfrm>
            <a:off x="6135917" y="1822653"/>
            <a:ext cx="1247863" cy="1261884"/>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After the job is scheduled to run, the job status is “Running” </a:t>
            </a:r>
          </a:p>
        </p:txBody>
      </p:sp>
      <p:sp>
        <p:nvSpPr>
          <p:cNvPr id="29" name="Right Arrow 28"/>
          <p:cNvSpPr/>
          <p:nvPr/>
        </p:nvSpPr>
        <p:spPr bwMode="auto">
          <a:xfrm>
            <a:off x="1676316" y="2188111"/>
            <a:ext cx="308492" cy="32244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0" name="Right Arrow 29"/>
          <p:cNvSpPr/>
          <p:nvPr/>
        </p:nvSpPr>
        <p:spPr bwMode="auto">
          <a:xfrm>
            <a:off x="7307968" y="2169061"/>
            <a:ext cx="308492" cy="32244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1" name="Rectangle 30"/>
          <p:cNvSpPr/>
          <p:nvPr/>
        </p:nvSpPr>
        <p:spPr bwMode="auto">
          <a:xfrm>
            <a:off x="3390900" y="1796884"/>
            <a:ext cx="485775" cy="387999"/>
          </a:xfrm>
          <a:prstGeom prst="rect">
            <a:avLst/>
          </a:prstGeom>
          <a:noFill/>
          <a:ln w="25400" cap="sq" cmpd="sng">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 name="Rectangle 31"/>
          <p:cNvSpPr/>
          <p:nvPr/>
        </p:nvSpPr>
        <p:spPr bwMode="auto">
          <a:xfrm>
            <a:off x="4049519" y="1783136"/>
            <a:ext cx="1170513" cy="415498"/>
          </a:xfrm>
          <a:prstGeom prst="rect">
            <a:avLst/>
          </a:prstGeom>
          <a:noFill/>
          <a:ln w="25400" cap="sq" cmpd="sng">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Queued Jobs </a:t>
            </a:r>
            <a:br>
              <a:rPr kumimoji="0" lang="en-US" sz="1050" b="0" i="0" u="none" strike="noStrike" kern="1200" cap="none" spc="0" normalizeH="0" baseline="0" noProof="0" dirty="0">
                <a:ln>
                  <a:noFill/>
                </a:ln>
                <a:solidFill>
                  <a:srgbClr val="FFFFFF"/>
                </a:solidFill>
                <a:effectLst/>
                <a:uLnTx/>
                <a:uFillTx/>
                <a:latin typeface="Segoe UI"/>
                <a:ea typeface="+mn-ea"/>
                <a:cs typeface="+mn-cs"/>
              </a:rPr>
            </a:br>
            <a:r>
              <a:rPr kumimoji="0" lang="en-US" sz="1050" b="0" i="0" u="none" strike="noStrike" kern="1200" cap="none" spc="0" normalizeH="0" baseline="0" noProof="0" dirty="0">
                <a:ln>
                  <a:noFill/>
                </a:ln>
                <a:solidFill>
                  <a:srgbClr val="FFFFFF"/>
                </a:solidFill>
                <a:effectLst/>
                <a:uLnTx/>
                <a:uFillTx/>
                <a:latin typeface="Segoe UI"/>
                <a:ea typeface="+mn-ea"/>
                <a:cs typeface="+mn-cs"/>
              </a:rPr>
              <a:t>can be cancelled</a:t>
            </a:r>
          </a:p>
        </p:txBody>
      </p:sp>
      <p:cxnSp>
        <p:nvCxnSpPr>
          <p:cNvPr id="33" name="Straight Connector 32"/>
          <p:cNvCxnSpPr>
            <a:stCxn id="31" idx="3"/>
            <a:endCxn id="32" idx="1"/>
          </p:cNvCxnSpPr>
          <p:nvPr/>
        </p:nvCxnSpPr>
        <p:spPr>
          <a:xfrm>
            <a:off x="3876675" y="1990884"/>
            <a:ext cx="172844" cy="1"/>
          </a:xfrm>
          <a:prstGeom prst="line">
            <a:avLst/>
          </a:prstGeom>
          <a:ln w="25400" cmpd="sng">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452846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animBg="1"/>
      <p:bldP spid="30" grpId="0" animBg="1"/>
      <p:bldP spid="31" grpId="0" animBg="1"/>
      <p:bldP spid="32"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results</a:t>
            </a: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l="564" t="226" r="373" b="2338"/>
          <a:stretch/>
        </p:blipFill>
        <p:spPr>
          <a:xfrm>
            <a:off x="2391953" y="1278804"/>
            <a:ext cx="4051935" cy="5188671"/>
          </a:xfrm>
          <a:prstGeom prst="rect">
            <a:avLst/>
          </a:prstGeom>
          <a:solidFill>
            <a:schemeClr val="bg1"/>
          </a:solidFill>
          <a:ln w="3175">
            <a:solidFill>
              <a:srgbClr val="002050"/>
            </a:solidFill>
          </a:ln>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a:ext>
            </a:extLst>
          </a:blip>
          <a:srcRect r="138"/>
          <a:stretch/>
        </p:blipFill>
        <p:spPr>
          <a:xfrm>
            <a:off x="7712131" y="1278804"/>
            <a:ext cx="4044894" cy="5189034"/>
          </a:xfrm>
          <a:prstGeom prst="rect">
            <a:avLst/>
          </a:prstGeom>
          <a:ln w="3175">
            <a:solidFill>
              <a:srgbClr val="002050"/>
            </a:solidFill>
          </a:ln>
        </p:spPr>
      </p:pic>
      <p:sp>
        <p:nvSpPr>
          <p:cNvPr id="20" name="TextBox 19"/>
          <p:cNvSpPr txBox="1"/>
          <p:nvPr/>
        </p:nvSpPr>
        <p:spPr>
          <a:xfrm>
            <a:off x="434975" y="2776483"/>
            <a:ext cx="1584325"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If the job completes the </a:t>
            </a:r>
            <a:r>
              <a:rPr kumimoji="0" lang="en-US" sz="1400" b="0" i="1" u="none" strike="noStrike" kern="1200" cap="none" spc="0" normalizeH="0" baseline="0" noProof="0" dirty="0">
                <a:ln>
                  <a:noFill/>
                </a:ln>
                <a:solidFill>
                  <a:srgbClr val="0D163D"/>
                </a:solidFill>
                <a:effectLst/>
                <a:uLnTx/>
                <a:uFillTx/>
                <a:latin typeface="Segoe UI"/>
                <a:ea typeface="+mn-ea"/>
                <a:cs typeface="+mn-cs"/>
              </a:rPr>
              <a:t>final</a:t>
            </a:r>
            <a:r>
              <a:rPr kumimoji="0" lang="en-US" sz="1400" b="0" i="0" u="none" strike="noStrike" kern="1200" cap="none" spc="0" normalizeH="0" baseline="0" noProof="0" dirty="0">
                <a:ln>
                  <a:noFill/>
                </a:ln>
                <a:solidFill>
                  <a:srgbClr val="505050"/>
                </a:solidFill>
                <a:effectLst/>
                <a:uLnTx/>
                <a:uFillTx/>
                <a:latin typeface="Segoe UI"/>
                <a:ea typeface="+mn-ea"/>
                <a:cs typeface="+mn-cs"/>
              </a:rPr>
              <a:t> status is succeeded </a:t>
            </a:r>
          </a:p>
        </p:txBody>
      </p:sp>
      <p:grpSp>
        <p:nvGrpSpPr>
          <p:cNvPr id="35" name="Group 34"/>
          <p:cNvGrpSpPr/>
          <p:nvPr/>
        </p:nvGrpSpPr>
        <p:grpSpPr>
          <a:xfrm>
            <a:off x="7663036" y="5213847"/>
            <a:ext cx="91440" cy="1075690"/>
            <a:chOff x="7663036" y="5213847"/>
            <a:chExt cx="91440" cy="1075690"/>
          </a:xfrm>
        </p:grpSpPr>
        <p:sp>
          <p:nvSpPr>
            <p:cNvPr id="22" name="Oval 21"/>
            <p:cNvSpPr/>
            <p:nvPr/>
          </p:nvSpPr>
          <p:spPr bwMode="auto">
            <a:xfrm>
              <a:off x="7663036" y="5213847"/>
              <a:ext cx="91440" cy="91440"/>
            </a:xfrm>
            <a:prstGeom prst="ellipse">
              <a:avLst/>
            </a:prstGeom>
            <a:solidFill>
              <a:schemeClr val="accent2"/>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B347"/>
                </a:solidFill>
                <a:effectLst/>
                <a:uLnTx/>
                <a:uFillTx/>
                <a:latin typeface="Segoe UI Light"/>
                <a:ea typeface="Segoe UI" pitchFamily="34" charset="0"/>
                <a:cs typeface="Segoe UI" pitchFamily="34" charset="0"/>
              </a:endParaRPr>
            </a:p>
          </p:txBody>
        </p:sp>
        <p:sp>
          <p:nvSpPr>
            <p:cNvPr id="23" name="Oval 22"/>
            <p:cNvSpPr/>
            <p:nvPr/>
          </p:nvSpPr>
          <p:spPr bwMode="auto">
            <a:xfrm>
              <a:off x="7663036" y="6198097"/>
              <a:ext cx="91440" cy="91440"/>
            </a:xfrm>
            <a:prstGeom prst="ellipse">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25" name="Elbow Connector 24"/>
            <p:cNvCxnSpPr/>
            <p:nvPr/>
          </p:nvCxnSpPr>
          <p:spPr>
            <a:xfrm rot="10800000" flipV="1">
              <a:off x="7663036" y="5259567"/>
              <a:ext cx="12700" cy="984250"/>
            </a:xfrm>
            <a:prstGeom prst="bentConnector3">
              <a:avLst>
                <a:gd name="adj1" fmla="val 1800000"/>
              </a:avLst>
            </a:prstGeom>
            <a:ln w="38100">
              <a:solidFill>
                <a:srgbClr val="50B347"/>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6504461" y="5419294"/>
            <a:ext cx="893289"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mn-cs"/>
              </a:rPr>
              <a:t>Input and output (results) are shown</a:t>
            </a:r>
          </a:p>
        </p:txBody>
      </p:sp>
      <p:sp>
        <p:nvSpPr>
          <p:cNvPr id="33" name="Rectangle 32"/>
          <p:cNvSpPr/>
          <p:nvPr/>
        </p:nvSpPr>
        <p:spPr bwMode="auto">
          <a:xfrm>
            <a:off x="2460907" y="3028951"/>
            <a:ext cx="1920279" cy="268370"/>
          </a:xfrm>
          <a:prstGeom prst="rect">
            <a:avLst/>
          </a:prstGeom>
          <a:ln w="3810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ight Arrow 33"/>
          <p:cNvSpPr/>
          <p:nvPr/>
        </p:nvSpPr>
        <p:spPr bwMode="auto">
          <a:xfrm>
            <a:off x="2092694" y="3081887"/>
            <a:ext cx="238686" cy="249482"/>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306318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3" grpId="0" animBg="1"/>
      <p:bldP spid="34"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preview</a:t>
            </a:r>
          </a:p>
        </p:txBody>
      </p:sp>
      <p:pic>
        <p:nvPicPr>
          <p:cNvPr id="17" name="Picture 16"/>
          <p:cNvPicPr>
            <a:picLocks noChangeAspect="1"/>
          </p:cNvPicPr>
          <p:nvPr/>
        </p:nvPicPr>
        <p:blipFill rotWithShape="1">
          <a:blip r:embed="rId3"/>
          <a:srcRect t="-1" r="2606" b="1677"/>
          <a:stretch/>
        </p:blipFill>
        <p:spPr>
          <a:xfrm>
            <a:off x="5497286" y="1265377"/>
            <a:ext cx="3476294" cy="4602023"/>
          </a:xfrm>
          <a:prstGeom prst="rect">
            <a:avLst/>
          </a:prstGeom>
          <a:ln w="3175">
            <a:solidFill>
              <a:srgbClr val="003C6C"/>
            </a:solidFill>
          </a:ln>
        </p:spPr>
      </p:pic>
      <p:pic>
        <p:nvPicPr>
          <p:cNvPr id="18" name="Picture 17"/>
          <p:cNvPicPr>
            <a:picLocks noChangeAspect="1"/>
          </p:cNvPicPr>
          <p:nvPr/>
        </p:nvPicPr>
        <p:blipFill rotWithShape="1">
          <a:blip r:embed="rId4"/>
          <a:srcRect l="2177" r="1870" b="14185"/>
          <a:stretch/>
        </p:blipFill>
        <p:spPr>
          <a:xfrm>
            <a:off x="6232525" y="2659515"/>
            <a:ext cx="5524500" cy="3809547"/>
          </a:xfrm>
          <a:prstGeom prst="rect">
            <a:avLst/>
          </a:prstGeom>
          <a:ln w="3175">
            <a:solidFill>
              <a:srgbClr val="003C6C"/>
            </a:solidFill>
          </a:ln>
        </p:spPr>
      </p:pic>
      <p:sp>
        <p:nvSpPr>
          <p:cNvPr id="19" name="Oval 18"/>
          <p:cNvSpPr/>
          <p:nvPr/>
        </p:nvSpPr>
        <p:spPr bwMode="auto">
          <a:xfrm>
            <a:off x="5724335" y="1744957"/>
            <a:ext cx="640369" cy="653711"/>
          </a:xfrm>
          <a:prstGeom prst="ellipse">
            <a:avLst/>
          </a:prstGeom>
          <a:ln w="57150">
            <a:solidFill>
              <a:schemeClr val="accent5"/>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12"/>
          <p:cNvSpPr txBox="1">
            <a:spLocks/>
          </p:cNvSpPr>
          <p:nvPr/>
        </p:nvSpPr>
        <p:spPr bwMode="auto">
          <a:xfrm>
            <a:off x="153951" y="1012456"/>
            <a:ext cx="5167079" cy="494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5288" marR="0" lvl="0" indent="-282575" algn="l" defTabSz="914400" rtl="0" eaLnBrk="1" fontAlgn="auto" latinLnBrk="0" hangingPunct="1">
              <a:lnSpc>
                <a:spcPct val="100000"/>
              </a:lnSpc>
              <a:spcBef>
                <a:spcPts val="600"/>
              </a:spcBef>
              <a:spcAft>
                <a:spcPts val="600"/>
              </a:spcAft>
              <a:buClr>
                <a:srgbClr val="50B347"/>
              </a:buClr>
              <a:buSzPct val="100000"/>
              <a:buFont typeface="Arial" charset="0"/>
              <a:buBlip>
                <a:blip r:embed="rId5"/>
              </a:buBlip>
              <a:tabLst/>
              <a:defRPr/>
            </a:pPr>
            <a:r>
              <a:rPr kumimoji="0" lang="en-US" sz="2400" b="0" i="0" u="none" strike="noStrike" kern="1200" cap="none" spc="0" normalizeH="0" baseline="0" noProof="0" dirty="0">
                <a:ln>
                  <a:noFill/>
                </a:ln>
                <a:solidFill>
                  <a:srgbClr val="505050"/>
                </a:solidFill>
                <a:effectLst/>
                <a:uLnTx/>
                <a:uFillTx/>
                <a:latin typeface="Segoe UI"/>
                <a:ea typeface="ＭＳ Ｐゴシック" charset="0"/>
                <a:cs typeface="+mn-cs"/>
              </a:rPr>
              <a:t>Input and output files can be previewed directly in the portal without having to download them</a:t>
            </a:r>
          </a:p>
          <a:p>
            <a:pPr marL="395288" marR="0" lvl="0" indent="-282575" algn="l" defTabSz="914400" rtl="0" eaLnBrk="1" fontAlgn="auto" latinLnBrk="0" hangingPunct="1">
              <a:lnSpc>
                <a:spcPct val="100000"/>
              </a:lnSpc>
              <a:spcBef>
                <a:spcPts val="600"/>
              </a:spcBef>
              <a:spcAft>
                <a:spcPts val="600"/>
              </a:spcAft>
              <a:buClr>
                <a:srgbClr val="50B347"/>
              </a:buClr>
              <a:buSzPct val="100000"/>
              <a:buFont typeface="Arial" charset="0"/>
              <a:buBlip>
                <a:blip r:embed="rId5"/>
              </a:buBlip>
              <a:tabLst/>
              <a:defRPr/>
            </a:pPr>
            <a:r>
              <a:rPr kumimoji="0" lang="en-US" sz="2400" b="0" i="0" u="none" strike="noStrike" kern="1200" cap="none" spc="0" normalizeH="0" baseline="0" noProof="0" dirty="0">
                <a:ln>
                  <a:noFill/>
                </a:ln>
                <a:solidFill>
                  <a:srgbClr val="505050"/>
                </a:solidFill>
                <a:effectLst/>
                <a:uLnTx/>
                <a:uFillTx/>
                <a:latin typeface="Segoe UI"/>
                <a:ea typeface="ＭＳ Ｐゴシック" charset="0"/>
                <a:cs typeface="+mn-cs"/>
              </a:rPr>
              <a:t>The preview shows the first few rows</a:t>
            </a:r>
          </a:p>
          <a:p>
            <a:pPr marL="395288" marR="0" lvl="0" indent="-282575" algn="l" defTabSz="914400" rtl="0" eaLnBrk="1" fontAlgn="auto" latinLnBrk="0" hangingPunct="1">
              <a:lnSpc>
                <a:spcPct val="100000"/>
              </a:lnSpc>
              <a:spcBef>
                <a:spcPts val="600"/>
              </a:spcBef>
              <a:spcAft>
                <a:spcPts val="600"/>
              </a:spcAft>
              <a:buClr>
                <a:srgbClr val="50B347"/>
              </a:buClr>
              <a:buSzPct val="100000"/>
              <a:buFont typeface="Arial" charset="0"/>
              <a:buBlip>
                <a:blip r:embed="rId5"/>
              </a:buBlip>
              <a:tabLst/>
              <a:defRPr/>
            </a:pPr>
            <a:r>
              <a:rPr kumimoji="0" lang="en-US" sz="2400" b="0" i="0" u="none" strike="noStrike" kern="1200" cap="none" spc="0" normalizeH="0" baseline="0" noProof="0" dirty="0">
                <a:ln>
                  <a:noFill/>
                </a:ln>
                <a:solidFill>
                  <a:srgbClr val="505050"/>
                </a:solidFill>
                <a:effectLst/>
                <a:uLnTx/>
                <a:uFillTx/>
                <a:latin typeface="Segoe UI"/>
                <a:ea typeface="ＭＳ Ｐゴシック" charset="0"/>
                <a:cs typeface="+mn-cs"/>
              </a:rPr>
              <a:t>Column numbers are automatically assigned</a:t>
            </a:r>
          </a:p>
          <a:p>
            <a:pPr marL="395288" marR="0" lvl="0" indent="-282575" algn="l" defTabSz="914400" rtl="0" eaLnBrk="1" fontAlgn="auto" latinLnBrk="0" hangingPunct="1">
              <a:lnSpc>
                <a:spcPct val="100000"/>
              </a:lnSpc>
              <a:spcBef>
                <a:spcPts val="600"/>
              </a:spcBef>
              <a:spcAft>
                <a:spcPts val="600"/>
              </a:spcAft>
              <a:buClr>
                <a:srgbClr val="50B347"/>
              </a:buClr>
              <a:buSzPct val="100000"/>
              <a:buFont typeface="Arial" charset="0"/>
              <a:buBlip>
                <a:blip r:embed="rId5"/>
              </a:buBlip>
              <a:tabLst/>
              <a:defRPr/>
            </a:pPr>
            <a:r>
              <a:rPr kumimoji="0" lang="en-US" sz="2400" b="0" i="0" u="none" strike="noStrike" kern="1200" cap="none" spc="0" normalizeH="0" baseline="0" noProof="0" dirty="0">
                <a:ln>
                  <a:noFill/>
                </a:ln>
                <a:solidFill>
                  <a:srgbClr val="505050"/>
                </a:solidFill>
                <a:effectLst/>
                <a:uLnTx/>
                <a:uFillTx/>
                <a:latin typeface="Segoe UI"/>
                <a:ea typeface="ＭＳ Ｐゴシック" charset="0"/>
                <a:cs typeface="+mn-cs"/>
              </a:rPr>
              <a:t>Understands CSV and TSV formats</a:t>
            </a:r>
          </a:p>
          <a:p>
            <a:pPr marL="112713" marR="0" lvl="0" indent="0" algn="l" defTabSz="914400" rtl="0" eaLnBrk="1" fontAlgn="auto" latinLnBrk="0" hangingPunct="1">
              <a:lnSpc>
                <a:spcPct val="100000"/>
              </a:lnSpc>
              <a:spcBef>
                <a:spcPts val="600"/>
              </a:spcBef>
              <a:spcAft>
                <a:spcPts val="600"/>
              </a:spcAft>
              <a:buClr>
                <a:srgbClr val="50B347"/>
              </a:buClr>
              <a:buSzPct val="100000"/>
              <a:buFont typeface="Arial" charset="0"/>
              <a:buNone/>
              <a:tabLst/>
              <a:defRPr/>
            </a:pPr>
            <a:endParaRPr kumimoji="0" lang="en-US" sz="22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Tree>
    <p:extLst>
      <p:ext uri="{BB962C8B-B14F-4D97-AF65-F5344CB8AC3E}">
        <p14:creationId xmlns:p14="http://schemas.microsoft.com/office/powerpoint/2010/main" val="2489987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750"/>
                                        <p:tgtEl>
                                          <p:spTgt spid="8">
                                            <p:txEl>
                                              <p:pRg st="1" end="1"/>
                                            </p:txEl>
                                          </p:spTgt>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750"/>
                                        <p:tgtEl>
                                          <p:spTgt spid="8">
                                            <p:txEl>
                                              <p:pRg st="2" end="2"/>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750"/>
                                        <p:tgtEl>
                                          <p:spTgt spid="8">
                                            <p:txEl>
                                              <p:pRg st="3" end="3"/>
                                            </p:txEl>
                                          </p:spTgt>
                                        </p:tgtEl>
                                      </p:cBhvr>
                                    </p:animEffect>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3750"/>
                            </p:stCondLst>
                            <p:childTnLst>
                              <p:par>
                                <p:cTn id="25" presetID="21" presetClass="entr" presetSubtype="1"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heel(1)">
                                      <p:cBhvr>
                                        <p:cTn id="27" dur="1250"/>
                                        <p:tgtEl>
                                          <p:spTgt spid="19"/>
                                        </p:tgtEl>
                                      </p:cBhvr>
                                    </p:animEffect>
                                  </p:childTnLst>
                                </p:cTn>
                              </p:par>
                            </p:childTnLst>
                          </p:cTn>
                        </p:par>
                        <p:par>
                          <p:cTn id="28" fill="hold">
                            <p:stCondLst>
                              <p:cond delay="5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269239" y="1189177"/>
            <a:ext cx="4959439" cy="5158335"/>
          </a:xfrm>
        </p:spPr>
        <p:txBody>
          <a:bodyPr/>
          <a:lstStyle/>
          <a:p>
            <a:pPr marL="395288" lvl="0" indent="-282575" defTabSz="914400" fontAlgn="auto">
              <a:lnSpc>
                <a:spcPct val="100000"/>
              </a:lnSpc>
              <a:spcBef>
                <a:spcPts val="600"/>
              </a:spcBef>
              <a:spcAft>
                <a:spcPts val="600"/>
              </a:spcAft>
              <a:buClr>
                <a:schemeClr val="accent2"/>
              </a:buClr>
              <a:buSzPct val="100000"/>
              <a:buBlip>
                <a:blip r:embed="rId3"/>
              </a:buBlip>
            </a:pPr>
            <a:r>
              <a:rPr lang="en-US" sz="1900" dirty="0">
                <a:solidFill>
                  <a:srgbClr val="505050"/>
                </a:solidFill>
                <a:latin typeface="+mn-lt"/>
                <a:ea typeface="+mn-ea"/>
                <a:cs typeface="+mn-cs"/>
              </a:rPr>
              <a:t>All jobs are first queued. If queue is full, job is immediately rejected</a:t>
            </a:r>
          </a:p>
          <a:p>
            <a:pPr marL="395288" lvl="0" indent="-282575" defTabSz="914400" fontAlgn="auto">
              <a:lnSpc>
                <a:spcPct val="100000"/>
              </a:lnSpc>
              <a:spcBef>
                <a:spcPts val="600"/>
              </a:spcBef>
              <a:spcAft>
                <a:spcPts val="600"/>
              </a:spcAft>
              <a:buClr>
                <a:schemeClr val="accent2"/>
              </a:buClr>
              <a:buSzPct val="100000"/>
              <a:buBlip>
                <a:blip r:embed="rId3"/>
              </a:buBlip>
            </a:pPr>
            <a:r>
              <a:rPr lang="en-US" sz="1900" dirty="0">
                <a:solidFill>
                  <a:srgbClr val="505050"/>
                </a:solidFill>
                <a:latin typeface="+mn-lt"/>
                <a:ea typeface="+mn-ea"/>
                <a:cs typeface="+mn-cs"/>
              </a:rPr>
              <a:t>If a job can be run immediately it will be in the queue for ZERO seconds</a:t>
            </a:r>
          </a:p>
          <a:p>
            <a:pPr marL="395288" lvl="0" indent="-282575" defTabSz="914400" fontAlgn="auto">
              <a:lnSpc>
                <a:spcPct val="100000"/>
              </a:lnSpc>
              <a:spcBef>
                <a:spcPts val="600"/>
              </a:spcBef>
              <a:spcAft>
                <a:spcPts val="600"/>
              </a:spcAft>
              <a:buClr>
                <a:schemeClr val="accent2"/>
              </a:buClr>
              <a:buSzPct val="100000"/>
              <a:buBlip>
                <a:blip r:embed="rId3"/>
              </a:buBlip>
            </a:pPr>
            <a:r>
              <a:rPr lang="en-US" sz="1900" dirty="0">
                <a:solidFill>
                  <a:srgbClr val="505050"/>
                </a:solidFill>
                <a:latin typeface="+mn-lt"/>
                <a:ea typeface="+mn-ea"/>
                <a:cs typeface="+mn-cs"/>
              </a:rPr>
              <a:t>Running jobs are never preempted</a:t>
            </a:r>
          </a:p>
          <a:p>
            <a:pPr marL="395288" lvl="0" indent="-282575" defTabSz="914400" fontAlgn="auto">
              <a:lnSpc>
                <a:spcPct val="100000"/>
              </a:lnSpc>
              <a:spcBef>
                <a:spcPts val="600"/>
              </a:spcBef>
              <a:spcAft>
                <a:spcPts val="600"/>
              </a:spcAft>
              <a:buClr>
                <a:schemeClr val="accent2"/>
              </a:buClr>
              <a:buSzPct val="100000"/>
              <a:buBlip>
                <a:blip r:embed="rId3"/>
              </a:buBlip>
            </a:pPr>
            <a:r>
              <a:rPr lang="en-US" sz="1900" dirty="0">
                <a:solidFill>
                  <a:srgbClr val="505050"/>
                </a:solidFill>
                <a:latin typeface="+mn-lt"/>
                <a:ea typeface="+mn-ea"/>
                <a:cs typeface="+mn-cs"/>
              </a:rPr>
              <a:t>Highest priority job in the queue will be picked to run when a slot becomes available</a:t>
            </a:r>
          </a:p>
          <a:p>
            <a:pPr marL="395288" lvl="0" indent="-282575" defTabSz="914400" fontAlgn="auto">
              <a:lnSpc>
                <a:spcPct val="100000"/>
              </a:lnSpc>
              <a:spcBef>
                <a:spcPts val="600"/>
              </a:spcBef>
              <a:spcAft>
                <a:spcPts val="600"/>
              </a:spcAft>
              <a:buClr>
                <a:schemeClr val="accent2"/>
              </a:buClr>
              <a:buSzPct val="100000"/>
              <a:buBlip>
                <a:blip r:embed="rId3"/>
              </a:buBlip>
            </a:pPr>
            <a:r>
              <a:rPr lang="en-US" sz="1900" dirty="0">
                <a:solidFill>
                  <a:srgbClr val="505050"/>
                </a:solidFill>
                <a:latin typeface="+mn-lt"/>
                <a:ea typeface="+mn-ea"/>
                <a:cs typeface="+mn-cs"/>
              </a:rPr>
              <a:t>Priority of job is set at submission time. It does not depend on time of submission</a:t>
            </a:r>
          </a:p>
          <a:p>
            <a:pPr marL="395288" lvl="1" indent="-282575" defTabSz="914400" fontAlgn="auto">
              <a:lnSpc>
                <a:spcPct val="100000"/>
              </a:lnSpc>
              <a:spcBef>
                <a:spcPts val="600"/>
              </a:spcBef>
              <a:spcAft>
                <a:spcPts val="600"/>
              </a:spcAft>
              <a:buClr>
                <a:schemeClr val="accent2"/>
              </a:buClr>
              <a:buSzPct val="100000"/>
              <a:buBlip>
                <a:blip r:embed="rId3"/>
              </a:buBlip>
            </a:pPr>
            <a:r>
              <a:rPr lang="en-US" sz="1900" dirty="0">
                <a:solidFill>
                  <a:srgbClr val="505050"/>
                </a:solidFill>
                <a:ea typeface="+mn-ea"/>
              </a:rPr>
              <a:t>If a job with priority=30 is now submitted, it will jump to the head of the queue</a:t>
            </a:r>
          </a:p>
        </p:txBody>
      </p:sp>
      <p:sp>
        <p:nvSpPr>
          <p:cNvPr id="2" name="Title 1"/>
          <p:cNvSpPr>
            <a:spLocks noGrp="1"/>
          </p:cNvSpPr>
          <p:nvPr>
            <p:ph type="title"/>
          </p:nvPr>
        </p:nvSpPr>
        <p:spPr/>
        <p:txBody>
          <a:bodyPr/>
          <a:lstStyle/>
          <a:p>
            <a:r>
              <a:rPr lang="en-US" dirty="0"/>
              <a:t>Job queues and priority</a:t>
            </a:r>
          </a:p>
        </p:txBody>
      </p:sp>
      <p:sp>
        <p:nvSpPr>
          <p:cNvPr id="4" name="Rounded Rectangle 3"/>
          <p:cNvSpPr/>
          <p:nvPr/>
        </p:nvSpPr>
        <p:spPr bwMode="auto">
          <a:xfrm>
            <a:off x="8578431" y="1746915"/>
            <a:ext cx="3178594" cy="3398333"/>
          </a:xfrm>
          <a:prstGeom prst="roundRect">
            <a:avLst>
              <a:gd name="adj" fmla="val 0"/>
            </a:avLst>
          </a:prstGeom>
          <a:solidFill>
            <a:schemeClr val="bg1"/>
          </a:solidFill>
          <a:ln w="7620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Running Jobs</a:t>
            </a:r>
          </a:p>
        </p:txBody>
      </p:sp>
      <p:grpSp>
        <p:nvGrpSpPr>
          <p:cNvPr id="2053" name="Group 2052"/>
          <p:cNvGrpSpPr/>
          <p:nvPr/>
        </p:nvGrpSpPr>
        <p:grpSpPr>
          <a:xfrm>
            <a:off x="9714865" y="2229595"/>
            <a:ext cx="782320" cy="786384"/>
            <a:chOff x="9817944" y="2348129"/>
            <a:chExt cx="782320" cy="650240"/>
          </a:xfrm>
        </p:grpSpPr>
        <p:sp>
          <p:nvSpPr>
            <p:cNvPr id="18" name="Oval 17"/>
            <p:cNvSpPr/>
            <p:nvPr/>
          </p:nvSpPr>
          <p:spPr bwMode="auto">
            <a:xfrm>
              <a:off x="9817944" y="2348129"/>
              <a:ext cx="782320" cy="6502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Job#1</a:t>
              </a:r>
            </a:p>
          </p:txBody>
        </p:sp>
        <p:sp>
          <p:nvSpPr>
            <p:cNvPr id="19" name="TextBox 18"/>
            <p:cNvSpPr txBox="1"/>
            <p:nvPr/>
          </p:nvSpPr>
          <p:spPr>
            <a:xfrm>
              <a:off x="9902129" y="2548600"/>
              <a:ext cx="65" cy="2290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054" name="Group 2053"/>
          <p:cNvGrpSpPr/>
          <p:nvPr/>
        </p:nvGrpSpPr>
        <p:grpSpPr>
          <a:xfrm>
            <a:off x="8784427" y="3770026"/>
            <a:ext cx="786384" cy="786384"/>
            <a:chOff x="8560939" y="3589644"/>
            <a:chExt cx="833120" cy="650240"/>
          </a:xfrm>
        </p:grpSpPr>
        <p:sp>
          <p:nvSpPr>
            <p:cNvPr id="20" name="Oval 19"/>
            <p:cNvSpPr/>
            <p:nvPr/>
          </p:nvSpPr>
          <p:spPr bwMode="auto">
            <a:xfrm>
              <a:off x="8560939" y="3589644"/>
              <a:ext cx="833120" cy="6502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Job#2</a:t>
              </a:r>
            </a:p>
          </p:txBody>
        </p:sp>
        <p:sp>
          <p:nvSpPr>
            <p:cNvPr id="23" name="TextBox 22"/>
            <p:cNvSpPr txBox="1"/>
            <p:nvPr/>
          </p:nvSpPr>
          <p:spPr>
            <a:xfrm>
              <a:off x="8670524" y="3790115"/>
              <a:ext cx="69" cy="2290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055" name="Group 2054"/>
          <p:cNvGrpSpPr/>
          <p:nvPr/>
        </p:nvGrpSpPr>
        <p:grpSpPr>
          <a:xfrm>
            <a:off x="10879721" y="3770026"/>
            <a:ext cx="786384" cy="786384"/>
            <a:chOff x="11009977" y="3736174"/>
            <a:chExt cx="848210" cy="650240"/>
          </a:xfrm>
        </p:grpSpPr>
        <p:sp>
          <p:nvSpPr>
            <p:cNvPr id="21" name="Oval 20"/>
            <p:cNvSpPr/>
            <p:nvPr/>
          </p:nvSpPr>
          <p:spPr bwMode="auto">
            <a:xfrm>
              <a:off x="11009977" y="3736174"/>
              <a:ext cx="848210" cy="6502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Job#3</a:t>
              </a:r>
            </a:p>
          </p:txBody>
        </p:sp>
        <p:sp>
          <p:nvSpPr>
            <p:cNvPr id="24" name="TextBox 23"/>
            <p:cNvSpPr txBox="1"/>
            <p:nvPr/>
          </p:nvSpPr>
          <p:spPr>
            <a:xfrm>
              <a:off x="11085884" y="3936645"/>
              <a:ext cx="696397" cy="2290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6" name="TextBox 25"/>
          <p:cNvSpPr txBox="1"/>
          <p:nvPr/>
        </p:nvSpPr>
        <p:spPr>
          <a:xfrm>
            <a:off x="8353424" y="5219895"/>
            <a:ext cx="340360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Current Running Jobs Limit = 3</a:t>
            </a:r>
          </a:p>
        </p:txBody>
      </p:sp>
      <p:sp>
        <p:nvSpPr>
          <p:cNvPr id="40" name="Cube 39"/>
          <p:cNvSpPr/>
          <p:nvPr/>
        </p:nvSpPr>
        <p:spPr bwMode="auto">
          <a:xfrm>
            <a:off x="5449453" y="3177244"/>
            <a:ext cx="777341" cy="579120"/>
          </a:xfrm>
          <a:prstGeom prst="cub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Cube 8"/>
          <p:cNvSpPr/>
          <p:nvPr/>
        </p:nvSpPr>
        <p:spPr bwMode="auto">
          <a:xfrm>
            <a:off x="6113845" y="3177244"/>
            <a:ext cx="777341" cy="579120"/>
          </a:xfrm>
          <a:prstGeom prst="cub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Cube 34"/>
          <p:cNvSpPr/>
          <p:nvPr/>
        </p:nvSpPr>
        <p:spPr bwMode="auto">
          <a:xfrm>
            <a:off x="6781646" y="3177244"/>
            <a:ext cx="777341" cy="579120"/>
          </a:xfrm>
          <a:prstGeom prst="cub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Cube 33"/>
          <p:cNvSpPr/>
          <p:nvPr/>
        </p:nvSpPr>
        <p:spPr bwMode="auto">
          <a:xfrm>
            <a:off x="7458927" y="3177244"/>
            <a:ext cx="777341" cy="579120"/>
          </a:xfrm>
          <a:prstGeom prst="cub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TextBox 13"/>
          <p:cNvSpPr txBox="1"/>
          <p:nvPr/>
        </p:nvSpPr>
        <p:spPr>
          <a:xfrm>
            <a:off x="7492914" y="3423616"/>
            <a:ext cx="522579"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Pri</a:t>
            </a:r>
            <a:r>
              <a:rPr kumimoji="0" lang="en-US" sz="1400" b="0" i="0" u="none" strike="noStrike" kern="1200" cap="none" spc="0" normalizeH="0" baseline="0" noProof="0" dirty="0">
                <a:ln>
                  <a:noFill/>
                </a:ln>
                <a:solidFill>
                  <a:srgbClr val="FFFFFF"/>
                </a:solidFill>
                <a:effectLst/>
                <a:uLnTx/>
                <a:uFillTx/>
                <a:latin typeface="Segoe UI"/>
                <a:ea typeface="+mn-ea"/>
                <a:cs typeface="+mn-cs"/>
              </a:rPr>
              <a:t>=50</a:t>
            </a:r>
          </a:p>
        </p:txBody>
      </p:sp>
      <p:sp>
        <p:nvSpPr>
          <p:cNvPr id="16" name="TextBox 15"/>
          <p:cNvSpPr txBox="1"/>
          <p:nvPr/>
        </p:nvSpPr>
        <p:spPr>
          <a:xfrm>
            <a:off x="6854936" y="3423616"/>
            <a:ext cx="522579"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Pri</a:t>
            </a:r>
            <a:r>
              <a:rPr kumimoji="0" lang="en-US" sz="1400" b="0" i="0" u="none" strike="noStrike" kern="1200" cap="none" spc="0" normalizeH="0" baseline="0" noProof="0" dirty="0">
                <a:ln>
                  <a:noFill/>
                </a:ln>
                <a:solidFill>
                  <a:srgbClr val="FFFFFF"/>
                </a:solidFill>
                <a:effectLst/>
                <a:uLnTx/>
                <a:uFillTx/>
                <a:latin typeface="Segoe UI"/>
                <a:ea typeface="+mn-ea"/>
                <a:cs typeface="+mn-cs"/>
              </a:rPr>
              <a:t>=70</a:t>
            </a:r>
          </a:p>
        </p:txBody>
      </p:sp>
      <p:sp>
        <p:nvSpPr>
          <p:cNvPr id="17" name="TextBox 16"/>
          <p:cNvSpPr txBox="1"/>
          <p:nvPr/>
        </p:nvSpPr>
        <p:spPr>
          <a:xfrm>
            <a:off x="6180059" y="3423616"/>
            <a:ext cx="522579"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Pri</a:t>
            </a:r>
            <a:r>
              <a:rPr kumimoji="0" lang="en-US" sz="1400" b="0" i="0" u="none" strike="noStrike" kern="1200" cap="none" spc="0" normalizeH="0" baseline="0" noProof="0" dirty="0">
                <a:ln>
                  <a:noFill/>
                </a:ln>
                <a:solidFill>
                  <a:srgbClr val="FFFFFF"/>
                </a:solidFill>
                <a:effectLst/>
                <a:uLnTx/>
                <a:uFillTx/>
                <a:latin typeface="Segoe UI"/>
                <a:ea typeface="+mn-ea"/>
                <a:cs typeface="+mn-cs"/>
              </a:rPr>
              <a:t>=80</a:t>
            </a:r>
          </a:p>
        </p:txBody>
      </p:sp>
      <p:cxnSp>
        <p:nvCxnSpPr>
          <p:cNvPr id="13" name="Straight Arrow Connector 12"/>
          <p:cNvCxnSpPr/>
          <p:nvPr/>
        </p:nvCxnSpPr>
        <p:spPr>
          <a:xfrm>
            <a:off x="8236744" y="3417721"/>
            <a:ext cx="304193" cy="0"/>
          </a:xfrm>
          <a:prstGeom prst="straightConnector1">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bwMode="auto">
          <a:xfrm>
            <a:off x="5124450" y="3800732"/>
            <a:ext cx="2603500" cy="1943700"/>
          </a:xfrm>
          <a:custGeom>
            <a:avLst/>
            <a:gdLst>
              <a:gd name="connsiteX0" fmla="*/ 0 w 2743200"/>
              <a:gd name="connsiteY0" fmla="*/ 1955800 h 1955800"/>
              <a:gd name="connsiteX1" fmla="*/ 2743200 w 2743200"/>
              <a:gd name="connsiteY1" fmla="*/ 1955800 h 1955800"/>
              <a:gd name="connsiteX2" fmla="*/ 2743200 w 2743200"/>
              <a:gd name="connsiteY2" fmla="*/ 0 h 1955800"/>
            </a:gdLst>
            <a:ahLst/>
            <a:cxnLst>
              <a:cxn ang="0">
                <a:pos x="connsiteX0" y="connsiteY0"/>
              </a:cxn>
              <a:cxn ang="0">
                <a:pos x="connsiteX1" y="connsiteY1"/>
              </a:cxn>
              <a:cxn ang="0">
                <a:pos x="connsiteX2" y="connsiteY2"/>
              </a:cxn>
            </a:cxnLst>
            <a:rect l="l" t="t" r="r" b="b"/>
            <a:pathLst>
              <a:path w="2743200" h="1955800">
                <a:moveTo>
                  <a:pt x="0" y="1955800"/>
                </a:moveTo>
                <a:lnTo>
                  <a:pt x="2743200" y="1955800"/>
                </a:lnTo>
                <a:lnTo>
                  <a:pt x="2743200" y="0"/>
                </a:lnTo>
              </a:path>
            </a:pathLst>
          </a:cu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TextBox 54"/>
          <p:cNvSpPr txBox="1"/>
          <p:nvPr/>
        </p:nvSpPr>
        <p:spPr>
          <a:xfrm>
            <a:off x="7492914" y="3424581"/>
            <a:ext cx="522579"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FFFF00"/>
                </a:solidFill>
                <a:effectLst/>
                <a:uLnTx/>
                <a:uFillTx/>
                <a:latin typeface="Segoe UI"/>
                <a:ea typeface="+mn-ea"/>
                <a:cs typeface="+mn-cs"/>
              </a:rPr>
              <a:t>Pri</a:t>
            </a:r>
            <a:r>
              <a:rPr kumimoji="0" lang="en-US" sz="1400" b="0" i="0" u="none" strike="noStrike" kern="1200" cap="none" spc="0" normalizeH="0" baseline="0" noProof="0" dirty="0">
                <a:ln>
                  <a:noFill/>
                </a:ln>
                <a:solidFill>
                  <a:srgbClr val="FFFF00"/>
                </a:solidFill>
                <a:effectLst/>
                <a:uLnTx/>
                <a:uFillTx/>
                <a:latin typeface="Segoe UI"/>
                <a:ea typeface="+mn-ea"/>
                <a:cs typeface="+mn-cs"/>
              </a:rPr>
              <a:t>=30</a:t>
            </a:r>
          </a:p>
        </p:txBody>
      </p:sp>
      <p:sp>
        <p:nvSpPr>
          <p:cNvPr id="56" name="TextBox 55"/>
          <p:cNvSpPr txBox="1"/>
          <p:nvPr/>
        </p:nvSpPr>
        <p:spPr>
          <a:xfrm>
            <a:off x="6854936" y="3424581"/>
            <a:ext cx="522579"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Pri</a:t>
            </a:r>
            <a:r>
              <a:rPr kumimoji="0" lang="en-US" sz="1400" b="0" i="0" u="none" strike="noStrike" kern="1200" cap="none" spc="0" normalizeH="0" baseline="0" noProof="0" dirty="0">
                <a:ln>
                  <a:noFill/>
                </a:ln>
                <a:solidFill>
                  <a:srgbClr val="FFFFFF"/>
                </a:solidFill>
                <a:effectLst/>
                <a:uLnTx/>
                <a:uFillTx/>
                <a:latin typeface="Segoe UI"/>
                <a:ea typeface="+mn-ea"/>
                <a:cs typeface="+mn-cs"/>
              </a:rPr>
              <a:t>=50</a:t>
            </a:r>
          </a:p>
        </p:txBody>
      </p:sp>
      <p:sp>
        <p:nvSpPr>
          <p:cNvPr id="57" name="TextBox 56"/>
          <p:cNvSpPr txBox="1"/>
          <p:nvPr/>
        </p:nvSpPr>
        <p:spPr>
          <a:xfrm>
            <a:off x="6180059" y="3424581"/>
            <a:ext cx="522579"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Pri</a:t>
            </a:r>
            <a:r>
              <a:rPr kumimoji="0" lang="en-US" sz="1400" b="0" i="0" u="none" strike="noStrike" kern="1200" cap="none" spc="0" normalizeH="0" baseline="0" noProof="0" dirty="0">
                <a:ln>
                  <a:noFill/>
                </a:ln>
                <a:solidFill>
                  <a:srgbClr val="FFFFFF"/>
                </a:solidFill>
                <a:effectLst/>
                <a:uLnTx/>
                <a:uFillTx/>
                <a:latin typeface="Segoe UI"/>
                <a:ea typeface="+mn-ea"/>
                <a:cs typeface="+mn-cs"/>
              </a:rPr>
              <a:t>=70</a:t>
            </a:r>
          </a:p>
        </p:txBody>
      </p:sp>
      <p:sp>
        <p:nvSpPr>
          <p:cNvPr id="58" name="TextBox 57"/>
          <p:cNvSpPr txBox="1"/>
          <p:nvPr/>
        </p:nvSpPr>
        <p:spPr>
          <a:xfrm>
            <a:off x="5507526" y="3424581"/>
            <a:ext cx="522579"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Pri</a:t>
            </a:r>
            <a:r>
              <a:rPr kumimoji="0" lang="en-US" sz="1400" b="0" i="0" u="none" strike="noStrike" kern="1200" cap="none" spc="0" normalizeH="0" baseline="0" noProof="0" dirty="0">
                <a:ln>
                  <a:noFill/>
                </a:ln>
                <a:solidFill>
                  <a:srgbClr val="FFFFFF"/>
                </a:solidFill>
                <a:effectLst/>
                <a:uLnTx/>
                <a:uFillTx/>
                <a:latin typeface="Segoe UI"/>
                <a:ea typeface="+mn-ea"/>
                <a:cs typeface="+mn-cs"/>
              </a:rPr>
              <a:t>=80</a:t>
            </a:r>
          </a:p>
        </p:txBody>
      </p:sp>
      <p:grpSp>
        <p:nvGrpSpPr>
          <p:cNvPr id="63" name="Group 62"/>
          <p:cNvGrpSpPr/>
          <p:nvPr/>
        </p:nvGrpSpPr>
        <p:grpSpPr>
          <a:xfrm>
            <a:off x="9620828" y="3134472"/>
            <a:ext cx="1087812" cy="744770"/>
            <a:chOff x="3595750" y="3452104"/>
            <a:chExt cx="1087812" cy="744770"/>
          </a:xfrm>
        </p:grpSpPr>
        <p:sp>
          <p:nvSpPr>
            <p:cNvPr id="64" name="Donut 15"/>
            <p:cNvSpPr/>
            <p:nvPr/>
          </p:nvSpPr>
          <p:spPr>
            <a:xfrm rot="20036216">
              <a:off x="3595750" y="3826835"/>
              <a:ext cx="397969" cy="370039"/>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p:cNvGrpSpPr/>
            <p:nvPr/>
          </p:nvGrpSpPr>
          <p:grpSpPr>
            <a:xfrm>
              <a:off x="3656974" y="3471154"/>
              <a:ext cx="321788" cy="383250"/>
              <a:chOff x="2912679" y="2427229"/>
              <a:chExt cx="321788" cy="383250"/>
            </a:xfrm>
            <a:solidFill>
              <a:srgbClr val="7F7F7F"/>
            </a:solidFill>
          </p:grpSpPr>
          <p:sp>
            <p:nvSpPr>
              <p:cNvPr id="71" name="Oval 70"/>
              <p:cNvSpPr/>
              <p:nvPr/>
            </p:nvSpPr>
            <p:spPr>
              <a:xfrm>
                <a:off x="3099168" y="2427229"/>
                <a:ext cx="85604" cy="85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71"/>
              <p:cNvSpPr/>
              <p:nvPr/>
            </p:nvSpPr>
            <p:spPr>
              <a:xfrm>
                <a:off x="2912679" y="2518012"/>
                <a:ext cx="321788" cy="292467"/>
              </a:xfrm>
              <a:custGeom>
                <a:avLst/>
                <a:gdLst>
                  <a:gd name="connsiteX0" fmla="*/ 882650 w 1346200"/>
                  <a:gd name="connsiteY0" fmla="*/ 0 h 1339850"/>
                  <a:gd name="connsiteX1" fmla="*/ 336550 w 1346200"/>
                  <a:gd name="connsiteY1" fmla="*/ 0 h 1339850"/>
                  <a:gd name="connsiteX2" fmla="*/ 133350 w 1346200"/>
                  <a:gd name="connsiteY2" fmla="*/ 266700 h 1339850"/>
                  <a:gd name="connsiteX3" fmla="*/ 273050 w 1346200"/>
                  <a:gd name="connsiteY3" fmla="*/ 387350 h 1339850"/>
                  <a:gd name="connsiteX4" fmla="*/ 431800 w 1346200"/>
                  <a:gd name="connsiteY4" fmla="*/ 228600 h 1339850"/>
                  <a:gd name="connsiteX5" fmla="*/ 609600 w 1346200"/>
                  <a:gd name="connsiteY5" fmla="*/ 228600 h 1339850"/>
                  <a:gd name="connsiteX6" fmla="*/ 438150 w 1346200"/>
                  <a:gd name="connsiteY6" fmla="*/ 400050 h 1339850"/>
                  <a:gd name="connsiteX7" fmla="*/ 323850 w 1346200"/>
                  <a:gd name="connsiteY7" fmla="*/ 857250 h 1339850"/>
                  <a:gd name="connsiteX8" fmla="*/ 0 w 1346200"/>
                  <a:gd name="connsiteY8" fmla="*/ 857250 h 1339850"/>
                  <a:gd name="connsiteX9" fmla="*/ 0 w 1346200"/>
                  <a:gd name="connsiteY9" fmla="*/ 1092200 h 1339850"/>
                  <a:gd name="connsiteX10" fmla="*/ 520700 w 1346200"/>
                  <a:gd name="connsiteY10" fmla="*/ 1092200 h 1339850"/>
                  <a:gd name="connsiteX11" fmla="*/ 622300 w 1346200"/>
                  <a:gd name="connsiteY11" fmla="*/ 742950 h 1339850"/>
                  <a:gd name="connsiteX12" fmla="*/ 876300 w 1346200"/>
                  <a:gd name="connsiteY12" fmla="*/ 1339850 h 1339850"/>
                  <a:gd name="connsiteX13" fmla="*/ 1111250 w 1346200"/>
                  <a:gd name="connsiteY13" fmla="*/ 1219200 h 1339850"/>
                  <a:gd name="connsiteX14" fmla="*/ 812800 w 1346200"/>
                  <a:gd name="connsiteY14" fmla="*/ 539750 h 1339850"/>
                  <a:gd name="connsiteX15" fmla="*/ 933450 w 1346200"/>
                  <a:gd name="connsiteY15" fmla="*/ 349250 h 1339850"/>
                  <a:gd name="connsiteX16" fmla="*/ 1060450 w 1346200"/>
                  <a:gd name="connsiteY16" fmla="*/ 508000 h 1339850"/>
                  <a:gd name="connsiteX17" fmla="*/ 1346200 w 1346200"/>
                  <a:gd name="connsiteY17" fmla="*/ 508000 h 1339850"/>
                  <a:gd name="connsiteX18" fmla="*/ 1346200 w 1346200"/>
                  <a:gd name="connsiteY18" fmla="*/ 304800 h 1339850"/>
                  <a:gd name="connsiteX19" fmla="*/ 1162050 w 1346200"/>
                  <a:gd name="connsiteY19" fmla="*/ 304800 h 1339850"/>
                  <a:gd name="connsiteX20" fmla="*/ 882650 w 1346200"/>
                  <a:gd name="connsiteY20" fmla="*/ 0 h 1339850"/>
                  <a:gd name="connsiteX0" fmla="*/ 882650 w 1369483"/>
                  <a:gd name="connsiteY0" fmla="*/ 0 h 1339850"/>
                  <a:gd name="connsiteX1" fmla="*/ 336550 w 1369483"/>
                  <a:gd name="connsiteY1" fmla="*/ 0 h 1339850"/>
                  <a:gd name="connsiteX2" fmla="*/ 133350 w 1369483"/>
                  <a:gd name="connsiteY2" fmla="*/ 266700 h 1339850"/>
                  <a:gd name="connsiteX3" fmla="*/ 273050 w 1369483"/>
                  <a:gd name="connsiteY3" fmla="*/ 387350 h 1339850"/>
                  <a:gd name="connsiteX4" fmla="*/ 431800 w 1369483"/>
                  <a:gd name="connsiteY4" fmla="*/ 228600 h 1339850"/>
                  <a:gd name="connsiteX5" fmla="*/ 609600 w 1369483"/>
                  <a:gd name="connsiteY5" fmla="*/ 228600 h 1339850"/>
                  <a:gd name="connsiteX6" fmla="*/ 438150 w 1369483"/>
                  <a:gd name="connsiteY6" fmla="*/ 400050 h 1339850"/>
                  <a:gd name="connsiteX7" fmla="*/ 323850 w 1369483"/>
                  <a:gd name="connsiteY7" fmla="*/ 857250 h 1339850"/>
                  <a:gd name="connsiteX8" fmla="*/ 0 w 1369483"/>
                  <a:gd name="connsiteY8" fmla="*/ 857250 h 1339850"/>
                  <a:gd name="connsiteX9" fmla="*/ 0 w 1369483"/>
                  <a:gd name="connsiteY9" fmla="*/ 1092200 h 1339850"/>
                  <a:gd name="connsiteX10" fmla="*/ 520700 w 1369483"/>
                  <a:gd name="connsiteY10" fmla="*/ 1092200 h 1339850"/>
                  <a:gd name="connsiteX11" fmla="*/ 622300 w 1369483"/>
                  <a:gd name="connsiteY11" fmla="*/ 742950 h 1339850"/>
                  <a:gd name="connsiteX12" fmla="*/ 876300 w 1369483"/>
                  <a:gd name="connsiteY12" fmla="*/ 1339850 h 1339850"/>
                  <a:gd name="connsiteX13" fmla="*/ 1111250 w 1369483"/>
                  <a:gd name="connsiteY13" fmla="*/ 1219200 h 1339850"/>
                  <a:gd name="connsiteX14" fmla="*/ 812800 w 1369483"/>
                  <a:gd name="connsiteY14" fmla="*/ 539750 h 1339850"/>
                  <a:gd name="connsiteX15" fmla="*/ 933450 w 1369483"/>
                  <a:gd name="connsiteY15" fmla="*/ 349250 h 1339850"/>
                  <a:gd name="connsiteX16" fmla="*/ 1060450 w 1369483"/>
                  <a:gd name="connsiteY16" fmla="*/ 508000 h 1339850"/>
                  <a:gd name="connsiteX17" fmla="*/ 1346200 w 1369483"/>
                  <a:gd name="connsiteY17" fmla="*/ 508000 h 1339850"/>
                  <a:gd name="connsiteX18" fmla="*/ 1346200 w 1369483"/>
                  <a:gd name="connsiteY18" fmla="*/ 304800 h 1339850"/>
                  <a:gd name="connsiteX19" fmla="*/ 1162050 w 1369483"/>
                  <a:gd name="connsiteY19" fmla="*/ 304800 h 1339850"/>
                  <a:gd name="connsiteX20" fmla="*/ 882650 w 1369483"/>
                  <a:gd name="connsiteY20" fmla="*/ 0 h 1339850"/>
                  <a:gd name="connsiteX0" fmla="*/ 882650 w 1386388"/>
                  <a:gd name="connsiteY0" fmla="*/ 0 h 1339850"/>
                  <a:gd name="connsiteX1" fmla="*/ 336550 w 1386388"/>
                  <a:gd name="connsiteY1" fmla="*/ 0 h 1339850"/>
                  <a:gd name="connsiteX2" fmla="*/ 133350 w 1386388"/>
                  <a:gd name="connsiteY2" fmla="*/ 266700 h 1339850"/>
                  <a:gd name="connsiteX3" fmla="*/ 273050 w 1386388"/>
                  <a:gd name="connsiteY3" fmla="*/ 387350 h 1339850"/>
                  <a:gd name="connsiteX4" fmla="*/ 431800 w 1386388"/>
                  <a:gd name="connsiteY4" fmla="*/ 228600 h 1339850"/>
                  <a:gd name="connsiteX5" fmla="*/ 609600 w 1386388"/>
                  <a:gd name="connsiteY5" fmla="*/ 228600 h 1339850"/>
                  <a:gd name="connsiteX6" fmla="*/ 438150 w 1386388"/>
                  <a:gd name="connsiteY6" fmla="*/ 400050 h 1339850"/>
                  <a:gd name="connsiteX7" fmla="*/ 323850 w 1386388"/>
                  <a:gd name="connsiteY7" fmla="*/ 857250 h 1339850"/>
                  <a:gd name="connsiteX8" fmla="*/ 0 w 1386388"/>
                  <a:gd name="connsiteY8" fmla="*/ 857250 h 1339850"/>
                  <a:gd name="connsiteX9" fmla="*/ 0 w 1386388"/>
                  <a:gd name="connsiteY9" fmla="*/ 1092200 h 1339850"/>
                  <a:gd name="connsiteX10" fmla="*/ 520700 w 1386388"/>
                  <a:gd name="connsiteY10" fmla="*/ 1092200 h 1339850"/>
                  <a:gd name="connsiteX11" fmla="*/ 622300 w 1386388"/>
                  <a:gd name="connsiteY11" fmla="*/ 742950 h 1339850"/>
                  <a:gd name="connsiteX12" fmla="*/ 876300 w 1386388"/>
                  <a:gd name="connsiteY12" fmla="*/ 1339850 h 1339850"/>
                  <a:gd name="connsiteX13" fmla="*/ 1111250 w 1386388"/>
                  <a:gd name="connsiteY13" fmla="*/ 1219200 h 1339850"/>
                  <a:gd name="connsiteX14" fmla="*/ 812800 w 1386388"/>
                  <a:gd name="connsiteY14" fmla="*/ 539750 h 1339850"/>
                  <a:gd name="connsiteX15" fmla="*/ 933450 w 1386388"/>
                  <a:gd name="connsiteY15" fmla="*/ 349250 h 1339850"/>
                  <a:gd name="connsiteX16" fmla="*/ 1060450 w 1386388"/>
                  <a:gd name="connsiteY16" fmla="*/ 508000 h 1339850"/>
                  <a:gd name="connsiteX17" fmla="*/ 1346200 w 1386388"/>
                  <a:gd name="connsiteY17" fmla="*/ 508000 h 1339850"/>
                  <a:gd name="connsiteX18" fmla="*/ 1346200 w 1386388"/>
                  <a:gd name="connsiteY18" fmla="*/ 304800 h 1339850"/>
                  <a:gd name="connsiteX19" fmla="*/ 1162050 w 1386388"/>
                  <a:gd name="connsiteY19" fmla="*/ 304800 h 1339850"/>
                  <a:gd name="connsiteX20" fmla="*/ 882650 w 1386388"/>
                  <a:gd name="connsiteY20" fmla="*/ 0 h 1339850"/>
                  <a:gd name="connsiteX0" fmla="*/ 882650 w 1388174"/>
                  <a:gd name="connsiteY0" fmla="*/ 0 h 1339850"/>
                  <a:gd name="connsiteX1" fmla="*/ 336550 w 1388174"/>
                  <a:gd name="connsiteY1" fmla="*/ 0 h 1339850"/>
                  <a:gd name="connsiteX2" fmla="*/ 133350 w 1388174"/>
                  <a:gd name="connsiteY2" fmla="*/ 266700 h 1339850"/>
                  <a:gd name="connsiteX3" fmla="*/ 273050 w 1388174"/>
                  <a:gd name="connsiteY3" fmla="*/ 387350 h 1339850"/>
                  <a:gd name="connsiteX4" fmla="*/ 431800 w 1388174"/>
                  <a:gd name="connsiteY4" fmla="*/ 228600 h 1339850"/>
                  <a:gd name="connsiteX5" fmla="*/ 609600 w 1388174"/>
                  <a:gd name="connsiteY5" fmla="*/ 228600 h 1339850"/>
                  <a:gd name="connsiteX6" fmla="*/ 438150 w 1388174"/>
                  <a:gd name="connsiteY6" fmla="*/ 400050 h 1339850"/>
                  <a:gd name="connsiteX7" fmla="*/ 323850 w 1388174"/>
                  <a:gd name="connsiteY7" fmla="*/ 857250 h 1339850"/>
                  <a:gd name="connsiteX8" fmla="*/ 0 w 1388174"/>
                  <a:gd name="connsiteY8" fmla="*/ 857250 h 1339850"/>
                  <a:gd name="connsiteX9" fmla="*/ 0 w 1388174"/>
                  <a:gd name="connsiteY9" fmla="*/ 1092200 h 1339850"/>
                  <a:gd name="connsiteX10" fmla="*/ 520700 w 1388174"/>
                  <a:gd name="connsiteY10" fmla="*/ 1092200 h 1339850"/>
                  <a:gd name="connsiteX11" fmla="*/ 622300 w 1388174"/>
                  <a:gd name="connsiteY11" fmla="*/ 742950 h 1339850"/>
                  <a:gd name="connsiteX12" fmla="*/ 876300 w 1388174"/>
                  <a:gd name="connsiteY12" fmla="*/ 1339850 h 1339850"/>
                  <a:gd name="connsiteX13" fmla="*/ 1111250 w 1388174"/>
                  <a:gd name="connsiteY13" fmla="*/ 1219200 h 1339850"/>
                  <a:gd name="connsiteX14" fmla="*/ 812800 w 1388174"/>
                  <a:gd name="connsiteY14" fmla="*/ 539750 h 1339850"/>
                  <a:gd name="connsiteX15" fmla="*/ 933450 w 1388174"/>
                  <a:gd name="connsiteY15" fmla="*/ 349250 h 1339850"/>
                  <a:gd name="connsiteX16" fmla="*/ 1060450 w 1388174"/>
                  <a:gd name="connsiteY16" fmla="*/ 508000 h 1339850"/>
                  <a:gd name="connsiteX17" fmla="*/ 1346200 w 1388174"/>
                  <a:gd name="connsiteY17" fmla="*/ 508000 h 1339850"/>
                  <a:gd name="connsiteX18" fmla="*/ 1346200 w 1388174"/>
                  <a:gd name="connsiteY18" fmla="*/ 304800 h 1339850"/>
                  <a:gd name="connsiteX19" fmla="*/ 1162050 w 1388174"/>
                  <a:gd name="connsiteY19" fmla="*/ 304800 h 1339850"/>
                  <a:gd name="connsiteX20" fmla="*/ 882650 w 1388174"/>
                  <a:gd name="connsiteY20" fmla="*/ 0 h 1339850"/>
                  <a:gd name="connsiteX0" fmla="*/ 882650 w 1381596"/>
                  <a:gd name="connsiteY0" fmla="*/ 0 h 1339850"/>
                  <a:gd name="connsiteX1" fmla="*/ 336550 w 1381596"/>
                  <a:gd name="connsiteY1" fmla="*/ 0 h 1339850"/>
                  <a:gd name="connsiteX2" fmla="*/ 133350 w 1381596"/>
                  <a:gd name="connsiteY2" fmla="*/ 266700 h 1339850"/>
                  <a:gd name="connsiteX3" fmla="*/ 273050 w 1381596"/>
                  <a:gd name="connsiteY3" fmla="*/ 387350 h 1339850"/>
                  <a:gd name="connsiteX4" fmla="*/ 431800 w 1381596"/>
                  <a:gd name="connsiteY4" fmla="*/ 228600 h 1339850"/>
                  <a:gd name="connsiteX5" fmla="*/ 609600 w 1381596"/>
                  <a:gd name="connsiteY5" fmla="*/ 228600 h 1339850"/>
                  <a:gd name="connsiteX6" fmla="*/ 438150 w 1381596"/>
                  <a:gd name="connsiteY6" fmla="*/ 400050 h 1339850"/>
                  <a:gd name="connsiteX7" fmla="*/ 323850 w 1381596"/>
                  <a:gd name="connsiteY7" fmla="*/ 857250 h 1339850"/>
                  <a:gd name="connsiteX8" fmla="*/ 0 w 1381596"/>
                  <a:gd name="connsiteY8" fmla="*/ 857250 h 1339850"/>
                  <a:gd name="connsiteX9" fmla="*/ 0 w 1381596"/>
                  <a:gd name="connsiteY9" fmla="*/ 1092200 h 1339850"/>
                  <a:gd name="connsiteX10" fmla="*/ 520700 w 1381596"/>
                  <a:gd name="connsiteY10" fmla="*/ 1092200 h 1339850"/>
                  <a:gd name="connsiteX11" fmla="*/ 622300 w 1381596"/>
                  <a:gd name="connsiteY11" fmla="*/ 742950 h 1339850"/>
                  <a:gd name="connsiteX12" fmla="*/ 876300 w 1381596"/>
                  <a:gd name="connsiteY12" fmla="*/ 1339850 h 1339850"/>
                  <a:gd name="connsiteX13" fmla="*/ 1111250 w 1381596"/>
                  <a:gd name="connsiteY13" fmla="*/ 1219200 h 1339850"/>
                  <a:gd name="connsiteX14" fmla="*/ 812800 w 1381596"/>
                  <a:gd name="connsiteY14" fmla="*/ 539750 h 1339850"/>
                  <a:gd name="connsiteX15" fmla="*/ 933450 w 1381596"/>
                  <a:gd name="connsiteY15" fmla="*/ 349250 h 1339850"/>
                  <a:gd name="connsiteX16" fmla="*/ 1060450 w 1381596"/>
                  <a:gd name="connsiteY16" fmla="*/ 508000 h 1339850"/>
                  <a:gd name="connsiteX17" fmla="*/ 1346200 w 1381596"/>
                  <a:gd name="connsiteY17" fmla="*/ 508000 h 1339850"/>
                  <a:gd name="connsiteX18" fmla="*/ 1331912 w 1381596"/>
                  <a:gd name="connsiteY18" fmla="*/ 304800 h 1339850"/>
                  <a:gd name="connsiteX19" fmla="*/ 1162050 w 1381596"/>
                  <a:gd name="connsiteY19" fmla="*/ 304800 h 1339850"/>
                  <a:gd name="connsiteX20" fmla="*/ 882650 w 1381596"/>
                  <a:gd name="connsiteY20" fmla="*/ 0 h 1339850"/>
                  <a:gd name="connsiteX0" fmla="*/ 882650 w 1373886"/>
                  <a:gd name="connsiteY0" fmla="*/ 0 h 1339850"/>
                  <a:gd name="connsiteX1" fmla="*/ 336550 w 1373886"/>
                  <a:gd name="connsiteY1" fmla="*/ 0 h 1339850"/>
                  <a:gd name="connsiteX2" fmla="*/ 133350 w 1373886"/>
                  <a:gd name="connsiteY2" fmla="*/ 266700 h 1339850"/>
                  <a:gd name="connsiteX3" fmla="*/ 273050 w 1373886"/>
                  <a:gd name="connsiteY3" fmla="*/ 387350 h 1339850"/>
                  <a:gd name="connsiteX4" fmla="*/ 431800 w 1373886"/>
                  <a:gd name="connsiteY4" fmla="*/ 228600 h 1339850"/>
                  <a:gd name="connsiteX5" fmla="*/ 609600 w 1373886"/>
                  <a:gd name="connsiteY5" fmla="*/ 228600 h 1339850"/>
                  <a:gd name="connsiteX6" fmla="*/ 438150 w 1373886"/>
                  <a:gd name="connsiteY6" fmla="*/ 400050 h 1339850"/>
                  <a:gd name="connsiteX7" fmla="*/ 323850 w 1373886"/>
                  <a:gd name="connsiteY7" fmla="*/ 857250 h 1339850"/>
                  <a:gd name="connsiteX8" fmla="*/ 0 w 1373886"/>
                  <a:gd name="connsiteY8" fmla="*/ 857250 h 1339850"/>
                  <a:gd name="connsiteX9" fmla="*/ 0 w 1373886"/>
                  <a:gd name="connsiteY9" fmla="*/ 1092200 h 1339850"/>
                  <a:gd name="connsiteX10" fmla="*/ 520700 w 1373886"/>
                  <a:gd name="connsiteY10" fmla="*/ 1092200 h 1339850"/>
                  <a:gd name="connsiteX11" fmla="*/ 622300 w 1373886"/>
                  <a:gd name="connsiteY11" fmla="*/ 742950 h 1339850"/>
                  <a:gd name="connsiteX12" fmla="*/ 876300 w 1373886"/>
                  <a:gd name="connsiteY12" fmla="*/ 1339850 h 1339850"/>
                  <a:gd name="connsiteX13" fmla="*/ 1111250 w 1373886"/>
                  <a:gd name="connsiteY13" fmla="*/ 1219200 h 1339850"/>
                  <a:gd name="connsiteX14" fmla="*/ 812800 w 1373886"/>
                  <a:gd name="connsiteY14" fmla="*/ 539750 h 1339850"/>
                  <a:gd name="connsiteX15" fmla="*/ 933450 w 1373886"/>
                  <a:gd name="connsiteY15" fmla="*/ 349250 h 1339850"/>
                  <a:gd name="connsiteX16" fmla="*/ 1060450 w 1373886"/>
                  <a:gd name="connsiteY16" fmla="*/ 508000 h 1339850"/>
                  <a:gd name="connsiteX17" fmla="*/ 1331912 w 1373886"/>
                  <a:gd name="connsiteY17" fmla="*/ 510381 h 1339850"/>
                  <a:gd name="connsiteX18" fmla="*/ 1331912 w 1373886"/>
                  <a:gd name="connsiteY18" fmla="*/ 304800 h 1339850"/>
                  <a:gd name="connsiteX19" fmla="*/ 1162050 w 1373886"/>
                  <a:gd name="connsiteY19" fmla="*/ 304800 h 1339850"/>
                  <a:gd name="connsiteX20" fmla="*/ 882650 w 1373886"/>
                  <a:gd name="connsiteY20" fmla="*/ 0 h 1339850"/>
                  <a:gd name="connsiteX0" fmla="*/ 882650 w 1379344"/>
                  <a:gd name="connsiteY0" fmla="*/ 0 h 1339850"/>
                  <a:gd name="connsiteX1" fmla="*/ 336550 w 1379344"/>
                  <a:gd name="connsiteY1" fmla="*/ 0 h 1339850"/>
                  <a:gd name="connsiteX2" fmla="*/ 133350 w 1379344"/>
                  <a:gd name="connsiteY2" fmla="*/ 266700 h 1339850"/>
                  <a:gd name="connsiteX3" fmla="*/ 273050 w 1379344"/>
                  <a:gd name="connsiteY3" fmla="*/ 387350 h 1339850"/>
                  <a:gd name="connsiteX4" fmla="*/ 431800 w 1379344"/>
                  <a:gd name="connsiteY4" fmla="*/ 228600 h 1339850"/>
                  <a:gd name="connsiteX5" fmla="*/ 609600 w 1379344"/>
                  <a:gd name="connsiteY5" fmla="*/ 228600 h 1339850"/>
                  <a:gd name="connsiteX6" fmla="*/ 438150 w 1379344"/>
                  <a:gd name="connsiteY6" fmla="*/ 400050 h 1339850"/>
                  <a:gd name="connsiteX7" fmla="*/ 323850 w 1379344"/>
                  <a:gd name="connsiteY7" fmla="*/ 857250 h 1339850"/>
                  <a:gd name="connsiteX8" fmla="*/ 0 w 1379344"/>
                  <a:gd name="connsiteY8" fmla="*/ 857250 h 1339850"/>
                  <a:gd name="connsiteX9" fmla="*/ 0 w 1379344"/>
                  <a:gd name="connsiteY9" fmla="*/ 1092200 h 1339850"/>
                  <a:gd name="connsiteX10" fmla="*/ 520700 w 1379344"/>
                  <a:gd name="connsiteY10" fmla="*/ 1092200 h 1339850"/>
                  <a:gd name="connsiteX11" fmla="*/ 622300 w 1379344"/>
                  <a:gd name="connsiteY11" fmla="*/ 742950 h 1339850"/>
                  <a:gd name="connsiteX12" fmla="*/ 876300 w 1379344"/>
                  <a:gd name="connsiteY12" fmla="*/ 1339850 h 1339850"/>
                  <a:gd name="connsiteX13" fmla="*/ 1111250 w 1379344"/>
                  <a:gd name="connsiteY13" fmla="*/ 1219200 h 1339850"/>
                  <a:gd name="connsiteX14" fmla="*/ 812800 w 1379344"/>
                  <a:gd name="connsiteY14" fmla="*/ 539750 h 1339850"/>
                  <a:gd name="connsiteX15" fmla="*/ 933450 w 1379344"/>
                  <a:gd name="connsiteY15" fmla="*/ 349250 h 1339850"/>
                  <a:gd name="connsiteX16" fmla="*/ 1060450 w 1379344"/>
                  <a:gd name="connsiteY16" fmla="*/ 508000 h 1339850"/>
                  <a:gd name="connsiteX17" fmla="*/ 1331912 w 1379344"/>
                  <a:gd name="connsiteY17" fmla="*/ 510381 h 1339850"/>
                  <a:gd name="connsiteX18" fmla="*/ 1331912 w 1379344"/>
                  <a:gd name="connsiteY18" fmla="*/ 304800 h 1339850"/>
                  <a:gd name="connsiteX19" fmla="*/ 1162050 w 1379344"/>
                  <a:gd name="connsiteY19" fmla="*/ 304800 h 1339850"/>
                  <a:gd name="connsiteX20" fmla="*/ 882650 w 137934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73050 w 1381934"/>
                  <a:gd name="connsiteY3" fmla="*/ 387350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929216 w 1428500"/>
                  <a:gd name="connsiteY0" fmla="*/ 0 h 1339850"/>
                  <a:gd name="connsiteX1" fmla="*/ 383116 w 1428500"/>
                  <a:gd name="connsiteY1" fmla="*/ 0 h 1339850"/>
                  <a:gd name="connsiteX2" fmla="*/ 179916 w 1428500"/>
                  <a:gd name="connsiteY2" fmla="*/ 266700 h 1339850"/>
                  <a:gd name="connsiteX3" fmla="*/ 333903 w 1428500"/>
                  <a:gd name="connsiteY3" fmla="*/ 394494 h 1339850"/>
                  <a:gd name="connsiteX4" fmla="*/ 478366 w 1428500"/>
                  <a:gd name="connsiteY4" fmla="*/ 228600 h 1339850"/>
                  <a:gd name="connsiteX5" fmla="*/ 656166 w 1428500"/>
                  <a:gd name="connsiteY5" fmla="*/ 228600 h 1339850"/>
                  <a:gd name="connsiteX6" fmla="*/ 484716 w 1428500"/>
                  <a:gd name="connsiteY6" fmla="*/ 400050 h 1339850"/>
                  <a:gd name="connsiteX7" fmla="*/ 370416 w 1428500"/>
                  <a:gd name="connsiteY7" fmla="*/ 857250 h 1339850"/>
                  <a:gd name="connsiteX8" fmla="*/ 46566 w 1428500"/>
                  <a:gd name="connsiteY8" fmla="*/ 857250 h 1339850"/>
                  <a:gd name="connsiteX9" fmla="*/ 46566 w 1428500"/>
                  <a:gd name="connsiteY9" fmla="*/ 1092200 h 1339850"/>
                  <a:gd name="connsiteX10" fmla="*/ 567266 w 1428500"/>
                  <a:gd name="connsiteY10" fmla="*/ 1092200 h 1339850"/>
                  <a:gd name="connsiteX11" fmla="*/ 668866 w 1428500"/>
                  <a:gd name="connsiteY11" fmla="*/ 742950 h 1339850"/>
                  <a:gd name="connsiteX12" fmla="*/ 922866 w 1428500"/>
                  <a:gd name="connsiteY12" fmla="*/ 1339850 h 1339850"/>
                  <a:gd name="connsiteX13" fmla="*/ 1157816 w 1428500"/>
                  <a:gd name="connsiteY13" fmla="*/ 1219200 h 1339850"/>
                  <a:gd name="connsiteX14" fmla="*/ 859366 w 1428500"/>
                  <a:gd name="connsiteY14" fmla="*/ 539750 h 1339850"/>
                  <a:gd name="connsiteX15" fmla="*/ 980016 w 1428500"/>
                  <a:gd name="connsiteY15" fmla="*/ 349250 h 1339850"/>
                  <a:gd name="connsiteX16" fmla="*/ 1107016 w 1428500"/>
                  <a:gd name="connsiteY16" fmla="*/ 508000 h 1339850"/>
                  <a:gd name="connsiteX17" fmla="*/ 1378478 w 1428500"/>
                  <a:gd name="connsiteY17" fmla="*/ 510381 h 1339850"/>
                  <a:gd name="connsiteX18" fmla="*/ 1378478 w 1428500"/>
                  <a:gd name="connsiteY18" fmla="*/ 304800 h 1339850"/>
                  <a:gd name="connsiteX19" fmla="*/ 1208616 w 1428500"/>
                  <a:gd name="connsiteY19" fmla="*/ 304800 h 1339850"/>
                  <a:gd name="connsiteX20" fmla="*/ 929216 w 1428500"/>
                  <a:gd name="connsiteY20" fmla="*/ 0 h 1339850"/>
                  <a:gd name="connsiteX0" fmla="*/ 929216 w 1428500"/>
                  <a:gd name="connsiteY0" fmla="*/ 0 h 1339850"/>
                  <a:gd name="connsiteX1" fmla="*/ 383116 w 1428500"/>
                  <a:gd name="connsiteY1" fmla="*/ 0 h 1339850"/>
                  <a:gd name="connsiteX2" fmla="*/ 179916 w 1428500"/>
                  <a:gd name="connsiteY2" fmla="*/ 266700 h 1339850"/>
                  <a:gd name="connsiteX3" fmla="*/ 333903 w 1428500"/>
                  <a:gd name="connsiteY3" fmla="*/ 394494 h 1339850"/>
                  <a:gd name="connsiteX4" fmla="*/ 478366 w 1428500"/>
                  <a:gd name="connsiteY4" fmla="*/ 228600 h 1339850"/>
                  <a:gd name="connsiteX5" fmla="*/ 656166 w 1428500"/>
                  <a:gd name="connsiteY5" fmla="*/ 228600 h 1339850"/>
                  <a:gd name="connsiteX6" fmla="*/ 484716 w 1428500"/>
                  <a:gd name="connsiteY6" fmla="*/ 400050 h 1339850"/>
                  <a:gd name="connsiteX7" fmla="*/ 370416 w 1428500"/>
                  <a:gd name="connsiteY7" fmla="*/ 857250 h 1339850"/>
                  <a:gd name="connsiteX8" fmla="*/ 46566 w 1428500"/>
                  <a:gd name="connsiteY8" fmla="*/ 857250 h 1339850"/>
                  <a:gd name="connsiteX9" fmla="*/ 46566 w 1428500"/>
                  <a:gd name="connsiteY9" fmla="*/ 1092200 h 1339850"/>
                  <a:gd name="connsiteX10" fmla="*/ 567266 w 1428500"/>
                  <a:gd name="connsiteY10" fmla="*/ 1092200 h 1339850"/>
                  <a:gd name="connsiteX11" fmla="*/ 668866 w 1428500"/>
                  <a:gd name="connsiteY11" fmla="*/ 742950 h 1339850"/>
                  <a:gd name="connsiteX12" fmla="*/ 922866 w 1428500"/>
                  <a:gd name="connsiteY12" fmla="*/ 1339850 h 1339850"/>
                  <a:gd name="connsiteX13" fmla="*/ 1157816 w 1428500"/>
                  <a:gd name="connsiteY13" fmla="*/ 1219200 h 1339850"/>
                  <a:gd name="connsiteX14" fmla="*/ 859366 w 1428500"/>
                  <a:gd name="connsiteY14" fmla="*/ 539750 h 1339850"/>
                  <a:gd name="connsiteX15" fmla="*/ 980016 w 1428500"/>
                  <a:gd name="connsiteY15" fmla="*/ 349250 h 1339850"/>
                  <a:gd name="connsiteX16" fmla="*/ 1107016 w 1428500"/>
                  <a:gd name="connsiteY16" fmla="*/ 508000 h 1339850"/>
                  <a:gd name="connsiteX17" fmla="*/ 1378478 w 1428500"/>
                  <a:gd name="connsiteY17" fmla="*/ 510381 h 1339850"/>
                  <a:gd name="connsiteX18" fmla="*/ 1378478 w 1428500"/>
                  <a:gd name="connsiteY18" fmla="*/ 304800 h 1339850"/>
                  <a:gd name="connsiteX19" fmla="*/ 1208616 w 1428500"/>
                  <a:gd name="connsiteY19" fmla="*/ 304800 h 1339850"/>
                  <a:gd name="connsiteX20" fmla="*/ 929216 w 1428500"/>
                  <a:gd name="connsiteY20" fmla="*/ 0 h 1339850"/>
                  <a:gd name="connsiteX0" fmla="*/ 977018 w 1476302"/>
                  <a:gd name="connsiteY0" fmla="*/ 0 h 1339850"/>
                  <a:gd name="connsiteX1" fmla="*/ 430918 w 1476302"/>
                  <a:gd name="connsiteY1" fmla="*/ 0 h 1339850"/>
                  <a:gd name="connsiteX2" fmla="*/ 227718 w 1476302"/>
                  <a:gd name="connsiteY2" fmla="*/ 266700 h 1339850"/>
                  <a:gd name="connsiteX3" fmla="*/ 381705 w 1476302"/>
                  <a:gd name="connsiteY3" fmla="*/ 394494 h 1339850"/>
                  <a:gd name="connsiteX4" fmla="*/ 526168 w 1476302"/>
                  <a:gd name="connsiteY4" fmla="*/ 228600 h 1339850"/>
                  <a:gd name="connsiteX5" fmla="*/ 703968 w 1476302"/>
                  <a:gd name="connsiteY5" fmla="*/ 228600 h 1339850"/>
                  <a:gd name="connsiteX6" fmla="*/ 532518 w 1476302"/>
                  <a:gd name="connsiteY6" fmla="*/ 400050 h 1339850"/>
                  <a:gd name="connsiteX7" fmla="*/ 418218 w 1476302"/>
                  <a:gd name="connsiteY7" fmla="*/ 857250 h 1339850"/>
                  <a:gd name="connsiteX8" fmla="*/ 94368 w 1476302"/>
                  <a:gd name="connsiteY8" fmla="*/ 857250 h 1339850"/>
                  <a:gd name="connsiteX9" fmla="*/ 94368 w 1476302"/>
                  <a:gd name="connsiteY9" fmla="*/ 1092200 h 1339850"/>
                  <a:gd name="connsiteX10" fmla="*/ 615068 w 1476302"/>
                  <a:gd name="connsiteY10" fmla="*/ 1092200 h 1339850"/>
                  <a:gd name="connsiteX11" fmla="*/ 716668 w 1476302"/>
                  <a:gd name="connsiteY11" fmla="*/ 742950 h 1339850"/>
                  <a:gd name="connsiteX12" fmla="*/ 970668 w 1476302"/>
                  <a:gd name="connsiteY12" fmla="*/ 1339850 h 1339850"/>
                  <a:gd name="connsiteX13" fmla="*/ 1205618 w 1476302"/>
                  <a:gd name="connsiteY13" fmla="*/ 1219200 h 1339850"/>
                  <a:gd name="connsiteX14" fmla="*/ 907168 w 1476302"/>
                  <a:gd name="connsiteY14" fmla="*/ 539750 h 1339850"/>
                  <a:gd name="connsiteX15" fmla="*/ 1027818 w 1476302"/>
                  <a:gd name="connsiteY15" fmla="*/ 349250 h 1339850"/>
                  <a:gd name="connsiteX16" fmla="*/ 1154818 w 1476302"/>
                  <a:gd name="connsiteY16" fmla="*/ 508000 h 1339850"/>
                  <a:gd name="connsiteX17" fmla="*/ 1426280 w 1476302"/>
                  <a:gd name="connsiteY17" fmla="*/ 510381 h 1339850"/>
                  <a:gd name="connsiteX18" fmla="*/ 1426280 w 1476302"/>
                  <a:gd name="connsiteY18" fmla="*/ 304800 h 1339850"/>
                  <a:gd name="connsiteX19" fmla="*/ 1256418 w 1476302"/>
                  <a:gd name="connsiteY19" fmla="*/ 304800 h 1339850"/>
                  <a:gd name="connsiteX20" fmla="*/ 977018 w 1476302"/>
                  <a:gd name="connsiteY20" fmla="*/ 0 h 1339850"/>
                  <a:gd name="connsiteX0" fmla="*/ 979492 w 1478776"/>
                  <a:gd name="connsiteY0" fmla="*/ 0 h 1339850"/>
                  <a:gd name="connsiteX1" fmla="*/ 433392 w 1478776"/>
                  <a:gd name="connsiteY1" fmla="*/ 0 h 1339850"/>
                  <a:gd name="connsiteX2" fmla="*/ 230192 w 1478776"/>
                  <a:gd name="connsiteY2" fmla="*/ 266700 h 1339850"/>
                  <a:gd name="connsiteX3" fmla="*/ 384179 w 1478776"/>
                  <a:gd name="connsiteY3" fmla="*/ 394494 h 1339850"/>
                  <a:gd name="connsiteX4" fmla="*/ 528642 w 1478776"/>
                  <a:gd name="connsiteY4" fmla="*/ 228600 h 1339850"/>
                  <a:gd name="connsiteX5" fmla="*/ 706442 w 1478776"/>
                  <a:gd name="connsiteY5" fmla="*/ 228600 h 1339850"/>
                  <a:gd name="connsiteX6" fmla="*/ 534992 w 1478776"/>
                  <a:gd name="connsiteY6" fmla="*/ 400050 h 1339850"/>
                  <a:gd name="connsiteX7" fmla="*/ 420692 w 1478776"/>
                  <a:gd name="connsiteY7" fmla="*/ 857250 h 1339850"/>
                  <a:gd name="connsiteX8" fmla="*/ 96842 w 1478776"/>
                  <a:gd name="connsiteY8" fmla="*/ 857250 h 1339850"/>
                  <a:gd name="connsiteX9" fmla="*/ 96842 w 1478776"/>
                  <a:gd name="connsiteY9" fmla="*/ 1092200 h 1339850"/>
                  <a:gd name="connsiteX10" fmla="*/ 617542 w 1478776"/>
                  <a:gd name="connsiteY10" fmla="*/ 1092200 h 1339850"/>
                  <a:gd name="connsiteX11" fmla="*/ 719142 w 1478776"/>
                  <a:gd name="connsiteY11" fmla="*/ 742950 h 1339850"/>
                  <a:gd name="connsiteX12" fmla="*/ 973142 w 1478776"/>
                  <a:gd name="connsiteY12" fmla="*/ 1339850 h 1339850"/>
                  <a:gd name="connsiteX13" fmla="*/ 1208092 w 1478776"/>
                  <a:gd name="connsiteY13" fmla="*/ 1219200 h 1339850"/>
                  <a:gd name="connsiteX14" fmla="*/ 909642 w 1478776"/>
                  <a:gd name="connsiteY14" fmla="*/ 539750 h 1339850"/>
                  <a:gd name="connsiteX15" fmla="*/ 1030292 w 1478776"/>
                  <a:gd name="connsiteY15" fmla="*/ 349250 h 1339850"/>
                  <a:gd name="connsiteX16" fmla="*/ 1157292 w 1478776"/>
                  <a:gd name="connsiteY16" fmla="*/ 508000 h 1339850"/>
                  <a:gd name="connsiteX17" fmla="*/ 1428754 w 1478776"/>
                  <a:gd name="connsiteY17" fmla="*/ 510381 h 1339850"/>
                  <a:gd name="connsiteX18" fmla="*/ 1428754 w 1478776"/>
                  <a:gd name="connsiteY18" fmla="*/ 304800 h 1339850"/>
                  <a:gd name="connsiteX19" fmla="*/ 1258892 w 1478776"/>
                  <a:gd name="connsiteY19" fmla="*/ 304800 h 1339850"/>
                  <a:gd name="connsiteX20" fmla="*/ 979492 w 1478776"/>
                  <a:gd name="connsiteY20" fmla="*/ 0 h 1339850"/>
                  <a:gd name="connsiteX0" fmla="*/ 979492 w 1478776"/>
                  <a:gd name="connsiteY0" fmla="*/ 0 h 1339850"/>
                  <a:gd name="connsiteX1" fmla="*/ 433392 w 1478776"/>
                  <a:gd name="connsiteY1" fmla="*/ 0 h 1339850"/>
                  <a:gd name="connsiteX2" fmla="*/ 230192 w 1478776"/>
                  <a:gd name="connsiteY2" fmla="*/ 266700 h 1339850"/>
                  <a:gd name="connsiteX3" fmla="*/ 384179 w 1478776"/>
                  <a:gd name="connsiteY3" fmla="*/ 394494 h 1339850"/>
                  <a:gd name="connsiteX4" fmla="*/ 528642 w 1478776"/>
                  <a:gd name="connsiteY4" fmla="*/ 228600 h 1339850"/>
                  <a:gd name="connsiteX5" fmla="*/ 706442 w 1478776"/>
                  <a:gd name="connsiteY5" fmla="*/ 228600 h 1339850"/>
                  <a:gd name="connsiteX6" fmla="*/ 534992 w 1478776"/>
                  <a:gd name="connsiteY6" fmla="*/ 400050 h 1339850"/>
                  <a:gd name="connsiteX7" fmla="*/ 420692 w 1478776"/>
                  <a:gd name="connsiteY7" fmla="*/ 857250 h 1339850"/>
                  <a:gd name="connsiteX8" fmla="*/ 96842 w 1478776"/>
                  <a:gd name="connsiteY8" fmla="*/ 857250 h 1339850"/>
                  <a:gd name="connsiteX9" fmla="*/ 96842 w 1478776"/>
                  <a:gd name="connsiteY9" fmla="*/ 1092200 h 1339850"/>
                  <a:gd name="connsiteX10" fmla="*/ 617542 w 1478776"/>
                  <a:gd name="connsiteY10" fmla="*/ 1092200 h 1339850"/>
                  <a:gd name="connsiteX11" fmla="*/ 719142 w 1478776"/>
                  <a:gd name="connsiteY11" fmla="*/ 742950 h 1339850"/>
                  <a:gd name="connsiteX12" fmla="*/ 973142 w 1478776"/>
                  <a:gd name="connsiteY12" fmla="*/ 1339850 h 1339850"/>
                  <a:gd name="connsiteX13" fmla="*/ 1208092 w 1478776"/>
                  <a:gd name="connsiteY13" fmla="*/ 1219200 h 1339850"/>
                  <a:gd name="connsiteX14" fmla="*/ 909642 w 1478776"/>
                  <a:gd name="connsiteY14" fmla="*/ 539750 h 1339850"/>
                  <a:gd name="connsiteX15" fmla="*/ 1030292 w 1478776"/>
                  <a:gd name="connsiteY15" fmla="*/ 349250 h 1339850"/>
                  <a:gd name="connsiteX16" fmla="*/ 1157292 w 1478776"/>
                  <a:gd name="connsiteY16" fmla="*/ 508000 h 1339850"/>
                  <a:gd name="connsiteX17" fmla="*/ 1428754 w 1478776"/>
                  <a:gd name="connsiteY17" fmla="*/ 510381 h 1339850"/>
                  <a:gd name="connsiteX18" fmla="*/ 1428754 w 1478776"/>
                  <a:gd name="connsiteY18" fmla="*/ 304800 h 1339850"/>
                  <a:gd name="connsiteX19" fmla="*/ 1258892 w 1478776"/>
                  <a:gd name="connsiteY19" fmla="*/ 304800 h 1339850"/>
                  <a:gd name="connsiteX20" fmla="*/ 979492 w 1478776"/>
                  <a:gd name="connsiteY20" fmla="*/ 0 h 1339850"/>
                  <a:gd name="connsiteX0" fmla="*/ 979492 w 1478776"/>
                  <a:gd name="connsiteY0" fmla="*/ 0 h 1345962"/>
                  <a:gd name="connsiteX1" fmla="*/ 433392 w 1478776"/>
                  <a:gd name="connsiteY1" fmla="*/ 0 h 1345962"/>
                  <a:gd name="connsiteX2" fmla="*/ 230192 w 1478776"/>
                  <a:gd name="connsiteY2" fmla="*/ 266700 h 1345962"/>
                  <a:gd name="connsiteX3" fmla="*/ 384179 w 1478776"/>
                  <a:gd name="connsiteY3" fmla="*/ 394494 h 1345962"/>
                  <a:gd name="connsiteX4" fmla="*/ 528642 w 1478776"/>
                  <a:gd name="connsiteY4" fmla="*/ 228600 h 1345962"/>
                  <a:gd name="connsiteX5" fmla="*/ 706442 w 1478776"/>
                  <a:gd name="connsiteY5" fmla="*/ 228600 h 1345962"/>
                  <a:gd name="connsiteX6" fmla="*/ 534992 w 1478776"/>
                  <a:gd name="connsiteY6" fmla="*/ 400050 h 1345962"/>
                  <a:gd name="connsiteX7" fmla="*/ 420692 w 1478776"/>
                  <a:gd name="connsiteY7" fmla="*/ 857250 h 1345962"/>
                  <a:gd name="connsiteX8" fmla="*/ 96842 w 1478776"/>
                  <a:gd name="connsiteY8" fmla="*/ 857250 h 1345962"/>
                  <a:gd name="connsiteX9" fmla="*/ 96842 w 1478776"/>
                  <a:gd name="connsiteY9" fmla="*/ 1092200 h 1345962"/>
                  <a:gd name="connsiteX10" fmla="*/ 617542 w 1478776"/>
                  <a:gd name="connsiteY10" fmla="*/ 1092200 h 1345962"/>
                  <a:gd name="connsiteX11" fmla="*/ 719142 w 1478776"/>
                  <a:gd name="connsiteY11" fmla="*/ 742950 h 1345962"/>
                  <a:gd name="connsiteX12" fmla="*/ 973142 w 1478776"/>
                  <a:gd name="connsiteY12" fmla="*/ 1339850 h 1345962"/>
                  <a:gd name="connsiteX13" fmla="*/ 1208092 w 1478776"/>
                  <a:gd name="connsiteY13" fmla="*/ 1219200 h 1345962"/>
                  <a:gd name="connsiteX14" fmla="*/ 909642 w 1478776"/>
                  <a:gd name="connsiteY14" fmla="*/ 539750 h 1345962"/>
                  <a:gd name="connsiteX15" fmla="*/ 1030292 w 1478776"/>
                  <a:gd name="connsiteY15" fmla="*/ 349250 h 1345962"/>
                  <a:gd name="connsiteX16" fmla="*/ 1157292 w 1478776"/>
                  <a:gd name="connsiteY16" fmla="*/ 508000 h 1345962"/>
                  <a:gd name="connsiteX17" fmla="*/ 1428754 w 1478776"/>
                  <a:gd name="connsiteY17" fmla="*/ 510381 h 1345962"/>
                  <a:gd name="connsiteX18" fmla="*/ 1428754 w 1478776"/>
                  <a:gd name="connsiteY18" fmla="*/ 304800 h 1345962"/>
                  <a:gd name="connsiteX19" fmla="*/ 1258892 w 1478776"/>
                  <a:gd name="connsiteY19" fmla="*/ 304800 h 1345962"/>
                  <a:gd name="connsiteX20" fmla="*/ 979492 w 1478776"/>
                  <a:gd name="connsiteY20" fmla="*/ 0 h 1345962"/>
                  <a:gd name="connsiteX0" fmla="*/ 979492 w 1478776"/>
                  <a:gd name="connsiteY0" fmla="*/ 0 h 1346914"/>
                  <a:gd name="connsiteX1" fmla="*/ 433392 w 1478776"/>
                  <a:gd name="connsiteY1" fmla="*/ 0 h 1346914"/>
                  <a:gd name="connsiteX2" fmla="*/ 230192 w 1478776"/>
                  <a:gd name="connsiteY2" fmla="*/ 266700 h 1346914"/>
                  <a:gd name="connsiteX3" fmla="*/ 384179 w 1478776"/>
                  <a:gd name="connsiteY3" fmla="*/ 394494 h 1346914"/>
                  <a:gd name="connsiteX4" fmla="*/ 528642 w 1478776"/>
                  <a:gd name="connsiteY4" fmla="*/ 228600 h 1346914"/>
                  <a:gd name="connsiteX5" fmla="*/ 706442 w 1478776"/>
                  <a:gd name="connsiteY5" fmla="*/ 228600 h 1346914"/>
                  <a:gd name="connsiteX6" fmla="*/ 534992 w 1478776"/>
                  <a:gd name="connsiteY6" fmla="*/ 400050 h 1346914"/>
                  <a:gd name="connsiteX7" fmla="*/ 420692 w 1478776"/>
                  <a:gd name="connsiteY7" fmla="*/ 857250 h 1346914"/>
                  <a:gd name="connsiteX8" fmla="*/ 96842 w 1478776"/>
                  <a:gd name="connsiteY8" fmla="*/ 857250 h 1346914"/>
                  <a:gd name="connsiteX9" fmla="*/ 96842 w 1478776"/>
                  <a:gd name="connsiteY9" fmla="*/ 1092200 h 1346914"/>
                  <a:gd name="connsiteX10" fmla="*/ 617542 w 1478776"/>
                  <a:gd name="connsiteY10" fmla="*/ 1092200 h 1346914"/>
                  <a:gd name="connsiteX11" fmla="*/ 719142 w 1478776"/>
                  <a:gd name="connsiteY11" fmla="*/ 742950 h 1346914"/>
                  <a:gd name="connsiteX12" fmla="*/ 973142 w 1478776"/>
                  <a:gd name="connsiteY12" fmla="*/ 1339850 h 1346914"/>
                  <a:gd name="connsiteX13" fmla="*/ 1208092 w 1478776"/>
                  <a:gd name="connsiteY13" fmla="*/ 1219200 h 1346914"/>
                  <a:gd name="connsiteX14" fmla="*/ 909642 w 1478776"/>
                  <a:gd name="connsiteY14" fmla="*/ 539750 h 1346914"/>
                  <a:gd name="connsiteX15" fmla="*/ 1030292 w 1478776"/>
                  <a:gd name="connsiteY15" fmla="*/ 349250 h 1346914"/>
                  <a:gd name="connsiteX16" fmla="*/ 1157292 w 1478776"/>
                  <a:gd name="connsiteY16" fmla="*/ 508000 h 1346914"/>
                  <a:gd name="connsiteX17" fmla="*/ 1428754 w 1478776"/>
                  <a:gd name="connsiteY17" fmla="*/ 510381 h 1346914"/>
                  <a:gd name="connsiteX18" fmla="*/ 1428754 w 1478776"/>
                  <a:gd name="connsiteY18" fmla="*/ 304800 h 1346914"/>
                  <a:gd name="connsiteX19" fmla="*/ 1258892 w 1478776"/>
                  <a:gd name="connsiteY19" fmla="*/ 304800 h 1346914"/>
                  <a:gd name="connsiteX20" fmla="*/ 979492 w 1478776"/>
                  <a:gd name="connsiteY20" fmla="*/ 0 h 1346914"/>
                  <a:gd name="connsiteX0" fmla="*/ 979492 w 1478776"/>
                  <a:gd name="connsiteY0" fmla="*/ 0 h 1361341"/>
                  <a:gd name="connsiteX1" fmla="*/ 433392 w 1478776"/>
                  <a:gd name="connsiteY1" fmla="*/ 0 h 1361341"/>
                  <a:gd name="connsiteX2" fmla="*/ 230192 w 1478776"/>
                  <a:gd name="connsiteY2" fmla="*/ 266700 h 1361341"/>
                  <a:gd name="connsiteX3" fmla="*/ 384179 w 1478776"/>
                  <a:gd name="connsiteY3" fmla="*/ 394494 h 1361341"/>
                  <a:gd name="connsiteX4" fmla="*/ 528642 w 1478776"/>
                  <a:gd name="connsiteY4" fmla="*/ 228600 h 1361341"/>
                  <a:gd name="connsiteX5" fmla="*/ 706442 w 1478776"/>
                  <a:gd name="connsiteY5" fmla="*/ 228600 h 1361341"/>
                  <a:gd name="connsiteX6" fmla="*/ 534992 w 1478776"/>
                  <a:gd name="connsiteY6" fmla="*/ 400050 h 1361341"/>
                  <a:gd name="connsiteX7" fmla="*/ 420692 w 1478776"/>
                  <a:gd name="connsiteY7" fmla="*/ 857250 h 1361341"/>
                  <a:gd name="connsiteX8" fmla="*/ 96842 w 1478776"/>
                  <a:gd name="connsiteY8" fmla="*/ 857250 h 1361341"/>
                  <a:gd name="connsiteX9" fmla="*/ 96842 w 1478776"/>
                  <a:gd name="connsiteY9" fmla="*/ 1092200 h 1361341"/>
                  <a:gd name="connsiteX10" fmla="*/ 617542 w 1478776"/>
                  <a:gd name="connsiteY10" fmla="*/ 1092200 h 1361341"/>
                  <a:gd name="connsiteX11" fmla="*/ 719142 w 1478776"/>
                  <a:gd name="connsiteY11" fmla="*/ 742950 h 1361341"/>
                  <a:gd name="connsiteX12" fmla="*/ 973142 w 1478776"/>
                  <a:gd name="connsiteY12" fmla="*/ 1339850 h 1361341"/>
                  <a:gd name="connsiteX13" fmla="*/ 1208092 w 1478776"/>
                  <a:gd name="connsiteY13" fmla="*/ 1219200 h 1361341"/>
                  <a:gd name="connsiteX14" fmla="*/ 909642 w 1478776"/>
                  <a:gd name="connsiteY14" fmla="*/ 539750 h 1361341"/>
                  <a:gd name="connsiteX15" fmla="*/ 1030292 w 1478776"/>
                  <a:gd name="connsiteY15" fmla="*/ 349250 h 1361341"/>
                  <a:gd name="connsiteX16" fmla="*/ 1157292 w 1478776"/>
                  <a:gd name="connsiteY16" fmla="*/ 508000 h 1361341"/>
                  <a:gd name="connsiteX17" fmla="*/ 1428754 w 1478776"/>
                  <a:gd name="connsiteY17" fmla="*/ 510381 h 1361341"/>
                  <a:gd name="connsiteX18" fmla="*/ 1428754 w 1478776"/>
                  <a:gd name="connsiteY18" fmla="*/ 304800 h 1361341"/>
                  <a:gd name="connsiteX19" fmla="*/ 1258892 w 1478776"/>
                  <a:gd name="connsiteY19" fmla="*/ 304800 h 1361341"/>
                  <a:gd name="connsiteX20" fmla="*/ 979492 w 1478776"/>
                  <a:gd name="connsiteY20" fmla="*/ 0 h 1361341"/>
                  <a:gd name="connsiteX0" fmla="*/ 979492 w 1478776"/>
                  <a:gd name="connsiteY0" fmla="*/ 0 h 1368733"/>
                  <a:gd name="connsiteX1" fmla="*/ 433392 w 1478776"/>
                  <a:gd name="connsiteY1" fmla="*/ 0 h 1368733"/>
                  <a:gd name="connsiteX2" fmla="*/ 230192 w 1478776"/>
                  <a:gd name="connsiteY2" fmla="*/ 266700 h 1368733"/>
                  <a:gd name="connsiteX3" fmla="*/ 384179 w 1478776"/>
                  <a:gd name="connsiteY3" fmla="*/ 394494 h 1368733"/>
                  <a:gd name="connsiteX4" fmla="*/ 528642 w 1478776"/>
                  <a:gd name="connsiteY4" fmla="*/ 228600 h 1368733"/>
                  <a:gd name="connsiteX5" fmla="*/ 706442 w 1478776"/>
                  <a:gd name="connsiteY5" fmla="*/ 228600 h 1368733"/>
                  <a:gd name="connsiteX6" fmla="*/ 534992 w 1478776"/>
                  <a:gd name="connsiteY6" fmla="*/ 400050 h 1368733"/>
                  <a:gd name="connsiteX7" fmla="*/ 420692 w 1478776"/>
                  <a:gd name="connsiteY7" fmla="*/ 857250 h 1368733"/>
                  <a:gd name="connsiteX8" fmla="*/ 96842 w 1478776"/>
                  <a:gd name="connsiteY8" fmla="*/ 857250 h 1368733"/>
                  <a:gd name="connsiteX9" fmla="*/ 96842 w 1478776"/>
                  <a:gd name="connsiteY9" fmla="*/ 1092200 h 1368733"/>
                  <a:gd name="connsiteX10" fmla="*/ 617542 w 1478776"/>
                  <a:gd name="connsiteY10" fmla="*/ 1092200 h 1368733"/>
                  <a:gd name="connsiteX11" fmla="*/ 719142 w 1478776"/>
                  <a:gd name="connsiteY11" fmla="*/ 742950 h 1368733"/>
                  <a:gd name="connsiteX12" fmla="*/ 973142 w 1478776"/>
                  <a:gd name="connsiteY12" fmla="*/ 1339850 h 1368733"/>
                  <a:gd name="connsiteX13" fmla="*/ 1208092 w 1478776"/>
                  <a:gd name="connsiteY13" fmla="*/ 1219200 h 1368733"/>
                  <a:gd name="connsiteX14" fmla="*/ 909642 w 1478776"/>
                  <a:gd name="connsiteY14" fmla="*/ 539750 h 1368733"/>
                  <a:gd name="connsiteX15" fmla="*/ 1030292 w 1478776"/>
                  <a:gd name="connsiteY15" fmla="*/ 349250 h 1368733"/>
                  <a:gd name="connsiteX16" fmla="*/ 1157292 w 1478776"/>
                  <a:gd name="connsiteY16" fmla="*/ 508000 h 1368733"/>
                  <a:gd name="connsiteX17" fmla="*/ 1428754 w 1478776"/>
                  <a:gd name="connsiteY17" fmla="*/ 510381 h 1368733"/>
                  <a:gd name="connsiteX18" fmla="*/ 1428754 w 1478776"/>
                  <a:gd name="connsiteY18" fmla="*/ 304800 h 1368733"/>
                  <a:gd name="connsiteX19" fmla="*/ 1258892 w 1478776"/>
                  <a:gd name="connsiteY19" fmla="*/ 304800 h 1368733"/>
                  <a:gd name="connsiteX20" fmla="*/ 979492 w 1478776"/>
                  <a:gd name="connsiteY20" fmla="*/ 0 h 1368733"/>
                  <a:gd name="connsiteX0" fmla="*/ 979492 w 1487904"/>
                  <a:gd name="connsiteY0" fmla="*/ 0 h 1368733"/>
                  <a:gd name="connsiteX1" fmla="*/ 433392 w 1487904"/>
                  <a:gd name="connsiteY1" fmla="*/ 0 h 1368733"/>
                  <a:gd name="connsiteX2" fmla="*/ 230192 w 1487904"/>
                  <a:gd name="connsiteY2" fmla="*/ 266700 h 1368733"/>
                  <a:gd name="connsiteX3" fmla="*/ 384179 w 1487904"/>
                  <a:gd name="connsiteY3" fmla="*/ 394494 h 1368733"/>
                  <a:gd name="connsiteX4" fmla="*/ 528642 w 1487904"/>
                  <a:gd name="connsiteY4" fmla="*/ 228600 h 1368733"/>
                  <a:gd name="connsiteX5" fmla="*/ 706442 w 1487904"/>
                  <a:gd name="connsiteY5" fmla="*/ 228600 h 1368733"/>
                  <a:gd name="connsiteX6" fmla="*/ 534992 w 1487904"/>
                  <a:gd name="connsiteY6" fmla="*/ 400050 h 1368733"/>
                  <a:gd name="connsiteX7" fmla="*/ 420692 w 1487904"/>
                  <a:gd name="connsiteY7" fmla="*/ 857250 h 1368733"/>
                  <a:gd name="connsiteX8" fmla="*/ 96842 w 1487904"/>
                  <a:gd name="connsiteY8" fmla="*/ 857250 h 1368733"/>
                  <a:gd name="connsiteX9" fmla="*/ 96842 w 1487904"/>
                  <a:gd name="connsiteY9" fmla="*/ 1092200 h 1368733"/>
                  <a:gd name="connsiteX10" fmla="*/ 617542 w 1487904"/>
                  <a:gd name="connsiteY10" fmla="*/ 1092200 h 1368733"/>
                  <a:gd name="connsiteX11" fmla="*/ 719142 w 1487904"/>
                  <a:gd name="connsiteY11" fmla="*/ 742950 h 1368733"/>
                  <a:gd name="connsiteX12" fmla="*/ 973142 w 1487904"/>
                  <a:gd name="connsiteY12" fmla="*/ 1339850 h 1368733"/>
                  <a:gd name="connsiteX13" fmla="*/ 1208092 w 1487904"/>
                  <a:gd name="connsiteY13" fmla="*/ 1219200 h 1368733"/>
                  <a:gd name="connsiteX14" fmla="*/ 909642 w 1487904"/>
                  <a:gd name="connsiteY14" fmla="*/ 539750 h 1368733"/>
                  <a:gd name="connsiteX15" fmla="*/ 1030292 w 1487904"/>
                  <a:gd name="connsiteY15" fmla="*/ 349250 h 1368733"/>
                  <a:gd name="connsiteX16" fmla="*/ 1157292 w 1487904"/>
                  <a:gd name="connsiteY16" fmla="*/ 508000 h 1368733"/>
                  <a:gd name="connsiteX17" fmla="*/ 1428754 w 1487904"/>
                  <a:gd name="connsiteY17" fmla="*/ 510381 h 1368733"/>
                  <a:gd name="connsiteX18" fmla="*/ 1428754 w 1487904"/>
                  <a:gd name="connsiteY18" fmla="*/ 304800 h 1368733"/>
                  <a:gd name="connsiteX19" fmla="*/ 1258892 w 1487904"/>
                  <a:gd name="connsiteY19" fmla="*/ 304800 h 1368733"/>
                  <a:gd name="connsiteX20" fmla="*/ 979492 w 1487904"/>
                  <a:gd name="connsiteY20" fmla="*/ 0 h 1368733"/>
                  <a:gd name="connsiteX0" fmla="*/ 979492 w 1490449"/>
                  <a:gd name="connsiteY0" fmla="*/ 0 h 1368733"/>
                  <a:gd name="connsiteX1" fmla="*/ 433392 w 1490449"/>
                  <a:gd name="connsiteY1" fmla="*/ 0 h 1368733"/>
                  <a:gd name="connsiteX2" fmla="*/ 230192 w 1490449"/>
                  <a:gd name="connsiteY2" fmla="*/ 266700 h 1368733"/>
                  <a:gd name="connsiteX3" fmla="*/ 384179 w 1490449"/>
                  <a:gd name="connsiteY3" fmla="*/ 394494 h 1368733"/>
                  <a:gd name="connsiteX4" fmla="*/ 528642 w 1490449"/>
                  <a:gd name="connsiteY4" fmla="*/ 228600 h 1368733"/>
                  <a:gd name="connsiteX5" fmla="*/ 706442 w 1490449"/>
                  <a:gd name="connsiteY5" fmla="*/ 228600 h 1368733"/>
                  <a:gd name="connsiteX6" fmla="*/ 534992 w 1490449"/>
                  <a:gd name="connsiteY6" fmla="*/ 400050 h 1368733"/>
                  <a:gd name="connsiteX7" fmla="*/ 420692 w 1490449"/>
                  <a:gd name="connsiteY7" fmla="*/ 857250 h 1368733"/>
                  <a:gd name="connsiteX8" fmla="*/ 96842 w 1490449"/>
                  <a:gd name="connsiteY8" fmla="*/ 857250 h 1368733"/>
                  <a:gd name="connsiteX9" fmla="*/ 96842 w 1490449"/>
                  <a:gd name="connsiteY9" fmla="*/ 1092200 h 1368733"/>
                  <a:gd name="connsiteX10" fmla="*/ 617542 w 1490449"/>
                  <a:gd name="connsiteY10" fmla="*/ 1092200 h 1368733"/>
                  <a:gd name="connsiteX11" fmla="*/ 719142 w 1490449"/>
                  <a:gd name="connsiteY11" fmla="*/ 742950 h 1368733"/>
                  <a:gd name="connsiteX12" fmla="*/ 973142 w 1490449"/>
                  <a:gd name="connsiteY12" fmla="*/ 1339850 h 1368733"/>
                  <a:gd name="connsiteX13" fmla="*/ 1208092 w 1490449"/>
                  <a:gd name="connsiteY13" fmla="*/ 1219200 h 1368733"/>
                  <a:gd name="connsiteX14" fmla="*/ 909642 w 1490449"/>
                  <a:gd name="connsiteY14" fmla="*/ 539750 h 1368733"/>
                  <a:gd name="connsiteX15" fmla="*/ 1030292 w 1490449"/>
                  <a:gd name="connsiteY15" fmla="*/ 349250 h 1368733"/>
                  <a:gd name="connsiteX16" fmla="*/ 1157292 w 1490449"/>
                  <a:gd name="connsiteY16" fmla="*/ 508000 h 1368733"/>
                  <a:gd name="connsiteX17" fmla="*/ 1428754 w 1490449"/>
                  <a:gd name="connsiteY17" fmla="*/ 510381 h 1368733"/>
                  <a:gd name="connsiteX18" fmla="*/ 1428754 w 1490449"/>
                  <a:gd name="connsiteY18" fmla="*/ 304800 h 1368733"/>
                  <a:gd name="connsiteX19" fmla="*/ 1258892 w 1490449"/>
                  <a:gd name="connsiteY19" fmla="*/ 304800 h 1368733"/>
                  <a:gd name="connsiteX20" fmla="*/ 979492 w 1490449"/>
                  <a:gd name="connsiteY20" fmla="*/ 0 h 1368733"/>
                  <a:gd name="connsiteX0" fmla="*/ 979492 w 1490449"/>
                  <a:gd name="connsiteY0" fmla="*/ 0 h 1337275"/>
                  <a:gd name="connsiteX1" fmla="*/ 433392 w 1490449"/>
                  <a:gd name="connsiteY1" fmla="*/ 0 h 1337275"/>
                  <a:gd name="connsiteX2" fmla="*/ 230192 w 1490449"/>
                  <a:gd name="connsiteY2" fmla="*/ 266700 h 1337275"/>
                  <a:gd name="connsiteX3" fmla="*/ 384179 w 1490449"/>
                  <a:gd name="connsiteY3" fmla="*/ 394494 h 1337275"/>
                  <a:gd name="connsiteX4" fmla="*/ 528642 w 1490449"/>
                  <a:gd name="connsiteY4" fmla="*/ 228600 h 1337275"/>
                  <a:gd name="connsiteX5" fmla="*/ 706442 w 1490449"/>
                  <a:gd name="connsiteY5" fmla="*/ 228600 h 1337275"/>
                  <a:gd name="connsiteX6" fmla="*/ 534992 w 1490449"/>
                  <a:gd name="connsiteY6" fmla="*/ 400050 h 1337275"/>
                  <a:gd name="connsiteX7" fmla="*/ 420692 w 1490449"/>
                  <a:gd name="connsiteY7" fmla="*/ 857250 h 1337275"/>
                  <a:gd name="connsiteX8" fmla="*/ 96842 w 1490449"/>
                  <a:gd name="connsiteY8" fmla="*/ 857250 h 1337275"/>
                  <a:gd name="connsiteX9" fmla="*/ 96842 w 1490449"/>
                  <a:gd name="connsiteY9" fmla="*/ 1092200 h 1337275"/>
                  <a:gd name="connsiteX10" fmla="*/ 617542 w 1490449"/>
                  <a:gd name="connsiteY10" fmla="*/ 1092200 h 1337275"/>
                  <a:gd name="connsiteX11" fmla="*/ 719142 w 1490449"/>
                  <a:gd name="connsiteY11" fmla="*/ 742950 h 1337275"/>
                  <a:gd name="connsiteX12" fmla="*/ 954092 w 1490449"/>
                  <a:gd name="connsiteY12" fmla="*/ 1289844 h 1337275"/>
                  <a:gd name="connsiteX13" fmla="*/ 1208092 w 1490449"/>
                  <a:gd name="connsiteY13" fmla="*/ 1219200 h 1337275"/>
                  <a:gd name="connsiteX14" fmla="*/ 909642 w 1490449"/>
                  <a:gd name="connsiteY14" fmla="*/ 539750 h 1337275"/>
                  <a:gd name="connsiteX15" fmla="*/ 1030292 w 1490449"/>
                  <a:gd name="connsiteY15" fmla="*/ 349250 h 1337275"/>
                  <a:gd name="connsiteX16" fmla="*/ 1157292 w 1490449"/>
                  <a:gd name="connsiteY16" fmla="*/ 508000 h 1337275"/>
                  <a:gd name="connsiteX17" fmla="*/ 1428754 w 1490449"/>
                  <a:gd name="connsiteY17" fmla="*/ 510381 h 1337275"/>
                  <a:gd name="connsiteX18" fmla="*/ 1428754 w 1490449"/>
                  <a:gd name="connsiteY18" fmla="*/ 304800 h 1337275"/>
                  <a:gd name="connsiteX19" fmla="*/ 1258892 w 1490449"/>
                  <a:gd name="connsiteY19" fmla="*/ 304800 h 1337275"/>
                  <a:gd name="connsiteX20" fmla="*/ 979492 w 1490449"/>
                  <a:gd name="connsiteY20" fmla="*/ 0 h 1337275"/>
                  <a:gd name="connsiteX0" fmla="*/ 979492 w 1490449"/>
                  <a:gd name="connsiteY0" fmla="*/ 0 h 1320824"/>
                  <a:gd name="connsiteX1" fmla="*/ 433392 w 1490449"/>
                  <a:gd name="connsiteY1" fmla="*/ 0 h 1320824"/>
                  <a:gd name="connsiteX2" fmla="*/ 230192 w 1490449"/>
                  <a:gd name="connsiteY2" fmla="*/ 266700 h 1320824"/>
                  <a:gd name="connsiteX3" fmla="*/ 384179 w 1490449"/>
                  <a:gd name="connsiteY3" fmla="*/ 394494 h 1320824"/>
                  <a:gd name="connsiteX4" fmla="*/ 528642 w 1490449"/>
                  <a:gd name="connsiteY4" fmla="*/ 228600 h 1320824"/>
                  <a:gd name="connsiteX5" fmla="*/ 706442 w 1490449"/>
                  <a:gd name="connsiteY5" fmla="*/ 228600 h 1320824"/>
                  <a:gd name="connsiteX6" fmla="*/ 534992 w 1490449"/>
                  <a:gd name="connsiteY6" fmla="*/ 400050 h 1320824"/>
                  <a:gd name="connsiteX7" fmla="*/ 420692 w 1490449"/>
                  <a:gd name="connsiteY7" fmla="*/ 857250 h 1320824"/>
                  <a:gd name="connsiteX8" fmla="*/ 96842 w 1490449"/>
                  <a:gd name="connsiteY8" fmla="*/ 857250 h 1320824"/>
                  <a:gd name="connsiteX9" fmla="*/ 96842 w 1490449"/>
                  <a:gd name="connsiteY9" fmla="*/ 1092200 h 1320824"/>
                  <a:gd name="connsiteX10" fmla="*/ 617542 w 1490449"/>
                  <a:gd name="connsiteY10" fmla="*/ 1092200 h 1320824"/>
                  <a:gd name="connsiteX11" fmla="*/ 719142 w 1490449"/>
                  <a:gd name="connsiteY11" fmla="*/ 742950 h 1320824"/>
                  <a:gd name="connsiteX12" fmla="*/ 954092 w 1490449"/>
                  <a:gd name="connsiteY12" fmla="*/ 1289844 h 1320824"/>
                  <a:gd name="connsiteX13" fmla="*/ 1191424 w 1490449"/>
                  <a:gd name="connsiteY13" fmla="*/ 1176337 h 1320824"/>
                  <a:gd name="connsiteX14" fmla="*/ 909642 w 1490449"/>
                  <a:gd name="connsiteY14" fmla="*/ 539750 h 1320824"/>
                  <a:gd name="connsiteX15" fmla="*/ 1030292 w 1490449"/>
                  <a:gd name="connsiteY15" fmla="*/ 349250 h 1320824"/>
                  <a:gd name="connsiteX16" fmla="*/ 1157292 w 1490449"/>
                  <a:gd name="connsiteY16" fmla="*/ 508000 h 1320824"/>
                  <a:gd name="connsiteX17" fmla="*/ 1428754 w 1490449"/>
                  <a:gd name="connsiteY17" fmla="*/ 510381 h 1320824"/>
                  <a:gd name="connsiteX18" fmla="*/ 1428754 w 1490449"/>
                  <a:gd name="connsiteY18" fmla="*/ 304800 h 1320824"/>
                  <a:gd name="connsiteX19" fmla="*/ 1258892 w 1490449"/>
                  <a:gd name="connsiteY19" fmla="*/ 304800 h 1320824"/>
                  <a:gd name="connsiteX20" fmla="*/ 979492 w 1490449"/>
                  <a:gd name="connsiteY20" fmla="*/ 0 h 1320824"/>
                  <a:gd name="connsiteX0" fmla="*/ 979492 w 1490449"/>
                  <a:gd name="connsiteY0" fmla="*/ 0 h 1311051"/>
                  <a:gd name="connsiteX1" fmla="*/ 433392 w 1490449"/>
                  <a:gd name="connsiteY1" fmla="*/ 0 h 1311051"/>
                  <a:gd name="connsiteX2" fmla="*/ 230192 w 1490449"/>
                  <a:gd name="connsiteY2" fmla="*/ 266700 h 1311051"/>
                  <a:gd name="connsiteX3" fmla="*/ 384179 w 1490449"/>
                  <a:gd name="connsiteY3" fmla="*/ 394494 h 1311051"/>
                  <a:gd name="connsiteX4" fmla="*/ 528642 w 1490449"/>
                  <a:gd name="connsiteY4" fmla="*/ 228600 h 1311051"/>
                  <a:gd name="connsiteX5" fmla="*/ 706442 w 1490449"/>
                  <a:gd name="connsiteY5" fmla="*/ 228600 h 1311051"/>
                  <a:gd name="connsiteX6" fmla="*/ 534992 w 1490449"/>
                  <a:gd name="connsiteY6" fmla="*/ 400050 h 1311051"/>
                  <a:gd name="connsiteX7" fmla="*/ 420692 w 1490449"/>
                  <a:gd name="connsiteY7" fmla="*/ 857250 h 1311051"/>
                  <a:gd name="connsiteX8" fmla="*/ 96842 w 1490449"/>
                  <a:gd name="connsiteY8" fmla="*/ 857250 h 1311051"/>
                  <a:gd name="connsiteX9" fmla="*/ 96842 w 1490449"/>
                  <a:gd name="connsiteY9" fmla="*/ 1092200 h 1311051"/>
                  <a:gd name="connsiteX10" fmla="*/ 617542 w 1490449"/>
                  <a:gd name="connsiteY10" fmla="*/ 1092200 h 1311051"/>
                  <a:gd name="connsiteX11" fmla="*/ 719142 w 1490449"/>
                  <a:gd name="connsiteY11" fmla="*/ 742950 h 1311051"/>
                  <a:gd name="connsiteX12" fmla="*/ 954092 w 1490449"/>
                  <a:gd name="connsiteY12" fmla="*/ 1289844 h 1311051"/>
                  <a:gd name="connsiteX13" fmla="*/ 1174755 w 1490449"/>
                  <a:gd name="connsiteY13" fmla="*/ 1135856 h 1311051"/>
                  <a:gd name="connsiteX14" fmla="*/ 909642 w 1490449"/>
                  <a:gd name="connsiteY14" fmla="*/ 539750 h 1311051"/>
                  <a:gd name="connsiteX15" fmla="*/ 1030292 w 1490449"/>
                  <a:gd name="connsiteY15" fmla="*/ 349250 h 1311051"/>
                  <a:gd name="connsiteX16" fmla="*/ 1157292 w 1490449"/>
                  <a:gd name="connsiteY16" fmla="*/ 508000 h 1311051"/>
                  <a:gd name="connsiteX17" fmla="*/ 1428754 w 1490449"/>
                  <a:gd name="connsiteY17" fmla="*/ 510381 h 1311051"/>
                  <a:gd name="connsiteX18" fmla="*/ 1428754 w 1490449"/>
                  <a:gd name="connsiteY18" fmla="*/ 304800 h 1311051"/>
                  <a:gd name="connsiteX19" fmla="*/ 1258892 w 1490449"/>
                  <a:gd name="connsiteY19" fmla="*/ 304800 h 1311051"/>
                  <a:gd name="connsiteX20" fmla="*/ 979492 w 1490449"/>
                  <a:gd name="connsiteY20" fmla="*/ 0 h 1311051"/>
                  <a:gd name="connsiteX0" fmla="*/ 979492 w 1490449"/>
                  <a:gd name="connsiteY0" fmla="*/ 0 h 1267772"/>
                  <a:gd name="connsiteX1" fmla="*/ 433392 w 1490449"/>
                  <a:gd name="connsiteY1" fmla="*/ 0 h 1267772"/>
                  <a:gd name="connsiteX2" fmla="*/ 230192 w 1490449"/>
                  <a:gd name="connsiteY2" fmla="*/ 266700 h 1267772"/>
                  <a:gd name="connsiteX3" fmla="*/ 384179 w 1490449"/>
                  <a:gd name="connsiteY3" fmla="*/ 394494 h 1267772"/>
                  <a:gd name="connsiteX4" fmla="*/ 528642 w 1490449"/>
                  <a:gd name="connsiteY4" fmla="*/ 228600 h 1267772"/>
                  <a:gd name="connsiteX5" fmla="*/ 706442 w 1490449"/>
                  <a:gd name="connsiteY5" fmla="*/ 228600 h 1267772"/>
                  <a:gd name="connsiteX6" fmla="*/ 534992 w 1490449"/>
                  <a:gd name="connsiteY6" fmla="*/ 400050 h 1267772"/>
                  <a:gd name="connsiteX7" fmla="*/ 420692 w 1490449"/>
                  <a:gd name="connsiteY7" fmla="*/ 857250 h 1267772"/>
                  <a:gd name="connsiteX8" fmla="*/ 96842 w 1490449"/>
                  <a:gd name="connsiteY8" fmla="*/ 857250 h 1267772"/>
                  <a:gd name="connsiteX9" fmla="*/ 96842 w 1490449"/>
                  <a:gd name="connsiteY9" fmla="*/ 1092200 h 1267772"/>
                  <a:gd name="connsiteX10" fmla="*/ 617542 w 1490449"/>
                  <a:gd name="connsiteY10" fmla="*/ 1092200 h 1267772"/>
                  <a:gd name="connsiteX11" fmla="*/ 719142 w 1490449"/>
                  <a:gd name="connsiteY11" fmla="*/ 742950 h 1267772"/>
                  <a:gd name="connsiteX12" fmla="*/ 927898 w 1490449"/>
                  <a:gd name="connsiteY12" fmla="*/ 1230313 h 1267772"/>
                  <a:gd name="connsiteX13" fmla="*/ 1174755 w 1490449"/>
                  <a:gd name="connsiteY13" fmla="*/ 1135856 h 1267772"/>
                  <a:gd name="connsiteX14" fmla="*/ 909642 w 1490449"/>
                  <a:gd name="connsiteY14" fmla="*/ 539750 h 1267772"/>
                  <a:gd name="connsiteX15" fmla="*/ 1030292 w 1490449"/>
                  <a:gd name="connsiteY15" fmla="*/ 349250 h 1267772"/>
                  <a:gd name="connsiteX16" fmla="*/ 1157292 w 1490449"/>
                  <a:gd name="connsiteY16" fmla="*/ 508000 h 1267772"/>
                  <a:gd name="connsiteX17" fmla="*/ 1428754 w 1490449"/>
                  <a:gd name="connsiteY17" fmla="*/ 510381 h 1267772"/>
                  <a:gd name="connsiteX18" fmla="*/ 1428754 w 1490449"/>
                  <a:gd name="connsiteY18" fmla="*/ 304800 h 1267772"/>
                  <a:gd name="connsiteX19" fmla="*/ 1258892 w 1490449"/>
                  <a:gd name="connsiteY19" fmla="*/ 304800 h 1267772"/>
                  <a:gd name="connsiteX20" fmla="*/ 979492 w 1490449"/>
                  <a:gd name="connsiteY20" fmla="*/ 0 h 1267772"/>
                  <a:gd name="connsiteX0" fmla="*/ 979492 w 1490449"/>
                  <a:gd name="connsiteY0" fmla="*/ 0 h 1343809"/>
                  <a:gd name="connsiteX1" fmla="*/ 433392 w 1490449"/>
                  <a:gd name="connsiteY1" fmla="*/ 0 h 1343809"/>
                  <a:gd name="connsiteX2" fmla="*/ 230192 w 1490449"/>
                  <a:gd name="connsiteY2" fmla="*/ 266700 h 1343809"/>
                  <a:gd name="connsiteX3" fmla="*/ 384179 w 1490449"/>
                  <a:gd name="connsiteY3" fmla="*/ 394494 h 1343809"/>
                  <a:gd name="connsiteX4" fmla="*/ 528642 w 1490449"/>
                  <a:gd name="connsiteY4" fmla="*/ 228600 h 1343809"/>
                  <a:gd name="connsiteX5" fmla="*/ 706442 w 1490449"/>
                  <a:gd name="connsiteY5" fmla="*/ 228600 h 1343809"/>
                  <a:gd name="connsiteX6" fmla="*/ 534992 w 1490449"/>
                  <a:gd name="connsiteY6" fmla="*/ 400050 h 1343809"/>
                  <a:gd name="connsiteX7" fmla="*/ 420692 w 1490449"/>
                  <a:gd name="connsiteY7" fmla="*/ 857250 h 1343809"/>
                  <a:gd name="connsiteX8" fmla="*/ 96842 w 1490449"/>
                  <a:gd name="connsiteY8" fmla="*/ 857250 h 1343809"/>
                  <a:gd name="connsiteX9" fmla="*/ 96842 w 1490449"/>
                  <a:gd name="connsiteY9" fmla="*/ 1092200 h 1343809"/>
                  <a:gd name="connsiteX10" fmla="*/ 617542 w 1490449"/>
                  <a:gd name="connsiteY10" fmla="*/ 1092200 h 1343809"/>
                  <a:gd name="connsiteX11" fmla="*/ 719142 w 1490449"/>
                  <a:gd name="connsiteY11" fmla="*/ 742950 h 1343809"/>
                  <a:gd name="connsiteX12" fmla="*/ 927898 w 1490449"/>
                  <a:gd name="connsiteY12" fmla="*/ 1230313 h 1343809"/>
                  <a:gd name="connsiteX13" fmla="*/ 1174755 w 1490449"/>
                  <a:gd name="connsiteY13" fmla="*/ 1135856 h 1343809"/>
                  <a:gd name="connsiteX14" fmla="*/ 909642 w 1490449"/>
                  <a:gd name="connsiteY14" fmla="*/ 539750 h 1343809"/>
                  <a:gd name="connsiteX15" fmla="*/ 1030292 w 1490449"/>
                  <a:gd name="connsiteY15" fmla="*/ 349250 h 1343809"/>
                  <a:gd name="connsiteX16" fmla="*/ 1157292 w 1490449"/>
                  <a:gd name="connsiteY16" fmla="*/ 508000 h 1343809"/>
                  <a:gd name="connsiteX17" fmla="*/ 1428754 w 1490449"/>
                  <a:gd name="connsiteY17" fmla="*/ 510381 h 1343809"/>
                  <a:gd name="connsiteX18" fmla="*/ 1428754 w 1490449"/>
                  <a:gd name="connsiteY18" fmla="*/ 304800 h 1343809"/>
                  <a:gd name="connsiteX19" fmla="*/ 1258892 w 1490449"/>
                  <a:gd name="connsiteY19" fmla="*/ 304800 h 1343809"/>
                  <a:gd name="connsiteX20" fmla="*/ 979492 w 1490449"/>
                  <a:gd name="connsiteY20" fmla="*/ 0 h 1343809"/>
                  <a:gd name="connsiteX0" fmla="*/ 979492 w 1490449"/>
                  <a:gd name="connsiteY0" fmla="*/ 0 h 1351910"/>
                  <a:gd name="connsiteX1" fmla="*/ 433392 w 1490449"/>
                  <a:gd name="connsiteY1" fmla="*/ 0 h 1351910"/>
                  <a:gd name="connsiteX2" fmla="*/ 230192 w 1490449"/>
                  <a:gd name="connsiteY2" fmla="*/ 266700 h 1351910"/>
                  <a:gd name="connsiteX3" fmla="*/ 384179 w 1490449"/>
                  <a:gd name="connsiteY3" fmla="*/ 394494 h 1351910"/>
                  <a:gd name="connsiteX4" fmla="*/ 528642 w 1490449"/>
                  <a:gd name="connsiteY4" fmla="*/ 228600 h 1351910"/>
                  <a:gd name="connsiteX5" fmla="*/ 706442 w 1490449"/>
                  <a:gd name="connsiteY5" fmla="*/ 228600 h 1351910"/>
                  <a:gd name="connsiteX6" fmla="*/ 534992 w 1490449"/>
                  <a:gd name="connsiteY6" fmla="*/ 400050 h 1351910"/>
                  <a:gd name="connsiteX7" fmla="*/ 420692 w 1490449"/>
                  <a:gd name="connsiteY7" fmla="*/ 857250 h 1351910"/>
                  <a:gd name="connsiteX8" fmla="*/ 96842 w 1490449"/>
                  <a:gd name="connsiteY8" fmla="*/ 857250 h 1351910"/>
                  <a:gd name="connsiteX9" fmla="*/ 96842 w 1490449"/>
                  <a:gd name="connsiteY9" fmla="*/ 1092200 h 1351910"/>
                  <a:gd name="connsiteX10" fmla="*/ 617542 w 1490449"/>
                  <a:gd name="connsiteY10" fmla="*/ 1092200 h 1351910"/>
                  <a:gd name="connsiteX11" fmla="*/ 719142 w 1490449"/>
                  <a:gd name="connsiteY11" fmla="*/ 742950 h 1351910"/>
                  <a:gd name="connsiteX12" fmla="*/ 927898 w 1490449"/>
                  <a:gd name="connsiteY12" fmla="*/ 1230313 h 1351910"/>
                  <a:gd name="connsiteX13" fmla="*/ 1174755 w 1490449"/>
                  <a:gd name="connsiteY13" fmla="*/ 1135856 h 1351910"/>
                  <a:gd name="connsiteX14" fmla="*/ 909642 w 1490449"/>
                  <a:gd name="connsiteY14" fmla="*/ 539750 h 1351910"/>
                  <a:gd name="connsiteX15" fmla="*/ 1030292 w 1490449"/>
                  <a:gd name="connsiteY15" fmla="*/ 349250 h 1351910"/>
                  <a:gd name="connsiteX16" fmla="*/ 1157292 w 1490449"/>
                  <a:gd name="connsiteY16" fmla="*/ 508000 h 1351910"/>
                  <a:gd name="connsiteX17" fmla="*/ 1428754 w 1490449"/>
                  <a:gd name="connsiteY17" fmla="*/ 510381 h 1351910"/>
                  <a:gd name="connsiteX18" fmla="*/ 1428754 w 1490449"/>
                  <a:gd name="connsiteY18" fmla="*/ 304800 h 1351910"/>
                  <a:gd name="connsiteX19" fmla="*/ 1258892 w 1490449"/>
                  <a:gd name="connsiteY19" fmla="*/ 304800 h 1351910"/>
                  <a:gd name="connsiteX20" fmla="*/ 979492 w 1490449"/>
                  <a:gd name="connsiteY20" fmla="*/ 0 h 1351910"/>
                  <a:gd name="connsiteX0" fmla="*/ 979492 w 1490449"/>
                  <a:gd name="connsiteY0" fmla="*/ 0 h 1353994"/>
                  <a:gd name="connsiteX1" fmla="*/ 433392 w 1490449"/>
                  <a:gd name="connsiteY1" fmla="*/ 0 h 1353994"/>
                  <a:gd name="connsiteX2" fmla="*/ 230192 w 1490449"/>
                  <a:gd name="connsiteY2" fmla="*/ 266700 h 1353994"/>
                  <a:gd name="connsiteX3" fmla="*/ 384179 w 1490449"/>
                  <a:gd name="connsiteY3" fmla="*/ 394494 h 1353994"/>
                  <a:gd name="connsiteX4" fmla="*/ 528642 w 1490449"/>
                  <a:gd name="connsiteY4" fmla="*/ 228600 h 1353994"/>
                  <a:gd name="connsiteX5" fmla="*/ 706442 w 1490449"/>
                  <a:gd name="connsiteY5" fmla="*/ 228600 h 1353994"/>
                  <a:gd name="connsiteX6" fmla="*/ 534992 w 1490449"/>
                  <a:gd name="connsiteY6" fmla="*/ 400050 h 1353994"/>
                  <a:gd name="connsiteX7" fmla="*/ 420692 w 1490449"/>
                  <a:gd name="connsiteY7" fmla="*/ 857250 h 1353994"/>
                  <a:gd name="connsiteX8" fmla="*/ 96842 w 1490449"/>
                  <a:gd name="connsiteY8" fmla="*/ 857250 h 1353994"/>
                  <a:gd name="connsiteX9" fmla="*/ 96842 w 1490449"/>
                  <a:gd name="connsiteY9" fmla="*/ 1092200 h 1353994"/>
                  <a:gd name="connsiteX10" fmla="*/ 617542 w 1490449"/>
                  <a:gd name="connsiteY10" fmla="*/ 1092200 h 1353994"/>
                  <a:gd name="connsiteX11" fmla="*/ 719142 w 1490449"/>
                  <a:gd name="connsiteY11" fmla="*/ 742950 h 1353994"/>
                  <a:gd name="connsiteX12" fmla="*/ 927898 w 1490449"/>
                  <a:gd name="connsiteY12" fmla="*/ 1230313 h 1353994"/>
                  <a:gd name="connsiteX13" fmla="*/ 1174755 w 1490449"/>
                  <a:gd name="connsiteY13" fmla="*/ 1135856 h 1353994"/>
                  <a:gd name="connsiteX14" fmla="*/ 909642 w 1490449"/>
                  <a:gd name="connsiteY14" fmla="*/ 539750 h 1353994"/>
                  <a:gd name="connsiteX15" fmla="*/ 1030292 w 1490449"/>
                  <a:gd name="connsiteY15" fmla="*/ 349250 h 1353994"/>
                  <a:gd name="connsiteX16" fmla="*/ 1157292 w 1490449"/>
                  <a:gd name="connsiteY16" fmla="*/ 508000 h 1353994"/>
                  <a:gd name="connsiteX17" fmla="*/ 1428754 w 1490449"/>
                  <a:gd name="connsiteY17" fmla="*/ 510381 h 1353994"/>
                  <a:gd name="connsiteX18" fmla="*/ 1428754 w 1490449"/>
                  <a:gd name="connsiteY18" fmla="*/ 304800 h 1353994"/>
                  <a:gd name="connsiteX19" fmla="*/ 1258892 w 1490449"/>
                  <a:gd name="connsiteY19" fmla="*/ 304800 h 1353994"/>
                  <a:gd name="connsiteX20" fmla="*/ 979492 w 1490449"/>
                  <a:gd name="connsiteY20" fmla="*/ 0 h 1353994"/>
                  <a:gd name="connsiteX0" fmla="*/ 979492 w 1490449"/>
                  <a:gd name="connsiteY0" fmla="*/ 0 h 1354641"/>
                  <a:gd name="connsiteX1" fmla="*/ 433392 w 1490449"/>
                  <a:gd name="connsiteY1" fmla="*/ 0 h 1354641"/>
                  <a:gd name="connsiteX2" fmla="*/ 230192 w 1490449"/>
                  <a:gd name="connsiteY2" fmla="*/ 266700 h 1354641"/>
                  <a:gd name="connsiteX3" fmla="*/ 384179 w 1490449"/>
                  <a:gd name="connsiteY3" fmla="*/ 394494 h 1354641"/>
                  <a:gd name="connsiteX4" fmla="*/ 528642 w 1490449"/>
                  <a:gd name="connsiteY4" fmla="*/ 228600 h 1354641"/>
                  <a:gd name="connsiteX5" fmla="*/ 706442 w 1490449"/>
                  <a:gd name="connsiteY5" fmla="*/ 228600 h 1354641"/>
                  <a:gd name="connsiteX6" fmla="*/ 534992 w 1490449"/>
                  <a:gd name="connsiteY6" fmla="*/ 400050 h 1354641"/>
                  <a:gd name="connsiteX7" fmla="*/ 420692 w 1490449"/>
                  <a:gd name="connsiteY7" fmla="*/ 857250 h 1354641"/>
                  <a:gd name="connsiteX8" fmla="*/ 96842 w 1490449"/>
                  <a:gd name="connsiteY8" fmla="*/ 857250 h 1354641"/>
                  <a:gd name="connsiteX9" fmla="*/ 96842 w 1490449"/>
                  <a:gd name="connsiteY9" fmla="*/ 1092200 h 1354641"/>
                  <a:gd name="connsiteX10" fmla="*/ 617542 w 1490449"/>
                  <a:gd name="connsiteY10" fmla="*/ 1092200 h 1354641"/>
                  <a:gd name="connsiteX11" fmla="*/ 719142 w 1490449"/>
                  <a:gd name="connsiteY11" fmla="*/ 742950 h 1354641"/>
                  <a:gd name="connsiteX12" fmla="*/ 927898 w 1490449"/>
                  <a:gd name="connsiteY12" fmla="*/ 1230313 h 1354641"/>
                  <a:gd name="connsiteX13" fmla="*/ 1174755 w 1490449"/>
                  <a:gd name="connsiteY13" fmla="*/ 1135856 h 1354641"/>
                  <a:gd name="connsiteX14" fmla="*/ 909642 w 1490449"/>
                  <a:gd name="connsiteY14" fmla="*/ 539750 h 1354641"/>
                  <a:gd name="connsiteX15" fmla="*/ 1030292 w 1490449"/>
                  <a:gd name="connsiteY15" fmla="*/ 349250 h 1354641"/>
                  <a:gd name="connsiteX16" fmla="*/ 1157292 w 1490449"/>
                  <a:gd name="connsiteY16" fmla="*/ 508000 h 1354641"/>
                  <a:gd name="connsiteX17" fmla="*/ 1428754 w 1490449"/>
                  <a:gd name="connsiteY17" fmla="*/ 510381 h 1354641"/>
                  <a:gd name="connsiteX18" fmla="*/ 1428754 w 1490449"/>
                  <a:gd name="connsiteY18" fmla="*/ 304800 h 1354641"/>
                  <a:gd name="connsiteX19" fmla="*/ 1258892 w 1490449"/>
                  <a:gd name="connsiteY19" fmla="*/ 304800 h 1354641"/>
                  <a:gd name="connsiteX20" fmla="*/ 979492 w 1490449"/>
                  <a:gd name="connsiteY20" fmla="*/ 0 h 135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0449" h="1354641">
                    <a:moveTo>
                      <a:pt x="979492" y="0"/>
                    </a:moveTo>
                    <a:lnTo>
                      <a:pt x="433392" y="0"/>
                    </a:lnTo>
                    <a:lnTo>
                      <a:pt x="230192" y="266700"/>
                    </a:lnTo>
                    <a:cubicBezTo>
                      <a:pt x="200029" y="361554"/>
                      <a:pt x="251888" y="449527"/>
                      <a:pt x="384179" y="394494"/>
                    </a:cubicBezTo>
                    <a:lnTo>
                      <a:pt x="528642" y="228600"/>
                    </a:lnTo>
                    <a:lnTo>
                      <a:pt x="706442" y="228600"/>
                    </a:lnTo>
                    <a:lnTo>
                      <a:pt x="534992" y="400050"/>
                    </a:lnTo>
                    <a:lnTo>
                      <a:pt x="420692" y="857250"/>
                    </a:lnTo>
                    <a:lnTo>
                      <a:pt x="96842" y="857250"/>
                    </a:lnTo>
                    <a:cubicBezTo>
                      <a:pt x="-15076" y="868891"/>
                      <a:pt x="-48415" y="1034256"/>
                      <a:pt x="96842" y="1092200"/>
                    </a:cubicBezTo>
                    <a:lnTo>
                      <a:pt x="617542" y="1092200"/>
                    </a:lnTo>
                    <a:lnTo>
                      <a:pt x="719142" y="742950"/>
                    </a:lnTo>
                    <a:lnTo>
                      <a:pt x="927898" y="1230313"/>
                    </a:lnTo>
                    <a:cubicBezTo>
                      <a:pt x="1034790" y="1459178"/>
                      <a:pt x="1262067" y="1339056"/>
                      <a:pt x="1174755" y="1135856"/>
                    </a:cubicBezTo>
                    <a:lnTo>
                      <a:pt x="909642" y="539750"/>
                    </a:lnTo>
                    <a:lnTo>
                      <a:pt x="1030292" y="349250"/>
                    </a:lnTo>
                    <a:lnTo>
                      <a:pt x="1157292" y="508000"/>
                    </a:lnTo>
                    <a:lnTo>
                      <a:pt x="1428754" y="510381"/>
                    </a:lnTo>
                    <a:cubicBezTo>
                      <a:pt x="1504955" y="464080"/>
                      <a:pt x="1516859" y="343959"/>
                      <a:pt x="1428754" y="304800"/>
                    </a:cubicBezTo>
                    <a:lnTo>
                      <a:pt x="1258892" y="304800"/>
                    </a:lnTo>
                    <a:lnTo>
                      <a:pt x="9794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Donut 15"/>
            <p:cNvSpPr/>
            <p:nvPr/>
          </p:nvSpPr>
          <p:spPr>
            <a:xfrm rot="20036216">
              <a:off x="3935087" y="3748408"/>
              <a:ext cx="397969" cy="370039"/>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7" name="Donut 15"/>
            <p:cNvSpPr/>
            <p:nvPr/>
          </p:nvSpPr>
          <p:spPr>
            <a:xfrm rot="20036216">
              <a:off x="4285593" y="3826835"/>
              <a:ext cx="397969" cy="370039"/>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8" name="Group 67"/>
            <p:cNvGrpSpPr/>
            <p:nvPr/>
          </p:nvGrpSpPr>
          <p:grpSpPr>
            <a:xfrm>
              <a:off x="4183871" y="3452104"/>
              <a:ext cx="321788" cy="383250"/>
              <a:chOff x="2912679" y="2427229"/>
              <a:chExt cx="321788" cy="383250"/>
            </a:xfrm>
            <a:solidFill>
              <a:srgbClr val="7F7F7F"/>
            </a:solidFill>
          </p:grpSpPr>
          <p:sp>
            <p:nvSpPr>
              <p:cNvPr id="69" name="Oval 68"/>
              <p:cNvSpPr/>
              <p:nvPr/>
            </p:nvSpPr>
            <p:spPr>
              <a:xfrm>
                <a:off x="3099168" y="2427229"/>
                <a:ext cx="85604" cy="8560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69"/>
              <p:cNvSpPr/>
              <p:nvPr/>
            </p:nvSpPr>
            <p:spPr>
              <a:xfrm>
                <a:off x="2912679" y="2518012"/>
                <a:ext cx="321788" cy="292467"/>
              </a:xfrm>
              <a:custGeom>
                <a:avLst/>
                <a:gdLst>
                  <a:gd name="connsiteX0" fmla="*/ 882650 w 1346200"/>
                  <a:gd name="connsiteY0" fmla="*/ 0 h 1339850"/>
                  <a:gd name="connsiteX1" fmla="*/ 336550 w 1346200"/>
                  <a:gd name="connsiteY1" fmla="*/ 0 h 1339850"/>
                  <a:gd name="connsiteX2" fmla="*/ 133350 w 1346200"/>
                  <a:gd name="connsiteY2" fmla="*/ 266700 h 1339850"/>
                  <a:gd name="connsiteX3" fmla="*/ 273050 w 1346200"/>
                  <a:gd name="connsiteY3" fmla="*/ 387350 h 1339850"/>
                  <a:gd name="connsiteX4" fmla="*/ 431800 w 1346200"/>
                  <a:gd name="connsiteY4" fmla="*/ 228600 h 1339850"/>
                  <a:gd name="connsiteX5" fmla="*/ 609600 w 1346200"/>
                  <a:gd name="connsiteY5" fmla="*/ 228600 h 1339850"/>
                  <a:gd name="connsiteX6" fmla="*/ 438150 w 1346200"/>
                  <a:gd name="connsiteY6" fmla="*/ 400050 h 1339850"/>
                  <a:gd name="connsiteX7" fmla="*/ 323850 w 1346200"/>
                  <a:gd name="connsiteY7" fmla="*/ 857250 h 1339850"/>
                  <a:gd name="connsiteX8" fmla="*/ 0 w 1346200"/>
                  <a:gd name="connsiteY8" fmla="*/ 857250 h 1339850"/>
                  <a:gd name="connsiteX9" fmla="*/ 0 w 1346200"/>
                  <a:gd name="connsiteY9" fmla="*/ 1092200 h 1339850"/>
                  <a:gd name="connsiteX10" fmla="*/ 520700 w 1346200"/>
                  <a:gd name="connsiteY10" fmla="*/ 1092200 h 1339850"/>
                  <a:gd name="connsiteX11" fmla="*/ 622300 w 1346200"/>
                  <a:gd name="connsiteY11" fmla="*/ 742950 h 1339850"/>
                  <a:gd name="connsiteX12" fmla="*/ 876300 w 1346200"/>
                  <a:gd name="connsiteY12" fmla="*/ 1339850 h 1339850"/>
                  <a:gd name="connsiteX13" fmla="*/ 1111250 w 1346200"/>
                  <a:gd name="connsiteY13" fmla="*/ 1219200 h 1339850"/>
                  <a:gd name="connsiteX14" fmla="*/ 812800 w 1346200"/>
                  <a:gd name="connsiteY14" fmla="*/ 539750 h 1339850"/>
                  <a:gd name="connsiteX15" fmla="*/ 933450 w 1346200"/>
                  <a:gd name="connsiteY15" fmla="*/ 349250 h 1339850"/>
                  <a:gd name="connsiteX16" fmla="*/ 1060450 w 1346200"/>
                  <a:gd name="connsiteY16" fmla="*/ 508000 h 1339850"/>
                  <a:gd name="connsiteX17" fmla="*/ 1346200 w 1346200"/>
                  <a:gd name="connsiteY17" fmla="*/ 508000 h 1339850"/>
                  <a:gd name="connsiteX18" fmla="*/ 1346200 w 1346200"/>
                  <a:gd name="connsiteY18" fmla="*/ 304800 h 1339850"/>
                  <a:gd name="connsiteX19" fmla="*/ 1162050 w 1346200"/>
                  <a:gd name="connsiteY19" fmla="*/ 304800 h 1339850"/>
                  <a:gd name="connsiteX20" fmla="*/ 882650 w 1346200"/>
                  <a:gd name="connsiteY20" fmla="*/ 0 h 1339850"/>
                  <a:gd name="connsiteX0" fmla="*/ 882650 w 1369483"/>
                  <a:gd name="connsiteY0" fmla="*/ 0 h 1339850"/>
                  <a:gd name="connsiteX1" fmla="*/ 336550 w 1369483"/>
                  <a:gd name="connsiteY1" fmla="*/ 0 h 1339850"/>
                  <a:gd name="connsiteX2" fmla="*/ 133350 w 1369483"/>
                  <a:gd name="connsiteY2" fmla="*/ 266700 h 1339850"/>
                  <a:gd name="connsiteX3" fmla="*/ 273050 w 1369483"/>
                  <a:gd name="connsiteY3" fmla="*/ 387350 h 1339850"/>
                  <a:gd name="connsiteX4" fmla="*/ 431800 w 1369483"/>
                  <a:gd name="connsiteY4" fmla="*/ 228600 h 1339850"/>
                  <a:gd name="connsiteX5" fmla="*/ 609600 w 1369483"/>
                  <a:gd name="connsiteY5" fmla="*/ 228600 h 1339850"/>
                  <a:gd name="connsiteX6" fmla="*/ 438150 w 1369483"/>
                  <a:gd name="connsiteY6" fmla="*/ 400050 h 1339850"/>
                  <a:gd name="connsiteX7" fmla="*/ 323850 w 1369483"/>
                  <a:gd name="connsiteY7" fmla="*/ 857250 h 1339850"/>
                  <a:gd name="connsiteX8" fmla="*/ 0 w 1369483"/>
                  <a:gd name="connsiteY8" fmla="*/ 857250 h 1339850"/>
                  <a:gd name="connsiteX9" fmla="*/ 0 w 1369483"/>
                  <a:gd name="connsiteY9" fmla="*/ 1092200 h 1339850"/>
                  <a:gd name="connsiteX10" fmla="*/ 520700 w 1369483"/>
                  <a:gd name="connsiteY10" fmla="*/ 1092200 h 1339850"/>
                  <a:gd name="connsiteX11" fmla="*/ 622300 w 1369483"/>
                  <a:gd name="connsiteY11" fmla="*/ 742950 h 1339850"/>
                  <a:gd name="connsiteX12" fmla="*/ 876300 w 1369483"/>
                  <a:gd name="connsiteY12" fmla="*/ 1339850 h 1339850"/>
                  <a:gd name="connsiteX13" fmla="*/ 1111250 w 1369483"/>
                  <a:gd name="connsiteY13" fmla="*/ 1219200 h 1339850"/>
                  <a:gd name="connsiteX14" fmla="*/ 812800 w 1369483"/>
                  <a:gd name="connsiteY14" fmla="*/ 539750 h 1339850"/>
                  <a:gd name="connsiteX15" fmla="*/ 933450 w 1369483"/>
                  <a:gd name="connsiteY15" fmla="*/ 349250 h 1339850"/>
                  <a:gd name="connsiteX16" fmla="*/ 1060450 w 1369483"/>
                  <a:gd name="connsiteY16" fmla="*/ 508000 h 1339850"/>
                  <a:gd name="connsiteX17" fmla="*/ 1346200 w 1369483"/>
                  <a:gd name="connsiteY17" fmla="*/ 508000 h 1339850"/>
                  <a:gd name="connsiteX18" fmla="*/ 1346200 w 1369483"/>
                  <a:gd name="connsiteY18" fmla="*/ 304800 h 1339850"/>
                  <a:gd name="connsiteX19" fmla="*/ 1162050 w 1369483"/>
                  <a:gd name="connsiteY19" fmla="*/ 304800 h 1339850"/>
                  <a:gd name="connsiteX20" fmla="*/ 882650 w 1369483"/>
                  <a:gd name="connsiteY20" fmla="*/ 0 h 1339850"/>
                  <a:gd name="connsiteX0" fmla="*/ 882650 w 1386388"/>
                  <a:gd name="connsiteY0" fmla="*/ 0 h 1339850"/>
                  <a:gd name="connsiteX1" fmla="*/ 336550 w 1386388"/>
                  <a:gd name="connsiteY1" fmla="*/ 0 h 1339850"/>
                  <a:gd name="connsiteX2" fmla="*/ 133350 w 1386388"/>
                  <a:gd name="connsiteY2" fmla="*/ 266700 h 1339850"/>
                  <a:gd name="connsiteX3" fmla="*/ 273050 w 1386388"/>
                  <a:gd name="connsiteY3" fmla="*/ 387350 h 1339850"/>
                  <a:gd name="connsiteX4" fmla="*/ 431800 w 1386388"/>
                  <a:gd name="connsiteY4" fmla="*/ 228600 h 1339850"/>
                  <a:gd name="connsiteX5" fmla="*/ 609600 w 1386388"/>
                  <a:gd name="connsiteY5" fmla="*/ 228600 h 1339850"/>
                  <a:gd name="connsiteX6" fmla="*/ 438150 w 1386388"/>
                  <a:gd name="connsiteY6" fmla="*/ 400050 h 1339850"/>
                  <a:gd name="connsiteX7" fmla="*/ 323850 w 1386388"/>
                  <a:gd name="connsiteY7" fmla="*/ 857250 h 1339850"/>
                  <a:gd name="connsiteX8" fmla="*/ 0 w 1386388"/>
                  <a:gd name="connsiteY8" fmla="*/ 857250 h 1339850"/>
                  <a:gd name="connsiteX9" fmla="*/ 0 w 1386388"/>
                  <a:gd name="connsiteY9" fmla="*/ 1092200 h 1339850"/>
                  <a:gd name="connsiteX10" fmla="*/ 520700 w 1386388"/>
                  <a:gd name="connsiteY10" fmla="*/ 1092200 h 1339850"/>
                  <a:gd name="connsiteX11" fmla="*/ 622300 w 1386388"/>
                  <a:gd name="connsiteY11" fmla="*/ 742950 h 1339850"/>
                  <a:gd name="connsiteX12" fmla="*/ 876300 w 1386388"/>
                  <a:gd name="connsiteY12" fmla="*/ 1339850 h 1339850"/>
                  <a:gd name="connsiteX13" fmla="*/ 1111250 w 1386388"/>
                  <a:gd name="connsiteY13" fmla="*/ 1219200 h 1339850"/>
                  <a:gd name="connsiteX14" fmla="*/ 812800 w 1386388"/>
                  <a:gd name="connsiteY14" fmla="*/ 539750 h 1339850"/>
                  <a:gd name="connsiteX15" fmla="*/ 933450 w 1386388"/>
                  <a:gd name="connsiteY15" fmla="*/ 349250 h 1339850"/>
                  <a:gd name="connsiteX16" fmla="*/ 1060450 w 1386388"/>
                  <a:gd name="connsiteY16" fmla="*/ 508000 h 1339850"/>
                  <a:gd name="connsiteX17" fmla="*/ 1346200 w 1386388"/>
                  <a:gd name="connsiteY17" fmla="*/ 508000 h 1339850"/>
                  <a:gd name="connsiteX18" fmla="*/ 1346200 w 1386388"/>
                  <a:gd name="connsiteY18" fmla="*/ 304800 h 1339850"/>
                  <a:gd name="connsiteX19" fmla="*/ 1162050 w 1386388"/>
                  <a:gd name="connsiteY19" fmla="*/ 304800 h 1339850"/>
                  <a:gd name="connsiteX20" fmla="*/ 882650 w 1386388"/>
                  <a:gd name="connsiteY20" fmla="*/ 0 h 1339850"/>
                  <a:gd name="connsiteX0" fmla="*/ 882650 w 1388174"/>
                  <a:gd name="connsiteY0" fmla="*/ 0 h 1339850"/>
                  <a:gd name="connsiteX1" fmla="*/ 336550 w 1388174"/>
                  <a:gd name="connsiteY1" fmla="*/ 0 h 1339850"/>
                  <a:gd name="connsiteX2" fmla="*/ 133350 w 1388174"/>
                  <a:gd name="connsiteY2" fmla="*/ 266700 h 1339850"/>
                  <a:gd name="connsiteX3" fmla="*/ 273050 w 1388174"/>
                  <a:gd name="connsiteY3" fmla="*/ 387350 h 1339850"/>
                  <a:gd name="connsiteX4" fmla="*/ 431800 w 1388174"/>
                  <a:gd name="connsiteY4" fmla="*/ 228600 h 1339850"/>
                  <a:gd name="connsiteX5" fmla="*/ 609600 w 1388174"/>
                  <a:gd name="connsiteY5" fmla="*/ 228600 h 1339850"/>
                  <a:gd name="connsiteX6" fmla="*/ 438150 w 1388174"/>
                  <a:gd name="connsiteY6" fmla="*/ 400050 h 1339850"/>
                  <a:gd name="connsiteX7" fmla="*/ 323850 w 1388174"/>
                  <a:gd name="connsiteY7" fmla="*/ 857250 h 1339850"/>
                  <a:gd name="connsiteX8" fmla="*/ 0 w 1388174"/>
                  <a:gd name="connsiteY8" fmla="*/ 857250 h 1339850"/>
                  <a:gd name="connsiteX9" fmla="*/ 0 w 1388174"/>
                  <a:gd name="connsiteY9" fmla="*/ 1092200 h 1339850"/>
                  <a:gd name="connsiteX10" fmla="*/ 520700 w 1388174"/>
                  <a:gd name="connsiteY10" fmla="*/ 1092200 h 1339850"/>
                  <a:gd name="connsiteX11" fmla="*/ 622300 w 1388174"/>
                  <a:gd name="connsiteY11" fmla="*/ 742950 h 1339850"/>
                  <a:gd name="connsiteX12" fmla="*/ 876300 w 1388174"/>
                  <a:gd name="connsiteY12" fmla="*/ 1339850 h 1339850"/>
                  <a:gd name="connsiteX13" fmla="*/ 1111250 w 1388174"/>
                  <a:gd name="connsiteY13" fmla="*/ 1219200 h 1339850"/>
                  <a:gd name="connsiteX14" fmla="*/ 812800 w 1388174"/>
                  <a:gd name="connsiteY14" fmla="*/ 539750 h 1339850"/>
                  <a:gd name="connsiteX15" fmla="*/ 933450 w 1388174"/>
                  <a:gd name="connsiteY15" fmla="*/ 349250 h 1339850"/>
                  <a:gd name="connsiteX16" fmla="*/ 1060450 w 1388174"/>
                  <a:gd name="connsiteY16" fmla="*/ 508000 h 1339850"/>
                  <a:gd name="connsiteX17" fmla="*/ 1346200 w 1388174"/>
                  <a:gd name="connsiteY17" fmla="*/ 508000 h 1339850"/>
                  <a:gd name="connsiteX18" fmla="*/ 1346200 w 1388174"/>
                  <a:gd name="connsiteY18" fmla="*/ 304800 h 1339850"/>
                  <a:gd name="connsiteX19" fmla="*/ 1162050 w 1388174"/>
                  <a:gd name="connsiteY19" fmla="*/ 304800 h 1339850"/>
                  <a:gd name="connsiteX20" fmla="*/ 882650 w 1388174"/>
                  <a:gd name="connsiteY20" fmla="*/ 0 h 1339850"/>
                  <a:gd name="connsiteX0" fmla="*/ 882650 w 1381596"/>
                  <a:gd name="connsiteY0" fmla="*/ 0 h 1339850"/>
                  <a:gd name="connsiteX1" fmla="*/ 336550 w 1381596"/>
                  <a:gd name="connsiteY1" fmla="*/ 0 h 1339850"/>
                  <a:gd name="connsiteX2" fmla="*/ 133350 w 1381596"/>
                  <a:gd name="connsiteY2" fmla="*/ 266700 h 1339850"/>
                  <a:gd name="connsiteX3" fmla="*/ 273050 w 1381596"/>
                  <a:gd name="connsiteY3" fmla="*/ 387350 h 1339850"/>
                  <a:gd name="connsiteX4" fmla="*/ 431800 w 1381596"/>
                  <a:gd name="connsiteY4" fmla="*/ 228600 h 1339850"/>
                  <a:gd name="connsiteX5" fmla="*/ 609600 w 1381596"/>
                  <a:gd name="connsiteY5" fmla="*/ 228600 h 1339850"/>
                  <a:gd name="connsiteX6" fmla="*/ 438150 w 1381596"/>
                  <a:gd name="connsiteY6" fmla="*/ 400050 h 1339850"/>
                  <a:gd name="connsiteX7" fmla="*/ 323850 w 1381596"/>
                  <a:gd name="connsiteY7" fmla="*/ 857250 h 1339850"/>
                  <a:gd name="connsiteX8" fmla="*/ 0 w 1381596"/>
                  <a:gd name="connsiteY8" fmla="*/ 857250 h 1339850"/>
                  <a:gd name="connsiteX9" fmla="*/ 0 w 1381596"/>
                  <a:gd name="connsiteY9" fmla="*/ 1092200 h 1339850"/>
                  <a:gd name="connsiteX10" fmla="*/ 520700 w 1381596"/>
                  <a:gd name="connsiteY10" fmla="*/ 1092200 h 1339850"/>
                  <a:gd name="connsiteX11" fmla="*/ 622300 w 1381596"/>
                  <a:gd name="connsiteY11" fmla="*/ 742950 h 1339850"/>
                  <a:gd name="connsiteX12" fmla="*/ 876300 w 1381596"/>
                  <a:gd name="connsiteY12" fmla="*/ 1339850 h 1339850"/>
                  <a:gd name="connsiteX13" fmla="*/ 1111250 w 1381596"/>
                  <a:gd name="connsiteY13" fmla="*/ 1219200 h 1339850"/>
                  <a:gd name="connsiteX14" fmla="*/ 812800 w 1381596"/>
                  <a:gd name="connsiteY14" fmla="*/ 539750 h 1339850"/>
                  <a:gd name="connsiteX15" fmla="*/ 933450 w 1381596"/>
                  <a:gd name="connsiteY15" fmla="*/ 349250 h 1339850"/>
                  <a:gd name="connsiteX16" fmla="*/ 1060450 w 1381596"/>
                  <a:gd name="connsiteY16" fmla="*/ 508000 h 1339850"/>
                  <a:gd name="connsiteX17" fmla="*/ 1346200 w 1381596"/>
                  <a:gd name="connsiteY17" fmla="*/ 508000 h 1339850"/>
                  <a:gd name="connsiteX18" fmla="*/ 1331912 w 1381596"/>
                  <a:gd name="connsiteY18" fmla="*/ 304800 h 1339850"/>
                  <a:gd name="connsiteX19" fmla="*/ 1162050 w 1381596"/>
                  <a:gd name="connsiteY19" fmla="*/ 304800 h 1339850"/>
                  <a:gd name="connsiteX20" fmla="*/ 882650 w 1381596"/>
                  <a:gd name="connsiteY20" fmla="*/ 0 h 1339850"/>
                  <a:gd name="connsiteX0" fmla="*/ 882650 w 1373886"/>
                  <a:gd name="connsiteY0" fmla="*/ 0 h 1339850"/>
                  <a:gd name="connsiteX1" fmla="*/ 336550 w 1373886"/>
                  <a:gd name="connsiteY1" fmla="*/ 0 h 1339850"/>
                  <a:gd name="connsiteX2" fmla="*/ 133350 w 1373886"/>
                  <a:gd name="connsiteY2" fmla="*/ 266700 h 1339850"/>
                  <a:gd name="connsiteX3" fmla="*/ 273050 w 1373886"/>
                  <a:gd name="connsiteY3" fmla="*/ 387350 h 1339850"/>
                  <a:gd name="connsiteX4" fmla="*/ 431800 w 1373886"/>
                  <a:gd name="connsiteY4" fmla="*/ 228600 h 1339850"/>
                  <a:gd name="connsiteX5" fmla="*/ 609600 w 1373886"/>
                  <a:gd name="connsiteY5" fmla="*/ 228600 h 1339850"/>
                  <a:gd name="connsiteX6" fmla="*/ 438150 w 1373886"/>
                  <a:gd name="connsiteY6" fmla="*/ 400050 h 1339850"/>
                  <a:gd name="connsiteX7" fmla="*/ 323850 w 1373886"/>
                  <a:gd name="connsiteY7" fmla="*/ 857250 h 1339850"/>
                  <a:gd name="connsiteX8" fmla="*/ 0 w 1373886"/>
                  <a:gd name="connsiteY8" fmla="*/ 857250 h 1339850"/>
                  <a:gd name="connsiteX9" fmla="*/ 0 w 1373886"/>
                  <a:gd name="connsiteY9" fmla="*/ 1092200 h 1339850"/>
                  <a:gd name="connsiteX10" fmla="*/ 520700 w 1373886"/>
                  <a:gd name="connsiteY10" fmla="*/ 1092200 h 1339850"/>
                  <a:gd name="connsiteX11" fmla="*/ 622300 w 1373886"/>
                  <a:gd name="connsiteY11" fmla="*/ 742950 h 1339850"/>
                  <a:gd name="connsiteX12" fmla="*/ 876300 w 1373886"/>
                  <a:gd name="connsiteY12" fmla="*/ 1339850 h 1339850"/>
                  <a:gd name="connsiteX13" fmla="*/ 1111250 w 1373886"/>
                  <a:gd name="connsiteY13" fmla="*/ 1219200 h 1339850"/>
                  <a:gd name="connsiteX14" fmla="*/ 812800 w 1373886"/>
                  <a:gd name="connsiteY14" fmla="*/ 539750 h 1339850"/>
                  <a:gd name="connsiteX15" fmla="*/ 933450 w 1373886"/>
                  <a:gd name="connsiteY15" fmla="*/ 349250 h 1339850"/>
                  <a:gd name="connsiteX16" fmla="*/ 1060450 w 1373886"/>
                  <a:gd name="connsiteY16" fmla="*/ 508000 h 1339850"/>
                  <a:gd name="connsiteX17" fmla="*/ 1331912 w 1373886"/>
                  <a:gd name="connsiteY17" fmla="*/ 510381 h 1339850"/>
                  <a:gd name="connsiteX18" fmla="*/ 1331912 w 1373886"/>
                  <a:gd name="connsiteY18" fmla="*/ 304800 h 1339850"/>
                  <a:gd name="connsiteX19" fmla="*/ 1162050 w 1373886"/>
                  <a:gd name="connsiteY19" fmla="*/ 304800 h 1339850"/>
                  <a:gd name="connsiteX20" fmla="*/ 882650 w 1373886"/>
                  <a:gd name="connsiteY20" fmla="*/ 0 h 1339850"/>
                  <a:gd name="connsiteX0" fmla="*/ 882650 w 1379344"/>
                  <a:gd name="connsiteY0" fmla="*/ 0 h 1339850"/>
                  <a:gd name="connsiteX1" fmla="*/ 336550 w 1379344"/>
                  <a:gd name="connsiteY1" fmla="*/ 0 h 1339850"/>
                  <a:gd name="connsiteX2" fmla="*/ 133350 w 1379344"/>
                  <a:gd name="connsiteY2" fmla="*/ 266700 h 1339850"/>
                  <a:gd name="connsiteX3" fmla="*/ 273050 w 1379344"/>
                  <a:gd name="connsiteY3" fmla="*/ 387350 h 1339850"/>
                  <a:gd name="connsiteX4" fmla="*/ 431800 w 1379344"/>
                  <a:gd name="connsiteY4" fmla="*/ 228600 h 1339850"/>
                  <a:gd name="connsiteX5" fmla="*/ 609600 w 1379344"/>
                  <a:gd name="connsiteY5" fmla="*/ 228600 h 1339850"/>
                  <a:gd name="connsiteX6" fmla="*/ 438150 w 1379344"/>
                  <a:gd name="connsiteY6" fmla="*/ 400050 h 1339850"/>
                  <a:gd name="connsiteX7" fmla="*/ 323850 w 1379344"/>
                  <a:gd name="connsiteY7" fmla="*/ 857250 h 1339850"/>
                  <a:gd name="connsiteX8" fmla="*/ 0 w 1379344"/>
                  <a:gd name="connsiteY8" fmla="*/ 857250 h 1339850"/>
                  <a:gd name="connsiteX9" fmla="*/ 0 w 1379344"/>
                  <a:gd name="connsiteY9" fmla="*/ 1092200 h 1339850"/>
                  <a:gd name="connsiteX10" fmla="*/ 520700 w 1379344"/>
                  <a:gd name="connsiteY10" fmla="*/ 1092200 h 1339850"/>
                  <a:gd name="connsiteX11" fmla="*/ 622300 w 1379344"/>
                  <a:gd name="connsiteY11" fmla="*/ 742950 h 1339850"/>
                  <a:gd name="connsiteX12" fmla="*/ 876300 w 1379344"/>
                  <a:gd name="connsiteY12" fmla="*/ 1339850 h 1339850"/>
                  <a:gd name="connsiteX13" fmla="*/ 1111250 w 1379344"/>
                  <a:gd name="connsiteY13" fmla="*/ 1219200 h 1339850"/>
                  <a:gd name="connsiteX14" fmla="*/ 812800 w 1379344"/>
                  <a:gd name="connsiteY14" fmla="*/ 539750 h 1339850"/>
                  <a:gd name="connsiteX15" fmla="*/ 933450 w 1379344"/>
                  <a:gd name="connsiteY15" fmla="*/ 349250 h 1339850"/>
                  <a:gd name="connsiteX16" fmla="*/ 1060450 w 1379344"/>
                  <a:gd name="connsiteY16" fmla="*/ 508000 h 1339850"/>
                  <a:gd name="connsiteX17" fmla="*/ 1331912 w 1379344"/>
                  <a:gd name="connsiteY17" fmla="*/ 510381 h 1339850"/>
                  <a:gd name="connsiteX18" fmla="*/ 1331912 w 1379344"/>
                  <a:gd name="connsiteY18" fmla="*/ 304800 h 1339850"/>
                  <a:gd name="connsiteX19" fmla="*/ 1162050 w 1379344"/>
                  <a:gd name="connsiteY19" fmla="*/ 304800 h 1339850"/>
                  <a:gd name="connsiteX20" fmla="*/ 882650 w 137934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73050 w 1381934"/>
                  <a:gd name="connsiteY3" fmla="*/ 387350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882650 w 1381934"/>
                  <a:gd name="connsiteY0" fmla="*/ 0 h 1339850"/>
                  <a:gd name="connsiteX1" fmla="*/ 336550 w 1381934"/>
                  <a:gd name="connsiteY1" fmla="*/ 0 h 1339850"/>
                  <a:gd name="connsiteX2" fmla="*/ 133350 w 1381934"/>
                  <a:gd name="connsiteY2" fmla="*/ 266700 h 1339850"/>
                  <a:gd name="connsiteX3" fmla="*/ 287337 w 1381934"/>
                  <a:gd name="connsiteY3" fmla="*/ 394494 h 1339850"/>
                  <a:gd name="connsiteX4" fmla="*/ 431800 w 1381934"/>
                  <a:gd name="connsiteY4" fmla="*/ 228600 h 1339850"/>
                  <a:gd name="connsiteX5" fmla="*/ 609600 w 1381934"/>
                  <a:gd name="connsiteY5" fmla="*/ 228600 h 1339850"/>
                  <a:gd name="connsiteX6" fmla="*/ 438150 w 1381934"/>
                  <a:gd name="connsiteY6" fmla="*/ 400050 h 1339850"/>
                  <a:gd name="connsiteX7" fmla="*/ 323850 w 1381934"/>
                  <a:gd name="connsiteY7" fmla="*/ 857250 h 1339850"/>
                  <a:gd name="connsiteX8" fmla="*/ 0 w 1381934"/>
                  <a:gd name="connsiteY8" fmla="*/ 857250 h 1339850"/>
                  <a:gd name="connsiteX9" fmla="*/ 0 w 1381934"/>
                  <a:gd name="connsiteY9" fmla="*/ 1092200 h 1339850"/>
                  <a:gd name="connsiteX10" fmla="*/ 520700 w 1381934"/>
                  <a:gd name="connsiteY10" fmla="*/ 1092200 h 1339850"/>
                  <a:gd name="connsiteX11" fmla="*/ 622300 w 1381934"/>
                  <a:gd name="connsiteY11" fmla="*/ 742950 h 1339850"/>
                  <a:gd name="connsiteX12" fmla="*/ 876300 w 1381934"/>
                  <a:gd name="connsiteY12" fmla="*/ 1339850 h 1339850"/>
                  <a:gd name="connsiteX13" fmla="*/ 1111250 w 1381934"/>
                  <a:gd name="connsiteY13" fmla="*/ 1219200 h 1339850"/>
                  <a:gd name="connsiteX14" fmla="*/ 812800 w 1381934"/>
                  <a:gd name="connsiteY14" fmla="*/ 539750 h 1339850"/>
                  <a:gd name="connsiteX15" fmla="*/ 933450 w 1381934"/>
                  <a:gd name="connsiteY15" fmla="*/ 349250 h 1339850"/>
                  <a:gd name="connsiteX16" fmla="*/ 1060450 w 1381934"/>
                  <a:gd name="connsiteY16" fmla="*/ 508000 h 1339850"/>
                  <a:gd name="connsiteX17" fmla="*/ 1331912 w 1381934"/>
                  <a:gd name="connsiteY17" fmla="*/ 510381 h 1339850"/>
                  <a:gd name="connsiteX18" fmla="*/ 1331912 w 1381934"/>
                  <a:gd name="connsiteY18" fmla="*/ 304800 h 1339850"/>
                  <a:gd name="connsiteX19" fmla="*/ 1162050 w 1381934"/>
                  <a:gd name="connsiteY19" fmla="*/ 304800 h 1339850"/>
                  <a:gd name="connsiteX20" fmla="*/ 882650 w 1381934"/>
                  <a:gd name="connsiteY20" fmla="*/ 0 h 1339850"/>
                  <a:gd name="connsiteX0" fmla="*/ 929216 w 1428500"/>
                  <a:gd name="connsiteY0" fmla="*/ 0 h 1339850"/>
                  <a:gd name="connsiteX1" fmla="*/ 383116 w 1428500"/>
                  <a:gd name="connsiteY1" fmla="*/ 0 h 1339850"/>
                  <a:gd name="connsiteX2" fmla="*/ 179916 w 1428500"/>
                  <a:gd name="connsiteY2" fmla="*/ 266700 h 1339850"/>
                  <a:gd name="connsiteX3" fmla="*/ 333903 w 1428500"/>
                  <a:gd name="connsiteY3" fmla="*/ 394494 h 1339850"/>
                  <a:gd name="connsiteX4" fmla="*/ 478366 w 1428500"/>
                  <a:gd name="connsiteY4" fmla="*/ 228600 h 1339850"/>
                  <a:gd name="connsiteX5" fmla="*/ 656166 w 1428500"/>
                  <a:gd name="connsiteY5" fmla="*/ 228600 h 1339850"/>
                  <a:gd name="connsiteX6" fmla="*/ 484716 w 1428500"/>
                  <a:gd name="connsiteY6" fmla="*/ 400050 h 1339850"/>
                  <a:gd name="connsiteX7" fmla="*/ 370416 w 1428500"/>
                  <a:gd name="connsiteY7" fmla="*/ 857250 h 1339850"/>
                  <a:gd name="connsiteX8" fmla="*/ 46566 w 1428500"/>
                  <a:gd name="connsiteY8" fmla="*/ 857250 h 1339850"/>
                  <a:gd name="connsiteX9" fmla="*/ 46566 w 1428500"/>
                  <a:gd name="connsiteY9" fmla="*/ 1092200 h 1339850"/>
                  <a:gd name="connsiteX10" fmla="*/ 567266 w 1428500"/>
                  <a:gd name="connsiteY10" fmla="*/ 1092200 h 1339850"/>
                  <a:gd name="connsiteX11" fmla="*/ 668866 w 1428500"/>
                  <a:gd name="connsiteY11" fmla="*/ 742950 h 1339850"/>
                  <a:gd name="connsiteX12" fmla="*/ 922866 w 1428500"/>
                  <a:gd name="connsiteY12" fmla="*/ 1339850 h 1339850"/>
                  <a:gd name="connsiteX13" fmla="*/ 1157816 w 1428500"/>
                  <a:gd name="connsiteY13" fmla="*/ 1219200 h 1339850"/>
                  <a:gd name="connsiteX14" fmla="*/ 859366 w 1428500"/>
                  <a:gd name="connsiteY14" fmla="*/ 539750 h 1339850"/>
                  <a:gd name="connsiteX15" fmla="*/ 980016 w 1428500"/>
                  <a:gd name="connsiteY15" fmla="*/ 349250 h 1339850"/>
                  <a:gd name="connsiteX16" fmla="*/ 1107016 w 1428500"/>
                  <a:gd name="connsiteY16" fmla="*/ 508000 h 1339850"/>
                  <a:gd name="connsiteX17" fmla="*/ 1378478 w 1428500"/>
                  <a:gd name="connsiteY17" fmla="*/ 510381 h 1339850"/>
                  <a:gd name="connsiteX18" fmla="*/ 1378478 w 1428500"/>
                  <a:gd name="connsiteY18" fmla="*/ 304800 h 1339850"/>
                  <a:gd name="connsiteX19" fmla="*/ 1208616 w 1428500"/>
                  <a:gd name="connsiteY19" fmla="*/ 304800 h 1339850"/>
                  <a:gd name="connsiteX20" fmla="*/ 929216 w 1428500"/>
                  <a:gd name="connsiteY20" fmla="*/ 0 h 1339850"/>
                  <a:gd name="connsiteX0" fmla="*/ 929216 w 1428500"/>
                  <a:gd name="connsiteY0" fmla="*/ 0 h 1339850"/>
                  <a:gd name="connsiteX1" fmla="*/ 383116 w 1428500"/>
                  <a:gd name="connsiteY1" fmla="*/ 0 h 1339850"/>
                  <a:gd name="connsiteX2" fmla="*/ 179916 w 1428500"/>
                  <a:gd name="connsiteY2" fmla="*/ 266700 h 1339850"/>
                  <a:gd name="connsiteX3" fmla="*/ 333903 w 1428500"/>
                  <a:gd name="connsiteY3" fmla="*/ 394494 h 1339850"/>
                  <a:gd name="connsiteX4" fmla="*/ 478366 w 1428500"/>
                  <a:gd name="connsiteY4" fmla="*/ 228600 h 1339850"/>
                  <a:gd name="connsiteX5" fmla="*/ 656166 w 1428500"/>
                  <a:gd name="connsiteY5" fmla="*/ 228600 h 1339850"/>
                  <a:gd name="connsiteX6" fmla="*/ 484716 w 1428500"/>
                  <a:gd name="connsiteY6" fmla="*/ 400050 h 1339850"/>
                  <a:gd name="connsiteX7" fmla="*/ 370416 w 1428500"/>
                  <a:gd name="connsiteY7" fmla="*/ 857250 h 1339850"/>
                  <a:gd name="connsiteX8" fmla="*/ 46566 w 1428500"/>
                  <a:gd name="connsiteY8" fmla="*/ 857250 h 1339850"/>
                  <a:gd name="connsiteX9" fmla="*/ 46566 w 1428500"/>
                  <a:gd name="connsiteY9" fmla="*/ 1092200 h 1339850"/>
                  <a:gd name="connsiteX10" fmla="*/ 567266 w 1428500"/>
                  <a:gd name="connsiteY10" fmla="*/ 1092200 h 1339850"/>
                  <a:gd name="connsiteX11" fmla="*/ 668866 w 1428500"/>
                  <a:gd name="connsiteY11" fmla="*/ 742950 h 1339850"/>
                  <a:gd name="connsiteX12" fmla="*/ 922866 w 1428500"/>
                  <a:gd name="connsiteY12" fmla="*/ 1339850 h 1339850"/>
                  <a:gd name="connsiteX13" fmla="*/ 1157816 w 1428500"/>
                  <a:gd name="connsiteY13" fmla="*/ 1219200 h 1339850"/>
                  <a:gd name="connsiteX14" fmla="*/ 859366 w 1428500"/>
                  <a:gd name="connsiteY14" fmla="*/ 539750 h 1339850"/>
                  <a:gd name="connsiteX15" fmla="*/ 980016 w 1428500"/>
                  <a:gd name="connsiteY15" fmla="*/ 349250 h 1339850"/>
                  <a:gd name="connsiteX16" fmla="*/ 1107016 w 1428500"/>
                  <a:gd name="connsiteY16" fmla="*/ 508000 h 1339850"/>
                  <a:gd name="connsiteX17" fmla="*/ 1378478 w 1428500"/>
                  <a:gd name="connsiteY17" fmla="*/ 510381 h 1339850"/>
                  <a:gd name="connsiteX18" fmla="*/ 1378478 w 1428500"/>
                  <a:gd name="connsiteY18" fmla="*/ 304800 h 1339850"/>
                  <a:gd name="connsiteX19" fmla="*/ 1208616 w 1428500"/>
                  <a:gd name="connsiteY19" fmla="*/ 304800 h 1339850"/>
                  <a:gd name="connsiteX20" fmla="*/ 929216 w 1428500"/>
                  <a:gd name="connsiteY20" fmla="*/ 0 h 1339850"/>
                  <a:gd name="connsiteX0" fmla="*/ 977018 w 1476302"/>
                  <a:gd name="connsiteY0" fmla="*/ 0 h 1339850"/>
                  <a:gd name="connsiteX1" fmla="*/ 430918 w 1476302"/>
                  <a:gd name="connsiteY1" fmla="*/ 0 h 1339850"/>
                  <a:gd name="connsiteX2" fmla="*/ 227718 w 1476302"/>
                  <a:gd name="connsiteY2" fmla="*/ 266700 h 1339850"/>
                  <a:gd name="connsiteX3" fmla="*/ 381705 w 1476302"/>
                  <a:gd name="connsiteY3" fmla="*/ 394494 h 1339850"/>
                  <a:gd name="connsiteX4" fmla="*/ 526168 w 1476302"/>
                  <a:gd name="connsiteY4" fmla="*/ 228600 h 1339850"/>
                  <a:gd name="connsiteX5" fmla="*/ 703968 w 1476302"/>
                  <a:gd name="connsiteY5" fmla="*/ 228600 h 1339850"/>
                  <a:gd name="connsiteX6" fmla="*/ 532518 w 1476302"/>
                  <a:gd name="connsiteY6" fmla="*/ 400050 h 1339850"/>
                  <a:gd name="connsiteX7" fmla="*/ 418218 w 1476302"/>
                  <a:gd name="connsiteY7" fmla="*/ 857250 h 1339850"/>
                  <a:gd name="connsiteX8" fmla="*/ 94368 w 1476302"/>
                  <a:gd name="connsiteY8" fmla="*/ 857250 h 1339850"/>
                  <a:gd name="connsiteX9" fmla="*/ 94368 w 1476302"/>
                  <a:gd name="connsiteY9" fmla="*/ 1092200 h 1339850"/>
                  <a:gd name="connsiteX10" fmla="*/ 615068 w 1476302"/>
                  <a:gd name="connsiteY10" fmla="*/ 1092200 h 1339850"/>
                  <a:gd name="connsiteX11" fmla="*/ 716668 w 1476302"/>
                  <a:gd name="connsiteY11" fmla="*/ 742950 h 1339850"/>
                  <a:gd name="connsiteX12" fmla="*/ 970668 w 1476302"/>
                  <a:gd name="connsiteY12" fmla="*/ 1339850 h 1339850"/>
                  <a:gd name="connsiteX13" fmla="*/ 1205618 w 1476302"/>
                  <a:gd name="connsiteY13" fmla="*/ 1219200 h 1339850"/>
                  <a:gd name="connsiteX14" fmla="*/ 907168 w 1476302"/>
                  <a:gd name="connsiteY14" fmla="*/ 539750 h 1339850"/>
                  <a:gd name="connsiteX15" fmla="*/ 1027818 w 1476302"/>
                  <a:gd name="connsiteY15" fmla="*/ 349250 h 1339850"/>
                  <a:gd name="connsiteX16" fmla="*/ 1154818 w 1476302"/>
                  <a:gd name="connsiteY16" fmla="*/ 508000 h 1339850"/>
                  <a:gd name="connsiteX17" fmla="*/ 1426280 w 1476302"/>
                  <a:gd name="connsiteY17" fmla="*/ 510381 h 1339850"/>
                  <a:gd name="connsiteX18" fmla="*/ 1426280 w 1476302"/>
                  <a:gd name="connsiteY18" fmla="*/ 304800 h 1339850"/>
                  <a:gd name="connsiteX19" fmla="*/ 1256418 w 1476302"/>
                  <a:gd name="connsiteY19" fmla="*/ 304800 h 1339850"/>
                  <a:gd name="connsiteX20" fmla="*/ 977018 w 1476302"/>
                  <a:gd name="connsiteY20" fmla="*/ 0 h 1339850"/>
                  <a:gd name="connsiteX0" fmla="*/ 979492 w 1478776"/>
                  <a:gd name="connsiteY0" fmla="*/ 0 h 1339850"/>
                  <a:gd name="connsiteX1" fmla="*/ 433392 w 1478776"/>
                  <a:gd name="connsiteY1" fmla="*/ 0 h 1339850"/>
                  <a:gd name="connsiteX2" fmla="*/ 230192 w 1478776"/>
                  <a:gd name="connsiteY2" fmla="*/ 266700 h 1339850"/>
                  <a:gd name="connsiteX3" fmla="*/ 384179 w 1478776"/>
                  <a:gd name="connsiteY3" fmla="*/ 394494 h 1339850"/>
                  <a:gd name="connsiteX4" fmla="*/ 528642 w 1478776"/>
                  <a:gd name="connsiteY4" fmla="*/ 228600 h 1339850"/>
                  <a:gd name="connsiteX5" fmla="*/ 706442 w 1478776"/>
                  <a:gd name="connsiteY5" fmla="*/ 228600 h 1339850"/>
                  <a:gd name="connsiteX6" fmla="*/ 534992 w 1478776"/>
                  <a:gd name="connsiteY6" fmla="*/ 400050 h 1339850"/>
                  <a:gd name="connsiteX7" fmla="*/ 420692 w 1478776"/>
                  <a:gd name="connsiteY7" fmla="*/ 857250 h 1339850"/>
                  <a:gd name="connsiteX8" fmla="*/ 96842 w 1478776"/>
                  <a:gd name="connsiteY8" fmla="*/ 857250 h 1339850"/>
                  <a:gd name="connsiteX9" fmla="*/ 96842 w 1478776"/>
                  <a:gd name="connsiteY9" fmla="*/ 1092200 h 1339850"/>
                  <a:gd name="connsiteX10" fmla="*/ 617542 w 1478776"/>
                  <a:gd name="connsiteY10" fmla="*/ 1092200 h 1339850"/>
                  <a:gd name="connsiteX11" fmla="*/ 719142 w 1478776"/>
                  <a:gd name="connsiteY11" fmla="*/ 742950 h 1339850"/>
                  <a:gd name="connsiteX12" fmla="*/ 973142 w 1478776"/>
                  <a:gd name="connsiteY12" fmla="*/ 1339850 h 1339850"/>
                  <a:gd name="connsiteX13" fmla="*/ 1208092 w 1478776"/>
                  <a:gd name="connsiteY13" fmla="*/ 1219200 h 1339850"/>
                  <a:gd name="connsiteX14" fmla="*/ 909642 w 1478776"/>
                  <a:gd name="connsiteY14" fmla="*/ 539750 h 1339850"/>
                  <a:gd name="connsiteX15" fmla="*/ 1030292 w 1478776"/>
                  <a:gd name="connsiteY15" fmla="*/ 349250 h 1339850"/>
                  <a:gd name="connsiteX16" fmla="*/ 1157292 w 1478776"/>
                  <a:gd name="connsiteY16" fmla="*/ 508000 h 1339850"/>
                  <a:gd name="connsiteX17" fmla="*/ 1428754 w 1478776"/>
                  <a:gd name="connsiteY17" fmla="*/ 510381 h 1339850"/>
                  <a:gd name="connsiteX18" fmla="*/ 1428754 w 1478776"/>
                  <a:gd name="connsiteY18" fmla="*/ 304800 h 1339850"/>
                  <a:gd name="connsiteX19" fmla="*/ 1258892 w 1478776"/>
                  <a:gd name="connsiteY19" fmla="*/ 304800 h 1339850"/>
                  <a:gd name="connsiteX20" fmla="*/ 979492 w 1478776"/>
                  <a:gd name="connsiteY20" fmla="*/ 0 h 1339850"/>
                  <a:gd name="connsiteX0" fmla="*/ 979492 w 1478776"/>
                  <a:gd name="connsiteY0" fmla="*/ 0 h 1339850"/>
                  <a:gd name="connsiteX1" fmla="*/ 433392 w 1478776"/>
                  <a:gd name="connsiteY1" fmla="*/ 0 h 1339850"/>
                  <a:gd name="connsiteX2" fmla="*/ 230192 w 1478776"/>
                  <a:gd name="connsiteY2" fmla="*/ 266700 h 1339850"/>
                  <a:gd name="connsiteX3" fmla="*/ 384179 w 1478776"/>
                  <a:gd name="connsiteY3" fmla="*/ 394494 h 1339850"/>
                  <a:gd name="connsiteX4" fmla="*/ 528642 w 1478776"/>
                  <a:gd name="connsiteY4" fmla="*/ 228600 h 1339850"/>
                  <a:gd name="connsiteX5" fmla="*/ 706442 w 1478776"/>
                  <a:gd name="connsiteY5" fmla="*/ 228600 h 1339850"/>
                  <a:gd name="connsiteX6" fmla="*/ 534992 w 1478776"/>
                  <a:gd name="connsiteY6" fmla="*/ 400050 h 1339850"/>
                  <a:gd name="connsiteX7" fmla="*/ 420692 w 1478776"/>
                  <a:gd name="connsiteY7" fmla="*/ 857250 h 1339850"/>
                  <a:gd name="connsiteX8" fmla="*/ 96842 w 1478776"/>
                  <a:gd name="connsiteY8" fmla="*/ 857250 h 1339850"/>
                  <a:gd name="connsiteX9" fmla="*/ 96842 w 1478776"/>
                  <a:gd name="connsiteY9" fmla="*/ 1092200 h 1339850"/>
                  <a:gd name="connsiteX10" fmla="*/ 617542 w 1478776"/>
                  <a:gd name="connsiteY10" fmla="*/ 1092200 h 1339850"/>
                  <a:gd name="connsiteX11" fmla="*/ 719142 w 1478776"/>
                  <a:gd name="connsiteY11" fmla="*/ 742950 h 1339850"/>
                  <a:gd name="connsiteX12" fmla="*/ 973142 w 1478776"/>
                  <a:gd name="connsiteY12" fmla="*/ 1339850 h 1339850"/>
                  <a:gd name="connsiteX13" fmla="*/ 1208092 w 1478776"/>
                  <a:gd name="connsiteY13" fmla="*/ 1219200 h 1339850"/>
                  <a:gd name="connsiteX14" fmla="*/ 909642 w 1478776"/>
                  <a:gd name="connsiteY14" fmla="*/ 539750 h 1339850"/>
                  <a:gd name="connsiteX15" fmla="*/ 1030292 w 1478776"/>
                  <a:gd name="connsiteY15" fmla="*/ 349250 h 1339850"/>
                  <a:gd name="connsiteX16" fmla="*/ 1157292 w 1478776"/>
                  <a:gd name="connsiteY16" fmla="*/ 508000 h 1339850"/>
                  <a:gd name="connsiteX17" fmla="*/ 1428754 w 1478776"/>
                  <a:gd name="connsiteY17" fmla="*/ 510381 h 1339850"/>
                  <a:gd name="connsiteX18" fmla="*/ 1428754 w 1478776"/>
                  <a:gd name="connsiteY18" fmla="*/ 304800 h 1339850"/>
                  <a:gd name="connsiteX19" fmla="*/ 1258892 w 1478776"/>
                  <a:gd name="connsiteY19" fmla="*/ 304800 h 1339850"/>
                  <a:gd name="connsiteX20" fmla="*/ 979492 w 1478776"/>
                  <a:gd name="connsiteY20" fmla="*/ 0 h 1339850"/>
                  <a:gd name="connsiteX0" fmla="*/ 979492 w 1478776"/>
                  <a:gd name="connsiteY0" fmla="*/ 0 h 1345962"/>
                  <a:gd name="connsiteX1" fmla="*/ 433392 w 1478776"/>
                  <a:gd name="connsiteY1" fmla="*/ 0 h 1345962"/>
                  <a:gd name="connsiteX2" fmla="*/ 230192 w 1478776"/>
                  <a:gd name="connsiteY2" fmla="*/ 266700 h 1345962"/>
                  <a:gd name="connsiteX3" fmla="*/ 384179 w 1478776"/>
                  <a:gd name="connsiteY3" fmla="*/ 394494 h 1345962"/>
                  <a:gd name="connsiteX4" fmla="*/ 528642 w 1478776"/>
                  <a:gd name="connsiteY4" fmla="*/ 228600 h 1345962"/>
                  <a:gd name="connsiteX5" fmla="*/ 706442 w 1478776"/>
                  <a:gd name="connsiteY5" fmla="*/ 228600 h 1345962"/>
                  <a:gd name="connsiteX6" fmla="*/ 534992 w 1478776"/>
                  <a:gd name="connsiteY6" fmla="*/ 400050 h 1345962"/>
                  <a:gd name="connsiteX7" fmla="*/ 420692 w 1478776"/>
                  <a:gd name="connsiteY7" fmla="*/ 857250 h 1345962"/>
                  <a:gd name="connsiteX8" fmla="*/ 96842 w 1478776"/>
                  <a:gd name="connsiteY8" fmla="*/ 857250 h 1345962"/>
                  <a:gd name="connsiteX9" fmla="*/ 96842 w 1478776"/>
                  <a:gd name="connsiteY9" fmla="*/ 1092200 h 1345962"/>
                  <a:gd name="connsiteX10" fmla="*/ 617542 w 1478776"/>
                  <a:gd name="connsiteY10" fmla="*/ 1092200 h 1345962"/>
                  <a:gd name="connsiteX11" fmla="*/ 719142 w 1478776"/>
                  <a:gd name="connsiteY11" fmla="*/ 742950 h 1345962"/>
                  <a:gd name="connsiteX12" fmla="*/ 973142 w 1478776"/>
                  <a:gd name="connsiteY12" fmla="*/ 1339850 h 1345962"/>
                  <a:gd name="connsiteX13" fmla="*/ 1208092 w 1478776"/>
                  <a:gd name="connsiteY13" fmla="*/ 1219200 h 1345962"/>
                  <a:gd name="connsiteX14" fmla="*/ 909642 w 1478776"/>
                  <a:gd name="connsiteY14" fmla="*/ 539750 h 1345962"/>
                  <a:gd name="connsiteX15" fmla="*/ 1030292 w 1478776"/>
                  <a:gd name="connsiteY15" fmla="*/ 349250 h 1345962"/>
                  <a:gd name="connsiteX16" fmla="*/ 1157292 w 1478776"/>
                  <a:gd name="connsiteY16" fmla="*/ 508000 h 1345962"/>
                  <a:gd name="connsiteX17" fmla="*/ 1428754 w 1478776"/>
                  <a:gd name="connsiteY17" fmla="*/ 510381 h 1345962"/>
                  <a:gd name="connsiteX18" fmla="*/ 1428754 w 1478776"/>
                  <a:gd name="connsiteY18" fmla="*/ 304800 h 1345962"/>
                  <a:gd name="connsiteX19" fmla="*/ 1258892 w 1478776"/>
                  <a:gd name="connsiteY19" fmla="*/ 304800 h 1345962"/>
                  <a:gd name="connsiteX20" fmla="*/ 979492 w 1478776"/>
                  <a:gd name="connsiteY20" fmla="*/ 0 h 1345962"/>
                  <a:gd name="connsiteX0" fmla="*/ 979492 w 1478776"/>
                  <a:gd name="connsiteY0" fmla="*/ 0 h 1346914"/>
                  <a:gd name="connsiteX1" fmla="*/ 433392 w 1478776"/>
                  <a:gd name="connsiteY1" fmla="*/ 0 h 1346914"/>
                  <a:gd name="connsiteX2" fmla="*/ 230192 w 1478776"/>
                  <a:gd name="connsiteY2" fmla="*/ 266700 h 1346914"/>
                  <a:gd name="connsiteX3" fmla="*/ 384179 w 1478776"/>
                  <a:gd name="connsiteY3" fmla="*/ 394494 h 1346914"/>
                  <a:gd name="connsiteX4" fmla="*/ 528642 w 1478776"/>
                  <a:gd name="connsiteY4" fmla="*/ 228600 h 1346914"/>
                  <a:gd name="connsiteX5" fmla="*/ 706442 w 1478776"/>
                  <a:gd name="connsiteY5" fmla="*/ 228600 h 1346914"/>
                  <a:gd name="connsiteX6" fmla="*/ 534992 w 1478776"/>
                  <a:gd name="connsiteY6" fmla="*/ 400050 h 1346914"/>
                  <a:gd name="connsiteX7" fmla="*/ 420692 w 1478776"/>
                  <a:gd name="connsiteY7" fmla="*/ 857250 h 1346914"/>
                  <a:gd name="connsiteX8" fmla="*/ 96842 w 1478776"/>
                  <a:gd name="connsiteY8" fmla="*/ 857250 h 1346914"/>
                  <a:gd name="connsiteX9" fmla="*/ 96842 w 1478776"/>
                  <a:gd name="connsiteY9" fmla="*/ 1092200 h 1346914"/>
                  <a:gd name="connsiteX10" fmla="*/ 617542 w 1478776"/>
                  <a:gd name="connsiteY10" fmla="*/ 1092200 h 1346914"/>
                  <a:gd name="connsiteX11" fmla="*/ 719142 w 1478776"/>
                  <a:gd name="connsiteY11" fmla="*/ 742950 h 1346914"/>
                  <a:gd name="connsiteX12" fmla="*/ 973142 w 1478776"/>
                  <a:gd name="connsiteY12" fmla="*/ 1339850 h 1346914"/>
                  <a:gd name="connsiteX13" fmla="*/ 1208092 w 1478776"/>
                  <a:gd name="connsiteY13" fmla="*/ 1219200 h 1346914"/>
                  <a:gd name="connsiteX14" fmla="*/ 909642 w 1478776"/>
                  <a:gd name="connsiteY14" fmla="*/ 539750 h 1346914"/>
                  <a:gd name="connsiteX15" fmla="*/ 1030292 w 1478776"/>
                  <a:gd name="connsiteY15" fmla="*/ 349250 h 1346914"/>
                  <a:gd name="connsiteX16" fmla="*/ 1157292 w 1478776"/>
                  <a:gd name="connsiteY16" fmla="*/ 508000 h 1346914"/>
                  <a:gd name="connsiteX17" fmla="*/ 1428754 w 1478776"/>
                  <a:gd name="connsiteY17" fmla="*/ 510381 h 1346914"/>
                  <a:gd name="connsiteX18" fmla="*/ 1428754 w 1478776"/>
                  <a:gd name="connsiteY18" fmla="*/ 304800 h 1346914"/>
                  <a:gd name="connsiteX19" fmla="*/ 1258892 w 1478776"/>
                  <a:gd name="connsiteY19" fmla="*/ 304800 h 1346914"/>
                  <a:gd name="connsiteX20" fmla="*/ 979492 w 1478776"/>
                  <a:gd name="connsiteY20" fmla="*/ 0 h 1346914"/>
                  <a:gd name="connsiteX0" fmla="*/ 979492 w 1478776"/>
                  <a:gd name="connsiteY0" fmla="*/ 0 h 1361341"/>
                  <a:gd name="connsiteX1" fmla="*/ 433392 w 1478776"/>
                  <a:gd name="connsiteY1" fmla="*/ 0 h 1361341"/>
                  <a:gd name="connsiteX2" fmla="*/ 230192 w 1478776"/>
                  <a:gd name="connsiteY2" fmla="*/ 266700 h 1361341"/>
                  <a:gd name="connsiteX3" fmla="*/ 384179 w 1478776"/>
                  <a:gd name="connsiteY3" fmla="*/ 394494 h 1361341"/>
                  <a:gd name="connsiteX4" fmla="*/ 528642 w 1478776"/>
                  <a:gd name="connsiteY4" fmla="*/ 228600 h 1361341"/>
                  <a:gd name="connsiteX5" fmla="*/ 706442 w 1478776"/>
                  <a:gd name="connsiteY5" fmla="*/ 228600 h 1361341"/>
                  <a:gd name="connsiteX6" fmla="*/ 534992 w 1478776"/>
                  <a:gd name="connsiteY6" fmla="*/ 400050 h 1361341"/>
                  <a:gd name="connsiteX7" fmla="*/ 420692 w 1478776"/>
                  <a:gd name="connsiteY7" fmla="*/ 857250 h 1361341"/>
                  <a:gd name="connsiteX8" fmla="*/ 96842 w 1478776"/>
                  <a:gd name="connsiteY8" fmla="*/ 857250 h 1361341"/>
                  <a:gd name="connsiteX9" fmla="*/ 96842 w 1478776"/>
                  <a:gd name="connsiteY9" fmla="*/ 1092200 h 1361341"/>
                  <a:gd name="connsiteX10" fmla="*/ 617542 w 1478776"/>
                  <a:gd name="connsiteY10" fmla="*/ 1092200 h 1361341"/>
                  <a:gd name="connsiteX11" fmla="*/ 719142 w 1478776"/>
                  <a:gd name="connsiteY11" fmla="*/ 742950 h 1361341"/>
                  <a:gd name="connsiteX12" fmla="*/ 973142 w 1478776"/>
                  <a:gd name="connsiteY12" fmla="*/ 1339850 h 1361341"/>
                  <a:gd name="connsiteX13" fmla="*/ 1208092 w 1478776"/>
                  <a:gd name="connsiteY13" fmla="*/ 1219200 h 1361341"/>
                  <a:gd name="connsiteX14" fmla="*/ 909642 w 1478776"/>
                  <a:gd name="connsiteY14" fmla="*/ 539750 h 1361341"/>
                  <a:gd name="connsiteX15" fmla="*/ 1030292 w 1478776"/>
                  <a:gd name="connsiteY15" fmla="*/ 349250 h 1361341"/>
                  <a:gd name="connsiteX16" fmla="*/ 1157292 w 1478776"/>
                  <a:gd name="connsiteY16" fmla="*/ 508000 h 1361341"/>
                  <a:gd name="connsiteX17" fmla="*/ 1428754 w 1478776"/>
                  <a:gd name="connsiteY17" fmla="*/ 510381 h 1361341"/>
                  <a:gd name="connsiteX18" fmla="*/ 1428754 w 1478776"/>
                  <a:gd name="connsiteY18" fmla="*/ 304800 h 1361341"/>
                  <a:gd name="connsiteX19" fmla="*/ 1258892 w 1478776"/>
                  <a:gd name="connsiteY19" fmla="*/ 304800 h 1361341"/>
                  <a:gd name="connsiteX20" fmla="*/ 979492 w 1478776"/>
                  <a:gd name="connsiteY20" fmla="*/ 0 h 1361341"/>
                  <a:gd name="connsiteX0" fmla="*/ 979492 w 1478776"/>
                  <a:gd name="connsiteY0" fmla="*/ 0 h 1368733"/>
                  <a:gd name="connsiteX1" fmla="*/ 433392 w 1478776"/>
                  <a:gd name="connsiteY1" fmla="*/ 0 h 1368733"/>
                  <a:gd name="connsiteX2" fmla="*/ 230192 w 1478776"/>
                  <a:gd name="connsiteY2" fmla="*/ 266700 h 1368733"/>
                  <a:gd name="connsiteX3" fmla="*/ 384179 w 1478776"/>
                  <a:gd name="connsiteY3" fmla="*/ 394494 h 1368733"/>
                  <a:gd name="connsiteX4" fmla="*/ 528642 w 1478776"/>
                  <a:gd name="connsiteY4" fmla="*/ 228600 h 1368733"/>
                  <a:gd name="connsiteX5" fmla="*/ 706442 w 1478776"/>
                  <a:gd name="connsiteY5" fmla="*/ 228600 h 1368733"/>
                  <a:gd name="connsiteX6" fmla="*/ 534992 w 1478776"/>
                  <a:gd name="connsiteY6" fmla="*/ 400050 h 1368733"/>
                  <a:gd name="connsiteX7" fmla="*/ 420692 w 1478776"/>
                  <a:gd name="connsiteY7" fmla="*/ 857250 h 1368733"/>
                  <a:gd name="connsiteX8" fmla="*/ 96842 w 1478776"/>
                  <a:gd name="connsiteY8" fmla="*/ 857250 h 1368733"/>
                  <a:gd name="connsiteX9" fmla="*/ 96842 w 1478776"/>
                  <a:gd name="connsiteY9" fmla="*/ 1092200 h 1368733"/>
                  <a:gd name="connsiteX10" fmla="*/ 617542 w 1478776"/>
                  <a:gd name="connsiteY10" fmla="*/ 1092200 h 1368733"/>
                  <a:gd name="connsiteX11" fmla="*/ 719142 w 1478776"/>
                  <a:gd name="connsiteY11" fmla="*/ 742950 h 1368733"/>
                  <a:gd name="connsiteX12" fmla="*/ 973142 w 1478776"/>
                  <a:gd name="connsiteY12" fmla="*/ 1339850 h 1368733"/>
                  <a:gd name="connsiteX13" fmla="*/ 1208092 w 1478776"/>
                  <a:gd name="connsiteY13" fmla="*/ 1219200 h 1368733"/>
                  <a:gd name="connsiteX14" fmla="*/ 909642 w 1478776"/>
                  <a:gd name="connsiteY14" fmla="*/ 539750 h 1368733"/>
                  <a:gd name="connsiteX15" fmla="*/ 1030292 w 1478776"/>
                  <a:gd name="connsiteY15" fmla="*/ 349250 h 1368733"/>
                  <a:gd name="connsiteX16" fmla="*/ 1157292 w 1478776"/>
                  <a:gd name="connsiteY16" fmla="*/ 508000 h 1368733"/>
                  <a:gd name="connsiteX17" fmla="*/ 1428754 w 1478776"/>
                  <a:gd name="connsiteY17" fmla="*/ 510381 h 1368733"/>
                  <a:gd name="connsiteX18" fmla="*/ 1428754 w 1478776"/>
                  <a:gd name="connsiteY18" fmla="*/ 304800 h 1368733"/>
                  <a:gd name="connsiteX19" fmla="*/ 1258892 w 1478776"/>
                  <a:gd name="connsiteY19" fmla="*/ 304800 h 1368733"/>
                  <a:gd name="connsiteX20" fmla="*/ 979492 w 1478776"/>
                  <a:gd name="connsiteY20" fmla="*/ 0 h 1368733"/>
                  <a:gd name="connsiteX0" fmla="*/ 979492 w 1487904"/>
                  <a:gd name="connsiteY0" fmla="*/ 0 h 1368733"/>
                  <a:gd name="connsiteX1" fmla="*/ 433392 w 1487904"/>
                  <a:gd name="connsiteY1" fmla="*/ 0 h 1368733"/>
                  <a:gd name="connsiteX2" fmla="*/ 230192 w 1487904"/>
                  <a:gd name="connsiteY2" fmla="*/ 266700 h 1368733"/>
                  <a:gd name="connsiteX3" fmla="*/ 384179 w 1487904"/>
                  <a:gd name="connsiteY3" fmla="*/ 394494 h 1368733"/>
                  <a:gd name="connsiteX4" fmla="*/ 528642 w 1487904"/>
                  <a:gd name="connsiteY4" fmla="*/ 228600 h 1368733"/>
                  <a:gd name="connsiteX5" fmla="*/ 706442 w 1487904"/>
                  <a:gd name="connsiteY5" fmla="*/ 228600 h 1368733"/>
                  <a:gd name="connsiteX6" fmla="*/ 534992 w 1487904"/>
                  <a:gd name="connsiteY6" fmla="*/ 400050 h 1368733"/>
                  <a:gd name="connsiteX7" fmla="*/ 420692 w 1487904"/>
                  <a:gd name="connsiteY7" fmla="*/ 857250 h 1368733"/>
                  <a:gd name="connsiteX8" fmla="*/ 96842 w 1487904"/>
                  <a:gd name="connsiteY8" fmla="*/ 857250 h 1368733"/>
                  <a:gd name="connsiteX9" fmla="*/ 96842 w 1487904"/>
                  <a:gd name="connsiteY9" fmla="*/ 1092200 h 1368733"/>
                  <a:gd name="connsiteX10" fmla="*/ 617542 w 1487904"/>
                  <a:gd name="connsiteY10" fmla="*/ 1092200 h 1368733"/>
                  <a:gd name="connsiteX11" fmla="*/ 719142 w 1487904"/>
                  <a:gd name="connsiteY11" fmla="*/ 742950 h 1368733"/>
                  <a:gd name="connsiteX12" fmla="*/ 973142 w 1487904"/>
                  <a:gd name="connsiteY12" fmla="*/ 1339850 h 1368733"/>
                  <a:gd name="connsiteX13" fmla="*/ 1208092 w 1487904"/>
                  <a:gd name="connsiteY13" fmla="*/ 1219200 h 1368733"/>
                  <a:gd name="connsiteX14" fmla="*/ 909642 w 1487904"/>
                  <a:gd name="connsiteY14" fmla="*/ 539750 h 1368733"/>
                  <a:gd name="connsiteX15" fmla="*/ 1030292 w 1487904"/>
                  <a:gd name="connsiteY15" fmla="*/ 349250 h 1368733"/>
                  <a:gd name="connsiteX16" fmla="*/ 1157292 w 1487904"/>
                  <a:gd name="connsiteY16" fmla="*/ 508000 h 1368733"/>
                  <a:gd name="connsiteX17" fmla="*/ 1428754 w 1487904"/>
                  <a:gd name="connsiteY17" fmla="*/ 510381 h 1368733"/>
                  <a:gd name="connsiteX18" fmla="*/ 1428754 w 1487904"/>
                  <a:gd name="connsiteY18" fmla="*/ 304800 h 1368733"/>
                  <a:gd name="connsiteX19" fmla="*/ 1258892 w 1487904"/>
                  <a:gd name="connsiteY19" fmla="*/ 304800 h 1368733"/>
                  <a:gd name="connsiteX20" fmla="*/ 979492 w 1487904"/>
                  <a:gd name="connsiteY20" fmla="*/ 0 h 1368733"/>
                  <a:gd name="connsiteX0" fmla="*/ 979492 w 1490449"/>
                  <a:gd name="connsiteY0" fmla="*/ 0 h 1368733"/>
                  <a:gd name="connsiteX1" fmla="*/ 433392 w 1490449"/>
                  <a:gd name="connsiteY1" fmla="*/ 0 h 1368733"/>
                  <a:gd name="connsiteX2" fmla="*/ 230192 w 1490449"/>
                  <a:gd name="connsiteY2" fmla="*/ 266700 h 1368733"/>
                  <a:gd name="connsiteX3" fmla="*/ 384179 w 1490449"/>
                  <a:gd name="connsiteY3" fmla="*/ 394494 h 1368733"/>
                  <a:gd name="connsiteX4" fmla="*/ 528642 w 1490449"/>
                  <a:gd name="connsiteY4" fmla="*/ 228600 h 1368733"/>
                  <a:gd name="connsiteX5" fmla="*/ 706442 w 1490449"/>
                  <a:gd name="connsiteY5" fmla="*/ 228600 h 1368733"/>
                  <a:gd name="connsiteX6" fmla="*/ 534992 w 1490449"/>
                  <a:gd name="connsiteY6" fmla="*/ 400050 h 1368733"/>
                  <a:gd name="connsiteX7" fmla="*/ 420692 w 1490449"/>
                  <a:gd name="connsiteY7" fmla="*/ 857250 h 1368733"/>
                  <a:gd name="connsiteX8" fmla="*/ 96842 w 1490449"/>
                  <a:gd name="connsiteY8" fmla="*/ 857250 h 1368733"/>
                  <a:gd name="connsiteX9" fmla="*/ 96842 w 1490449"/>
                  <a:gd name="connsiteY9" fmla="*/ 1092200 h 1368733"/>
                  <a:gd name="connsiteX10" fmla="*/ 617542 w 1490449"/>
                  <a:gd name="connsiteY10" fmla="*/ 1092200 h 1368733"/>
                  <a:gd name="connsiteX11" fmla="*/ 719142 w 1490449"/>
                  <a:gd name="connsiteY11" fmla="*/ 742950 h 1368733"/>
                  <a:gd name="connsiteX12" fmla="*/ 973142 w 1490449"/>
                  <a:gd name="connsiteY12" fmla="*/ 1339850 h 1368733"/>
                  <a:gd name="connsiteX13" fmla="*/ 1208092 w 1490449"/>
                  <a:gd name="connsiteY13" fmla="*/ 1219200 h 1368733"/>
                  <a:gd name="connsiteX14" fmla="*/ 909642 w 1490449"/>
                  <a:gd name="connsiteY14" fmla="*/ 539750 h 1368733"/>
                  <a:gd name="connsiteX15" fmla="*/ 1030292 w 1490449"/>
                  <a:gd name="connsiteY15" fmla="*/ 349250 h 1368733"/>
                  <a:gd name="connsiteX16" fmla="*/ 1157292 w 1490449"/>
                  <a:gd name="connsiteY16" fmla="*/ 508000 h 1368733"/>
                  <a:gd name="connsiteX17" fmla="*/ 1428754 w 1490449"/>
                  <a:gd name="connsiteY17" fmla="*/ 510381 h 1368733"/>
                  <a:gd name="connsiteX18" fmla="*/ 1428754 w 1490449"/>
                  <a:gd name="connsiteY18" fmla="*/ 304800 h 1368733"/>
                  <a:gd name="connsiteX19" fmla="*/ 1258892 w 1490449"/>
                  <a:gd name="connsiteY19" fmla="*/ 304800 h 1368733"/>
                  <a:gd name="connsiteX20" fmla="*/ 979492 w 1490449"/>
                  <a:gd name="connsiteY20" fmla="*/ 0 h 1368733"/>
                  <a:gd name="connsiteX0" fmla="*/ 979492 w 1490449"/>
                  <a:gd name="connsiteY0" fmla="*/ 0 h 1337275"/>
                  <a:gd name="connsiteX1" fmla="*/ 433392 w 1490449"/>
                  <a:gd name="connsiteY1" fmla="*/ 0 h 1337275"/>
                  <a:gd name="connsiteX2" fmla="*/ 230192 w 1490449"/>
                  <a:gd name="connsiteY2" fmla="*/ 266700 h 1337275"/>
                  <a:gd name="connsiteX3" fmla="*/ 384179 w 1490449"/>
                  <a:gd name="connsiteY3" fmla="*/ 394494 h 1337275"/>
                  <a:gd name="connsiteX4" fmla="*/ 528642 w 1490449"/>
                  <a:gd name="connsiteY4" fmla="*/ 228600 h 1337275"/>
                  <a:gd name="connsiteX5" fmla="*/ 706442 w 1490449"/>
                  <a:gd name="connsiteY5" fmla="*/ 228600 h 1337275"/>
                  <a:gd name="connsiteX6" fmla="*/ 534992 w 1490449"/>
                  <a:gd name="connsiteY6" fmla="*/ 400050 h 1337275"/>
                  <a:gd name="connsiteX7" fmla="*/ 420692 w 1490449"/>
                  <a:gd name="connsiteY7" fmla="*/ 857250 h 1337275"/>
                  <a:gd name="connsiteX8" fmla="*/ 96842 w 1490449"/>
                  <a:gd name="connsiteY8" fmla="*/ 857250 h 1337275"/>
                  <a:gd name="connsiteX9" fmla="*/ 96842 w 1490449"/>
                  <a:gd name="connsiteY9" fmla="*/ 1092200 h 1337275"/>
                  <a:gd name="connsiteX10" fmla="*/ 617542 w 1490449"/>
                  <a:gd name="connsiteY10" fmla="*/ 1092200 h 1337275"/>
                  <a:gd name="connsiteX11" fmla="*/ 719142 w 1490449"/>
                  <a:gd name="connsiteY11" fmla="*/ 742950 h 1337275"/>
                  <a:gd name="connsiteX12" fmla="*/ 954092 w 1490449"/>
                  <a:gd name="connsiteY12" fmla="*/ 1289844 h 1337275"/>
                  <a:gd name="connsiteX13" fmla="*/ 1208092 w 1490449"/>
                  <a:gd name="connsiteY13" fmla="*/ 1219200 h 1337275"/>
                  <a:gd name="connsiteX14" fmla="*/ 909642 w 1490449"/>
                  <a:gd name="connsiteY14" fmla="*/ 539750 h 1337275"/>
                  <a:gd name="connsiteX15" fmla="*/ 1030292 w 1490449"/>
                  <a:gd name="connsiteY15" fmla="*/ 349250 h 1337275"/>
                  <a:gd name="connsiteX16" fmla="*/ 1157292 w 1490449"/>
                  <a:gd name="connsiteY16" fmla="*/ 508000 h 1337275"/>
                  <a:gd name="connsiteX17" fmla="*/ 1428754 w 1490449"/>
                  <a:gd name="connsiteY17" fmla="*/ 510381 h 1337275"/>
                  <a:gd name="connsiteX18" fmla="*/ 1428754 w 1490449"/>
                  <a:gd name="connsiteY18" fmla="*/ 304800 h 1337275"/>
                  <a:gd name="connsiteX19" fmla="*/ 1258892 w 1490449"/>
                  <a:gd name="connsiteY19" fmla="*/ 304800 h 1337275"/>
                  <a:gd name="connsiteX20" fmla="*/ 979492 w 1490449"/>
                  <a:gd name="connsiteY20" fmla="*/ 0 h 1337275"/>
                  <a:gd name="connsiteX0" fmla="*/ 979492 w 1490449"/>
                  <a:gd name="connsiteY0" fmla="*/ 0 h 1320824"/>
                  <a:gd name="connsiteX1" fmla="*/ 433392 w 1490449"/>
                  <a:gd name="connsiteY1" fmla="*/ 0 h 1320824"/>
                  <a:gd name="connsiteX2" fmla="*/ 230192 w 1490449"/>
                  <a:gd name="connsiteY2" fmla="*/ 266700 h 1320824"/>
                  <a:gd name="connsiteX3" fmla="*/ 384179 w 1490449"/>
                  <a:gd name="connsiteY3" fmla="*/ 394494 h 1320824"/>
                  <a:gd name="connsiteX4" fmla="*/ 528642 w 1490449"/>
                  <a:gd name="connsiteY4" fmla="*/ 228600 h 1320824"/>
                  <a:gd name="connsiteX5" fmla="*/ 706442 w 1490449"/>
                  <a:gd name="connsiteY5" fmla="*/ 228600 h 1320824"/>
                  <a:gd name="connsiteX6" fmla="*/ 534992 w 1490449"/>
                  <a:gd name="connsiteY6" fmla="*/ 400050 h 1320824"/>
                  <a:gd name="connsiteX7" fmla="*/ 420692 w 1490449"/>
                  <a:gd name="connsiteY7" fmla="*/ 857250 h 1320824"/>
                  <a:gd name="connsiteX8" fmla="*/ 96842 w 1490449"/>
                  <a:gd name="connsiteY8" fmla="*/ 857250 h 1320824"/>
                  <a:gd name="connsiteX9" fmla="*/ 96842 w 1490449"/>
                  <a:gd name="connsiteY9" fmla="*/ 1092200 h 1320824"/>
                  <a:gd name="connsiteX10" fmla="*/ 617542 w 1490449"/>
                  <a:gd name="connsiteY10" fmla="*/ 1092200 h 1320824"/>
                  <a:gd name="connsiteX11" fmla="*/ 719142 w 1490449"/>
                  <a:gd name="connsiteY11" fmla="*/ 742950 h 1320824"/>
                  <a:gd name="connsiteX12" fmla="*/ 954092 w 1490449"/>
                  <a:gd name="connsiteY12" fmla="*/ 1289844 h 1320824"/>
                  <a:gd name="connsiteX13" fmla="*/ 1191424 w 1490449"/>
                  <a:gd name="connsiteY13" fmla="*/ 1176337 h 1320824"/>
                  <a:gd name="connsiteX14" fmla="*/ 909642 w 1490449"/>
                  <a:gd name="connsiteY14" fmla="*/ 539750 h 1320824"/>
                  <a:gd name="connsiteX15" fmla="*/ 1030292 w 1490449"/>
                  <a:gd name="connsiteY15" fmla="*/ 349250 h 1320824"/>
                  <a:gd name="connsiteX16" fmla="*/ 1157292 w 1490449"/>
                  <a:gd name="connsiteY16" fmla="*/ 508000 h 1320824"/>
                  <a:gd name="connsiteX17" fmla="*/ 1428754 w 1490449"/>
                  <a:gd name="connsiteY17" fmla="*/ 510381 h 1320824"/>
                  <a:gd name="connsiteX18" fmla="*/ 1428754 w 1490449"/>
                  <a:gd name="connsiteY18" fmla="*/ 304800 h 1320824"/>
                  <a:gd name="connsiteX19" fmla="*/ 1258892 w 1490449"/>
                  <a:gd name="connsiteY19" fmla="*/ 304800 h 1320824"/>
                  <a:gd name="connsiteX20" fmla="*/ 979492 w 1490449"/>
                  <a:gd name="connsiteY20" fmla="*/ 0 h 1320824"/>
                  <a:gd name="connsiteX0" fmla="*/ 979492 w 1490449"/>
                  <a:gd name="connsiteY0" fmla="*/ 0 h 1311051"/>
                  <a:gd name="connsiteX1" fmla="*/ 433392 w 1490449"/>
                  <a:gd name="connsiteY1" fmla="*/ 0 h 1311051"/>
                  <a:gd name="connsiteX2" fmla="*/ 230192 w 1490449"/>
                  <a:gd name="connsiteY2" fmla="*/ 266700 h 1311051"/>
                  <a:gd name="connsiteX3" fmla="*/ 384179 w 1490449"/>
                  <a:gd name="connsiteY3" fmla="*/ 394494 h 1311051"/>
                  <a:gd name="connsiteX4" fmla="*/ 528642 w 1490449"/>
                  <a:gd name="connsiteY4" fmla="*/ 228600 h 1311051"/>
                  <a:gd name="connsiteX5" fmla="*/ 706442 w 1490449"/>
                  <a:gd name="connsiteY5" fmla="*/ 228600 h 1311051"/>
                  <a:gd name="connsiteX6" fmla="*/ 534992 w 1490449"/>
                  <a:gd name="connsiteY6" fmla="*/ 400050 h 1311051"/>
                  <a:gd name="connsiteX7" fmla="*/ 420692 w 1490449"/>
                  <a:gd name="connsiteY7" fmla="*/ 857250 h 1311051"/>
                  <a:gd name="connsiteX8" fmla="*/ 96842 w 1490449"/>
                  <a:gd name="connsiteY8" fmla="*/ 857250 h 1311051"/>
                  <a:gd name="connsiteX9" fmla="*/ 96842 w 1490449"/>
                  <a:gd name="connsiteY9" fmla="*/ 1092200 h 1311051"/>
                  <a:gd name="connsiteX10" fmla="*/ 617542 w 1490449"/>
                  <a:gd name="connsiteY10" fmla="*/ 1092200 h 1311051"/>
                  <a:gd name="connsiteX11" fmla="*/ 719142 w 1490449"/>
                  <a:gd name="connsiteY11" fmla="*/ 742950 h 1311051"/>
                  <a:gd name="connsiteX12" fmla="*/ 954092 w 1490449"/>
                  <a:gd name="connsiteY12" fmla="*/ 1289844 h 1311051"/>
                  <a:gd name="connsiteX13" fmla="*/ 1174755 w 1490449"/>
                  <a:gd name="connsiteY13" fmla="*/ 1135856 h 1311051"/>
                  <a:gd name="connsiteX14" fmla="*/ 909642 w 1490449"/>
                  <a:gd name="connsiteY14" fmla="*/ 539750 h 1311051"/>
                  <a:gd name="connsiteX15" fmla="*/ 1030292 w 1490449"/>
                  <a:gd name="connsiteY15" fmla="*/ 349250 h 1311051"/>
                  <a:gd name="connsiteX16" fmla="*/ 1157292 w 1490449"/>
                  <a:gd name="connsiteY16" fmla="*/ 508000 h 1311051"/>
                  <a:gd name="connsiteX17" fmla="*/ 1428754 w 1490449"/>
                  <a:gd name="connsiteY17" fmla="*/ 510381 h 1311051"/>
                  <a:gd name="connsiteX18" fmla="*/ 1428754 w 1490449"/>
                  <a:gd name="connsiteY18" fmla="*/ 304800 h 1311051"/>
                  <a:gd name="connsiteX19" fmla="*/ 1258892 w 1490449"/>
                  <a:gd name="connsiteY19" fmla="*/ 304800 h 1311051"/>
                  <a:gd name="connsiteX20" fmla="*/ 979492 w 1490449"/>
                  <a:gd name="connsiteY20" fmla="*/ 0 h 1311051"/>
                  <a:gd name="connsiteX0" fmla="*/ 979492 w 1490449"/>
                  <a:gd name="connsiteY0" fmla="*/ 0 h 1267772"/>
                  <a:gd name="connsiteX1" fmla="*/ 433392 w 1490449"/>
                  <a:gd name="connsiteY1" fmla="*/ 0 h 1267772"/>
                  <a:gd name="connsiteX2" fmla="*/ 230192 w 1490449"/>
                  <a:gd name="connsiteY2" fmla="*/ 266700 h 1267772"/>
                  <a:gd name="connsiteX3" fmla="*/ 384179 w 1490449"/>
                  <a:gd name="connsiteY3" fmla="*/ 394494 h 1267772"/>
                  <a:gd name="connsiteX4" fmla="*/ 528642 w 1490449"/>
                  <a:gd name="connsiteY4" fmla="*/ 228600 h 1267772"/>
                  <a:gd name="connsiteX5" fmla="*/ 706442 w 1490449"/>
                  <a:gd name="connsiteY5" fmla="*/ 228600 h 1267772"/>
                  <a:gd name="connsiteX6" fmla="*/ 534992 w 1490449"/>
                  <a:gd name="connsiteY6" fmla="*/ 400050 h 1267772"/>
                  <a:gd name="connsiteX7" fmla="*/ 420692 w 1490449"/>
                  <a:gd name="connsiteY7" fmla="*/ 857250 h 1267772"/>
                  <a:gd name="connsiteX8" fmla="*/ 96842 w 1490449"/>
                  <a:gd name="connsiteY8" fmla="*/ 857250 h 1267772"/>
                  <a:gd name="connsiteX9" fmla="*/ 96842 w 1490449"/>
                  <a:gd name="connsiteY9" fmla="*/ 1092200 h 1267772"/>
                  <a:gd name="connsiteX10" fmla="*/ 617542 w 1490449"/>
                  <a:gd name="connsiteY10" fmla="*/ 1092200 h 1267772"/>
                  <a:gd name="connsiteX11" fmla="*/ 719142 w 1490449"/>
                  <a:gd name="connsiteY11" fmla="*/ 742950 h 1267772"/>
                  <a:gd name="connsiteX12" fmla="*/ 927898 w 1490449"/>
                  <a:gd name="connsiteY12" fmla="*/ 1230313 h 1267772"/>
                  <a:gd name="connsiteX13" fmla="*/ 1174755 w 1490449"/>
                  <a:gd name="connsiteY13" fmla="*/ 1135856 h 1267772"/>
                  <a:gd name="connsiteX14" fmla="*/ 909642 w 1490449"/>
                  <a:gd name="connsiteY14" fmla="*/ 539750 h 1267772"/>
                  <a:gd name="connsiteX15" fmla="*/ 1030292 w 1490449"/>
                  <a:gd name="connsiteY15" fmla="*/ 349250 h 1267772"/>
                  <a:gd name="connsiteX16" fmla="*/ 1157292 w 1490449"/>
                  <a:gd name="connsiteY16" fmla="*/ 508000 h 1267772"/>
                  <a:gd name="connsiteX17" fmla="*/ 1428754 w 1490449"/>
                  <a:gd name="connsiteY17" fmla="*/ 510381 h 1267772"/>
                  <a:gd name="connsiteX18" fmla="*/ 1428754 w 1490449"/>
                  <a:gd name="connsiteY18" fmla="*/ 304800 h 1267772"/>
                  <a:gd name="connsiteX19" fmla="*/ 1258892 w 1490449"/>
                  <a:gd name="connsiteY19" fmla="*/ 304800 h 1267772"/>
                  <a:gd name="connsiteX20" fmla="*/ 979492 w 1490449"/>
                  <a:gd name="connsiteY20" fmla="*/ 0 h 1267772"/>
                  <a:gd name="connsiteX0" fmla="*/ 979492 w 1490449"/>
                  <a:gd name="connsiteY0" fmla="*/ 0 h 1343809"/>
                  <a:gd name="connsiteX1" fmla="*/ 433392 w 1490449"/>
                  <a:gd name="connsiteY1" fmla="*/ 0 h 1343809"/>
                  <a:gd name="connsiteX2" fmla="*/ 230192 w 1490449"/>
                  <a:gd name="connsiteY2" fmla="*/ 266700 h 1343809"/>
                  <a:gd name="connsiteX3" fmla="*/ 384179 w 1490449"/>
                  <a:gd name="connsiteY3" fmla="*/ 394494 h 1343809"/>
                  <a:gd name="connsiteX4" fmla="*/ 528642 w 1490449"/>
                  <a:gd name="connsiteY4" fmla="*/ 228600 h 1343809"/>
                  <a:gd name="connsiteX5" fmla="*/ 706442 w 1490449"/>
                  <a:gd name="connsiteY5" fmla="*/ 228600 h 1343809"/>
                  <a:gd name="connsiteX6" fmla="*/ 534992 w 1490449"/>
                  <a:gd name="connsiteY6" fmla="*/ 400050 h 1343809"/>
                  <a:gd name="connsiteX7" fmla="*/ 420692 w 1490449"/>
                  <a:gd name="connsiteY7" fmla="*/ 857250 h 1343809"/>
                  <a:gd name="connsiteX8" fmla="*/ 96842 w 1490449"/>
                  <a:gd name="connsiteY8" fmla="*/ 857250 h 1343809"/>
                  <a:gd name="connsiteX9" fmla="*/ 96842 w 1490449"/>
                  <a:gd name="connsiteY9" fmla="*/ 1092200 h 1343809"/>
                  <a:gd name="connsiteX10" fmla="*/ 617542 w 1490449"/>
                  <a:gd name="connsiteY10" fmla="*/ 1092200 h 1343809"/>
                  <a:gd name="connsiteX11" fmla="*/ 719142 w 1490449"/>
                  <a:gd name="connsiteY11" fmla="*/ 742950 h 1343809"/>
                  <a:gd name="connsiteX12" fmla="*/ 927898 w 1490449"/>
                  <a:gd name="connsiteY12" fmla="*/ 1230313 h 1343809"/>
                  <a:gd name="connsiteX13" fmla="*/ 1174755 w 1490449"/>
                  <a:gd name="connsiteY13" fmla="*/ 1135856 h 1343809"/>
                  <a:gd name="connsiteX14" fmla="*/ 909642 w 1490449"/>
                  <a:gd name="connsiteY14" fmla="*/ 539750 h 1343809"/>
                  <a:gd name="connsiteX15" fmla="*/ 1030292 w 1490449"/>
                  <a:gd name="connsiteY15" fmla="*/ 349250 h 1343809"/>
                  <a:gd name="connsiteX16" fmla="*/ 1157292 w 1490449"/>
                  <a:gd name="connsiteY16" fmla="*/ 508000 h 1343809"/>
                  <a:gd name="connsiteX17" fmla="*/ 1428754 w 1490449"/>
                  <a:gd name="connsiteY17" fmla="*/ 510381 h 1343809"/>
                  <a:gd name="connsiteX18" fmla="*/ 1428754 w 1490449"/>
                  <a:gd name="connsiteY18" fmla="*/ 304800 h 1343809"/>
                  <a:gd name="connsiteX19" fmla="*/ 1258892 w 1490449"/>
                  <a:gd name="connsiteY19" fmla="*/ 304800 h 1343809"/>
                  <a:gd name="connsiteX20" fmla="*/ 979492 w 1490449"/>
                  <a:gd name="connsiteY20" fmla="*/ 0 h 1343809"/>
                  <a:gd name="connsiteX0" fmla="*/ 979492 w 1490449"/>
                  <a:gd name="connsiteY0" fmla="*/ 0 h 1351910"/>
                  <a:gd name="connsiteX1" fmla="*/ 433392 w 1490449"/>
                  <a:gd name="connsiteY1" fmla="*/ 0 h 1351910"/>
                  <a:gd name="connsiteX2" fmla="*/ 230192 w 1490449"/>
                  <a:gd name="connsiteY2" fmla="*/ 266700 h 1351910"/>
                  <a:gd name="connsiteX3" fmla="*/ 384179 w 1490449"/>
                  <a:gd name="connsiteY3" fmla="*/ 394494 h 1351910"/>
                  <a:gd name="connsiteX4" fmla="*/ 528642 w 1490449"/>
                  <a:gd name="connsiteY4" fmla="*/ 228600 h 1351910"/>
                  <a:gd name="connsiteX5" fmla="*/ 706442 w 1490449"/>
                  <a:gd name="connsiteY5" fmla="*/ 228600 h 1351910"/>
                  <a:gd name="connsiteX6" fmla="*/ 534992 w 1490449"/>
                  <a:gd name="connsiteY6" fmla="*/ 400050 h 1351910"/>
                  <a:gd name="connsiteX7" fmla="*/ 420692 w 1490449"/>
                  <a:gd name="connsiteY7" fmla="*/ 857250 h 1351910"/>
                  <a:gd name="connsiteX8" fmla="*/ 96842 w 1490449"/>
                  <a:gd name="connsiteY8" fmla="*/ 857250 h 1351910"/>
                  <a:gd name="connsiteX9" fmla="*/ 96842 w 1490449"/>
                  <a:gd name="connsiteY9" fmla="*/ 1092200 h 1351910"/>
                  <a:gd name="connsiteX10" fmla="*/ 617542 w 1490449"/>
                  <a:gd name="connsiteY10" fmla="*/ 1092200 h 1351910"/>
                  <a:gd name="connsiteX11" fmla="*/ 719142 w 1490449"/>
                  <a:gd name="connsiteY11" fmla="*/ 742950 h 1351910"/>
                  <a:gd name="connsiteX12" fmla="*/ 927898 w 1490449"/>
                  <a:gd name="connsiteY12" fmla="*/ 1230313 h 1351910"/>
                  <a:gd name="connsiteX13" fmla="*/ 1174755 w 1490449"/>
                  <a:gd name="connsiteY13" fmla="*/ 1135856 h 1351910"/>
                  <a:gd name="connsiteX14" fmla="*/ 909642 w 1490449"/>
                  <a:gd name="connsiteY14" fmla="*/ 539750 h 1351910"/>
                  <a:gd name="connsiteX15" fmla="*/ 1030292 w 1490449"/>
                  <a:gd name="connsiteY15" fmla="*/ 349250 h 1351910"/>
                  <a:gd name="connsiteX16" fmla="*/ 1157292 w 1490449"/>
                  <a:gd name="connsiteY16" fmla="*/ 508000 h 1351910"/>
                  <a:gd name="connsiteX17" fmla="*/ 1428754 w 1490449"/>
                  <a:gd name="connsiteY17" fmla="*/ 510381 h 1351910"/>
                  <a:gd name="connsiteX18" fmla="*/ 1428754 w 1490449"/>
                  <a:gd name="connsiteY18" fmla="*/ 304800 h 1351910"/>
                  <a:gd name="connsiteX19" fmla="*/ 1258892 w 1490449"/>
                  <a:gd name="connsiteY19" fmla="*/ 304800 h 1351910"/>
                  <a:gd name="connsiteX20" fmla="*/ 979492 w 1490449"/>
                  <a:gd name="connsiteY20" fmla="*/ 0 h 1351910"/>
                  <a:gd name="connsiteX0" fmla="*/ 979492 w 1490449"/>
                  <a:gd name="connsiteY0" fmla="*/ 0 h 1353994"/>
                  <a:gd name="connsiteX1" fmla="*/ 433392 w 1490449"/>
                  <a:gd name="connsiteY1" fmla="*/ 0 h 1353994"/>
                  <a:gd name="connsiteX2" fmla="*/ 230192 w 1490449"/>
                  <a:gd name="connsiteY2" fmla="*/ 266700 h 1353994"/>
                  <a:gd name="connsiteX3" fmla="*/ 384179 w 1490449"/>
                  <a:gd name="connsiteY3" fmla="*/ 394494 h 1353994"/>
                  <a:gd name="connsiteX4" fmla="*/ 528642 w 1490449"/>
                  <a:gd name="connsiteY4" fmla="*/ 228600 h 1353994"/>
                  <a:gd name="connsiteX5" fmla="*/ 706442 w 1490449"/>
                  <a:gd name="connsiteY5" fmla="*/ 228600 h 1353994"/>
                  <a:gd name="connsiteX6" fmla="*/ 534992 w 1490449"/>
                  <a:gd name="connsiteY6" fmla="*/ 400050 h 1353994"/>
                  <a:gd name="connsiteX7" fmla="*/ 420692 w 1490449"/>
                  <a:gd name="connsiteY7" fmla="*/ 857250 h 1353994"/>
                  <a:gd name="connsiteX8" fmla="*/ 96842 w 1490449"/>
                  <a:gd name="connsiteY8" fmla="*/ 857250 h 1353994"/>
                  <a:gd name="connsiteX9" fmla="*/ 96842 w 1490449"/>
                  <a:gd name="connsiteY9" fmla="*/ 1092200 h 1353994"/>
                  <a:gd name="connsiteX10" fmla="*/ 617542 w 1490449"/>
                  <a:gd name="connsiteY10" fmla="*/ 1092200 h 1353994"/>
                  <a:gd name="connsiteX11" fmla="*/ 719142 w 1490449"/>
                  <a:gd name="connsiteY11" fmla="*/ 742950 h 1353994"/>
                  <a:gd name="connsiteX12" fmla="*/ 927898 w 1490449"/>
                  <a:gd name="connsiteY12" fmla="*/ 1230313 h 1353994"/>
                  <a:gd name="connsiteX13" fmla="*/ 1174755 w 1490449"/>
                  <a:gd name="connsiteY13" fmla="*/ 1135856 h 1353994"/>
                  <a:gd name="connsiteX14" fmla="*/ 909642 w 1490449"/>
                  <a:gd name="connsiteY14" fmla="*/ 539750 h 1353994"/>
                  <a:gd name="connsiteX15" fmla="*/ 1030292 w 1490449"/>
                  <a:gd name="connsiteY15" fmla="*/ 349250 h 1353994"/>
                  <a:gd name="connsiteX16" fmla="*/ 1157292 w 1490449"/>
                  <a:gd name="connsiteY16" fmla="*/ 508000 h 1353994"/>
                  <a:gd name="connsiteX17" fmla="*/ 1428754 w 1490449"/>
                  <a:gd name="connsiteY17" fmla="*/ 510381 h 1353994"/>
                  <a:gd name="connsiteX18" fmla="*/ 1428754 w 1490449"/>
                  <a:gd name="connsiteY18" fmla="*/ 304800 h 1353994"/>
                  <a:gd name="connsiteX19" fmla="*/ 1258892 w 1490449"/>
                  <a:gd name="connsiteY19" fmla="*/ 304800 h 1353994"/>
                  <a:gd name="connsiteX20" fmla="*/ 979492 w 1490449"/>
                  <a:gd name="connsiteY20" fmla="*/ 0 h 1353994"/>
                  <a:gd name="connsiteX0" fmla="*/ 979492 w 1490449"/>
                  <a:gd name="connsiteY0" fmla="*/ 0 h 1354641"/>
                  <a:gd name="connsiteX1" fmla="*/ 433392 w 1490449"/>
                  <a:gd name="connsiteY1" fmla="*/ 0 h 1354641"/>
                  <a:gd name="connsiteX2" fmla="*/ 230192 w 1490449"/>
                  <a:gd name="connsiteY2" fmla="*/ 266700 h 1354641"/>
                  <a:gd name="connsiteX3" fmla="*/ 384179 w 1490449"/>
                  <a:gd name="connsiteY3" fmla="*/ 394494 h 1354641"/>
                  <a:gd name="connsiteX4" fmla="*/ 528642 w 1490449"/>
                  <a:gd name="connsiteY4" fmla="*/ 228600 h 1354641"/>
                  <a:gd name="connsiteX5" fmla="*/ 706442 w 1490449"/>
                  <a:gd name="connsiteY5" fmla="*/ 228600 h 1354641"/>
                  <a:gd name="connsiteX6" fmla="*/ 534992 w 1490449"/>
                  <a:gd name="connsiteY6" fmla="*/ 400050 h 1354641"/>
                  <a:gd name="connsiteX7" fmla="*/ 420692 w 1490449"/>
                  <a:gd name="connsiteY7" fmla="*/ 857250 h 1354641"/>
                  <a:gd name="connsiteX8" fmla="*/ 96842 w 1490449"/>
                  <a:gd name="connsiteY8" fmla="*/ 857250 h 1354641"/>
                  <a:gd name="connsiteX9" fmla="*/ 96842 w 1490449"/>
                  <a:gd name="connsiteY9" fmla="*/ 1092200 h 1354641"/>
                  <a:gd name="connsiteX10" fmla="*/ 617542 w 1490449"/>
                  <a:gd name="connsiteY10" fmla="*/ 1092200 h 1354641"/>
                  <a:gd name="connsiteX11" fmla="*/ 719142 w 1490449"/>
                  <a:gd name="connsiteY11" fmla="*/ 742950 h 1354641"/>
                  <a:gd name="connsiteX12" fmla="*/ 927898 w 1490449"/>
                  <a:gd name="connsiteY12" fmla="*/ 1230313 h 1354641"/>
                  <a:gd name="connsiteX13" fmla="*/ 1174755 w 1490449"/>
                  <a:gd name="connsiteY13" fmla="*/ 1135856 h 1354641"/>
                  <a:gd name="connsiteX14" fmla="*/ 909642 w 1490449"/>
                  <a:gd name="connsiteY14" fmla="*/ 539750 h 1354641"/>
                  <a:gd name="connsiteX15" fmla="*/ 1030292 w 1490449"/>
                  <a:gd name="connsiteY15" fmla="*/ 349250 h 1354641"/>
                  <a:gd name="connsiteX16" fmla="*/ 1157292 w 1490449"/>
                  <a:gd name="connsiteY16" fmla="*/ 508000 h 1354641"/>
                  <a:gd name="connsiteX17" fmla="*/ 1428754 w 1490449"/>
                  <a:gd name="connsiteY17" fmla="*/ 510381 h 1354641"/>
                  <a:gd name="connsiteX18" fmla="*/ 1428754 w 1490449"/>
                  <a:gd name="connsiteY18" fmla="*/ 304800 h 1354641"/>
                  <a:gd name="connsiteX19" fmla="*/ 1258892 w 1490449"/>
                  <a:gd name="connsiteY19" fmla="*/ 304800 h 1354641"/>
                  <a:gd name="connsiteX20" fmla="*/ 979492 w 1490449"/>
                  <a:gd name="connsiteY20" fmla="*/ 0 h 135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0449" h="1354641">
                    <a:moveTo>
                      <a:pt x="979492" y="0"/>
                    </a:moveTo>
                    <a:lnTo>
                      <a:pt x="433392" y="0"/>
                    </a:lnTo>
                    <a:lnTo>
                      <a:pt x="230192" y="266700"/>
                    </a:lnTo>
                    <a:cubicBezTo>
                      <a:pt x="200029" y="361554"/>
                      <a:pt x="251888" y="449527"/>
                      <a:pt x="384179" y="394494"/>
                    </a:cubicBezTo>
                    <a:lnTo>
                      <a:pt x="528642" y="228600"/>
                    </a:lnTo>
                    <a:lnTo>
                      <a:pt x="706442" y="228600"/>
                    </a:lnTo>
                    <a:lnTo>
                      <a:pt x="534992" y="400050"/>
                    </a:lnTo>
                    <a:lnTo>
                      <a:pt x="420692" y="857250"/>
                    </a:lnTo>
                    <a:lnTo>
                      <a:pt x="96842" y="857250"/>
                    </a:lnTo>
                    <a:cubicBezTo>
                      <a:pt x="-15076" y="868891"/>
                      <a:pt x="-48415" y="1034256"/>
                      <a:pt x="96842" y="1092200"/>
                    </a:cubicBezTo>
                    <a:lnTo>
                      <a:pt x="617542" y="1092200"/>
                    </a:lnTo>
                    <a:lnTo>
                      <a:pt x="719142" y="742950"/>
                    </a:lnTo>
                    <a:lnTo>
                      <a:pt x="927898" y="1230313"/>
                    </a:lnTo>
                    <a:cubicBezTo>
                      <a:pt x="1034790" y="1459178"/>
                      <a:pt x="1262067" y="1339056"/>
                      <a:pt x="1174755" y="1135856"/>
                    </a:cubicBezTo>
                    <a:lnTo>
                      <a:pt x="909642" y="539750"/>
                    </a:lnTo>
                    <a:lnTo>
                      <a:pt x="1030292" y="349250"/>
                    </a:lnTo>
                    <a:lnTo>
                      <a:pt x="1157292" y="508000"/>
                    </a:lnTo>
                    <a:lnTo>
                      <a:pt x="1428754" y="510381"/>
                    </a:lnTo>
                    <a:cubicBezTo>
                      <a:pt x="1504955" y="464080"/>
                      <a:pt x="1516859" y="343959"/>
                      <a:pt x="1428754" y="304800"/>
                    </a:cubicBezTo>
                    <a:lnTo>
                      <a:pt x="1258892" y="304800"/>
                    </a:lnTo>
                    <a:lnTo>
                      <a:pt x="97949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612216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1000"/>
                                        <p:tgtEl>
                                          <p:spTgt spid="15">
                                            <p:txEl>
                                              <p:pRg st="0" end="0"/>
                                            </p:tx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wipe(left)">
                                      <p:cBhvr>
                                        <p:cTn id="11" dur="1000"/>
                                        <p:tgtEl>
                                          <p:spTgt spid="15">
                                            <p:txEl>
                                              <p:pRg st="1" end="1"/>
                                            </p:tx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wipe(left)">
                                      <p:cBhvr>
                                        <p:cTn id="15" dur="1000"/>
                                        <p:tgtEl>
                                          <p:spTgt spid="15">
                                            <p:txEl>
                                              <p:pRg st="2" end="2"/>
                                            </p:txEl>
                                          </p:spTgt>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animEffect transition="in" filter="wipe(left)">
                                      <p:cBhvr>
                                        <p:cTn id="19" dur="1000"/>
                                        <p:tgtEl>
                                          <p:spTgt spid="15">
                                            <p:txEl>
                                              <p:pRg st="3" end="3"/>
                                            </p:txEl>
                                          </p:spTgt>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wipe(left)">
                                      <p:cBhvr>
                                        <p:cTn id="23" dur="1000"/>
                                        <p:tgtEl>
                                          <p:spTgt spid="15">
                                            <p:txEl>
                                              <p:pRg st="4" end="4"/>
                                            </p:txEl>
                                          </p:spTgt>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500"/>
                                        <p:tgtEl>
                                          <p:spTgt spid="63"/>
                                        </p:tgtEl>
                                      </p:cBhvr>
                                    </p:animEffect>
                                  </p:childTnLst>
                                </p:cTn>
                              </p:par>
                              <p:par>
                                <p:cTn id="40" presetID="10" presetClass="entr" presetSubtype="0" fill="hold" nodeType="withEffect">
                                  <p:stCondLst>
                                    <p:cond delay="0"/>
                                  </p:stCondLst>
                                  <p:childTnLst>
                                    <p:set>
                                      <p:cBhvr>
                                        <p:cTn id="41" dur="1" fill="hold">
                                          <p:stCondLst>
                                            <p:cond delay="0"/>
                                          </p:stCondLst>
                                        </p:cTn>
                                        <p:tgtEl>
                                          <p:spTgt spid="2053"/>
                                        </p:tgtEl>
                                        <p:attrNameLst>
                                          <p:attrName>style.visibility</p:attrName>
                                        </p:attrNameLst>
                                      </p:cBhvr>
                                      <p:to>
                                        <p:strVal val="visible"/>
                                      </p:to>
                                    </p:set>
                                    <p:animEffect transition="in" filter="fade">
                                      <p:cBhvr>
                                        <p:cTn id="42" dur="500"/>
                                        <p:tgtEl>
                                          <p:spTgt spid="2053"/>
                                        </p:tgtEl>
                                      </p:cBhvr>
                                    </p:animEffect>
                                  </p:childTnLst>
                                </p:cTn>
                              </p:par>
                              <p:par>
                                <p:cTn id="43" presetID="10" presetClass="entr" presetSubtype="0" fill="hold" nodeType="withEffect">
                                  <p:stCondLst>
                                    <p:cond delay="0"/>
                                  </p:stCondLst>
                                  <p:childTnLst>
                                    <p:set>
                                      <p:cBhvr>
                                        <p:cTn id="44" dur="1" fill="hold">
                                          <p:stCondLst>
                                            <p:cond delay="0"/>
                                          </p:stCondLst>
                                        </p:cTn>
                                        <p:tgtEl>
                                          <p:spTgt spid="2054"/>
                                        </p:tgtEl>
                                        <p:attrNameLst>
                                          <p:attrName>style.visibility</p:attrName>
                                        </p:attrNameLst>
                                      </p:cBhvr>
                                      <p:to>
                                        <p:strVal val="visible"/>
                                      </p:to>
                                    </p:set>
                                    <p:animEffect transition="in" filter="fade">
                                      <p:cBhvr>
                                        <p:cTn id="45" dur="500"/>
                                        <p:tgtEl>
                                          <p:spTgt spid="2054"/>
                                        </p:tgtEl>
                                      </p:cBhvr>
                                    </p:animEffect>
                                  </p:childTnLst>
                                </p:cTn>
                              </p:par>
                              <p:par>
                                <p:cTn id="46" presetID="10" presetClass="entr" presetSubtype="0" fill="hold" nodeType="withEffect">
                                  <p:stCondLst>
                                    <p:cond delay="0"/>
                                  </p:stCondLst>
                                  <p:childTnLst>
                                    <p:set>
                                      <p:cBhvr>
                                        <p:cTn id="47" dur="1" fill="hold">
                                          <p:stCondLst>
                                            <p:cond delay="0"/>
                                          </p:stCondLst>
                                        </p:cTn>
                                        <p:tgtEl>
                                          <p:spTgt spid="2055"/>
                                        </p:tgtEl>
                                        <p:attrNameLst>
                                          <p:attrName>style.visibility</p:attrName>
                                        </p:attrNameLst>
                                      </p:cBhvr>
                                      <p:to>
                                        <p:strVal val="visible"/>
                                      </p:to>
                                    </p:set>
                                    <p:animEffect transition="in" filter="fade">
                                      <p:cBhvr>
                                        <p:cTn id="48" dur="500"/>
                                        <p:tgtEl>
                                          <p:spTgt spid="20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down)">
                                      <p:cBhvr>
                                        <p:cTn id="71" dur="500"/>
                                        <p:tgtEl>
                                          <p:spTgt spid="1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xEl>
                                              <p:pRg st="5" end="5"/>
                                            </p:txEl>
                                          </p:spTgt>
                                        </p:tgtEl>
                                        <p:attrNameLst>
                                          <p:attrName>style.visibility</p:attrName>
                                        </p:attrNameLst>
                                      </p:cBhvr>
                                      <p:to>
                                        <p:strVal val="visible"/>
                                      </p:to>
                                    </p:set>
                                    <p:animEffect transition="in" filter="fade">
                                      <p:cBhvr>
                                        <p:cTn id="74" dur="500"/>
                                        <p:tgtEl>
                                          <p:spTgt spid="15">
                                            <p:txEl>
                                              <p:pRg st="5" end="5"/>
                                            </p:txEl>
                                          </p:spTgt>
                                        </p:tgtEl>
                                      </p:cBhvr>
                                    </p:animEffect>
                                  </p:childTnLst>
                                </p:cTn>
                              </p:par>
                            </p:childTnLst>
                          </p:cTn>
                        </p:par>
                        <p:par>
                          <p:cTn id="75" fill="hold">
                            <p:stCondLst>
                              <p:cond delay="500"/>
                            </p:stCondLst>
                            <p:childTnLst>
                              <p:par>
                                <p:cTn id="76" presetID="10" presetClass="exit" presetSubtype="0" fill="hold" grpId="1" nodeType="afterEffect">
                                  <p:stCondLst>
                                    <p:cond delay="0"/>
                                  </p:stCondLst>
                                  <p:childTnLst>
                                    <p:animEffect transition="out" filter="fade">
                                      <p:cBhvr>
                                        <p:cTn id="77" dur="500"/>
                                        <p:tgtEl>
                                          <p:spTgt spid="16"/>
                                        </p:tgtEl>
                                      </p:cBhvr>
                                    </p:animEffect>
                                    <p:set>
                                      <p:cBhvr>
                                        <p:cTn id="78" dur="1" fill="hold">
                                          <p:stCondLst>
                                            <p:cond delay="499"/>
                                          </p:stCondLst>
                                        </p:cTn>
                                        <p:tgtEl>
                                          <p:spTgt spid="1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7"/>
                                        </p:tgtEl>
                                      </p:cBhvr>
                                    </p:animEffect>
                                    <p:set>
                                      <p:cBhvr>
                                        <p:cTn id="81" dur="1" fill="hold">
                                          <p:stCondLst>
                                            <p:cond delay="499"/>
                                          </p:stCondLst>
                                        </p:cTn>
                                        <p:tgtEl>
                                          <p:spTgt spid="17"/>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4"/>
                                        </p:tgtEl>
                                      </p:cBhvr>
                                    </p:animEffect>
                                    <p:set>
                                      <p:cBhvr>
                                        <p:cTn id="84" dur="1" fill="hold">
                                          <p:stCondLst>
                                            <p:cond delay="499"/>
                                          </p:stCondLst>
                                        </p:cTn>
                                        <p:tgtEl>
                                          <p:spTgt spid="14"/>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fade">
                                      <p:cBhvr>
                                        <p:cTn id="90" dur="500"/>
                                        <p:tgtEl>
                                          <p:spTgt spid="5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fade">
                                      <p:cBhvr>
                                        <p:cTn id="93" dur="500"/>
                                        <p:tgtEl>
                                          <p:spTgt spid="5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4" grpId="0" uiExpand="1" animBg="1"/>
      <p:bldP spid="26" grpId="0" uiExpand="1"/>
      <p:bldP spid="40" grpId="0" uiExpand="1" animBg="1"/>
      <p:bldP spid="9" grpId="0" uiExpand="1" animBg="1"/>
      <p:bldP spid="35" grpId="0" uiExpand="1" animBg="1"/>
      <p:bldP spid="34" grpId="0" uiExpand="1" animBg="1"/>
      <p:bldP spid="14" grpId="0" uiExpand="1"/>
      <p:bldP spid="14" grpId="1"/>
      <p:bldP spid="16" grpId="0" uiExpand="1"/>
      <p:bldP spid="16" grpId="1"/>
      <p:bldP spid="17" grpId="0" uiExpand="1"/>
      <p:bldP spid="17" grpId="1"/>
      <p:bldP spid="10" grpId="0" uiExpand="1" animBg="1"/>
      <p:bldP spid="55" grpId="0"/>
      <p:bldP spid="56" grpId="0"/>
      <p:bldP spid="57" grpId="0"/>
      <p:bldP spid="58"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70887"/>
            <a:ext cx="11653523" cy="1116227"/>
          </a:xfrm>
        </p:spPr>
        <p:txBody>
          <a:bodyPr/>
          <a:lstStyle/>
          <a:p>
            <a:pPr algn="ctr"/>
            <a:r>
              <a:rPr lang="en-US" dirty="0"/>
              <a:t>Visual Studio integration</a:t>
            </a:r>
          </a:p>
        </p:txBody>
      </p:sp>
    </p:spTree>
    <p:extLst>
      <p:ext uri="{BB962C8B-B14F-4D97-AF65-F5344CB8AC3E}">
        <p14:creationId xmlns:p14="http://schemas.microsoft.com/office/powerpoint/2010/main" val="899017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18" name="think-cell Slide" r:id="rId5" imgW="377" imgH="377" progId="TCLayout.ActiveDocument.1">
                  <p:embed/>
                </p:oleObj>
              </mc:Choice>
              <mc:Fallback>
                <p:oleObj name="think-cell Slide" r:id="rId5" imgW="377" imgH="377" progId="TCLayout.ActiveDocument.1">
                  <p:embed/>
                  <p:pic>
                    <p:nvPicPr>
                      <p:cNvPr id="13" name="Objec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What can you do with Visual Studio?</a:t>
            </a:r>
          </a:p>
        </p:txBody>
      </p:sp>
      <p:grpSp>
        <p:nvGrpSpPr>
          <p:cNvPr id="702" name="Group 701"/>
          <p:cNvGrpSpPr/>
          <p:nvPr/>
        </p:nvGrpSpPr>
        <p:grpSpPr>
          <a:xfrm>
            <a:off x="434975" y="1262063"/>
            <a:ext cx="11322049" cy="5100637"/>
            <a:chOff x="434975" y="1262063"/>
            <a:chExt cx="11322049" cy="5100637"/>
          </a:xfrm>
        </p:grpSpPr>
        <p:sp>
          <p:nvSpPr>
            <p:cNvPr id="154" name="Rectangle 153"/>
            <p:cNvSpPr/>
            <p:nvPr/>
          </p:nvSpPr>
          <p:spPr bwMode="auto">
            <a:xfrm>
              <a:off x="2324099" y="3836853"/>
              <a:ext cx="9432925" cy="2525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0" name="Rectangle 189"/>
            <p:cNvSpPr/>
            <p:nvPr/>
          </p:nvSpPr>
          <p:spPr bwMode="auto">
            <a:xfrm>
              <a:off x="2324099" y="1262063"/>
              <a:ext cx="9432925" cy="2525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Rectangle 10"/>
            <p:cNvSpPr/>
            <p:nvPr/>
          </p:nvSpPr>
          <p:spPr bwMode="auto">
            <a:xfrm>
              <a:off x="434975" y="1262063"/>
              <a:ext cx="1889125" cy="5100637"/>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pic>
        <p:nvPicPr>
          <p:cNvPr id="59" name="Picture 2" descr="http://www.tanchunsiong.com/wp-content/uploads/2012/11/visual-studio-logo.png"/>
          <p:cNvPicPr>
            <a:picLocks noChangeAspect="1" noChangeArrowheads="1"/>
          </p:cNvPicPr>
          <p:nvPr/>
        </p:nvPicPr>
        <p:blipFill rotWithShape="1">
          <a:blip r:embed="rId7" cstate="print">
            <a:biLevel thresh="50000"/>
            <a:extLst>
              <a:ext uri="{28A0092B-C50C-407E-A947-70E740481C1C}">
                <a14:useLocalDpi xmlns:a14="http://schemas.microsoft.com/office/drawing/2010/main" val="0"/>
              </a:ext>
            </a:extLst>
          </a:blip>
          <a:stretch/>
        </p:blipFill>
        <p:spPr bwMode="auto">
          <a:xfrm>
            <a:off x="533587" y="3014314"/>
            <a:ext cx="1691901" cy="159613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08" name="Group 707"/>
          <p:cNvGrpSpPr/>
          <p:nvPr/>
        </p:nvGrpSpPr>
        <p:grpSpPr>
          <a:xfrm>
            <a:off x="2324098" y="3958346"/>
            <a:ext cx="2424932" cy="2378954"/>
            <a:chOff x="2324098" y="3958346"/>
            <a:chExt cx="2424932" cy="2378954"/>
          </a:xfrm>
        </p:grpSpPr>
        <p:sp>
          <p:nvSpPr>
            <p:cNvPr id="186" name="TextBox 185"/>
            <p:cNvSpPr txBox="1"/>
            <p:nvPr/>
          </p:nvSpPr>
          <p:spPr>
            <a:xfrm>
              <a:off x="2324098" y="5044638"/>
              <a:ext cx="2424932" cy="1292662"/>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Visualize and replay progress</a:t>
              </a:r>
              <a:br>
                <a:rPr kumimoji="0" lang="en-US"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br>
              <a:r>
                <a:rPr kumimoji="0" lang="en-US"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of job</a:t>
              </a:r>
            </a:p>
          </p:txBody>
        </p:sp>
        <p:grpSp>
          <p:nvGrpSpPr>
            <p:cNvPr id="68" name="Group 67"/>
            <p:cNvGrpSpPr/>
            <p:nvPr/>
          </p:nvGrpSpPr>
          <p:grpSpPr>
            <a:xfrm>
              <a:off x="3093651" y="3958346"/>
              <a:ext cx="885826" cy="1063625"/>
              <a:chOff x="6004292" y="3702662"/>
              <a:chExt cx="885826" cy="1063625"/>
            </a:xfrm>
          </p:grpSpPr>
          <p:sp>
            <p:nvSpPr>
              <p:cNvPr id="69" name="Oval 68"/>
              <p:cNvSpPr>
                <a:spLocks noChangeArrowheads="1"/>
              </p:cNvSpPr>
              <p:nvPr/>
            </p:nvSpPr>
            <p:spPr bwMode="auto">
              <a:xfrm>
                <a:off x="6575792" y="4134462"/>
                <a:ext cx="69850" cy="69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69"/>
              <p:cNvSpPr>
                <a:spLocks/>
              </p:cNvSpPr>
              <p:nvPr/>
            </p:nvSpPr>
            <p:spPr bwMode="auto">
              <a:xfrm>
                <a:off x="6223367" y="3748699"/>
                <a:ext cx="620713" cy="285750"/>
              </a:xfrm>
              <a:custGeom>
                <a:avLst/>
                <a:gdLst>
                  <a:gd name="T0" fmla="*/ 0 w 391"/>
                  <a:gd name="T1" fmla="*/ 160 h 180"/>
                  <a:gd name="T2" fmla="*/ 8 w 391"/>
                  <a:gd name="T3" fmla="*/ 180 h 180"/>
                  <a:gd name="T4" fmla="*/ 391 w 391"/>
                  <a:gd name="T5" fmla="*/ 61 h 180"/>
                  <a:gd name="T6" fmla="*/ 367 w 391"/>
                  <a:gd name="T7" fmla="*/ 0 h 180"/>
                  <a:gd name="T8" fmla="*/ 0 w 391"/>
                  <a:gd name="T9" fmla="*/ 160 h 180"/>
                </a:gdLst>
                <a:ahLst/>
                <a:cxnLst>
                  <a:cxn ang="0">
                    <a:pos x="T0" y="T1"/>
                  </a:cxn>
                  <a:cxn ang="0">
                    <a:pos x="T2" y="T3"/>
                  </a:cxn>
                  <a:cxn ang="0">
                    <a:pos x="T4" y="T5"/>
                  </a:cxn>
                  <a:cxn ang="0">
                    <a:pos x="T6" y="T7"/>
                  </a:cxn>
                  <a:cxn ang="0">
                    <a:pos x="T8" y="T9"/>
                  </a:cxn>
                </a:cxnLst>
                <a:rect l="0" t="0" r="r" b="b"/>
                <a:pathLst>
                  <a:path w="391" h="180">
                    <a:moveTo>
                      <a:pt x="0" y="160"/>
                    </a:moveTo>
                    <a:lnTo>
                      <a:pt x="8" y="180"/>
                    </a:lnTo>
                    <a:lnTo>
                      <a:pt x="391" y="61"/>
                    </a:lnTo>
                    <a:lnTo>
                      <a:pt x="367" y="0"/>
                    </a:lnTo>
                    <a:lnTo>
                      <a:pt x="0" y="16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70"/>
              <p:cNvSpPr>
                <a:spLocks/>
              </p:cNvSpPr>
              <p:nvPr/>
            </p:nvSpPr>
            <p:spPr bwMode="auto">
              <a:xfrm>
                <a:off x="6223367" y="3748699"/>
                <a:ext cx="620713" cy="285750"/>
              </a:xfrm>
              <a:custGeom>
                <a:avLst/>
                <a:gdLst>
                  <a:gd name="T0" fmla="*/ 0 w 391"/>
                  <a:gd name="T1" fmla="*/ 160 h 180"/>
                  <a:gd name="T2" fmla="*/ 8 w 391"/>
                  <a:gd name="T3" fmla="*/ 180 h 180"/>
                  <a:gd name="T4" fmla="*/ 391 w 391"/>
                  <a:gd name="T5" fmla="*/ 61 h 180"/>
                  <a:gd name="T6" fmla="*/ 367 w 391"/>
                  <a:gd name="T7" fmla="*/ 0 h 180"/>
                  <a:gd name="T8" fmla="*/ 0 w 391"/>
                  <a:gd name="T9" fmla="*/ 160 h 180"/>
                </a:gdLst>
                <a:ahLst/>
                <a:cxnLst>
                  <a:cxn ang="0">
                    <a:pos x="T0" y="T1"/>
                  </a:cxn>
                  <a:cxn ang="0">
                    <a:pos x="T2" y="T3"/>
                  </a:cxn>
                  <a:cxn ang="0">
                    <a:pos x="T4" y="T5"/>
                  </a:cxn>
                  <a:cxn ang="0">
                    <a:pos x="T6" y="T7"/>
                  </a:cxn>
                  <a:cxn ang="0">
                    <a:pos x="T8" y="T9"/>
                  </a:cxn>
                </a:cxnLst>
                <a:rect l="0" t="0" r="r" b="b"/>
                <a:pathLst>
                  <a:path w="391" h="180">
                    <a:moveTo>
                      <a:pt x="0" y="160"/>
                    </a:moveTo>
                    <a:lnTo>
                      <a:pt x="8" y="180"/>
                    </a:lnTo>
                    <a:lnTo>
                      <a:pt x="391" y="61"/>
                    </a:lnTo>
                    <a:lnTo>
                      <a:pt x="367" y="0"/>
                    </a:lnTo>
                    <a:lnTo>
                      <a:pt x="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71"/>
              <p:cNvSpPr>
                <a:spLocks/>
              </p:cNvSpPr>
              <p:nvPr/>
            </p:nvSpPr>
            <p:spPr bwMode="auto">
              <a:xfrm>
                <a:off x="6761530" y="3702662"/>
                <a:ext cx="128588" cy="188913"/>
              </a:xfrm>
              <a:custGeom>
                <a:avLst/>
                <a:gdLst>
                  <a:gd name="T0" fmla="*/ 0 w 81"/>
                  <a:gd name="T1" fmla="*/ 17 h 119"/>
                  <a:gd name="T2" fmla="*/ 40 w 81"/>
                  <a:gd name="T3" fmla="*/ 119 h 119"/>
                  <a:gd name="T4" fmla="*/ 81 w 81"/>
                  <a:gd name="T5" fmla="*/ 103 h 119"/>
                  <a:gd name="T6" fmla="*/ 41 w 81"/>
                  <a:gd name="T7" fmla="*/ 0 h 119"/>
                  <a:gd name="T8" fmla="*/ 0 w 81"/>
                  <a:gd name="T9" fmla="*/ 17 h 119"/>
                </a:gdLst>
                <a:ahLst/>
                <a:cxnLst>
                  <a:cxn ang="0">
                    <a:pos x="T0" y="T1"/>
                  </a:cxn>
                  <a:cxn ang="0">
                    <a:pos x="T2" y="T3"/>
                  </a:cxn>
                  <a:cxn ang="0">
                    <a:pos x="T4" y="T5"/>
                  </a:cxn>
                  <a:cxn ang="0">
                    <a:pos x="T6" y="T7"/>
                  </a:cxn>
                  <a:cxn ang="0">
                    <a:pos x="T8" y="T9"/>
                  </a:cxn>
                </a:cxnLst>
                <a:rect l="0" t="0" r="r" b="b"/>
                <a:pathLst>
                  <a:path w="81" h="119">
                    <a:moveTo>
                      <a:pt x="0" y="17"/>
                    </a:moveTo>
                    <a:lnTo>
                      <a:pt x="40" y="119"/>
                    </a:lnTo>
                    <a:lnTo>
                      <a:pt x="81" y="103"/>
                    </a:lnTo>
                    <a:lnTo>
                      <a:pt x="41" y="0"/>
                    </a:lnTo>
                    <a:lnTo>
                      <a:pt x="0" y="17"/>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72"/>
              <p:cNvSpPr>
                <a:spLocks/>
              </p:cNvSpPr>
              <p:nvPr/>
            </p:nvSpPr>
            <p:spPr bwMode="auto">
              <a:xfrm>
                <a:off x="6761530" y="3702662"/>
                <a:ext cx="128588" cy="188913"/>
              </a:xfrm>
              <a:custGeom>
                <a:avLst/>
                <a:gdLst>
                  <a:gd name="T0" fmla="*/ 0 w 81"/>
                  <a:gd name="T1" fmla="*/ 17 h 119"/>
                  <a:gd name="T2" fmla="*/ 40 w 81"/>
                  <a:gd name="T3" fmla="*/ 119 h 119"/>
                  <a:gd name="T4" fmla="*/ 81 w 81"/>
                  <a:gd name="T5" fmla="*/ 103 h 119"/>
                  <a:gd name="T6" fmla="*/ 41 w 81"/>
                  <a:gd name="T7" fmla="*/ 0 h 119"/>
                  <a:gd name="T8" fmla="*/ 0 w 81"/>
                  <a:gd name="T9" fmla="*/ 17 h 119"/>
                </a:gdLst>
                <a:ahLst/>
                <a:cxnLst>
                  <a:cxn ang="0">
                    <a:pos x="T0" y="T1"/>
                  </a:cxn>
                  <a:cxn ang="0">
                    <a:pos x="T2" y="T3"/>
                  </a:cxn>
                  <a:cxn ang="0">
                    <a:pos x="T4" y="T5"/>
                  </a:cxn>
                  <a:cxn ang="0">
                    <a:pos x="T6" y="T7"/>
                  </a:cxn>
                  <a:cxn ang="0">
                    <a:pos x="T8" y="T9"/>
                  </a:cxn>
                </a:cxnLst>
                <a:rect l="0" t="0" r="r" b="b"/>
                <a:pathLst>
                  <a:path w="81" h="119">
                    <a:moveTo>
                      <a:pt x="0" y="17"/>
                    </a:moveTo>
                    <a:lnTo>
                      <a:pt x="40" y="119"/>
                    </a:lnTo>
                    <a:lnTo>
                      <a:pt x="81" y="103"/>
                    </a:lnTo>
                    <a:lnTo>
                      <a:pt x="41" y="0"/>
                    </a:lnTo>
                    <a:lnTo>
                      <a:pt x="0" y="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73"/>
              <p:cNvSpPr>
                <a:spLocks/>
              </p:cNvSpPr>
              <p:nvPr/>
            </p:nvSpPr>
            <p:spPr bwMode="auto">
              <a:xfrm>
                <a:off x="6267817" y="3983649"/>
                <a:ext cx="333375" cy="436563"/>
              </a:xfrm>
              <a:custGeom>
                <a:avLst/>
                <a:gdLst>
                  <a:gd name="T0" fmla="*/ 0 w 448"/>
                  <a:gd name="T1" fmla="*/ 462 h 583"/>
                  <a:gd name="T2" fmla="*/ 0 w 448"/>
                  <a:gd name="T3" fmla="*/ 469 h 583"/>
                  <a:gd name="T4" fmla="*/ 0 w 448"/>
                  <a:gd name="T5" fmla="*/ 462 h 583"/>
                  <a:gd name="T6" fmla="*/ 1 w 448"/>
                  <a:gd name="T7" fmla="*/ 462 h 583"/>
                  <a:gd name="T8" fmla="*/ 6 w 448"/>
                  <a:gd name="T9" fmla="*/ 462 h 583"/>
                  <a:gd name="T10" fmla="*/ 29 w 448"/>
                  <a:gd name="T11" fmla="*/ 459 h 583"/>
                  <a:gd name="T12" fmla="*/ 105 w 448"/>
                  <a:gd name="T13" fmla="*/ 443 h 583"/>
                  <a:gd name="T14" fmla="*/ 277 w 448"/>
                  <a:gd name="T15" fmla="*/ 324 h 583"/>
                  <a:gd name="T16" fmla="*/ 327 w 448"/>
                  <a:gd name="T17" fmla="*/ 136 h 583"/>
                  <a:gd name="T18" fmla="*/ 316 w 448"/>
                  <a:gd name="T19" fmla="*/ 22 h 583"/>
                  <a:gd name="T20" fmla="*/ 435 w 448"/>
                  <a:gd name="T21" fmla="*/ 0 h 583"/>
                  <a:gd name="T22" fmla="*/ 448 w 448"/>
                  <a:gd name="T23" fmla="*/ 136 h 583"/>
                  <a:gd name="T24" fmla="*/ 377 w 448"/>
                  <a:gd name="T25" fmla="*/ 391 h 583"/>
                  <a:gd name="T26" fmla="*/ 221 w 448"/>
                  <a:gd name="T27" fmla="*/ 527 h 583"/>
                  <a:gd name="T28" fmla="*/ 1 w 448"/>
                  <a:gd name="T29" fmla="*/ 583 h 583"/>
                  <a:gd name="T30" fmla="*/ 0 w 448"/>
                  <a:gd name="T31" fmla="*/ 46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583">
                    <a:moveTo>
                      <a:pt x="0" y="462"/>
                    </a:moveTo>
                    <a:cubicBezTo>
                      <a:pt x="0" y="469"/>
                      <a:pt x="0" y="469"/>
                      <a:pt x="0" y="469"/>
                    </a:cubicBezTo>
                    <a:cubicBezTo>
                      <a:pt x="0" y="462"/>
                      <a:pt x="0" y="462"/>
                      <a:pt x="0" y="462"/>
                    </a:cubicBezTo>
                    <a:cubicBezTo>
                      <a:pt x="0" y="462"/>
                      <a:pt x="0" y="462"/>
                      <a:pt x="1" y="462"/>
                    </a:cubicBezTo>
                    <a:cubicBezTo>
                      <a:pt x="2" y="462"/>
                      <a:pt x="4" y="462"/>
                      <a:pt x="6" y="462"/>
                    </a:cubicBezTo>
                    <a:cubicBezTo>
                      <a:pt x="11" y="461"/>
                      <a:pt x="19" y="461"/>
                      <a:pt x="29" y="459"/>
                    </a:cubicBezTo>
                    <a:cubicBezTo>
                      <a:pt x="48" y="457"/>
                      <a:pt x="75" y="452"/>
                      <a:pt x="105" y="443"/>
                    </a:cubicBezTo>
                    <a:cubicBezTo>
                      <a:pt x="165" y="425"/>
                      <a:pt x="233" y="389"/>
                      <a:pt x="277" y="324"/>
                    </a:cubicBezTo>
                    <a:cubicBezTo>
                      <a:pt x="306" y="280"/>
                      <a:pt x="327" y="221"/>
                      <a:pt x="327" y="136"/>
                    </a:cubicBezTo>
                    <a:cubicBezTo>
                      <a:pt x="327" y="102"/>
                      <a:pt x="323" y="64"/>
                      <a:pt x="316" y="22"/>
                    </a:cubicBezTo>
                    <a:cubicBezTo>
                      <a:pt x="435" y="0"/>
                      <a:pt x="435" y="0"/>
                      <a:pt x="435" y="0"/>
                    </a:cubicBezTo>
                    <a:cubicBezTo>
                      <a:pt x="444" y="49"/>
                      <a:pt x="448" y="94"/>
                      <a:pt x="448" y="136"/>
                    </a:cubicBezTo>
                    <a:cubicBezTo>
                      <a:pt x="448" y="242"/>
                      <a:pt x="420" y="327"/>
                      <a:pt x="377" y="391"/>
                    </a:cubicBezTo>
                    <a:cubicBezTo>
                      <a:pt x="334" y="456"/>
                      <a:pt x="276" y="499"/>
                      <a:pt x="221" y="527"/>
                    </a:cubicBezTo>
                    <a:cubicBezTo>
                      <a:pt x="110" y="582"/>
                      <a:pt x="6" y="582"/>
                      <a:pt x="1" y="583"/>
                    </a:cubicBezTo>
                    <a:cubicBezTo>
                      <a:pt x="0" y="462"/>
                      <a:pt x="0" y="462"/>
                      <a:pt x="0" y="462"/>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74"/>
              <p:cNvSpPr>
                <a:spLocks/>
              </p:cNvSpPr>
              <p:nvPr/>
            </p:nvSpPr>
            <p:spPr bwMode="auto">
              <a:xfrm>
                <a:off x="6361480" y="3983649"/>
                <a:ext cx="239713" cy="420688"/>
              </a:xfrm>
              <a:custGeom>
                <a:avLst/>
                <a:gdLst>
                  <a:gd name="T0" fmla="*/ 309 w 322"/>
                  <a:gd name="T1" fmla="*/ 0 h 562"/>
                  <a:gd name="T2" fmla="*/ 190 w 322"/>
                  <a:gd name="T3" fmla="*/ 22 h 562"/>
                  <a:gd name="T4" fmla="*/ 201 w 322"/>
                  <a:gd name="T5" fmla="*/ 136 h 562"/>
                  <a:gd name="T6" fmla="*/ 201 w 322"/>
                  <a:gd name="T7" fmla="*/ 136 h 562"/>
                  <a:gd name="T8" fmla="*/ 201 w 322"/>
                  <a:gd name="T9" fmla="*/ 136 h 562"/>
                  <a:gd name="T10" fmla="*/ 151 w 322"/>
                  <a:gd name="T11" fmla="*/ 324 h 562"/>
                  <a:gd name="T12" fmla="*/ 0 w 322"/>
                  <a:gd name="T13" fmla="*/ 436 h 562"/>
                  <a:gd name="T14" fmla="*/ 5 w 322"/>
                  <a:gd name="T15" fmla="*/ 468 h 562"/>
                  <a:gd name="T16" fmla="*/ 5 w 322"/>
                  <a:gd name="T17" fmla="*/ 562 h 562"/>
                  <a:gd name="T18" fmla="*/ 95 w 322"/>
                  <a:gd name="T19" fmla="*/ 527 h 562"/>
                  <a:gd name="T20" fmla="*/ 251 w 322"/>
                  <a:gd name="T21" fmla="*/ 391 h 562"/>
                  <a:gd name="T22" fmla="*/ 322 w 322"/>
                  <a:gd name="T23" fmla="*/ 137 h 562"/>
                  <a:gd name="T24" fmla="*/ 322 w 322"/>
                  <a:gd name="T25" fmla="*/ 136 h 562"/>
                  <a:gd name="T26" fmla="*/ 309 w 322"/>
                  <a:gd name="T27"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562">
                    <a:moveTo>
                      <a:pt x="309" y="0"/>
                    </a:moveTo>
                    <a:cubicBezTo>
                      <a:pt x="190" y="22"/>
                      <a:pt x="190" y="22"/>
                      <a:pt x="190" y="22"/>
                    </a:cubicBezTo>
                    <a:cubicBezTo>
                      <a:pt x="197" y="64"/>
                      <a:pt x="201" y="102"/>
                      <a:pt x="201" y="136"/>
                    </a:cubicBezTo>
                    <a:cubicBezTo>
                      <a:pt x="201" y="136"/>
                      <a:pt x="201" y="136"/>
                      <a:pt x="201" y="136"/>
                    </a:cubicBezTo>
                    <a:cubicBezTo>
                      <a:pt x="201" y="136"/>
                      <a:pt x="201" y="136"/>
                      <a:pt x="201" y="136"/>
                    </a:cubicBezTo>
                    <a:cubicBezTo>
                      <a:pt x="201" y="221"/>
                      <a:pt x="180" y="280"/>
                      <a:pt x="151" y="324"/>
                    </a:cubicBezTo>
                    <a:cubicBezTo>
                      <a:pt x="112" y="382"/>
                      <a:pt x="55" y="416"/>
                      <a:pt x="0" y="436"/>
                    </a:cubicBezTo>
                    <a:cubicBezTo>
                      <a:pt x="3" y="445"/>
                      <a:pt x="5" y="455"/>
                      <a:pt x="5" y="468"/>
                    </a:cubicBezTo>
                    <a:cubicBezTo>
                      <a:pt x="5" y="562"/>
                      <a:pt x="5" y="562"/>
                      <a:pt x="5" y="562"/>
                    </a:cubicBezTo>
                    <a:cubicBezTo>
                      <a:pt x="33" y="553"/>
                      <a:pt x="64" y="542"/>
                      <a:pt x="95" y="527"/>
                    </a:cubicBezTo>
                    <a:cubicBezTo>
                      <a:pt x="150" y="499"/>
                      <a:pt x="208" y="456"/>
                      <a:pt x="251" y="391"/>
                    </a:cubicBezTo>
                    <a:cubicBezTo>
                      <a:pt x="294" y="327"/>
                      <a:pt x="322" y="242"/>
                      <a:pt x="322" y="137"/>
                    </a:cubicBezTo>
                    <a:cubicBezTo>
                      <a:pt x="322" y="137"/>
                      <a:pt x="322" y="136"/>
                      <a:pt x="322" y="136"/>
                    </a:cubicBezTo>
                    <a:cubicBezTo>
                      <a:pt x="322" y="94"/>
                      <a:pt x="318" y="49"/>
                      <a:pt x="309" y="0"/>
                    </a:cubicBezTo>
                  </a:path>
                </a:pathLst>
              </a:custGeom>
              <a:solidFill>
                <a:srgbClr val="00C2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75"/>
              <p:cNvSpPr>
                <a:spLocks/>
              </p:cNvSpPr>
              <p:nvPr/>
            </p:nvSpPr>
            <p:spPr bwMode="auto">
              <a:xfrm>
                <a:off x="6769467" y="3856649"/>
                <a:ext cx="42863" cy="12700"/>
              </a:xfrm>
              <a:custGeom>
                <a:avLst/>
                <a:gdLst>
                  <a:gd name="T0" fmla="*/ 27 w 27"/>
                  <a:gd name="T1" fmla="*/ 0 h 8"/>
                  <a:gd name="T2" fmla="*/ 0 w 27"/>
                  <a:gd name="T3" fmla="*/ 8 h 8"/>
                  <a:gd name="T4" fmla="*/ 0 w 27"/>
                  <a:gd name="T5" fmla="*/ 8 h 8"/>
                  <a:gd name="T6" fmla="*/ 27 w 27"/>
                  <a:gd name="T7" fmla="*/ 0 h 8"/>
                  <a:gd name="T8" fmla="*/ 27 w 27"/>
                  <a:gd name="T9" fmla="*/ 0 h 8"/>
                </a:gdLst>
                <a:ahLst/>
                <a:cxnLst>
                  <a:cxn ang="0">
                    <a:pos x="T0" y="T1"/>
                  </a:cxn>
                  <a:cxn ang="0">
                    <a:pos x="T2" y="T3"/>
                  </a:cxn>
                  <a:cxn ang="0">
                    <a:pos x="T4" y="T5"/>
                  </a:cxn>
                  <a:cxn ang="0">
                    <a:pos x="T6" y="T7"/>
                  </a:cxn>
                  <a:cxn ang="0">
                    <a:pos x="T8" y="T9"/>
                  </a:cxn>
                </a:cxnLst>
                <a:rect l="0" t="0" r="r" b="b"/>
                <a:pathLst>
                  <a:path w="27" h="8">
                    <a:moveTo>
                      <a:pt x="27" y="0"/>
                    </a:moveTo>
                    <a:lnTo>
                      <a:pt x="0" y="8"/>
                    </a:lnTo>
                    <a:lnTo>
                      <a:pt x="0" y="8"/>
                    </a:lnTo>
                    <a:lnTo>
                      <a:pt x="27" y="0"/>
                    </a:lnTo>
                    <a:lnTo>
                      <a:pt x="27" y="0"/>
                    </a:lnTo>
                    <a:close/>
                  </a:path>
                </a:pathLst>
              </a:custGeom>
              <a:solidFill>
                <a:srgbClr val="0014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76"/>
              <p:cNvSpPr>
                <a:spLocks/>
              </p:cNvSpPr>
              <p:nvPr/>
            </p:nvSpPr>
            <p:spPr bwMode="auto">
              <a:xfrm>
                <a:off x="6769467" y="3856649"/>
                <a:ext cx="42863" cy="12700"/>
              </a:xfrm>
              <a:custGeom>
                <a:avLst/>
                <a:gdLst>
                  <a:gd name="T0" fmla="*/ 27 w 27"/>
                  <a:gd name="T1" fmla="*/ 0 h 8"/>
                  <a:gd name="T2" fmla="*/ 0 w 27"/>
                  <a:gd name="T3" fmla="*/ 8 h 8"/>
                  <a:gd name="T4" fmla="*/ 0 w 27"/>
                  <a:gd name="T5" fmla="*/ 8 h 8"/>
                  <a:gd name="T6" fmla="*/ 27 w 27"/>
                  <a:gd name="T7" fmla="*/ 0 h 8"/>
                  <a:gd name="T8" fmla="*/ 27 w 27"/>
                  <a:gd name="T9" fmla="*/ 0 h 8"/>
                </a:gdLst>
                <a:ahLst/>
                <a:cxnLst>
                  <a:cxn ang="0">
                    <a:pos x="T0" y="T1"/>
                  </a:cxn>
                  <a:cxn ang="0">
                    <a:pos x="T2" y="T3"/>
                  </a:cxn>
                  <a:cxn ang="0">
                    <a:pos x="T4" y="T5"/>
                  </a:cxn>
                  <a:cxn ang="0">
                    <a:pos x="T6" y="T7"/>
                  </a:cxn>
                  <a:cxn ang="0">
                    <a:pos x="T8" y="T9"/>
                  </a:cxn>
                </a:cxnLst>
                <a:rect l="0" t="0" r="r" b="b"/>
                <a:pathLst>
                  <a:path w="27" h="8">
                    <a:moveTo>
                      <a:pt x="27" y="0"/>
                    </a:moveTo>
                    <a:lnTo>
                      <a:pt x="0" y="8"/>
                    </a:lnTo>
                    <a:lnTo>
                      <a:pt x="0" y="8"/>
                    </a:lnTo>
                    <a:lnTo>
                      <a:pt x="27" y="0"/>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77"/>
              <p:cNvSpPr>
                <a:spLocks/>
              </p:cNvSpPr>
              <p:nvPr/>
            </p:nvSpPr>
            <p:spPr bwMode="auto">
              <a:xfrm>
                <a:off x="6734542" y="3762987"/>
                <a:ext cx="77788" cy="106363"/>
              </a:xfrm>
              <a:custGeom>
                <a:avLst/>
                <a:gdLst>
                  <a:gd name="T0" fmla="*/ 25 w 49"/>
                  <a:gd name="T1" fmla="*/ 0 h 67"/>
                  <a:gd name="T2" fmla="*/ 0 w 49"/>
                  <a:gd name="T3" fmla="*/ 11 h 67"/>
                  <a:gd name="T4" fmla="*/ 22 w 49"/>
                  <a:gd name="T5" fmla="*/ 67 h 67"/>
                  <a:gd name="T6" fmla="*/ 49 w 49"/>
                  <a:gd name="T7" fmla="*/ 59 h 67"/>
                  <a:gd name="T8" fmla="*/ 26 w 49"/>
                  <a:gd name="T9" fmla="*/ 2 h 67"/>
                  <a:gd name="T10" fmla="*/ 25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5" y="0"/>
                    </a:moveTo>
                    <a:lnTo>
                      <a:pt x="0" y="11"/>
                    </a:lnTo>
                    <a:lnTo>
                      <a:pt x="22" y="67"/>
                    </a:lnTo>
                    <a:lnTo>
                      <a:pt x="49" y="59"/>
                    </a:lnTo>
                    <a:lnTo>
                      <a:pt x="26" y="2"/>
                    </a:lnTo>
                    <a:lnTo>
                      <a:pt x="25"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78"/>
              <p:cNvSpPr>
                <a:spLocks/>
              </p:cNvSpPr>
              <p:nvPr/>
            </p:nvSpPr>
            <p:spPr bwMode="auto">
              <a:xfrm>
                <a:off x="6734542" y="3762987"/>
                <a:ext cx="77788" cy="106363"/>
              </a:xfrm>
              <a:custGeom>
                <a:avLst/>
                <a:gdLst>
                  <a:gd name="T0" fmla="*/ 25 w 49"/>
                  <a:gd name="T1" fmla="*/ 0 h 67"/>
                  <a:gd name="T2" fmla="*/ 0 w 49"/>
                  <a:gd name="T3" fmla="*/ 11 h 67"/>
                  <a:gd name="T4" fmla="*/ 22 w 49"/>
                  <a:gd name="T5" fmla="*/ 67 h 67"/>
                  <a:gd name="T6" fmla="*/ 49 w 49"/>
                  <a:gd name="T7" fmla="*/ 59 h 67"/>
                  <a:gd name="T8" fmla="*/ 26 w 49"/>
                  <a:gd name="T9" fmla="*/ 2 h 67"/>
                  <a:gd name="T10" fmla="*/ 25 w 49"/>
                  <a:gd name="T11" fmla="*/ 0 h 67"/>
                </a:gdLst>
                <a:ahLst/>
                <a:cxnLst>
                  <a:cxn ang="0">
                    <a:pos x="T0" y="T1"/>
                  </a:cxn>
                  <a:cxn ang="0">
                    <a:pos x="T2" y="T3"/>
                  </a:cxn>
                  <a:cxn ang="0">
                    <a:pos x="T4" y="T5"/>
                  </a:cxn>
                  <a:cxn ang="0">
                    <a:pos x="T6" y="T7"/>
                  </a:cxn>
                  <a:cxn ang="0">
                    <a:pos x="T8" y="T9"/>
                  </a:cxn>
                  <a:cxn ang="0">
                    <a:pos x="T10" y="T11"/>
                  </a:cxn>
                </a:cxnLst>
                <a:rect l="0" t="0" r="r" b="b"/>
                <a:pathLst>
                  <a:path w="49" h="67">
                    <a:moveTo>
                      <a:pt x="25" y="0"/>
                    </a:moveTo>
                    <a:lnTo>
                      <a:pt x="0" y="11"/>
                    </a:lnTo>
                    <a:lnTo>
                      <a:pt x="22" y="67"/>
                    </a:lnTo>
                    <a:lnTo>
                      <a:pt x="49" y="59"/>
                    </a:lnTo>
                    <a:lnTo>
                      <a:pt x="26" y="2"/>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79"/>
              <p:cNvSpPr>
                <a:spLocks/>
              </p:cNvSpPr>
              <p:nvPr/>
            </p:nvSpPr>
            <p:spPr bwMode="auto">
              <a:xfrm>
                <a:off x="6775817" y="3766162"/>
                <a:ext cx="36513" cy="90488"/>
              </a:xfrm>
              <a:custGeom>
                <a:avLst/>
                <a:gdLst>
                  <a:gd name="T0" fmla="*/ 0 w 23"/>
                  <a:gd name="T1" fmla="*/ 0 h 57"/>
                  <a:gd name="T2" fmla="*/ 23 w 23"/>
                  <a:gd name="T3" fmla="*/ 57 h 57"/>
                  <a:gd name="T4" fmla="*/ 23 w 23"/>
                  <a:gd name="T5" fmla="*/ 57 h 57"/>
                  <a:gd name="T6" fmla="*/ 23 w 23"/>
                  <a:gd name="T7" fmla="*/ 57 h 57"/>
                  <a:gd name="T8" fmla="*/ 0 w 23"/>
                  <a:gd name="T9" fmla="*/ 0 h 57"/>
                </a:gdLst>
                <a:ahLst/>
                <a:cxnLst>
                  <a:cxn ang="0">
                    <a:pos x="T0" y="T1"/>
                  </a:cxn>
                  <a:cxn ang="0">
                    <a:pos x="T2" y="T3"/>
                  </a:cxn>
                  <a:cxn ang="0">
                    <a:pos x="T4" y="T5"/>
                  </a:cxn>
                  <a:cxn ang="0">
                    <a:pos x="T6" y="T7"/>
                  </a:cxn>
                  <a:cxn ang="0">
                    <a:pos x="T8" y="T9"/>
                  </a:cxn>
                </a:cxnLst>
                <a:rect l="0" t="0" r="r" b="b"/>
                <a:pathLst>
                  <a:path w="23" h="57">
                    <a:moveTo>
                      <a:pt x="0" y="0"/>
                    </a:moveTo>
                    <a:lnTo>
                      <a:pt x="23" y="57"/>
                    </a:lnTo>
                    <a:lnTo>
                      <a:pt x="23" y="57"/>
                    </a:lnTo>
                    <a:lnTo>
                      <a:pt x="23" y="57"/>
                    </a:lnTo>
                    <a:lnTo>
                      <a:pt x="0"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80"/>
              <p:cNvSpPr>
                <a:spLocks/>
              </p:cNvSpPr>
              <p:nvPr/>
            </p:nvSpPr>
            <p:spPr bwMode="auto">
              <a:xfrm>
                <a:off x="6775817" y="3766162"/>
                <a:ext cx="36513" cy="90488"/>
              </a:xfrm>
              <a:custGeom>
                <a:avLst/>
                <a:gdLst>
                  <a:gd name="T0" fmla="*/ 0 w 23"/>
                  <a:gd name="T1" fmla="*/ 0 h 57"/>
                  <a:gd name="T2" fmla="*/ 23 w 23"/>
                  <a:gd name="T3" fmla="*/ 57 h 57"/>
                  <a:gd name="T4" fmla="*/ 23 w 23"/>
                  <a:gd name="T5" fmla="*/ 57 h 57"/>
                  <a:gd name="T6" fmla="*/ 23 w 23"/>
                  <a:gd name="T7" fmla="*/ 57 h 57"/>
                  <a:gd name="T8" fmla="*/ 0 w 23"/>
                  <a:gd name="T9" fmla="*/ 0 h 57"/>
                </a:gdLst>
                <a:ahLst/>
                <a:cxnLst>
                  <a:cxn ang="0">
                    <a:pos x="T0" y="T1"/>
                  </a:cxn>
                  <a:cxn ang="0">
                    <a:pos x="T2" y="T3"/>
                  </a:cxn>
                  <a:cxn ang="0">
                    <a:pos x="T4" y="T5"/>
                  </a:cxn>
                  <a:cxn ang="0">
                    <a:pos x="T6" y="T7"/>
                  </a:cxn>
                  <a:cxn ang="0">
                    <a:pos x="T8" y="T9"/>
                  </a:cxn>
                </a:cxnLst>
                <a:rect l="0" t="0" r="r" b="b"/>
                <a:pathLst>
                  <a:path w="23" h="57">
                    <a:moveTo>
                      <a:pt x="0" y="0"/>
                    </a:moveTo>
                    <a:lnTo>
                      <a:pt x="23" y="57"/>
                    </a:lnTo>
                    <a:lnTo>
                      <a:pt x="23" y="57"/>
                    </a:lnTo>
                    <a:lnTo>
                      <a:pt x="23" y="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81"/>
              <p:cNvSpPr>
                <a:spLocks/>
              </p:cNvSpPr>
              <p:nvPr/>
            </p:nvSpPr>
            <p:spPr bwMode="auto">
              <a:xfrm>
                <a:off x="6490067" y="3896337"/>
                <a:ext cx="101600" cy="104775"/>
              </a:xfrm>
              <a:custGeom>
                <a:avLst/>
                <a:gdLst>
                  <a:gd name="T0" fmla="*/ 125 w 137"/>
                  <a:gd name="T1" fmla="*/ 57 h 140"/>
                  <a:gd name="T2" fmla="*/ 125 w 137"/>
                  <a:gd name="T3" fmla="*/ 57 h 140"/>
                  <a:gd name="T4" fmla="*/ 125 w 137"/>
                  <a:gd name="T5" fmla="*/ 54 h 140"/>
                  <a:gd name="T6" fmla="*/ 54 w 137"/>
                  <a:gd name="T7" fmla="*/ 6 h 140"/>
                  <a:gd name="T8" fmla="*/ 6 w 137"/>
                  <a:gd name="T9" fmla="*/ 77 h 140"/>
                  <a:gd name="T10" fmla="*/ 6 w 137"/>
                  <a:gd name="T11" fmla="*/ 79 h 140"/>
                  <a:gd name="T12" fmla="*/ 6 w 137"/>
                  <a:gd name="T13" fmla="*/ 79 h 140"/>
                  <a:gd name="T14" fmla="*/ 18 w 137"/>
                  <a:gd name="T15" fmla="*/ 140 h 140"/>
                  <a:gd name="T16" fmla="*/ 137 w 137"/>
                  <a:gd name="T17" fmla="*/ 118 h 140"/>
                  <a:gd name="T18" fmla="*/ 125 w 137"/>
                  <a:gd name="T19"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40">
                    <a:moveTo>
                      <a:pt x="125" y="57"/>
                    </a:moveTo>
                    <a:cubicBezTo>
                      <a:pt x="125" y="57"/>
                      <a:pt x="125" y="57"/>
                      <a:pt x="125" y="57"/>
                    </a:cubicBezTo>
                    <a:cubicBezTo>
                      <a:pt x="125" y="56"/>
                      <a:pt x="125" y="55"/>
                      <a:pt x="125" y="54"/>
                    </a:cubicBezTo>
                    <a:cubicBezTo>
                      <a:pt x="118" y="22"/>
                      <a:pt x="87" y="0"/>
                      <a:pt x="54" y="6"/>
                    </a:cubicBezTo>
                    <a:cubicBezTo>
                      <a:pt x="21" y="12"/>
                      <a:pt x="0" y="44"/>
                      <a:pt x="6" y="77"/>
                    </a:cubicBezTo>
                    <a:cubicBezTo>
                      <a:pt x="6" y="77"/>
                      <a:pt x="6" y="78"/>
                      <a:pt x="6" y="79"/>
                    </a:cubicBezTo>
                    <a:cubicBezTo>
                      <a:pt x="6" y="79"/>
                      <a:pt x="6" y="79"/>
                      <a:pt x="6" y="79"/>
                    </a:cubicBezTo>
                    <a:cubicBezTo>
                      <a:pt x="18" y="140"/>
                      <a:pt x="18" y="140"/>
                      <a:pt x="18" y="140"/>
                    </a:cubicBezTo>
                    <a:cubicBezTo>
                      <a:pt x="137" y="118"/>
                      <a:pt x="137" y="118"/>
                      <a:pt x="137" y="118"/>
                    </a:cubicBezTo>
                    <a:lnTo>
                      <a:pt x="125" y="57"/>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82"/>
              <p:cNvSpPr>
                <a:spLocks noChangeArrowheads="1"/>
              </p:cNvSpPr>
              <p:nvPr/>
            </p:nvSpPr>
            <p:spPr bwMode="auto">
              <a:xfrm>
                <a:off x="6009055" y="4275749"/>
                <a:ext cx="350838" cy="352425"/>
              </a:xfrm>
              <a:prstGeom prst="ellipse">
                <a:avLst/>
              </a:prstGeom>
              <a:solidFill>
                <a:srgbClr val="EE28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83"/>
              <p:cNvSpPr>
                <a:spLocks noEditPoints="1"/>
              </p:cNvSpPr>
              <p:nvPr/>
            </p:nvSpPr>
            <p:spPr bwMode="auto">
              <a:xfrm>
                <a:off x="6626592" y="4410687"/>
                <a:ext cx="0" cy="3175"/>
              </a:xfrm>
              <a:custGeom>
                <a:avLst/>
                <a:gdLst>
                  <a:gd name="T0" fmla="*/ 4 h 5"/>
                  <a:gd name="T1" fmla="*/ 5 h 5"/>
                  <a:gd name="T2" fmla="*/ 5 h 5"/>
                  <a:gd name="T3" fmla="*/ 4 h 5"/>
                  <a:gd name="T4" fmla="*/ 3 h 5"/>
                  <a:gd name="T5" fmla="*/ 4 h 5"/>
                  <a:gd name="T6" fmla="*/ 3 h 5"/>
                  <a:gd name="T7" fmla="*/ 2 h 5"/>
                  <a:gd name="T8" fmla="*/ 3 h 5"/>
                  <a:gd name="T9" fmla="*/ 2 h 5"/>
                  <a:gd name="T10" fmla="*/ 2 h 5"/>
                  <a:gd name="T11" fmla="*/ 2 h 5"/>
                  <a:gd name="T12" fmla="*/ 2 h 5"/>
                  <a:gd name="T13" fmla="*/ 1 h 5"/>
                  <a:gd name="T14" fmla="*/ 1 h 5"/>
                  <a:gd name="T15" fmla="*/ 1 h 5"/>
                  <a:gd name="T16" fmla="*/ 0 h 5"/>
                  <a:gd name="T17" fmla="*/ 0 h 5"/>
                  <a:gd name="T18" fmla="*/ 0 h 5"/>
                  <a:gd name="T19" fmla="*/ 0 h 5"/>
                  <a:gd name="T20" fmla="*/ 0 h 5"/>
                  <a:gd name="T21" fmla="*/ 0 h 5"/>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Lst>
                <a:rect l="0" t="0" r="r" b="b"/>
                <a:pathLst>
                  <a:path h="5">
                    <a:moveTo>
                      <a:pt x="0" y="4"/>
                    </a:moveTo>
                    <a:cubicBezTo>
                      <a:pt x="0" y="4"/>
                      <a:pt x="0" y="4"/>
                      <a:pt x="0" y="5"/>
                    </a:cubicBezTo>
                    <a:cubicBezTo>
                      <a:pt x="0" y="5"/>
                      <a:pt x="0" y="5"/>
                      <a:pt x="0" y="5"/>
                    </a:cubicBezTo>
                    <a:cubicBezTo>
                      <a:pt x="0" y="4"/>
                      <a:pt x="0" y="4"/>
                      <a:pt x="0" y="4"/>
                    </a:cubicBezTo>
                    <a:moveTo>
                      <a:pt x="0" y="3"/>
                    </a:moveTo>
                    <a:cubicBezTo>
                      <a:pt x="0" y="3"/>
                      <a:pt x="0" y="3"/>
                      <a:pt x="0" y="4"/>
                    </a:cubicBezTo>
                    <a:cubicBezTo>
                      <a:pt x="0" y="3"/>
                      <a:pt x="0" y="3"/>
                      <a:pt x="0" y="3"/>
                    </a:cubicBezTo>
                    <a:moveTo>
                      <a:pt x="0" y="2"/>
                    </a:moveTo>
                    <a:cubicBezTo>
                      <a:pt x="0" y="2"/>
                      <a:pt x="0" y="3"/>
                      <a:pt x="0" y="3"/>
                    </a:cubicBezTo>
                    <a:cubicBezTo>
                      <a:pt x="0" y="3"/>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84"/>
              <p:cNvSpPr>
                <a:spLocks/>
              </p:cNvSpPr>
              <p:nvPr/>
            </p:nvSpPr>
            <p:spPr bwMode="auto">
              <a:xfrm>
                <a:off x="6013817" y="3880462"/>
                <a:ext cx="295275" cy="390525"/>
              </a:xfrm>
              <a:custGeom>
                <a:avLst/>
                <a:gdLst>
                  <a:gd name="T0" fmla="*/ 276 w 394"/>
                  <a:gd name="T1" fmla="*/ 90 h 522"/>
                  <a:gd name="T2" fmla="*/ 98 w 394"/>
                  <a:gd name="T3" fmla="*/ 30 h 522"/>
                  <a:gd name="T4" fmla="*/ 32 w 394"/>
                  <a:gd name="T5" fmla="*/ 212 h 522"/>
                  <a:gd name="T6" fmla="*/ 175 w 394"/>
                  <a:gd name="T7" fmla="*/ 522 h 522"/>
                  <a:gd name="T8" fmla="*/ 394 w 394"/>
                  <a:gd name="T9" fmla="*/ 420 h 522"/>
                  <a:gd name="T10" fmla="*/ 317 w 394"/>
                  <a:gd name="T11" fmla="*/ 259 h 522"/>
                  <a:gd name="T12" fmla="*/ 348 w 394"/>
                  <a:gd name="T13" fmla="*/ 244 h 522"/>
                  <a:gd name="T14" fmla="*/ 276 w 394"/>
                  <a:gd name="T15" fmla="*/ 89 h 522"/>
                  <a:gd name="T16" fmla="*/ 276 w 394"/>
                  <a:gd name="T17" fmla="*/ 9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522">
                    <a:moveTo>
                      <a:pt x="276" y="90"/>
                    </a:moveTo>
                    <a:cubicBezTo>
                      <a:pt x="242" y="26"/>
                      <a:pt x="164" y="0"/>
                      <a:pt x="98" y="30"/>
                    </a:cubicBezTo>
                    <a:cubicBezTo>
                      <a:pt x="30" y="62"/>
                      <a:pt x="0" y="143"/>
                      <a:pt x="32" y="212"/>
                    </a:cubicBezTo>
                    <a:cubicBezTo>
                      <a:pt x="175" y="522"/>
                      <a:pt x="175" y="522"/>
                      <a:pt x="175" y="522"/>
                    </a:cubicBezTo>
                    <a:cubicBezTo>
                      <a:pt x="394" y="420"/>
                      <a:pt x="394" y="420"/>
                      <a:pt x="394" y="420"/>
                    </a:cubicBezTo>
                    <a:cubicBezTo>
                      <a:pt x="317" y="259"/>
                      <a:pt x="317" y="259"/>
                      <a:pt x="317" y="259"/>
                    </a:cubicBezTo>
                    <a:cubicBezTo>
                      <a:pt x="348" y="244"/>
                      <a:pt x="348" y="244"/>
                      <a:pt x="348" y="244"/>
                    </a:cubicBezTo>
                    <a:cubicBezTo>
                      <a:pt x="276" y="89"/>
                      <a:pt x="276" y="89"/>
                      <a:pt x="276" y="89"/>
                    </a:cubicBezTo>
                    <a:cubicBezTo>
                      <a:pt x="276" y="90"/>
                      <a:pt x="276" y="90"/>
                      <a:pt x="276" y="9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85"/>
              <p:cNvSpPr>
                <a:spLocks/>
              </p:cNvSpPr>
              <p:nvPr/>
            </p:nvSpPr>
            <p:spPr bwMode="auto">
              <a:xfrm>
                <a:off x="6013817" y="3880462"/>
                <a:ext cx="203200" cy="323850"/>
              </a:xfrm>
              <a:custGeom>
                <a:avLst/>
                <a:gdLst>
                  <a:gd name="T0" fmla="*/ 98 w 272"/>
                  <a:gd name="T1" fmla="*/ 29 h 432"/>
                  <a:gd name="T2" fmla="*/ 32 w 272"/>
                  <a:gd name="T3" fmla="*/ 211 h 432"/>
                  <a:gd name="T4" fmla="*/ 87 w 272"/>
                  <a:gd name="T5" fmla="*/ 331 h 432"/>
                  <a:gd name="T6" fmla="*/ 134 w 272"/>
                  <a:gd name="T7" fmla="*/ 432 h 432"/>
                  <a:gd name="T8" fmla="*/ 187 w 272"/>
                  <a:gd name="T9" fmla="*/ 386 h 432"/>
                  <a:gd name="T10" fmla="*/ 207 w 272"/>
                  <a:gd name="T11" fmla="*/ 346 h 432"/>
                  <a:gd name="T12" fmla="*/ 160 w 272"/>
                  <a:gd name="T13" fmla="*/ 245 h 432"/>
                  <a:gd name="T14" fmla="*/ 162 w 272"/>
                  <a:gd name="T15" fmla="*/ 207 h 432"/>
                  <a:gd name="T16" fmla="*/ 272 w 272"/>
                  <a:gd name="T17" fmla="*/ 82 h 432"/>
                  <a:gd name="T18" fmla="*/ 98 w 272"/>
                  <a:gd name="T19" fmla="*/ 2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432">
                    <a:moveTo>
                      <a:pt x="98" y="29"/>
                    </a:moveTo>
                    <a:cubicBezTo>
                      <a:pt x="30" y="61"/>
                      <a:pt x="0" y="142"/>
                      <a:pt x="32" y="211"/>
                    </a:cubicBezTo>
                    <a:cubicBezTo>
                      <a:pt x="87" y="331"/>
                      <a:pt x="87" y="331"/>
                      <a:pt x="87" y="331"/>
                    </a:cubicBezTo>
                    <a:cubicBezTo>
                      <a:pt x="134" y="432"/>
                      <a:pt x="134" y="432"/>
                      <a:pt x="134" y="432"/>
                    </a:cubicBezTo>
                    <a:cubicBezTo>
                      <a:pt x="134" y="432"/>
                      <a:pt x="172" y="406"/>
                      <a:pt x="187" y="386"/>
                    </a:cubicBezTo>
                    <a:cubicBezTo>
                      <a:pt x="202" y="365"/>
                      <a:pt x="207" y="346"/>
                      <a:pt x="207" y="346"/>
                    </a:cubicBezTo>
                    <a:cubicBezTo>
                      <a:pt x="160" y="245"/>
                      <a:pt x="160" y="245"/>
                      <a:pt x="160" y="245"/>
                    </a:cubicBezTo>
                    <a:cubicBezTo>
                      <a:pt x="165" y="234"/>
                      <a:pt x="162" y="207"/>
                      <a:pt x="162" y="207"/>
                    </a:cubicBezTo>
                    <a:cubicBezTo>
                      <a:pt x="234" y="174"/>
                      <a:pt x="268" y="93"/>
                      <a:pt x="272" y="82"/>
                    </a:cubicBezTo>
                    <a:cubicBezTo>
                      <a:pt x="236" y="24"/>
                      <a:pt x="162" y="0"/>
                      <a:pt x="98" y="2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6"/>
              <p:cNvSpPr>
                <a:spLocks/>
              </p:cNvSpPr>
              <p:nvPr/>
            </p:nvSpPr>
            <p:spPr bwMode="auto">
              <a:xfrm>
                <a:off x="6104305" y="4063024"/>
                <a:ext cx="65088" cy="85725"/>
              </a:xfrm>
              <a:custGeom>
                <a:avLst/>
                <a:gdLst>
                  <a:gd name="T0" fmla="*/ 40 w 87"/>
                  <a:gd name="T1" fmla="*/ 0 h 115"/>
                  <a:gd name="T2" fmla="*/ 13 w 87"/>
                  <a:gd name="T3" fmla="*/ 75 h 115"/>
                  <a:gd name="T4" fmla="*/ 87 w 87"/>
                  <a:gd name="T5" fmla="*/ 102 h 115"/>
                  <a:gd name="T6" fmla="*/ 40 w 87"/>
                  <a:gd name="T7" fmla="*/ 0 h 115"/>
                </a:gdLst>
                <a:ahLst/>
                <a:cxnLst>
                  <a:cxn ang="0">
                    <a:pos x="T0" y="T1"/>
                  </a:cxn>
                  <a:cxn ang="0">
                    <a:pos x="T2" y="T3"/>
                  </a:cxn>
                  <a:cxn ang="0">
                    <a:pos x="T4" y="T5"/>
                  </a:cxn>
                  <a:cxn ang="0">
                    <a:pos x="T6" y="T7"/>
                  </a:cxn>
                </a:cxnLst>
                <a:rect l="0" t="0" r="r" b="b"/>
                <a:pathLst>
                  <a:path w="87" h="115">
                    <a:moveTo>
                      <a:pt x="40" y="0"/>
                    </a:moveTo>
                    <a:cubicBezTo>
                      <a:pt x="12" y="13"/>
                      <a:pt x="0" y="47"/>
                      <a:pt x="13" y="75"/>
                    </a:cubicBezTo>
                    <a:cubicBezTo>
                      <a:pt x="26" y="103"/>
                      <a:pt x="59" y="115"/>
                      <a:pt x="87" y="102"/>
                    </a:cubicBezTo>
                    <a:cubicBezTo>
                      <a:pt x="40" y="0"/>
                      <a:pt x="40" y="0"/>
                      <a:pt x="40" y="0"/>
                    </a:cubicBezTo>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87"/>
              <p:cNvSpPr>
                <a:spLocks/>
              </p:cNvSpPr>
              <p:nvPr/>
            </p:nvSpPr>
            <p:spPr bwMode="auto">
              <a:xfrm>
                <a:off x="6201142" y="4021749"/>
                <a:ext cx="15875" cy="14288"/>
              </a:xfrm>
              <a:custGeom>
                <a:avLst/>
                <a:gdLst>
                  <a:gd name="T0" fmla="*/ 2 w 20"/>
                  <a:gd name="T1" fmla="*/ 13 h 19"/>
                  <a:gd name="T2" fmla="*/ 7 w 20"/>
                  <a:gd name="T3" fmla="*/ 2 h 19"/>
                  <a:gd name="T4" fmla="*/ 18 w 20"/>
                  <a:gd name="T5" fmla="*/ 6 h 19"/>
                  <a:gd name="T6" fmla="*/ 14 w 20"/>
                  <a:gd name="T7" fmla="*/ 17 h 19"/>
                  <a:gd name="T8" fmla="*/ 2 w 20"/>
                  <a:gd name="T9" fmla="*/ 13 h 19"/>
                </a:gdLst>
                <a:ahLst/>
                <a:cxnLst>
                  <a:cxn ang="0">
                    <a:pos x="T0" y="T1"/>
                  </a:cxn>
                  <a:cxn ang="0">
                    <a:pos x="T2" y="T3"/>
                  </a:cxn>
                  <a:cxn ang="0">
                    <a:pos x="T4" y="T5"/>
                  </a:cxn>
                  <a:cxn ang="0">
                    <a:pos x="T6" y="T7"/>
                  </a:cxn>
                  <a:cxn ang="0">
                    <a:pos x="T8" y="T9"/>
                  </a:cxn>
                </a:cxnLst>
                <a:rect l="0" t="0" r="r" b="b"/>
                <a:pathLst>
                  <a:path w="20" h="19">
                    <a:moveTo>
                      <a:pt x="2" y="13"/>
                    </a:moveTo>
                    <a:cubicBezTo>
                      <a:pt x="0" y="9"/>
                      <a:pt x="2" y="4"/>
                      <a:pt x="7" y="2"/>
                    </a:cubicBezTo>
                    <a:cubicBezTo>
                      <a:pt x="11" y="0"/>
                      <a:pt x="16" y="2"/>
                      <a:pt x="18" y="6"/>
                    </a:cubicBezTo>
                    <a:cubicBezTo>
                      <a:pt x="20" y="10"/>
                      <a:pt x="18" y="15"/>
                      <a:pt x="14" y="17"/>
                    </a:cubicBezTo>
                    <a:cubicBezTo>
                      <a:pt x="9" y="19"/>
                      <a:pt x="4" y="18"/>
                      <a:pt x="2"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88"/>
              <p:cNvSpPr>
                <a:spLocks/>
              </p:cNvSpPr>
              <p:nvPr/>
            </p:nvSpPr>
            <p:spPr bwMode="auto">
              <a:xfrm>
                <a:off x="6004292" y="4274162"/>
                <a:ext cx="360363" cy="474663"/>
              </a:xfrm>
              <a:custGeom>
                <a:avLst/>
                <a:gdLst>
                  <a:gd name="T0" fmla="*/ 482 w 482"/>
                  <a:gd name="T1" fmla="*/ 81 h 637"/>
                  <a:gd name="T2" fmla="*/ 406 w 482"/>
                  <a:gd name="T3" fmla="*/ 4 h 637"/>
                  <a:gd name="T4" fmla="*/ 77 w 482"/>
                  <a:gd name="T5" fmla="*/ 4 h 637"/>
                  <a:gd name="T6" fmla="*/ 0 w 482"/>
                  <a:gd name="T7" fmla="*/ 81 h 637"/>
                  <a:gd name="T8" fmla="*/ 0 w 482"/>
                  <a:gd name="T9" fmla="*/ 637 h 637"/>
                  <a:gd name="T10" fmla="*/ 6 w 482"/>
                  <a:gd name="T11" fmla="*/ 637 h 637"/>
                  <a:gd name="T12" fmla="*/ 476 w 482"/>
                  <a:gd name="T13" fmla="*/ 637 h 637"/>
                  <a:gd name="T14" fmla="*/ 482 w 482"/>
                  <a:gd name="T15" fmla="*/ 637 h 637"/>
                  <a:gd name="T16" fmla="*/ 482 w 482"/>
                  <a:gd name="T17" fmla="*/ 81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637">
                    <a:moveTo>
                      <a:pt x="482" y="81"/>
                    </a:moveTo>
                    <a:cubicBezTo>
                      <a:pt x="482" y="0"/>
                      <a:pt x="406" y="4"/>
                      <a:pt x="406" y="4"/>
                    </a:cubicBezTo>
                    <a:cubicBezTo>
                      <a:pt x="77" y="4"/>
                      <a:pt x="77" y="4"/>
                      <a:pt x="77" y="4"/>
                    </a:cubicBezTo>
                    <a:cubicBezTo>
                      <a:pt x="77" y="4"/>
                      <a:pt x="0" y="0"/>
                      <a:pt x="0" y="81"/>
                    </a:cubicBezTo>
                    <a:cubicBezTo>
                      <a:pt x="0" y="637"/>
                      <a:pt x="0" y="637"/>
                      <a:pt x="0" y="637"/>
                    </a:cubicBezTo>
                    <a:cubicBezTo>
                      <a:pt x="6" y="637"/>
                      <a:pt x="6" y="637"/>
                      <a:pt x="6" y="637"/>
                    </a:cubicBezTo>
                    <a:cubicBezTo>
                      <a:pt x="476" y="637"/>
                      <a:pt x="476" y="637"/>
                      <a:pt x="476" y="637"/>
                    </a:cubicBezTo>
                    <a:cubicBezTo>
                      <a:pt x="482" y="637"/>
                      <a:pt x="482" y="637"/>
                      <a:pt x="482" y="637"/>
                    </a:cubicBezTo>
                    <a:cubicBezTo>
                      <a:pt x="482" y="81"/>
                      <a:pt x="482" y="81"/>
                      <a:pt x="482" y="81"/>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89"/>
              <p:cNvSpPr>
                <a:spLocks/>
              </p:cNvSpPr>
              <p:nvPr/>
            </p:nvSpPr>
            <p:spPr bwMode="auto">
              <a:xfrm>
                <a:off x="6004292" y="4474187"/>
                <a:ext cx="360363" cy="274638"/>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close/>
                  </a:path>
                </a:pathLst>
              </a:custGeom>
              <a:solidFill>
                <a:srgbClr val="00C2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90"/>
              <p:cNvSpPr>
                <a:spLocks/>
              </p:cNvSpPr>
              <p:nvPr/>
            </p:nvSpPr>
            <p:spPr bwMode="auto">
              <a:xfrm>
                <a:off x="6004292" y="4474187"/>
                <a:ext cx="360363" cy="274638"/>
              </a:xfrm>
              <a:custGeom>
                <a:avLst/>
                <a:gdLst>
                  <a:gd name="T0" fmla="*/ 0 w 227"/>
                  <a:gd name="T1" fmla="*/ 0 h 173"/>
                  <a:gd name="T2" fmla="*/ 0 w 227"/>
                  <a:gd name="T3" fmla="*/ 173 h 173"/>
                  <a:gd name="T4" fmla="*/ 3 w 227"/>
                  <a:gd name="T5" fmla="*/ 173 h 173"/>
                  <a:gd name="T6" fmla="*/ 224 w 227"/>
                  <a:gd name="T7" fmla="*/ 173 h 173"/>
                  <a:gd name="T8" fmla="*/ 227 w 227"/>
                  <a:gd name="T9" fmla="*/ 173 h 173"/>
                  <a:gd name="T10" fmla="*/ 227 w 227"/>
                  <a:gd name="T11" fmla="*/ 153 h 173"/>
                  <a:gd name="T12" fmla="*/ 0 w 227"/>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27" h="173">
                    <a:moveTo>
                      <a:pt x="0" y="0"/>
                    </a:moveTo>
                    <a:lnTo>
                      <a:pt x="0" y="173"/>
                    </a:lnTo>
                    <a:lnTo>
                      <a:pt x="3" y="173"/>
                    </a:lnTo>
                    <a:lnTo>
                      <a:pt x="224" y="173"/>
                    </a:lnTo>
                    <a:lnTo>
                      <a:pt x="227" y="173"/>
                    </a:lnTo>
                    <a:lnTo>
                      <a:pt x="227" y="1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91"/>
              <p:cNvSpPr>
                <a:spLocks/>
              </p:cNvSpPr>
              <p:nvPr/>
            </p:nvSpPr>
            <p:spPr bwMode="auto">
              <a:xfrm>
                <a:off x="6004292" y="4380524"/>
                <a:ext cx="360363" cy="385763"/>
              </a:xfrm>
              <a:custGeom>
                <a:avLst/>
                <a:gdLst>
                  <a:gd name="T0" fmla="*/ 482 w 482"/>
                  <a:gd name="T1" fmla="*/ 321 h 516"/>
                  <a:gd name="T2" fmla="*/ 0 w 482"/>
                  <a:gd name="T3" fmla="*/ 226 h 516"/>
                  <a:gd name="T4" fmla="*/ 0 w 482"/>
                  <a:gd name="T5" fmla="*/ 0 h 516"/>
                  <a:gd name="T6" fmla="*/ 183 w 482"/>
                  <a:gd name="T7" fmla="*/ 6 h 516"/>
                </a:gdLst>
                <a:ahLst/>
                <a:cxnLst>
                  <a:cxn ang="0">
                    <a:pos x="T0" y="T1"/>
                  </a:cxn>
                  <a:cxn ang="0">
                    <a:pos x="T2" y="T3"/>
                  </a:cxn>
                  <a:cxn ang="0">
                    <a:pos x="T4" y="T5"/>
                  </a:cxn>
                  <a:cxn ang="0">
                    <a:pos x="T6" y="T7"/>
                  </a:cxn>
                </a:cxnLst>
                <a:rect l="0" t="0" r="r" b="b"/>
                <a:pathLst>
                  <a:path w="482" h="516">
                    <a:moveTo>
                      <a:pt x="482" y="321"/>
                    </a:moveTo>
                    <a:cubicBezTo>
                      <a:pt x="482" y="321"/>
                      <a:pt x="116" y="516"/>
                      <a:pt x="0" y="226"/>
                    </a:cubicBezTo>
                    <a:cubicBezTo>
                      <a:pt x="0" y="0"/>
                      <a:pt x="0" y="0"/>
                      <a:pt x="0" y="0"/>
                    </a:cubicBezTo>
                    <a:cubicBezTo>
                      <a:pt x="183" y="6"/>
                      <a:pt x="183" y="6"/>
                      <a:pt x="183" y="6"/>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92"/>
              <p:cNvSpPr>
                <a:spLocks/>
              </p:cNvSpPr>
              <p:nvPr/>
            </p:nvSpPr>
            <p:spPr bwMode="auto">
              <a:xfrm>
                <a:off x="6404342" y="4655162"/>
                <a:ext cx="34925" cy="38100"/>
              </a:xfrm>
              <a:custGeom>
                <a:avLst/>
                <a:gdLst>
                  <a:gd name="T0" fmla="*/ 43 w 47"/>
                  <a:gd name="T1" fmla="*/ 21 h 51"/>
                  <a:gd name="T2" fmla="*/ 33 w 47"/>
                  <a:gd name="T3" fmla="*/ 0 h 51"/>
                  <a:gd name="T4" fmla="*/ 0 w 47"/>
                  <a:gd name="T5" fmla="*/ 15 h 51"/>
                  <a:gd name="T6" fmla="*/ 10 w 47"/>
                  <a:gd name="T7" fmla="*/ 37 h 51"/>
                  <a:gd name="T8" fmla="*/ 28 w 47"/>
                  <a:gd name="T9" fmla="*/ 51 h 51"/>
                  <a:gd name="T10" fmla="*/ 47 w 47"/>
                  <a:gd name="T11" fmla="*/ 32 h 51"/>
                  <a:gd name="T12" fmla="*/ 43 w 47"/>
                  <a:gd name="T13" fmla="*/ 21 h 51"/>
                </a:gdLst>
                <a:ahLst/>
                <a:cxnLst>
                  <a:cxn ang="0">
                    <a:pos x="T0" y="T1"/>
                  </a:cxn>
                  <a:cxn ang="0">
                    <a:pos x="T2" y="T3"/>
                  </a:cxn>
                  <a:cxn ang="0">
                    <a:pos x="T4" y="T5"/>
                  </a:cxn>
                  <a:cxn ang="0">
                    <a:pos x="T6" y="T7"/>
                  </a:cxn>
                  <a:cxn ang="0">
                    <a:pos x="T8" y="T9"/>
                  </a:cxn>
                  <a:cxn ang="0">
                    <a:pos x="T10" y="T11"/>
                  </a:cxn>
                  <a:cxn ang="0">
                    <a:pos x="T12" y="T13"/>
                  </a:cxn>
                </a:cxnLst>
                <a:rect l="0" t="0" r="r" b="b"/>
                <a:pathLst>
                  <a:path w="47" h="51">
                    <a:moveTo>
                      <a:pt x="43" y="21"/>
                    </a:moveTo>
                    <a:cubicBezTo>
                      <a:pt x="33" y="0"/>
                      <a:pt x="33" y="0"/>
                      <a:pt x="33" y="0"/>
                    </a:cubicBezTo>
                    <a:cubicBezTo>
                      <a:pt x="0" y="15"/>
                      <a:pt x="0" y="15"/>
                      <a:pt x="0" y="15"/>
                    </a:cubicBezTo>
                    <a:cubicBezTo>
                      <a:pt x="10" y="37"/>
                      <a:pt x="10" y="37"/>
                      <a:pt x="10" y="37"/>
                    </a:cubicBezTo>
                    <a:cubicBezTo>
                      <a:pt x="12" y="45"/>
                      <a:pt x="19" y="51"/>
                      <a:pt x="28" y="51"/>
                    </a:cubicBezTo>
                    <a:cubicBezTo>
                      <a:pt x="38" y="51"/>
                      <a:pt x="47" y="43"/>
                      <a:pt x="47" y="32"/>
                    </a:cubicBezTo>
                    <a:cubicBezTo>
                      <a:pt x="47" y="28"/>
                      <a:pt x="45" y="24"/>
                      <a:pt x="43" y="21"/>
                    </a:cubicBezTo>
                    <a:close/>
                  </a:path>
                </a:pathLst>
              </a:custGeom>
              <a:solidFill>
                <a:srgbClr val="F0EF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93"/>
              <p:cNvSpPr>
                <a:spLocks/>
              </p:cNvSpPr>
              <p:nvPr/>
            </p:nvSpPr>
            <p:spPr bwMode="auto">
              <a:xfrm>
                <a:off x="6318617" y="4477362"/>
                <a:ext cx="120650" cy="200025"/>
              </a:xfrm>
              <a:custGeom>
                <a:avLst/>
                <a:gdLst>
                  <a:gd name="T0" fmla="*/ 0 w 76"/>
                  <a:gd name="T1" fmla="*/ 11 h 126"/>
                  <a:gd name="T2" fmla="*/ 53 w 76"/>
                  <a:gd name="T3" fmla="*/ 126 h 126"/>
                  <a:gd name="T4" fmla="*/ 76 w 76"/>
                  <a:gd name="T5" fmla="*/ 116 h 126"/>
                  <a:gd name="T6" fmla="*/ 23 w 76"/>
                  <a:gd name="T7" fmla="*/ 0 h 126"/>
                  <a:gd name="T8" fmla="*/ 0 w 76"/>
                  <a:gd name="T9" fmla="*/ 11 h 126"/>
                </a:gdLst>
                <a:ahLst/>
                <a:cxnLst>
                  <a:cxn ang="0">
                    <a:pos x="T0" y="T1"/>
                  </a:cxn>
                  <a:cxn ang="0">
                    <a:pos x="T2" y="T3"/>
                  </a:cxn>
                  <a:cxn ang="0">
                    <a:pos x="T4" y="T5"/>
                  </a:cxn>
                  <a:cxn ang="0">
                    <a:pos x="T6" y="T7"/>
                  </a:cxn>
                  <a:cxn ang="0">
                    <a:pos x="T8" y="T9"/>
                  </a:cxn>
                </a:cxnLst>
                <a:rect l="0" t="0" r="r" b="b"/>
                <a:pathLst>
                  <a:path w="76" h="126">
                    <a:moveTo>
                      <a:pt x="0" y="11"/>
                    </a:moveTo>
                    <a:lnTo>
                      <a:pt x="53" y="126"/>
                    </a:lnTo>
                    <a:lnTo>
                      <a:pt x="76" y="116"/>
                    </a:lnTo>
                    <a:lnTo>
                      <a:pt x="23" y="0"/>
                    </a:lnTo>
                    <a:lnTo>
                      <a:pt x="0" y="1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94"/>
              <p:cNvSpPr>
                <a:spLocks/>
              </p:cNvSpPr>
              <p:nvPr/>
            </p:nvSpPr>
            <p:spPr bwMode="auto">
              <a:xfrm>
                <a:off x="6332905" y="4510699"/>
                <a:ext cx="103188" cy="103188"/>
              </a:xfrm>
              <a:custGeom>
                <a:avLst/>
                <a:gdLst>
                  <a:gd name="T0" fmla="*/ 44 w 138"/>
                  <a:gd name="T1" fmla="*/ 14 h 138"/>
                  <a:gd name="T2" fmla="*/ 124 w 138"/>
                  <a:gd name="T3" fmla="*/ 44 h 138"/>
                  <a:gd name="T4" fmla="*/ 94 w 138"/>
                  <a:gd name="T5" fmla="*/ 124 h 138"/>
                  <a:gd name="T6" fmla="*/ 14 w 138"/>
                  <a:gd name="T7" fmla="*/ 94 h 138"/>
                  <a:gd name="T8" fmla="*/ 44 w 138"/>
                  <a:gd name="T9" fmla="*/ 14 h 138"/>
                </a:gdLst>
                <a:ahLst/>
                <a:cxnLst>
                  <a:cxn ang="0">
                    <a:pos x="T0" y="T1"/>
                  </a:cxn>
                  <a:cxn ang="0">
                    <a:pos x="T2" y="T3"/>
                  </a:cxn>
                  <a:cxn ang="0">
                    <a:pos x="T4" y="T5"/>
                  </a:cxn>
                  <a:cxn ang="0">
                    <a:pos x="T6" y="T7"/>
                  </a:cxn>
                  <a:cxn ang="0">
                    <a:pos x="T8" y="T9"/>
                  </a:cxn>
                </a:cxnLst>
                <a:rect l="0" t="0" r="r" b="b"/>
                <a:pathLst>
                  <a:path w="138" h="138">
                    <a:moveTo>
                      <a:pt x="44" y="14"/>
                    </a:moveTo>
                    <a:cubicBezTo>
                      <a:pt x="75" y="0"/>
                      <a:pt x="111" y="14"/>
                      <a:pt x="124" y="44"/>
                    </a:cubicBezTo>
                    <a:cubicBezTo>
                      <a:pt x="138" y="75"/>
                      <a:pt x="124" y="110"/>
                      <a:pt x="94" y="124"/>
                    </a:cubicBezTo>
                    <a:cubicBezTo>
                      <a:pt x="63" y="138"/>
                      <a:pt x="28" y="124"/>
                      <a:pt x="14" y="94"/>
                    </a:cubicBezTo>
                    <a:cubicBezTo>
                      <a:pt x="0" y="63"/>
                      <a:pt x="14" y="28"/>
                      <a:pt x="44" y="14"/>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95"/>
              <p:cNvSpPr>
                <a:spLocks/>
              </p:cNvSpPr>
              <p:nvPr/>
            </p:nvSpPr>
            <p:spPr bwMode="auto">
              <a:xfrm>
                <a:off x="6321792" y="4521812"/>
                <a:ext cx="79375" cy="101600"/>
              </a:xfrm>
              <a:custGeom>
                <a:avLst/>
                <a:gdLst>
                  <a:gd name="T0" fmla="*/ 23 w 50"/>
                  <a:gd name="T1" fmla="*/ 64 h 64"/>
                  <a:gd name="T2" fmla="*/ 0 w 50"/>
                  <a:gd name="T3" fmla="*/ 12 h 64"/>
                  <a:gd name="T4" fmla="*/ 26 w 50"/>
                  <a:gd name="T5" fmla="*/ 0 h 64"/>
                  <a:gd name="T6" fmla="*/ 50 w 50"/>
                  <a:gd name="T7" fmla="*/ 52 h 64"/>
                  <a:gd name="T8" fmla="*/ 23 w 50"/>
                  <a:gd name="T9" fmla="*/ 64 h 64"/>
                </a:gdLst>
                <a:ahLst/>
                <a:cxnLst>
                  <a:cxn ang="0">
                    <a:pos x="T0" y="T1"/>
                  </a:cxn>
                  <a:cxn ang="0">
                    <a:pos x="T2" y="T3"/>
                  </a:cxn>
                  <a:cxn ang="0">
                    <a:pos x="T4" y="T5"/>
                  </a:cxn>
                  <a:cxn ang="0">
                    <a:pos x="T6" y="T7"/>
                  </a:cxn>
                  <a:cxn ang="0">
                    <a:pos x="T8" y="T9"/>
                  </a:cxn>
                </a:cxnLst>
                <a:rect l="0" t="0" r="r" b="b"/>
                <a:pathLst>
                  <a:path w="50" h="64">
                    <a:moveTo>
                      <a:pt x="23" y="64"/>
                    </a:moveTo>
                    <a:lnTo>
                      <a:pt x="0" y="12"/>
                    </a:lnTo>
                    <a:lnTo>
                      <a:pt x="26" y="0"/>
                    </a:lnTo>
                    <a:lnTo>
                      <a:pt x="50" y="52"/>
                    </a:lnTo>
                    <a:lnTo>
                      <a:pt x="23" y="6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96"/>
              <p:cNvSpPr>
                <a:spLocks noEditPoints="1"/>
              </p:cNvSpPr>
              <p:nvPr/>
            </p:nvSpPr>
            <p:spPr bwMode="auto">
              <a:xfrm>
                <a:off x="6504355" y="3709012"/>
                <a:ext cx="92075" cy="95250"/>
              </a:xfrm>
              <a:custGeom>
                <a:avLst/>
                <a:gdLst>
                  <a:gd name="T0" fmla="*/ 1 w 123"/>
                  <a:gd name="T1" fmla="*/ 127 h 127"/>
                  <a:gd name="T2" fmla="*/ 2 w 123"/>
                  <a:gd name="T3" fmla="*/ 127 h 127"/>
                  <a:gd name="T4" fmla="*/ 1 w 123"/>
                  <a:gd name="T5" fmla="*/ 127 h 127"/>
                  <a:gd name="T6" fmla="*/ 1 w 123"/>
                  <a:gd name="T7" fmla="*/ 127 h 127"/>
                  <a:gd name="T8" fmla="*/ 1 w 123"/>
                  <a:gd name="T9" fmla="*/ 127 h 127"/>
                  <a:gd name="T10" fmla="*/ 1 w 123"/>
                  <a:gd name="T11" fmla="*/ 127 h 127"/>
                  <a:gd name="T12" fmla="*/ 0 w 123"/>
                  <a:gd name="T13" fmla="*/ 127 h 127"/>
                  <a:gd name="T14" fmla="*/ 0 w 123"/>
                  <a:gd name="T15" fmla="*/ 127 h 127"/>
                  <a:gd name="T16" fmla="*/ 0 w 123"/>
                  <a:gd name="T17" fmla="*/ 127 h 127"/>
                  <a:gd name="T18" fmla="*/ 123 w 123"/>
                  <a:gd name="T19" fmla="*/ 5 h 127"/>
                  <a:gd name="T20" fmla="*/ 123 w 123"/>
                  <a:gd name="T21" fmla="*/ 5 h 127"/>
                  <a:gd name="T22" fmla="*/ 123 w 123"/>
                  <a:gd name="T23" fmla="*/ 5 h 127"/>
                  <a:gd name="T24" fmla="*/ 123 w 123"/>
                  <a:gd name="T25" fmla="*/ 4 h 127"/>
                  <a:gd name="T26" fmla="*/ 123 w 123"/>
                  <a:gd name="T27" fmla="*/ 4 h 127"/>
                  <a:gd name="T28" fmla="*/ 123 w 123"/>
                  <a:gd name="T29" fmla="*/ 4 h 127"/>
                  <a:gd name="T30" fmla="*/ 123 w 123"/>
                  <a:gd name="T31" fmla="*/ 3 h 127"/>
                  <a:gd name="T32" fmla="*/ 123 w 123"/>
                  <a:gd name="T33" fmla="*/ 3 h 127"/>
                  <a:gd name="T34" fmla="*/ 123 w 123"/>
                  <a:gd name="T35" fmla="*/ 3 h 127"/>
                  <a:gd name="T36" fmla="*/ 123 w 123"/>
                  <a:gd name="T37" fmla="*/ 2 h 127"/>
                  <a:gd name="T38" fmla="*/ 123 w 123"/>
                  <a:gd name="T39" fmla="*/ 3 h 127"/>
                  <a:gd name="T40" fmla="*/ 123 w 123"/>
                  <a:gd name="T41" fmla="*/ 2 h 127"/>
                  <a:gd name="T42" fmla="*/ 123 w 123"/>
                  <a:gd name="T43" fmla="*/ 2 h 127"/>
                  <a:gd name="T44" fmla="*/ 123 w 123"/>
                  <a:gd name="T45" fmla="*/ 2 h 127"/>
                  <a:gd name="T46" fmla="*/ 123 w 123"/>
                  <a:gd name="T47" fmla="*/ 2 h 127"/>
                  <a:gd name="T48" fmla="*/ 123 w 123"/>
                  <a:gd name="T49" fmla="*/ 1 h 127"/>
                  <a:gd name="T50" fmla="*/ 123 w 123"/>
                  <a:gd name="T51" fmla="*/ 1 h 127"/>
                  <a:gd name="T52" fmla="*/ 123 w 123"/>
                  <a:gd name="T53" fmla="*/ 1 h 127"/>
                  <a:gd name="T54" fmla="*/ 123 w 123"/>
                  <a:gd name="T55" fmla="*/ 0 h 127"/>
                  <a:gd name="T56" fmla="*/ 123 w 123"/>
                  <a:gd name="T57" fmla="*/ 0 h 127"/>
                  <a:gd name="T58" fmla="*/ 123 w 123"/>
                  <a:gd name="T5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7">
                    <a:moveTo>
                      <a:pt x="1" y="127"/>
                    </a:moveTo>
                    <a:cubicBezTo>
                      <a:pt x="1" y="127"/>
                      <a:pt x="2" y="127"/>
                      <a:pt x="2" y="127"/>
                    </a:cubicBezTo>
                    <a:cubicBezTo>
                      <a:pt x="2" y="127"/>
                      <a:pt x="1" y="127"/>
                      <a:pt x="1" y="127"/>
                    </a:cubicBezTo>
                    <a:moveTo>
                      <a:pt x="1" y="127"/>
                    </a:moveTo>
                    <a:cubicBezTo>
                      <a:pt x="1" y="127"/>
                      <a:pt x="1" y="127"/>
                      <a:pt x="1" y="127"/>
                    </a:cubicBezTo>
                    <a:cubicBezTo>
                      <a:pt x="1" y="127"/>
                      <a:pt x="1" y="127"/>
                      <a:pt x="1" y="127"/>
                    </a:cubicBezTo>
                    <a:moveTo>
                      <a:pt x="0" y="127"/>
                    </a:moveTo>
                    <a:cubicBezTo>
                      <a:pt x="0" y="127"/>
                      <a:pt x="0" y="127"/>
                      <a:pt x="0" y="127"/>
                    </a:cubicBezTo>
                    <a:cubicBezTo>
                      <a:pt x="0" y="127"/>
                      <a:pt x="0" y="127"/>
                      <a:pt x="0" y="127"/>
                    </a:cubicBezTo>
                    <a:moveTo>
                      <a:pt x="123" y="5"/>
                    </a:moveTo>
                    <a:cubicBezTo>
                      <a:pt x="123" y="5"/>
                      <a:pt x="123" y="5"/>
                      <a:pt x="123" y="5"/>
                    </a:cubicBezTo>
                    <a:cubicBezTo>
                      <a:pt x="123" y="5"/>
                      <a:pt x="123" y="5"/>
                      <a:pt x="123" y="5"/>
                    </a:cubicBezTo>
                    <a:moveTo>
                      <a:pt x="123" y="4"/>
                    </a:moveTo>
                    <a:cubicBezTo>
                      <a:pt x="123" y="4"/>
                      <a:pt x="123" y="4"/>
                      <a:pt x="123" y="4"/>
                    </a:cubicBezTo>
                    <a:cubicBezTo>
                      <a:pt x="123" y="4"/>
                      <a:pt x="123" y="4"/>
                      <a:pt x="123" y="4"/>
                    </a:cubicBezTo>
                    <a:moveTo>
                      <a:pt x="123" y="3"/>
                    </a:moveTo>
                    <a:cubicBezTo>
                      <a:pt x="123" y="3"/>
                      <a:pt x="123" y="3"/>
                      <a:pt x="123" y="3"/>
                    </a:cubicBezTo>
                    <a:cubicBezTo>
                      <a:pt x="123" y="3"/>
                      <a:pt x="123" y="3"/>
                      <a:pt x="123" y="3"/>
                    </a:cubicBezTo>
                    <a:moveTo>
                      <a:pt x="123" y="2"/>
                    </a:moveTo>
                    <a:cubicBezTo>
                      <a:pt x="123" y="2"/>
                      <a:pt x="123" y="2"/>
                      <a:pt x="123" y="3"/>
                    </a:cubicBezTo>
                    <a:cubicBezTo>
                      <a:pt x="123" y="2"/>
                      <a:pt x="123" y="2"/>
                      <a:pt x="123" y="2"/>
                    </a:cubicBezTo>
                    <a:moveTo>
                      <a:pt x="123" y="2"/>
                    </a:moveTo>
                    <a:cubicBezTo>
                      <a:pt x="123" y="2"/>
                      <a:pt x="123" y="2"/>
                      <a:pt x="123" y="2"/>
                    </a:cubicBezTo>
                    <a:cubicBezTo>
                      <a:pt x="123" y="2"/>
                      <a:pt x="123" y="2"/>
                      <a:pt x="123" y="2"/>
                    </a:cubicBezTo>
                    <a:moveTo>
                      <a:pt x="123" y="1"/>
                    </a:moveTo>
                    <a:cubicBezTo>
                      <a:pt x="123" y="1"/>
                      <a:pt x="123" y="1"/>
                      <a:pt x="123" y="1"/>
                    </a:cubicBezTo>
                    <a:cubicBezTo>
                      <a:pt x="123" y="1"/>
                      <a:pt x="123" y="1"/>
                      <a:pt x="123" y="1"/>
                    </a:cubicBezTo>
                    <a:moveTo>
                      <a:pt x="123" y="0"/>
                    </a:moveTo>
                    <a:cubicBezTo>
                      <a:pt x="123" y="0"/>
                      <a:pt x="123" y="0"/>
                      <a:pt x="123" y="0"/>
                    </a:cubicBezTo>
                    <a:cubicBezTo>
                      <a:pt x="123" y="0"/>
                      <a:pt x="123" y="0"/>
                      <a:pt x="123"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97"/>
              <p:cNvSpPr>
                <a:spLocks noChangeArrowheads="1"/>
              </p:cNvSpPr>
              <p:nvPr/>
            </p:nvSpPr>
            <p:spPr bwMode="auto">
              <a:xfrm>
                <a:off x="6309092" y="4194787"/>
                <a:ext cx="1588" cy="158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98"/>
              <p:cNvSpPr>
                <a:spLocks/>
              </p:cNvSpPr>
              <p:nvPr/>
            </p:nvSpPr>
            <p:spPr bwMode="auto">
              <a:xfrm>
                <a:off x="6309092" y="419478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99"/>
              <p:cNvSpPr>
                <a:spLocks/>
              </p:cNvSpPr>
              <p:nvPr/>
            </p:nvSpPr>
            <p:spPr bwMode="auto">
              <a:xfrm>
                <a:off x="6113830" y="4109062"/>
                <a:ext cx="195263" cy="160338"/>
              </a:xfrm>
              <a:custGeom>
                <a:avLst/>
                <a:gdLst>
                  <a:gd name="T0" fmla="*/ 55 w 260"/>
                  <a:gd name="T1" fmla="*/ 0 h 215"/>
                  <a:gd name="T2" fmla="*/ 74 w 260"/>
                  <a:gd name="T3" fmla="*/ 41 h 215"/>
                  <a:gd name="T4" fmla="*/ 73 w 260"/>
                  <a:gd name="T5" fmla="*/ 41 h 215"/>
                  <a:gd name="T6" fmla="*/ 53 w 260"/>
                  <a:gd name="T7" fmla="*/ 81 h 215"/>
                  <a:gd name="T8" fmla="*/ 0 w 260"/>
                  <a:gd name="T9" fmla="*/ 127 h 215"/>
                  <a:gd name="T10" fmla="*/ 41 w 260"/>
                  <a:gd name="T11" fmla="*/ 215 h 215"/>
                  <a:gd name="T12" fmla="*/ 260 w 260"/>
                  <a:gd name="T13" fmla="*/ 114 h 215"/>
                  <a:gd name="T14" fmla="*/ 260 w 260"/>
                  <a:gd name="T15" fmla="*/ 114 h 215"/>
                  <a:gd name="T16" fmla="*/ 55 w 260"/>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15">
                    <a:moveTo>
                      <a:pt x="55" y="0"/>
                    </a:moveTo>
                    <a:cubicBezTo>
                      <a:pt x="74" y="41"/>
                      <a:pt x="74" y="41"/>
                      <a:pt x="74" y="41"/>
                    </a:cubicBezTo>
                    <a:cubicBezTo>
                      <a:pt x="73" y="41"/>
                      <a:pt x="73" y="41"/>
                      <a:pt x="73" y="41"/>
                    </a:cubicBezTo>
                    <a:cubicBezTo>
                      <a:pt x="72" y="45"/>
                      <a:pt x="66" y="62"/>
                      <a:pt x="53" y="81"/>
                    </a:cubicBezTo>
                    <a:cubicBezTo>
                      <a:pt x="39" y="101"/>
                      <a:pt x="2" y="126"/>
                      <a:pt x="0" y="127"/>
                    </a:cubicBezTo>
                    <a:cubicBezTo>
                      <a:pt x="41" y="215"/>
                      <a:pt x="41" y="215"/>
                      <a:pt x="41" y="215"/>
                    </a:cubicBezTo>
                    <a:cubicBezTo>
                      <a:pt x="260" y="114"/>
                      <a:pt x="260" y="114"/>
                      <a:pt x="260" y="114"/>
                    </a:cubicBezTo>
                    <a:cubicBezTo>
                      <a:pt x="260" y="114"/>
                      <a:pt x="260" y="114"/>
                      <a:pt x="260" y="114"/>
                    </a:cubicBezTo>
                    <a:cubicBezTo>
                      <a:pt x="55" y="0"/>
                      <a:pt x="55" y="0"/>
                      <a:pt x="55"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100"/>
              <p:cNvSpPr>
                <a:spLocks/>
              </p:cNvSpPr>
              <p:nvPr/>
            </p:nvSpPr>
            <p:spPr bwMode="auto">
              <a:xfrm>
                <a:off x="6040805" y="4045562"/>
                <a:ext cx="128588" cy="158750"/>
              </a:xfrm>
              <a:custGeom>
                <a:avLst/>
                <a:gdLst>
                  <a:gd name="T0" fmla="*/ 0 w 171"/>
                  <a:gd name="T1" fmla="*/ 0 h 213"/>
                  <a:gd name="T2" fmla="*/ 98 w 171"/>
                  <a:gd name="T3" fmla="*/ 213 h 213"/>
                  <a:gd name="T4" fmla="*/ 151 w 171"/>
                  <a:gd name="T5" fmla="*/ 167 h 213"/>
                  <a:gd name="T6" fmla="*/ 171 w 171"/>
                  <a:gd name="T7" fmla="*/ 127 h 213"/>
                  <a:gd name="T8" fmla="*/ 148 w 171"/>
                  <a:gd name="T9" fmla="*/ 132 h 213"/>
                  <a:gd name="T10" fmla="*/ 98 w 171"/>
                  <a:gd name="T11" fmla="*/ 100 h 213"/>
                  <a:gd name="T12" fmla="*/ 97 w 171"/>
                  <a:gd name="T13" fmla="*/ 55 h 213"/>
                  <a:gd name="T14" fmla="*/ 0 w 171"/>
                  <a:gd name="T15" fmla="*/ 0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13">
                    <a:moveTo>
                      <a:pt x="0" y="0"/>
                    </a:moveTo>
                    <a:cubicBezTo>
                      <a:pt x="98" y="213"/>
                      <a:pt x="98" y="213"/>
                      <a:pt x="98" y="213"/>
                    </a:cubicBezTo>
                    <a:cubicBezTo>
                      <a:pt x="100" y="212"/>
                      <a:pt x="137" y="187"/>
                      <a:pt x="151" y="167"/>
                    </a:cubicBezTo>
                    <a:cubicBezTo>
                      <a:pt x="164" y="148"/>
                      <a:pt x="170" y="131"/>
                      <a:pt x="171" y="127"/>
                    </a:cubicBezTo>
                    <a:cubicBezTo>
                      <a:pt x="163" y="131"/>
                      <a:pt x="156" y="132"/>
                      <a:pt x="148" y="132"/>
                    </a:cubicBezTo>
                    <a:cubicBezTo>
                      <a:pt x="127" y="132"/>
                      <a:pt x="107" y="120"/>
                      <a:pt x="98" y="100"/>
                    </a:cubicBezTo>
                    <a:cubicBezTo>
                      <a:pt x="91" y="85"/>
                      <a:pt x="91" y="68"/>
                      <a:pt x="97" y="55"/>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101"/>
              <p:cNvSpPr>
                <a:spLocks/>
              </p:cNvSpPr>
              <p:nvPr/>
            </p:nvSpPr>
            <p:spPr bwMode="auto">
              <a:xfrm>
                <a:off x="6109067" y="4085249"/>
                <a:ext cx="60325" cy="58738"/>
              </a:xfrm>
              <a:custGeom>
                <a:avLst/>
                <a:gdLst>
                  <a:gd name="T0" fmla="*/ 6 w 81"/>
                  <a:gd name="T1" fmla="*/ 0 h 77"/>
                  <a:gd name="T2" fmla="*/ 7 w 81"/>
                  <a:gd name="T3" fmla="*/ 45 h 77"/>
                  <a:gd name="T4" fmla="*/ 57 w 81"/>
                  <a:gd name="T5" fmla="*/ 77 h 77"/>
                  <a:gd name="T6" fmla="*/ 80 w 81"/>
                  <a:gd name="T7" fmla="*/ 72 h 77"/>
                  <a:gd name="T8" fmla="*/ 81 w 81"/>
                  <a:gd name="T9" fmla="*/ 72 h 77"/>
                  <a:gd name="T10" fmla="*/ 62 w 81"/>
                  <a:gd name="T11" fmla="*/ 31 h 77"/>
                  <a:gd name="T12" fmla="*/ 61 w 81"/>
                  <a:gd name="T13" fmla="*/ 30 h 77"/>
                  <a:gd name="T14" fmla="*/ 69 w 81"/>
                  <a:gd name="T15" fmla="*/ 47 h 77"/>
                  <a:gd name="T16" fmla="*/ 57 w 81"/>
                  <a:gd name="T17" fmla="*/ 49 h 77"/>
                  <a:gd name="T18" fmla="*/ 32 w 81"/>
                  <a:gd name="T19" fmla="*/ 33 h 77"/>
                  <a:gd name="T20" fmla="*/ 30 w 81"/>
                  <a:gd name="T21" fmla="*/ 13 h 77"/>
                  <a:gd name="T22" fmla="*/ 6 w 81"/>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77">
                    <a:moveTo>
                      <a:pt x="6" y="0"/>
                    </a:moveTo>
                    <a:cubicBezTo>
                      <a:pt x="0" y="13"/>
                      <a:pt x="0" y="30"/>
                      <a:pt x="7" y="45"/>
                    </a:cubicBezTo>
                    <a:cubicBezTo>
                      <a:pt x="16" y="65"/>
                      <a:pt x="36" y="77"/>
                      <a:pt x="57" y="77"/>
                    </a:cubicBezTo>
                    <a:cubicBezTo>
                      <a:pt x="65" y="77"/>
                      <a:pt x="72" y="76"/>
                      <a:pt x="80" y="72"/>
                    </a:cubicBezTo>
                    <a:cubicBezTo>
                      <a:pt x="80" y="72"/>
                      <a:pt x="80" y="72"/>
                      <a:pt x="81" y="72"/>
                    </a:cubicBezTo>
                    <a:cubicBezTo>
                      <a:pt x="62" y="31"/>
                      <a:pt x="62" y="31"/>
                      <a:pt x="62" y="31"/>
                    </a:cubicBezTo>
                    <a:cubicBezTo>
                      <a:pt x="61" y="30"/>
                      <a:pt x="61" y="30"/>
                      <a:pt x="61" y="30"/>
                    </a:cubicBezTo>
                    <a:cubicBezTo>
                      <a:pt x="69" y="47"/>
                      <a:pt x="69" y="47"/>
                      <a:pt x="69" y="47"/>
                    </a:cubicBezTo>
                    <a:cubicBezTo>
                      <a:pt x="65" y="48"/>
                      <a:pt x="61" y="49"/>
                      <a:pt x="57" y="49"/>
                    </a:cubicBezTo>
                    <a:cubicBezTo>
                      <a:pt x="47" y="49"/>
                      <a:pt x="36" y="43"/>
                      <a:pt x="32" y="33"/>
                    </a:cubicBezTo>
                    <a:cubicBezTo>
                      <a:pt x="29" y="26"/>
                      <a:pt x="28" y="19"/>
                      <a:pt x="30" y="13"/>
                    </a:cubicBezTo>
                    <a:cubicBezTo>
                      <a:pt x="6" y="0"/>
                      <a:pt x="6" y="0"/>
                      <a:pt x="6"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02"/>
              <p:cNvSpPr>
                <a:spLocks/>
              </p:cNvSpPr>
              <p:nvPr/>
            </p:nvSpPr>
            <p:spPr bwMode="auto">
              <a:xfrm>
                <a:off x="6131292" y="4083662"/>
                <a:ext cx="23813" cy="25400"/>
              </a:xfrm>
              <a:custGeom>
                <a:avLst/>
                <a:gdLst>
                  <a:gd name="T0" fmla="*/ 15 w 31"/>
                  <a:gd name="T1" fmla="*/ 0 h 34"/>
                  <a:gd name="T2" fmla="*/ 0 w 31"/>
                  <a:gd name="T3" fmla="*/ 17 h 34"/>
                  <a:gd name="T4" fmla="*/ 31 w 31"/>
                  <a:gd name="T5" fmla="*/ 34 h 34"/>
                  <a:gd name="T6" fmla="*/ 15 w 31"/>
                  <a:gd name="T7" fmla="*/ 0 h 34"/>
                </a:gdLst>
                <a:ahLst/>
                <a:cxnLst>
                  <a:cxn ang="0">
                    <a:pos x="T0" y="T1"/>
                  </a:cxn>
                  <a:cxn ang="0">
                    <a:pos x="T2" y="T3"/>
                  </a:cxn>
                  <a:cxn ang="0">
                    <a:pos x="T4" y="T5"/>
                  </a:cxn>
                  <a:cxn ang="0">
                    <a:pos x="T6" y="T7"/>
                  </a:cxn>
                </a:cxnLst>
                <a:rect l="0" t="0" r="r" b="b"/>
                <a:pathLst>
                  <a:path w="31" h="34">
                    <a:moveTo>
                      <a:pt x="15" y="0"/>
                    </a:moveTo>
                    <a:cubicBezTo>
                      <a:pt x="8" y="3"/>
                      <a:pt x="3" y="10"/>
                      <a:pt x="0" y="17"/>
                    </a:cubicBezTo>
                    <a:cubicBezTo>
                      <a:pt x="31" y="34"/>
                      <a:pt x="31" y="34"/>
                      <a:pt x="31" y="34"/>
                    </a:cubicBezTo>
                    <a:cubicBezTo>
                      <a:pt x="15" y="0"/>
                      <a:pt x="15" y="0"/>
                      <a:pt x="15" y="0"/>
                    </a:cubicBezTo>
                  </a:path>
                </a:pathLst>
              </a:custGeom>
              <a:solidFill>
                <a:srgbClr val="E2B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103"/>
              <p:cNvSpPr>
                <a:spLocks/>
              </p:cNvSpPr>
              <p:nvPr/>
            </p:nvSpPr>
            <p:spPr bwMode="auto">
              <a:xfrm>
                <a:off x="6129705" y="4096362"/>
                <a:ext cx="30163" cy="25400"/>
              </a:xfrm>
              <a:custGeom>
                <a:avLst/>
                <a:gdLst>
                  <a:gd name="T0" fmla="*/ 2 w 41"/>
                  <a:gd name="T1" fmla="*/ 0 h 36"/>
                  <a:gd name="T2" fmla="*/ 4 w 41"/>
                  <a:gd name="T3" fmla="*/ 20 h 36"/>
                  <a:gd name="T4" fmla="*/ 29 w 41"/>
                  <a:gd name="T5" fmla="*/ 36 h 36"/>
                  <a:gd name="T6" fmla="*/ 41 w 41"/>
                  <a:gd name="T7" fmla="*/ 34 h 36"/>
                  <a:gd name="T8" fmla="*/ 33 w 41"/>
                  <a:gd name="T9" fmla="*/ 17 h 36"/>
                  <a:gd name="T10" fmla="*/ 2 w 41"/>
                  <a:gd name="T11" fmla="*/ 0 h 36"/>
                </a:gdLst>
                <a:ahLst/>
                <a:cxnLst>
                  <a:cxn ang="0">
                    <a:pos x="T0" y="T1"/>
                  </a:cxn>
                  <a:cxn ang="0">
                    <a:pos x="T2" y="T3"/>
                  </a:cxn>
                  <a:cxn ang="0">
                    <a:pos x="T4" y="T5"/>
                  </a:cxn>
                  <a:cxn ang="0">
                    <a:pos x="T6" y="T7"/>
                  </a:cxn>
                  <a:cxn ang="0">
                    <a:pos x="T8" y="T9"/>
                  </a:cxn>
                  <a:cxn ang="0">
                    <a:pos x="T10" y="T11"/>
                  </a:cxn>
                </a:cxnLst>
                <a:rect l="0" t="0" r="r" b="b"/>
                <a:pathLst>
                  <a:path w="41" h="36">
                    <a:moveTo>
                      <a:pt x="2" y="0"/>
                    </a:moveTo>
                    <a:cubicBezTo>
                      <a:pt x="0" y="6"/>
                      <a:pt x="1" y="13"/>
                      <a:pt x="4" y="20"/>
                    </a:cubicBezTo>
                    <a:cubicBezTo>
                      <a:pt x="8" y="30"/>
                      <a:pt x="19" y="36"/>
                      <a:pt x="29" y="36"/>
                    </a:cubicBezTo>
                    <a:cubicBezTo>
                      <a:pt x="33" y="36"/>
                      <a:pt x="37" y="35"/>
                      <a:pt x="41" y="34"/>
                    </a:cubicBezTo>
                    <a:cubicBezTo>
                      <a:pt x="33" y="17"/>
                      <a:pt x="33" y="17"/>
                      <a:pt x="33" y="17"/>
                    </a:cubicBezTo>
                    <a:cubicBezTo>
                      <a:pt x="2" y="0"/>
                      <a:pt x="2" y="0"/>
                      <a:pt x="2" y="0"/>
                    </a:cubicBezTo>
                  </a:path>
                </a:pathLst>
              </a:custGeom>
              <a:solidFill>
                <a:srgbClr val="CBA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09" name="Group 708"/>
          <p:cNvGrpSpPr/>
          <p:nvPr/>
        </p:nvGrpSpPr>
        <p:grpSpPr>
          <a:xfrm>
            <a:off x="4660096" y="4121723"/>
            <a:ext cx="2424932" cy="1846245"/>
            <a:chOff x="4660096" y="4121723"/>
            <a:chExt cx="2424932" cy="1846245"/>
          </a:xfrm>
        </p:grpSpPr>
        <p:sp>
          <p:nvSpPr>
            <p:cNvPr id="187" name="TextBox 186"/>
            <p:cNvSpPr txBox="1"/>
            <p:nvPr/>
          </p:nvSpPr>
          <p:spPr>
            <a:xfrm>
              <a:off x="4660096" y="5044638"/>
              <a:ext cx="2424932" cy="923330"/>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Fine-tune query performance</a:t>
              </a:r>
            </a:p>
          </p:txBody>
        </p:sp>
        <p:grpSp>
          <p:nvGrpSpPr>
            <p:cNvPr id="106" name="Group 105"/>
            <p:cNvGrpSpPr/>
            <p:nvPr/>
          </p:nvGrpSpPr>
          <p:grpSpPr>
            <a:xfrm>
              <a:off x="5287598" y="4121723"/>
              <a:ext cx="1287463" cy="889001"/>
              <a:chOff x="2662238" y="3486150"/>
              <a:chExt cx="1287463" cy="889001"/>
            </a:xfrm>
          </p:grpSpPr>
          <p:sp>
            <p:nvSpPr>
              <p:cNvPr id="107" name="Freeform 111"/>
              <p:cNvSpPr>
                <a:spLocks/>
              </p:cNvSpPr>
              <p:nvPr/>
            </p:nvSpPr>
            <p:spPr bwMode="auto">
              <a:xfrm>
                <a:off x="2662238" y="3722688"/>
                <a:ext cx="82550" cy="87313"/>
              </a:xfrm>
              <a:custGeom>
                <a:avLst/>
                <a:gdLst>
                  <a:gd name="T0" fmla="*/ 0 w 52"/>
                  <a:gd name="T1" fmla="*/ 5 h 55"/>
                  <a:gd name="T2" fmla="*/ 46 w 52"/>
                  <a:gd name="T3" fmla="*/ 55 h 55"/>
                  <a:gd name="T4" fmla="*/ 52 w 52"/>
                  <a:gd name="T5" fmla="*/ 50 h 55"/>
                  <a:gd name="T6" fmla="*/ 7 w 52"/>
                  <a:gd name="T7" fmla="*/ 0 h 55"/>
                  <a:gd name="T8" fmla="*/ 0 w 52"/>
                  <a:gd name="T9" fmla="*/ 5 h 55"/>
                </a:gdLst>
                <a:ahLst/>
                <a:cxnLst>
                  <a:cxn ang="0">
                    <a:pos x="T0" y="T1"/>
                  </a:cxn>
                  <a:cxn ang="0">
                    <a:pos x="T2" y="T3"/>
                  </a:cxn>
                  <a:cxn ang="0">
                    <a:pos x="T4" y="T5"/>
                  </a:cxn>
                  <a:cxn ang="0">
                    <a:pos x="T6" y="T7"/>
                  </a:cxn>
                  <a:cxn ang="0">
                    <a:pos x="T8" y="T9"/>
                  </a:cxn>
                </a:cxnLst>
                <a:rect l="0" t="0" r="r" b="b"/>
                <a:pathLst>
                  <a:path w="52" h="55">
                    <a:moveTo>
                      <a:pt x="0" y="5"/>
                    </a:moveTo>
                    <a:lnTo>
                      <a:pt x="46" y="55"/>
                    </a:lnTo>
                    <a:lnTo>
                      <a:pt x="52" y="50"/>
                    </a:lnTo>
                    <a:lnTo>
                      <a:pt x="7" y="0"/>
                    </a:lnTo>
                    <a:lnTo>
                      <a:pt x="0" y="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112"/>
              <p:cNvSpPr>
                <a:spLocks/>
              </p:cNvSpPr>
              <p:nvPr/>
            </p:nvSpPr>
            <p:spPr bwMode="auto">
              <a:xfrm>
                <a:off x="2701925" y="3697288"/>
                <a:ext cx="60325" cy="68263"/>
              </a:xfrm>
              <a:custGeom>
                <a:avLst/>
                <a:gdLst>
                  <a:gd name="T0" fmla="*/ 0 w 38"/>
                  <a:gd name="T1" fmla="*/ 7 h 43"/>
                  <a:gd name="T2" fmla="*/ 29 w 38"/>
                  <a:gd name="T3" fmla="*/ 43 h 43"/>
                  <a:gd name="T4" fmla="*/ 38 w 38"/>
                  <a:gd name="T5" fmla="*/ 36 h 43"/>
                  <a:gd name="T6" fmla="*/ 7 w 38"/>
                  <a:gd name="T7" fmla="*/ 0 h 43"/>
                  <a:gd name="T8" fmla="*/ 0 w 38"/>
                  <a:gd name="T9" fmla="*/ 7 h 43"/>
                </a:gdLst>
                <a:ahLst/>
                <a:cxnLst>
                  <a:cxn ang="0">
                    <a:pos x="T0" y="T1"/>
                  </a:cxn>
                  <a:cxn ang="0">
                    <a:pos x="T2" y="T3"/>
                  </a:cxn>
                  <a:cxn ang="0">
                    <a:pos x="T4" y="T5"/>
                  </a:cxn>
                  <a:cxn ang="0">
                    <a:pos x="T6" y="T7"/>
                  </a:cxn>
                  <a:cxn ang="0">
                    <a:pos x="T8" y="T9"/>
                  </a:cxn>
                </a:cxnLst>
                <a:rect l="0" t="0" r="r" b="b"/>
                <a:pathLst>
                  <a:path w="38" h="43">
                    <a:moveTo>
                      <a:pt x="0" y="7"/>
                    </a:moveTo>
                    <a:lnTo>
                      <a:pt x="29" y="43"/>
                    </a:lnTo>
                    <a:lnTo>
                      <a:pt x="38" y="36"/>
                    </a:lnTo>
                    <a:lnTo>
                      <a:pt x="7" y="0"/>
                    </a:lnTo>
                    <a:lnTo>
                      <a:pt x="0"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113"/>
              <p:cNvSpPr>
                <a:spLocks/>
              </p:cNvSpPr>
              <p:nvPr/>
            </p:nvSpPr>
            <p:spPr bwMode="auto">
              <a:xfrm>
                <a:off x="2736850" y="3670300"/>
                <a:ext cx="58738" cy="69850"/>
              </a:xfrm>
              <a:custGeom>
                <a:avLst/>
                <a:gdLst>
                  <a:gd name="T0" fmla="*/ 0 w 37"/>
                  <a:gd name="T1" fmla="*/ 6 h 44"/>
                  <a:gd name="T2" fmla="*/ 28 w 37"/>
                  <a:gd name="T3" fmla="*/ 44 h 44"/>
                  <a:gd name="T4" fmla="*/ 37 w 37"/>
                  <a:gd name="T5" fmla="*/ 38 h 44"/>
                  <a:gd name="T6" fmla="*/ 9 w 37"/>
                  <a:gd name="T7" fmla="*/ 0 h 44"/>
                  <a:gd name="T8" fmla="*/ 0 w 37"/>
                  <a:gd name="T9" fmla="*/ 6 h 44"/>
                </a:gdLst>
                <a:ahLst/>
                <a:cxnLst>
                  <a:cxn ang="0">
                    <a:pos x="T0" y="T1"/>
                  </a:cxn>
                  <a:cxn ang="0">
                    <a:pos x="T2" y="T3"/>
                  </a:cxn>
                  <a:cxn ang="0">
                    <a:pos x="T4" y="T5"/>
                  </a:cxn>
                  <a:cxn ang="0">
                    <a:pos x="T6" y="T7"/>
                  </a:cxn>
                  <a:cxn ang="0">
                    <a:pos x="T8" y="T9"/>
                  </a:cxn>
                </a:cxnLst>
                <a:rect l="0" t="0" r="r" b="b"/>
                <a:pathLst>
                  <a:path w="37" h="44">
                    <a:moveTo>
                      <a:pt x="0" y="6"/>
                    </a:moveTo>
                    <a:lnTo>
                      <a:pt x="28" y="44"/>
                    </a:lnTo>
                    <a:lnTo>
                      <a:pt x="37" y="38"/>
                    </a:lnTo>
                    <a:lnTo>
                      <a:pt x="9" y="0"/>
                    </a:lnTo>
                    <a:lnTo>
                      <a:pt x="0" y="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14"/>
              <p:cNvSpPr>
                <a:spLocks/>
              </p:cNvSpPr>
              <p:nvPr/>
            </p:nvSpPr>
            <p:spPr bwMode="auto">
              <a:xfrm>
                <a:off x="2774950" y="3644900"/>
                <a:ext cx="55563" cy="69850"/>
              </a:xfrm>
              <a:custGeom>
                <a:avLst/>
                <a:gdLst>
                  <a:gd name="T0" fmla="*/ 0 w 35"/>
                  <a:gd name="T1" fmla="*/ 5 h 44"/>
                  <a:gd name="T2" fmla="*/ 27 w 35"/>
                  <a:gd name="T3" fmla="*/ 44 h 44"/>
                  <a:gd name="T4" fmla="*/ 35 w 35"/>
                  <a:gd name="T5" fmla="*/ 39 h 44"/>
                  <a:gd name="T6" fmla="*/ 9 w 35"/>
                  <a:gd name="T7" fmla="*/ 0 h 44"/>
                  <a:gd name="T8" fmla="*/ 0 w 35"/>
                  <a:gd name="T9" fmla="*/ 5 h 44"/>
                </a:gdLst>
                <a:ahLst/>
                <a:cxnLst>
                  <a:cxn ang="0">
                    <a:pos x="T0" y="T1"/>
                  </a:cxn>
                  <a:cxn ang="0">
                    <a:pos x="T2" y="T3"/>
                  </a:cxn>
                  <a:cxn ang="0">
                    <a:pos x="T4" y="T5"/>
                  </a:cxn>
                  <a:cxn ang="0">
                    <a:pos x="T6" y="T7"/>
                  </a:cxn>
                  <a:cxn ang="0">
                    <a:pos x="T8" y="T9"/>
                  </a:cxn>
                </a:cxnLst>
                <a:rect l="0" t="0" r="r" b="b"/>
                <a:pathLst>
                  <a:path w="35" h="44">
                    <a:moveTo>
                      <a:pt x="0" y="5"/>
                    </a:moveTo>
                    <a:lnTo>
                      <a:pt x="27" y="44"/>
                    </a:lnTo>
                    <a:lnTo>
                      <a:pt x="35" y="39"/>
                    </a:lnTo>
                    <a:lnTo>
                      <a:pt x="9" y="0"/>
                    </a:lnTo>
                    <a:lnTo>
                      <a:pt x="0"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15"/>
              <p:cNvSpPr>
                <a:spLocks/>
              </p:cNvSpPr>
              <p:nvPr/>
            </p:nvSpPr>
            <p:spPr bwMode="auto">
              <a:xfrm>
                <a:off x="2814638" y="3619500"/>
                <a:ext cx="50800" cy="73025"/>
              </a:xfrm>
              <a:custGeom>
                <a:avLst/>
                <a:gdLst>
                  <a:gd name="T0" fmla="*/ 0 w 32"/>
                  <a:gd name="T1" fmla="*/ 6 h 46"/>
                  <a:gd name="T2" fmla="*/ 24 w 32"/>
                  <a:gd name="T3" fmla="*/ 46 h 46"/>
                  <a:gd name="T4" fmla="*/ 32 w 32"/>
                  <a:gd name="T5" fmla="*/ 41 h 46"/>
                  <a:gd name="T6" fmla="*/ 9 w 32"/>
                  <a:gd name="T7" fmla="*/ 0 h 46"/>
                  <a:gd name="T8" fmla="*/ 0 w 32"/>
                  <a:gd name="T9" fmla="*/ 6 h 46"/>
                </a:gdLst>
                <a:ahLst/>
                <a:cxnLst>
                  <a:cxn ang="0">
                    <a:pos x="T0" y="T1"/>
                  </a:cxn>
                  <a:cxn ang="0">
                    <a:pos x="T2" y="T3"/>
                  </a:cxn>
                  <a:cxn ang="0">
                    <a:pos x="T4" y="T5"/>
                  </a:cxn>
                  <a:cxn ang="0">
                    <a:pos x="T6" y="T7"/>
                  </a:cxn>
                  <a:cxn ang="0">
                    <a:pos x="T8" y="T9"/>
                  </a:cxn>
                </a:cxnLst>
                <a:rect l="0" t="0" r="r" b="b"/>
                <a:pathLst>
                  <a:path w="32" h="46">
                    <a:moveTo>
                      <a:pt x="0" y="6"/>
                    </a:moveTo>
                    <a:lnTo>
                      <a:pt x="24" y="46"/>
                    </a:lnTo>
                    <a:lnTo>
                      <a:pt x="32" y="41"/>
                    </a:lnTo>
                    <a:lnTo>
                      <a:pt x="9" y="0"/>
                    </a:lnTo>
                    <a:lnTo>
                      <a:pt x="0" y="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116"/>
              <p:cNvSpPr>
                <a:spLocks/>
              </p:cNvSpPr>
              <p:nvPr/>
            </p:nvSpPr>
            <p:spPr bwMode="auto">
              <a:xfrm>
                <a:off x="2851150" y="3590925"/>
                <a:ext cx="63500" cy="101600"/>
              </a:xfrm>
              <a:custGeom>
                <a:avLst/>
                <a:gdLst>
                  <a:gd name="T0" fmla="*/ 0 w 40"/>
                  <a:gd name="T1" fmla="*/ 4 h 64"/>
                  <a:gd name="T2" fmla="*/ 32 w 40"/>
                  <a:gd name="T3" fmla="*/ 64 h 64"/>
                  <a:gd name="T4" fmla="*/ 40 w 40"/>
                  <a:gd name="T5" fmla="*/ 60 h 64"/>
                  <a:gd name="T6" fmla="*/ 8 w 40"/>
                  <a:gd name="T7" fmla="*/ 0 h 64"/>
                  <a:gd name="T8" fmla="*/ 0 w 40"/>
                  <a:gd name="T9" fmla="*/ 4 h 64"/>
                </a:gdLst>
                <a:ahLst/>
                <a:cxnLst>
                  <a:cxn ang="0">
                    <a:pos x="T0" y="T1"/>
                  </a:cxn>
                  <a:cxn ang="0">
                    <a:pos x="T2" y="T3"/>
                  </a:cxn>
                  <a:cxn ang="0">
                    <a:pos x="T4" y="T5"/>
                  </a:cxn>
                  <a:cxn ang="0">
                    <a:pos x="T6" y="T7"/>
                  </a:cxn>
                  <a:cxn ang="0">
                    <a:pos x="T8" y="T9"/>
                  </a:cxn>
                </a:cxnLst>
                <a:rect l="0" t="0" r="r" b="b"/>
                <a:pathLst>
                  <a:path w="40" h="64">
                    <a:moveTo>
                      <a:pt x="0" y="4"/>
                    </a:moveTo>
                    <a:lnTo>
                      <a:pt x="32" y="64"/>
                    </a:lnTo>
                    <a:lnTo>
                      <a:pt x="40" y="60"/>
                    </a:lnTo>
                    <a:lnTo>
                      <a:pt x="8" y="0"/>
                    </a:lnTo>
                    <a:lnTo>
                      <a:pt x="0" y="4"/>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117"/>
              <p:cNvSpPr>
                <a:spLocks/>
              </p:cNvSpPr>
              <p:nvPr/>
            </p:nvSpPr>
            <p:spPr bwMode="auto">
              <a:xfrm>
                <a:off x="2895600" y="3578225"/>
                <a:ext cx="46038" cy="73025"/>
              </a:xfrm>
              <a:custGeom>
                <a:avLst/>
                <a:gdLst>
                  <a:gd name="T0" fmla="*/ 0 w 29"/>
                  <a:gd name="T1" fmla="*/ 4 h 46"/>
                  <a:gd name="T2" fmla="*/ 21 w 29"/>
                  <a:gd name="T3" fmla="*/ 46 h 46"/>
                  <a:gd name="T4" fmla="*/ 29 w 29"/>
                  <a:gd name="T5" fmla="*/ 42 h 46"/>
                  <a:gd name="T6" fmla="*/ 9 w 29"/>
                  <a:gd name="T7" fmla="*/ 0 h 46"/>
                  <a:gd name="T8" fmla="*/ 0 w 29"/>
                  <a:gd name="T9" fmla="*/ 4 h 46"/>
                </a:gdLst>
                <a:ahLst/>
                <a:cxnLst>
                  <a:cxn ang="0">
                    <a:pos x="T0" y="T1"/>
                  </a:cxn>
                  <a:cxn ang="0">
                    <a:pos x="T2" y="T3"/>
                  </a:cxn>
                  <a:cxn ang="0">
                    <a:pos x="T4" y="T5"/>
                  </a:cxn>
                  <a:cxn ang="0">
                    <a:pos x="T6" y="T7"/>
                  </a:cxn>
                  <a:cxn ang="0">
                    <a:pos x="T8" y="T9"/>
                  </a:cxn>
                </a:cxnLst>
                <a:rect l="0" t="0" r="r" b="b"/>
                <a:pathLst>
                  <a:path w="29" h="46">
                    <a:moveTo>
                      <a:pt x="0" y="4"/>
                    </a:moveTo>
                    <a:lnTo>
                      <a:pt x="21" y="46"/>
                    </a:lnTo>
                    <a:lnTo>
                      <a:pt x="29" y="42"/>
                    </a:lnTo>
                    <a:lnTo>
                      <a:pt x="9" y="0"/>
                    </a:lnTo>
                    <a:lnTo>
                      <a:pt x="0" y="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8"/>
              <p:cNvSpPr>
                <a:spLocks/>
              </p:cNvSpPr>
              <p:nvPr/>
            </p:nvSpPr>
            <p:spPr bwMode="auto">
              <a:xfrm>
                <a:off x="2936875" y="3559175"/>
                <a:ext cx="44450" cy="76200"/>
              </a:xfrm>
              <a:custGeom>
                <a:avLst/>
                <a:gdLst>
                  <a:gd name="T0" fmla="*/ 0 w 28"/>
                  <a:gd name="T1" fmla="*/ 5 h 48"/>
                  <a:gd name="T2" fmla="*/ 18 w 28"/>
                  <a:gd name="T3" fmla="*/ 48 h 48"/>
                  <a:gd name="T4" fmla="*/ 28 w 28"/>
                  <a:gd name="T5" fmla="*/ 44 h 48"/>
                  <a:gd name="T6" fmla="*/ 10 w 28"/>
                  <a:gd name="T7" fmla="*/ 0 h 48"/>
                  <a:gd name="T8" fmla="*/ 0 w 28"/>
                  <a:gd name="T9" fmla="*/ 5 h 48"/>
                </a:gdLst>
                <a:ahLst/>
                <a:cxnLst>
                  <a:cxn ang="0">
                    <a:pos x="T0" y="T1"/>
                  </a:cxn>
                  <a:cxn ang="0">
                    <a:pos x="T2" y="T3"/>
                  </a:cxn>
                  <a:cxn ang="0">
                    <a:pos x="T4" y="T5"/>
                  </a:cxn>
                  <a:cxn ang="0">
                    <a:pos x="T6" y="T7"/>
                  </a:cxn>
                  <a:cxn ang="0">
                    <a:pos x="T8" y="T9"/>
                  </a:cxn>
                </a:cxnLst>
                <a:rect l="0" t="0" r="r" b="b"/>
                <a:pathLst>
                  <a:path w="28" h="48">
                    <a:moveTo>
                      <a:pt x="0" y="5"/>
                    </a:moveTo>
                    <a:lnTo>
                      <a:pt x="18" y="48"/>
                    </a:lnTo>
                    <a:lnTo>
                      <a:pt x="28" y="44"/>
                    </a:lnTo>
                    <a:lnTo>
                      <a:pt x="10" y="0"/>
                    </a:lnTo>
                    <a:lnTo>
                      <a:pt x="0"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19"/>
              <p:cNvSpPr>
                <a:spLocks/>
              </p:cNvSpPr>
              <p:nvPr/>
            </p:nvSpPr>
            <p:spPr bwMode="auto">
              <a:xfrm>
                <a:off x="2981325" y="3544888"/>
                <a:ext cx="39688" cy="74613"/>
              </a:xfrm>
              <a:custGeom>
                <a:avLst/>
                <a:gdLst>
                  <a:gd name="T0" fmla="*/ 0 w 25"/>
                  <a:gd name="T1" fmla="*/ 2 h 47"/>
                  <a:gd name="T2" fmla="*/ 16 w 25"/>
                  <a:gd name="T3" fmla="*/ 47 h 47"/>
                  <a:gd name="T4" fmla="*/ 25 w 25"/>
                  <a:gd name="T5" fmla="*/ 43 h 47"/>
                  <a:gd name="T6" fmla="*/ 9 w 25"/>
                  <a:gd name="T7" fmla="*/ 0 h 47"/>
                  <a:gd name="T8" fmla="*/ 0 w 25"/>
                  <a:gd name="T9" fmla="*/ 2 h 47"/>
                </a:gdLst>
                <a:ahLst/>
                <a:cxnLst>
                  <a:cxn ang="0">
                    <a:pos x="T0" y="T1"/>
                  </a:cxn>
                  <a:cxn ang="0">
                    <a:pos x="T2" y="T3"/>
                  </a:cxn>
                  <a:cxn ang="0">
                    <a:pos x="T4" y="T5"/>
                  </a:cxn>
                  <a:cxn ang="0">
                    <a:pos x="T6" y="T7"/>
                  </a:cxn>
                  <a:cxn ang="0">
                    <a:pos x="T8" y="T9"/>
                  </a:cxn>
                </a:cxnLst>
                <a:rect l="0" t="0" r="r" b="b"/>
                <a:pathLst>
                  <a:path w="25" h="47">
                    <a:moveTo>
                      <a:pt x="0" y="2"/>
                    </a:moveTo>
                    <a:lnTo>
                      <a:pt x="16" y="47"/>
                    </a:lnTo>
                    <a:lnTo>
                      <a:pt x="25" y="43"/>
                    </a:lnTo>
                    <a:lnTo>
                      <a:pt x="9"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20"/>
              <p:cNvSpPr>
                <a:spLocks/>
              </p:cNvSpPr>
              <p:nvPr/>
            </p:nvSpPr>
            <p:spPr bwMode="auto">
              <a:xfrm>
                <a:off x="3025775" y="3530600"/>
                <a:ext cx="36513" cy="76200"/>
              </a:xfrm>
              <a:custGeom>
                <a:avLst/>
                <a:gdLst>
                  <a:gd name="T0" fmla="*/ 0 w 23"/>
                  <a:gd name="T1" fmla="*/ 3 h 48"/>
                  <a:gd name="T2" fmla="*/ 13 w 23"/>
                  <a:gd name="T3" fmla="*/ 48 h 48"/>
                  <a:gd name="T4" fmla="*/ 23 w 23"/>
                  <a:gd name="T5" fmla="*/ 45 h 48"/>
                  <a:gd name="T6" fmla="*/ 9 w 23"/>
                  <a:gd name="T7" fmla="*/ 0 h 48"/>
                  <a:gd name="T8" fmla="*/ 0 w 23"/>
                  <a:gd name="T9" fmla="*/ 3 h 48"/>
                </a:gdLst>
                <a:ahLst/>
                <a:cxnLst>
                  <a:cxn ang="0">
                    <a:pos x="T0" y="T1"/>
                  </a:cxn>
                  <a:cxn ang="0">
                    <a:pos x="T2" y="T3"/>
                  </a:cxn>
                  <a:cxn ang="0">
                    <a:pos x="T4" y="T5"/>
                  </a:cxn>
                  <a:cxn ang="0">
                    <a:pos x="T6" y="T7"/>
                  </a:cxn>
                  <a:cxn ang="0">
                    <a:pos x="T8" y="T9"/>
                  </a:cxn>
                </a:cxnLst>
                <a:rect l="0" t="0" r="r" b="b"/>
                <a:pathLst>
                  <a:path w="23" h="48">
                    <a:moveTo>
                      <a:pt x="0" y="3"/>
                    </a:moveTo>
                    <a:lnTo>
                      <a:pt x="13" y="48"/>
                    </a:lnTo>
                    <a:lnTo>
                      <a:pt x="23" y="45"/>
                    </a:lnTo>
                    <a:lnTo>
                      <a:pt x="9" y="0"/>
                    </a:lnTo>
                    <a:lnTo>
                      <a:pt x="0" y="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21"/>
              <p:cNvSpPr>
                <a:spLocks/>
              </p:cNvSpPr>
              <p:nvPr/>
            </p:nvSpPr>
            <p:spPr bwMode="auto">
              <a:xfrm>
                <a:off x="3068638" y="3511550"/>
                <a:ext cx="39688" cy="106363"/>
              </a:xfrm>
              <a:custGeom>
                <a:avLst/>
                <a:gdLst>
                  <a:gd name="T0" fmla="*/ 0 w 25"/>
                  <a:gd name="T1" fmla="*/ 2 h 67"/>
                  <a:gd name="T2" fmla="*/ 17 w 25"/>
                  <a:gd name="T3" fmla="*/ 67 h 67"/>
                  <a:gd name="T4" fmla="*/ 25 w 25"/>
                  <a:gd name="T5" fmla="*/ 65 h 67"/>
                  <a:gd name="T6" fmla="*/ 8 w 25"/>
                  <a:gd name="T7" fmla="*/ 0 h 67"/>
                  <a:gd name="T8" fmla="*/ 0 w 25"/>
                  <a:gd name="T9" fmla="*/ 2 h 67"/>
                </a:gdLst>
                <a:ahLst/>
                <a:cxnLst>
                  <a:cxn ang="0">
                    <a:pos x="T0" y="T1"/>
                  </a:cxn>
                  <a:cxn ang="0">
                    <a:pos x="T2" y="T3"/>
                  </a:cxn>
                  <a:cxn ang="0">
                    <a:pos x="T4" y="T5"/>
                  </a:cxn>
                  <a:cxn ang="0">
                    <a:pos x="T6" y="T7"/>
                  </a:cxn>
                  <a:cxn ang="0">
                    <a:pos x="T8" y="T9"/>
                  </a:cxn>
                </a:cxnLst>
                <a:rect l="0" t="0" r="r" b="b"/>
                <a:pathLst>
                  <a:path w="25" h="67">
                    <a:moveTo>
                      <a:pt x="0" y="2"/>
                    </a:moveTo>
                    <a:lnTo>
                      <a:pt x="17" y="67"/>
                    </a:lnTo>
                    <a:lnTo>
                      <a:pt x="25" y="65"/>
                    </a:lnTo>
                    <a:lnTo>
                      <a:pt x="8" y="0"/>
                    </a:lnTo>
                    <a:lnTo>
                      <a:pt x="0" y="2"/>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122"/>
              <p:cNvSpPr>
                <a:spLocks/>
              </p:cNvSpPr>
              <p:nvPr/>
            </p:nvSpPr>
            <p:spPr bwMode="auto">
              <a:xfrm>
                <a:off x="3114675" y="3508375"/>
                <a:ext cx="31750" cy="76200"/>
              </a:xfrm>
              <a:custGeom>
                <a:avLst/>
                <a:gdLst>
                  <a:gd name="T0" fmla="*/ 0 w 20"/>
                  <a:gd name="T1" fmla="*/ 2 h 48"/>
                  <a:gd name="T2" fmla="*/ 10 w 20"/>
                  <a:gd name="T3" fmla="*/ 48 h 48"/>
                  <a:gd name="T4" fmla="*/ 20 w 20"/>
                  <a:gd name="T5" fmla="*/ 46 h 48"/>
                  <a:gd name="T6" fmla="*/ 10 w 20"/>
                  <a:gd name="T7" fmla="*/ 0 h 48"/>
                  <a:gd name="T8" fmla="*/ 0 w 20"/>
                  <a:gd name="T9" fmla="*/ 2 h 48"/>
                </a:gdLst>
                <a:ahLst/>
                <a:cxnLst>
                  <a:cxn ang="0">
                    <a:pos x="T0" y="T1"/>
                  </a:cxn>
                  <a:cxn ang="0">
                    <a:pos x="T2" y="T3"/>
                  </a:cxn>
                  <a:cxn ang="0">
                    <a:pos x="T4" y="T5"/>
                  </a:cxn>
                  <a:cxn ang="0">
                    <a:pos x="T6" y="T7"/>
                  </a:cxn>
                  <a:cxn ang="0">
                    <a:pos x="T8" y="T9"/>
                  </a:cxn>
                </a:cxnLst>
                <a:rect l="0" t="0" r="r" b="b"/>
                <a:pathLst>
                  <a:path w="20" h="48">
                    <a:moveTo>
                      <a:pt x="0" y="2"/>
                    </a:moveTo>
                    <a:lnTo>
                      <a:pt x="10" y="48"/>
                    </a:lnTo>
                    <a:lnTo>
                      <a:pt x="20" y="46"/>
                    </a:lnTo>
                    <a:lnTo>
                      <a:pt x="10"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123"/>
              <p:cNvSpPr>
                <a:spLocks/>
              </p:cNvSpPr>
              <p:nvPr/>
            </p:nvSpPr>
            <p:spPr bwMode="auto">
              <a:xfrm>
                <a:off x="3162300" y="3502025"/>
                <a:ext cx="25400" cy="76200"/>
              </a:xfrm>
              <a:custGeom>
                <a:avLst/>
                <a:gdLst>
                  <a:gd name="T0" fmla="*/ 0 w 16"/>
                  <a:gd name="T1" fmla="*/ 1 h 48"/>
                  <a:gd name="T2" fmla="*/ 5 w 16"/>
                  <a:gd name="T3" fmla="*/ 48 h 48"/>
                  <a:gd name="T4" fmla="*/ 16 w 16"/>
                  <a:gd name="T5" fmla="*/ 46 h 48"/>
                  <a:gd name="T6" fmla="*/ 9 w 16"/>
                  <a:gd name="T7" fmla="*/ 0 h 48"/>
                  <a:gd name="T8" fmla="*/ 0 w 16"/>
                  <a:gd name="T9" fmla="*/ 1 h 48"/>
                </a:gdLst>
                <a:ahLst/>
                <a:cxnLst>
                  <a:cxn ang="0">
                    <a:pos x="T0" y="T1"/>
                  </a:cxn>
                  <a:cxn ang="0">
                    <a:pos x="T2" y="T3"/>
                  </a:cxn>
                  <a:cxn ang="0">
                    <a:pos x="T4" y="T5"/>
                  </a:cxn>
                  <a:cxn ang="0">
                    <a:pos x="T6" y="T7"/>
                  </a:cxn>
                  <a:cxn ang="0">
                    <a:pos x="T8" y="T9"/>
                  </a:cxn>
                </a:cxnLst>
                <a:rect l="0" t="0" r="r" b="b"/>
                <a:pathLst>
                  <a:path w="16" h="48">
                    <a:moveTo>
                      <a:pt x="0" y="1"/>
                    </a:moveTo>
                    <a:lnTo>
                      <a:pt x="5" y="48"/>
                    </a:lnTo>
                    <a:lnTo>
                      <a:pt x="16" y="46"/>
                    </a:lnTo>
                    <a:lnTo>
                      <a:pt x="9" y="0"/>
                    </a:ln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124"/>
              <p:cNvSpPr>
                <a:spLocks/>
              </p:cNvSpPr>
              <p:nvPr/>
            </p:nvSpPr>
            <p:spPr bwMode="auto">
              <a:xfrm>
                <a:off x="3206750" y="3497263"/>
                <a:ext cx="23813" cy="73025"/>
              </a:xfrm>
              <a:custGeom>
                <a:avLst/>
                <a:gdLst>
                  <a:gd name="T0" fmla="*/ 0 w 15"/>
                  <a:gd name="T1" fmla="*/ 0 h 46"/>
                  <a:gd name="T2" fmla="*/ 5 w 15"/>
                  <a:gd name="T3" fmla="*/ 46 h 46"/>
                  <a:gd name="T4" fmla="*/ 15 w 15"/>
                  <a:gd name="T5" fmla="*/ 46 h 46"/>
                  <a:gd name="T6" fmla="*/ 11 w 15"/>
                  <a:gd name="T7" fmla="*/ 0 h 46"/>
                  <a:gd name="T8" fmla="*/ 0 w 15"/>
                  <a:gd name="T9" fmla="*/ 0 h 46"/>
                </a:gdLst>
                <a:ahLst/>
                <a:cxnLst>
                  <a:cxn ang="0">
                    <a:pos x="T0" y="T1"/>
                  </a:cxn>
                  <a:cxn ang="0">
                    <a:pos x="T2" y="T3"/>
                  </a:cxn>
                  <a:cxn ang="0">
                    <a:pos x="T4" y="T5"/>
                  </a:cxn>
                  <a:cxn ang="0">
                    <a:pos x="T6" y="T7"/>
                  </a:cxn>
                  <a:cxn ang="0">
                    <a:pos x="T8" y="T9"/>
                  </a:cxn>
                </a:cxnLst>
                <a:rect l="0" t="0" r="r" b="b"/>
                <a:pathLst>
                  <a:path w="15" h="46">
                    <a:moveTo>
                      <a:pt x="0" y="0"/>
                    </a:moveTo>
                    <a:lnTo>
                      <a:pt x="5" y="46"/>
                    </a:lnTo>
                    <a:lnTo>
                      <a:pt x="15" y="46"/>
                    </a:lnTo>
                    <a:lnTo>
                      <a:pt x="11"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125"/>
              <p:cNvSpPr>
                <a:spLocks/>
              </p:cNvSpPr>
              <p:nvPr/>
            </p:nvSpPr>
            <p:spPr bwMode="auto">
              <a:xfrm>
                <a:off x="3252788" y="3492500"/>
                <a:ext cx="20638" cy="76200"/>
              </a:xfrm>
              <a:custGeom>
                <a:avLst/>
                <a:gdLst>
                  <a:gd name="T0" fmla="*/ 0 w 13"/>
                  <a:gd name="T1" fmla="*/ 2 h 48"/>
                  <a:gd name="T2" fmla="*/ 3 w 13"/>
                  <a:gd name="T3" fmla="*/ 48 h 48"/>
                  <a:gd name="T4" fmla="*/ 13 w 13"/>
                  <a:gd name="T5" fmla="*/ 48 h 48"/>
                  <a:gd name="T6" fmla="*/ 10 w 13"/>
                  <a:gd name="T7" fmla="*/ 0 h 48"/>
                  <a:gd name="T8" fmla="*/ 0 w 13"/>
                  <a:gd name="T9" fmla="*/ 2 h 48"/>
                </a:gdLst>
                <a:ahLst/>
                <a:cxnLst>
                  <a:cxn ang="0">
                    <a:pos x="T0" y="T1"/>
                  </a:cxn>
                  <a:cxn ang="0">
                    <a:pos x="T2" y="T3"/>
                  </a:cxn>
                  <a:cxn ang="0">
                    <a:pos x="T4" y="T5"/>
                  </a:cxn>
                  <a:cxn ang="0">
                    <a:pos x="T6" y="T7"/>
                  </a:cxn>
                  <a:cxn ang="0">
                    <a:pos x="T8" y="T9"/>
                  </a:cxn>
                </a:cxnLst>
                <a:rect l="0" t="0" r="r" b="b"/>
                <a:pathLst>
                  <a:path w="13" h="48">
                    <a:moveTo>
                      <a:pt x="0" y="2"/>
                    </a:moveTo>
                    <a:lnTo>
                      <a:pt x="3" y="48"/>
                    </a:lnTo>
                    <a:lnTo>
                      <a:pt x="13" y="48"/>
                    </a:lnTo>
                    <a:lnTo>
                      <a:pt x="10" y="0"/>
                    </a:lnTo>
                    <a:lnTo>
                      <a:pt x="0" y="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126"/>
              <p:cNvSpPr>
                <a:spLocks/>
              </p:cNvSpPr>
              <p:nvPr/>
            </p:nvSpPr>
            <p:spPr bwMode="auto">
              <a:xfrm>
                <a:off x="3298825" y="3486150"/>
                <a:ext cx="15875" cy="106363"/>
              </a:xfrm>
              <a:custGeom>
                <a:avLst/>
                <a:gdLst>
                  <a:gd name="T0" fmla="*/ 0 w 10"/>
                  <a:gd name="T1" fmla="*/ 67 h 67"/>
                  <a:gd name="T2" fmla="*/ 10 w 10"/>
                  <a:gd name="T3" fmla="*/ 67 h 67"/>
                  <a:gd name="T4" fmla="*/ 10 w 10"/>
                  <a:gd name="T5" fmla="*/ 0 h 67"/>
                  <a:gd name="T6" fmla="*/ 2 w 10"/>
                  <a:gd name="T7" fmla="*/ 0 h 67"/>
                  <a:gd name="T8" fmla="*/ 0 w 10"/>
                  <a:gd name="T9" fmla="*/ 67 h 67"/>
                </a:gdLst>
                <a:ahLst/>
                <a:cxnLst>
                  <a:cxn ang="0">
                    <a:pos x="T0" y="T1"/>
                  </a:cxn>
                  <a:cxn ang="0">
                    <a:pos x="T2" y="T3"/>
                  </a:cxn>
                  <a:cxn ang="0">
                    <a:pos x="T4" y="T5"/>
                  </a:cxn>
                  <a:cxn ang="0">
                    <a:pos x="T6" y="T7"/>
                  </a:cxn>
                  <a:cxn ang="0">
                    <a:pos x="T8" y="T9"/>
                  </a:cxn>
                </a:cxnLst>
                <a:rect l="0" t="0" r="r" b="b"/>
                <a:pathLst>
                  <a:path w="10" h="67">
                    <a:moveTo>
                      <a:pt x="0" y="67"/>
                    </a:moveTo>
                    <a:lnTo>
                      <a:pt x="10" y="67"/>
                    </a:lnTo>
                    <a:lnTo>
                      <a:pt x="10" y="0"/>
                    </a:lnTo>
                    <a:lnTo>
                      <a:pt x="2" y="0"/>
                    </a:lnTo>
                    <a:lnTo>
                      <a:pt x="0" y="67"/>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127"/>
              <p:cNvSpPr>
                <a:spLocks/>
              </p:cNvSpPr>
              <p:nvPr/>
            </p:nvSpPr>
            <p:spPr bwMode="auto">
              <a:xfrm>
                <a:off x="3341688" y="3495675"/>
                <a:ext cx="20638" cy="73025"/>
              </a:xfrm>
              <a:custGeom>
                <a:avLst/>
                <a:gdLst>
                  <a:gd name="T0" fmla="*/ 0 w 13"/>
                  <a:gd name="T1" fmla="*/ 46 h 46"/>
                  <a:gd name="T2" fmla="*/ 10 w 13"/>
                  <a:gd name="T3" fmla="*/ 46 h 46"/>
                  <a:gd name="T4" fmla="*/ 13 w 13"/>
                  <a:gd name="T5" fmla="*/ 0 h 46"/>
                  <a:gd name="T6" fmla="*/ 3 w 13"/>
                  <a:gd name="T7" fmla="*/ 0 h 46"/>
                  <a:gd name="T8" fmla="*/ 0 w 13"/>
                  <a:gd name="T9" fmla="*/ 46 h 46"/>
                </a:gdLst>
                <a:ahLst/>
                <a:cxnLst>
                  <a:cxn ang="0">
                    <a:pos x="T0" y="T1"/>
                  </a:cxn>
                  <a:cxn ang="0">
                    <a:pos x="T2" y="T3"/>
                  </a:cxn>
                  <a:cxn ang="0">
                    <a:pos x="T4" y="T5"/>
                  </a:cxn>
                  <a:cxn ang="0">
                    <a:pos x="T6" y="T7"/>
                  </a:cxn>
                  <a:cxn ang="0">
                    <a:pos x="T8" y="T9"/>
                  </a:cxn>
                </a:cxnLst>
                <a:rect l="0" t="0" r="r" b="b"/>
                <a:pathLst>
                  <a:path w="13" h="46">
                    <a:moveTo>
                      <a:pt x="0" y="46"/>
                    </a:moveTo>
                    <a:lnTo>
                      <a:pt x="10" y="46"/>
                    </a:lnTo>
                    <a:lnTo>
                      <a:pt x="13" y="0"/>
                    </a:lnTo>
                    <a:lnTo>
                      <a:pt x="3"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128"/>
              <p:cNvSpPr>
                <a:spLocks/>
              </p:cNvSpPr>
              <p:nvPr/>
            </p:nvSpPr>
            <p:spPr bwMode="auto">
              <a:xfrm>
                <a:off x="3384550" y="3497263"/>
                <a:ext cx="23813" cy="76200"/>
              </a:xfrm>
              <a:custGeom>
                <a:avLst/>
                <a:gdLst>
                  <a:gd name="T0" fmla="*/ 0 w 15"/>
                  <a:gd name="T1" fmla="*/ 46 h 48"/>
                  <a:gd name="T2" fmla="*/ 9 w 15"/>
                  <a:gd name="T3" fmla="*/ 48 h 48"/>
                  <a:gd name="T4" fmla="*/ 15 w 15"/>
                  <a:gd name="T5" fmla="*/ 2 h 48"/>
                  <a:gd name="T6" fmla="*/ 5 w 15"/>
                  <a:gd name="T7" fmla="*/ 0 h 48"/>
                  <a:gd name="T8" fmla="*/ 0 w 15"/>
                  <a:gd name="T9" fmla="*/ 46 h 48"/>
                </a:gdLst>
                <a:ahLst/>
                <a:cxnLst>
                  <a:cxn ang="0">
                    <a:pos x="T0" y="T1"/>
                  </a:cxn>
                  <a:cxn ang="0">
                    <a:pos x="T2" y="T3"/>
                  </a:cxn>
                  <a:cxn ang="0">
                    <a:pos x="T4" y="T5"/>
                  </a:cxn>
                  <a:cxn ang="0">
                    <a:pos x="T6" y="T7"/>
                  </a:cxn>
                  <a:cxn ang="0">
                    <a:pos x="T8" y="T9"/>
                  </a:cxn>
                </a:cxnLst>
                <a:rect l="0" t="0" r="r" b="b"/>
                <a:pathLst>
                  <a:path w="15" h="48">
                    <a:moveTo>
                      <a:pt x="0" y="46"/>
                    </a:moveTo>
                    <a:lnTo>
                      <a:pt x="9" y="48"/>
                    </a:lnTo>
                    <a:lnTo>
                      <a:pt x="15" y="2"/>
                    </a:lnTo>
                    <a:lnTo>
                      <a:pt x="5"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129"/>
              <p:cNvSpPr>
                <a:spLocks/>
              </p:cNvSpPr>
              <p:nvPr/>
            </p:nvSpPr>
            <p:spPr bwMode="auto">
              <a:xfrm>
                <a:off x="3425825" y="3503613"/>
                <a:ext cx="28575" cy="76200"/>
              </a:xfrm>
              <a:custGeom>
                <a:avLst/>
                <a:gdLst>
                  <a:gd name="T0" fmla="*/ 0 w 18"/>
                  <a:gd name="T1" fmla="*/ 47 h 48"/>
                  <a:gd name="T2" fmla="*/ 10 w 18"/>
                  <a:gd name="T3" fmla="*/ 48 h 48"/>
                  <a:gd name="T4" fmla="*/ 18 w 18"/>
                  <a:gd name="T5" fmla="*/ 2 h 48"/>
                  <a:gd name="T6" fmla="*/ 9 w 18"/>
                  <a:gd name="T7" fmla="*/ 0 h 48"/>
                  <a:gd name="T8" fmla="*/ 0 w 18"/>
                  <a:gd name="T9" fmla="*/ 47 h 48"/>
                </a:gdLst>
                <a:ahLst/>
                <a:cxnLst>
                  <a:cxn ang="0">
                    <a:pos x="T0" y="T1"/>
                  </a:cxn>
                  <a:cxn ang="0">
                    <a:pos x="T2" y="T3"/>
                  </a:cxn>
                  <a:cxn ang="0">
                    <a:pos x="T4" y="T5"/>
                  </a:cxn>
                  <a:cxn ang="0">
                    <a:pos x="T6" y="T7"/>
                  </a:cxn>
                  <a:cxn ang="0">
                    <a:pos x="T8" y="T9"/>
                  </a:cxn>
                </a:cxnLst>
                <a:rect l="0" t="0" r="r" b="b"/>
                <a:pathLst>
                  <a:path w="18" h="48">
                    <a:moveTo>
                      <a:pt x="0" y="47"/>
                    </a:moveTo>
                    <a:lnTo>
                      <a:pt x="10" y="48"/>
                    </a:lnTo>
                    <a:lnTo>
                      <a:pt x="18" y="2"/>
                    </a:lnTo>
                    <a:lnTo>
                      <a:pt x="9" y="0"/>
                    </a:lnTo>
                    <a:lnTo>
                      <a:pt x="0" y="4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130"/>
              <p:cNvSpPr>
                <a:spLocks/>
              </p:cNvSpPr>
              <p:nvPr/>
            </p:nvSpPr>
            <p:spPr bwMode="auto">
              <a:xfrm>
                <a:off x="3468688" y="3511550"/>
                <a:ext cx="30163" cy="74613"/>
              </a:xfrm>
              <a:custGeom>
                <a:avLst/>
                <a:gdLst>
                  <a:gd name="T0" fmla="*/ 0 w 19"/>
                  <a:gd name="T1" fmla="*/ 46 h 47"/>
                  <a:gd name="T2" fmla="*/ 10 w 19"/>
                  <a:gd name="T3" fmla="*/ 47 h 47"/>
                  <a:gd name="T4" fmla="*/ 19 w 19"/>
                  <a:gd name="T5" fmla="*/ 2 h 47"/>
                  <a:gd name="T6" fmla="*/ 10 w 19"/>
                  <a:gd name="T7" fmla="*/ 0 h 47"/>
                  <a:gd name="T8" fmla="*/ 0 w 19"/>
                  <a:gd name="T9" fmla="*/ 46 h 47"/>
                </a:gdLst>
                <a:ahLst/>
                <a:cxnLst>
                  <a:cxn ang="0">
                    <a:pos x="T0" y="T1"/>
                  </a:cxn>
                  <a:cxn ang="0">
                    <a:pos x="T2" y="T3"/>
                  </a:cxn>
                  <a:cxn ang="0">
                    <a:pos x="T4" y="T5"/>
                  </a:cxn>
                  <a:cxn ang="0">
                    <a:pos x="T6" y="T7"/>
                  </a:cxn>
                  <a:cxn ang="0">
                    <a:pos x="T8" y="T9"/>
                  </a:cxn>
                </a:cxnLst>
                <a:rect l="0" t="0" r="r" b="b"/>
                <a:pathLst>
                  <a:path w="19" h="47">
                    <a:moveTo>
                      <a:pt x="0" y="46"/>
                    </a:moveTo>
                    <a:lnTo>
                      <a:pt x="10" y="47"/>
                    </a:lnTo>
                    <a:lnTo>
                      <a:pt x="19" y="2"/>
                    </a:lnTo>
                    <a:lnTo>
                      <a:pt x="10" y="0"/>
                    </a:lnTo>
                    <a:lnTo>
                      <a:pt x="0"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131"/>
              <p:cNvSpPr>
                <a:spLocks/>
              </p:cNvSpPr>
              <p:nvPr/>
            </p:nvSpPr>
            <p:spPr bwMode="auto">
              <a:xfrm>
                <a:off x="3505200" y="3514725"/>
                <a:ext cx="41275" cy="104775"/>
              </a:xfrm>
              <a:custGeom>
                <a:avLst/>
                <a:gdLst>
                  <a:gd name="T0" fmla="*/ 0 w 26"/>
                  <a:gd name="T1" fmla="*/ 65 h 66"/>
                  <a:gd name="T2" fmla="*/ 9 w 26"/>
                  <a:gd name="T3" fmla="*/ 66 h 66"/>
                  <a:gd name="T4" fmla="*/ 26 w 26"/>
                  <a:gd name="T5" fmla="*/ 2 h 66"/>
                  <a:gd name="T6" fmla="*/ 17 w 26"/>
                  <a:gd name="T7" fmla="*/ 0 h 66"/>
                  <a:gd name="T8" fmla="*/ 0 w 26"/>
                  <a:gd name="T9" fmla="*/ 65 h 66"/>
                </a:gdLst>
                <a:ahLst/>
                <a:cxnLst>
                  <a:cxn ang="0">
                    <a:pos x="T0" y="T1"/>
                  </a:cxn>
                  <a:cxn ang="0">
                    <a:pos x="T2" y="T3"/>
                  </a:cxn>
                  <a:cxn ang="0">
                    <a:pos x="T4" y="T5"/>
                  </a:cxn>
                  <a:cxn ang="0">
                    <a:pos x="T6" y="T7"/>
                  </a:cxn>
                  <a:cxn ang="0">
                    <a:pos x="T8" y="T9"/>
                  </a:cxn>
                </a:cxnLst>
                <a:rect l="0" t="0" r="r" b="b"/>
                <a:pathLst>
                  <a:path w="26" h="66">
                    <a:moveTo>
                      <a:pt x="0" y="65"/>
                    </a:moveTo>
                    <a:lnTo>
                      <a:pt x="9" y="66"/>
                    </a:lnTo>
                    <a:lnTo>
                      <a:pt x="26" y="2"/>
                    </a:lnTo>
                    <a:lnTo>
                      <a:pt x="17" y="0"/>
                    </a:lnTo>
                    <a:lnTo>
                      <a:pt x="0" y="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132"/>
              <p:cNvSpPr>
                <a:spLocks/>
              </p:cNvSpPr>
              <p:nvPr/>
            </p:nvSpPr>
            <p:spPr bwMode="auto">
              <a:xfrm>
                <a:off x="3552825" y="3533775"/>
                <a:ext cx="38100" cy="74613"/>
              </a:xfrm>
              <a:custGeom>
                <a:avLst/>
                <a:gdLst>
                  <a:gd name="T0" fmla="*/ 0 w 24"/>
                  <a:gd name="T1" fmla="*/ 44 h 47"/>
                  <a:gd name="T2" fmla="*/ 8 w 24"/>
                  <a:gd name="T3" fmla="*/ 47 h 47"/>
                  <a:gd name="T4" fmla="*/ 24 w 24"/>
                  <a:gd name="T5" fmla="*/ 2 h 47"/>
                  <a:gd name="T6" fmla="*/ 14 w 24"/>
                  <a:gd name="T7" fmla="*/ 0 h 47"/>
                  <a:gd name="T8" fmla="*/ 0 w 24"/>
                  <a:gd name="T9" fmla="*/ 44 h 47"/>
                </a:gdLst>
                <a:ahLst/>
                <a:cxnLst>
                  <a:cxn ang="0">
                    <a:pos x="T0" y="T1"/>
                  </a:cxn>
                  <a:cxn ang="0">
                    <a:pos x="T2" y="T3"/>
                  </a:cxn>
                  <a:cxn ang="0">
                    <a:pos x="T4" y="T5"/>
                  </a:cxn>
                  <a:cxn ang="0">
                    <a:pos x="T6" y="T7"/>
                  </a:cxn>
                  <a:cxn ang="0">
                    <a:pos x="T8" y="T9"/>
                  </a:cxn>
                </a:cxnLst>
                <a:rect l="0" t="0" r="r" b="b"/>
                <a:pathLst>
                  <a:path w="24" h="47">
                    <a:moveTo>
                      <a:pt x="0" y="44"/>
                    </a:moveTo>
                    <a:lnTo>
                      <a:pt x="8" y="47"/>
                    </a:lnTo>
                    <a:lnTo>
                      <a:pt x="24" y="2"/>
                    </a:lnTo>
                    <a:lnTo>
                      <a:pt x="14" y="0"/>
                    </a:lnTo>
                    <a:lnTo>
                      <a:pt x="0" y="4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133"/>
              <p:cNvSpPr>
                <a:spLocks/>
              </p:cNvSpPr>
              <p:nvPr/>
            </p:nvSpPr>
            <p:spPr bwMode="auto">
              <a:xfrm>
                <a:off x="3592513" y="3548063"/>
                <a:ext cx="39688" cy="76200"/>
              </a:xfrm>
              <a:custGeom>
                <a:avLst/>
                <a:gdLst>
                  <a:gd name="T0" fmla="*/ 17 w 25"/>
                  <a:gd name="T1" fmla="*/ 0 h 48"/>
                  <a:gd name="T2" fmla="*/ 0 w 25"/>
                  <a:gd name="T3" fmla="*/ 44 h 48"/>
                  <a:gd name="T4" fmla="*/ 10 w 25"/>
                  <a:gd name="T5" fmla="*/ 48 h 48"/>
                  <a:gd name="T6" fmla="*/ 25 w 25"/>
                  <a:gd name="T7" fmla="*/ 3 h 48"/>
                  <a:gd name="T8" fmla="*/ 17 w 25"/>
                  <a:gd name="T9" fmla="*/ 0 h 48"/>
                </a:gdLst>
                <a:ahLst/>
                <a:cxnLst>
                  <a:cxn ang="0">
                    <a:pos x="T0" y="T1"/>
                  </a:cxn>
                  <a:cxn ang="0">
                    <a:pos x="T2" y="T3"/>
                  </a:cxn>
                  <a:cxn ang="0">
                    <a:pos x="T4" y="T5"/>
                  </a:cxn>
                  <a:cxn ang="0">
                    <a:pos x="T6" y="T7"/>
                  </a:cxn>
                  <a:cxn ang="0">
                    <a:pos x="T8" y="T9"/>
                  </a:cxn>
                </a:cxnLst>
                <a:rect l="0" t="0" r="r" b="b"/>
                <a:pathLst>
                  <a:path w="25" h="48">
                    <a:moveTo>
                      <a:pt x="17" y="0"/>
                    </a:moveTo>
                    <a:lnTo>
                      <a:pt x="0" y="44"/>
                    </a:lnTo>
                    <a:lnTo>
                      <a:pt x="10" y="48"/>
                    </a:lnTo>
                    <a:lnTo>
                      <a:pt x="25" y="3"/>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134"/>
              <p:cNvSpPr>
                <a:spLocks/>
              </p:cNvSpPr>
              <p:nvPr/>
            </p:nvSpPr>
            <p:spPr bwMode="auto">
              <a:xfrm>
                <a:off x="3632200" y="3563938"/>
                <a:ext cx="44450" cy="76200"/>
              </a:xfrm>
              <a:custGeom>
                <a:avLst/>
                <a:gdLst>
                  <a:gd name="T0" fmla="*/ 18 w 28"/>
                  <a:gd name="T1" fmla="*/ 0 h 48"/>
                  <a:gd name="T2" fmla="*/ 0 w 28"/>
                  <a:gd name="T3" fmla="*/ 44 h 48"/>
                  <a:gd name="T4" fmla="*/ 9 w 28"/>
                  <a:gd name="T5" fmla="*/ 48 h 48"/>
                  <a:gd name="T6" fmla="*/ 28 w 28"/>
                  <a:gd name="T7" fmla="*/ 4 h 48"/>
                  <a:gd name="T8" fmla="*/ 18 w 28"/>
                  <a:gd name="T9" fmla="*/ 0 h 48"/>
                </a:gdLst>
                <a:ahLst/>
                <a:cxnLst>
                  <a:cxn ang="0">
                    <a:pos x="T0" y="T1"/>
                  </a:cxn>
                  <a:cxn ang="0">
                    <a:pos x="T2" y="T3"/>
                  </a:cxn>
                  <a:cxn ang="0">
                    <a:pos x="T4" y="T5"/>
                  </a:cxn>
                  <a:cxn ang="0">
                    <a:pos x="T6" y="T7"/>
                  </a:cxn>
                  <a:cxn ang="0">
                    <a:pos x="T8" y="T9"/>
                  </a:cxn>
                </a:cxnLst>
                <a:rect l="0" t="0" r="r" b="b"/>
                <a:pathLst>
                  <a:path w="28" h="48">
                    <a:moveTo>
                      <a:pt x="18" y="0"/>
                    </a:moveTo>
                    <a:lnTo>
                      <a:pt x="0" y="44"/>
                    </a:lnTo>
                    <a:lnTo>
                      <a:pt x="9" y="48"/>
                    </a:lnTo>
                    <a:lnTo>
                      <a:pt x="28" y="4"/>
                    </a:lnTo>
                    <a:lnTo>
                      <a:pt x="18"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135"/>
              <p:cNvSpPr>
                <a:spLocks/>
              </p:cNvSpPr>
              <p:nvPr/>
            </p:nvSpPr>
            <p:spPr bwMode="auto">
              <a:xfrm>
                <a:off x="3670300" y="3584575"/>
                <a:ext cx="49213" cy="73025"/>
              </a:xfrm>
              <a:custGeom>
                <a:avLst/>
                <a:gdLst>
                  <a:gd name="T0" fmla="*/ 21 w 31"/>
                  <a:gd name="T1" fmla="*/ 0 h 46"/>
                  <a:gd name="T2" fmla="*/ 0 w 31"/>
                  <a:gd name="T3" fmla="*/ 42 h 46"/>
                  <a:gd name="T4" fmla="*/ 10 w 31"/>
                  <a:gd name="T5" fmla="*/ 46 h 46"/>
                  <a:gd name="T6" fmla="*/ 31 w 31"/>
                  <a:gd name="T7" fmla="*/ 4 h 46"/>
                  <a:gd name="T8" fmla="*/ 21 w 31"/>
                  <a:gd name="T9" fmla="*/ 0 h 46"/>
                </a:gdLst>
                <a:ahLst/>
                <a:cxnLst>
                  <a:cxn ang="0">
                    <a:pos x="T0" y="T1"/>
                  </a:cxn>
                  <a:cxn ang="0">
                    <a:pos x="T2" y="T3"/>
                  </a:cxn>
                  <a:cxn ang="0">
                    <a:pos x="T4" y="T5"/>
                  </a:cxn>
                  <a:cxn ang="0">
                    <a:pos x="T6" y="T7"/>
                  </a:cxn>
                  <a:cxn ang="0">
                    <a:pos x="T8" y="T9"/>
                  </a:cxn>
                </a:cxnLst>
                <a:rect l="0" t="0" r="r" b="b"/>
                <a:pathLst>
                  <a:path w="31" h="46">
                    <a:moveTo>
                      <a:pt x="21" y="0"/>
                    </a:moveTo>
                    <a:lnTo>
                      <a:pt x="0" y="42"/>
                    </a:lnTo>
                    <a:lnTo>
                      <a:pt x="10" y="46"/>
                    </a:lnTo>
                    <a:lnTo>
                      <a:pt x="31" y="4"/>
                    </a:lnTo>
                    <a:lnTo>
                      <a:pt x="21"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136"/>
              <p:cNvSpPr>
                <a:spLocks/>
              </p:cNvSpPr>
              <p:nvPr/>
            </p:nvSpPr>
            <p:spPr bwMode="auto">
              <a:xfrm>
                <a:off x="3697288" y="3597275"/>
                <a:ext cx="63500" cy="100013"/>
              </a:xfrm>
              <a:custGeom>
                <a:avLst/>
                <a:gdLst>
                  <a:gd name="T0" fmla="*/ 33 w 40"/>
                  <a:gd name="T1" fmla="*/ 0 h 63"/>
                  <a:gd name="T2" fmla="*/ 0 w 40"/>
                  <a:gd name="T3" fmla="*/ 59 h 63"/>
                  <a:gd name="T4" fmla="*/ 8 w 40"/>
                  <a:gd name="T5" fmla="*/ 63 h 63"/>
                  <a:gd name="T6" fmla="*/ 40 w 40"/>
                  <a:gd name="T7" fmla="*/ 4 h 63"/>
                  <a:gd name="T8" fmla="*/ 33 w 40"/>
                  <a:gd name="T9" fmla="*/ 0 h 63"/>
                </a:gdLst>
                <a:ahLst/>
                <a:cxnLst>
                  <a:cxn ang="0">
                    <a:pos x="T0" y="T1"/>
                  </a:cxn>
                  <a:cxn ang="0">
                    <a:pos x="T2" y="T3"/>
                  </a:cxn>
                  <a:cxn ang="0">
                    <a:pos x="T4" y="T5"/>
                  </a:cxn>
                  <a:cxn ang="0">
                    <a:pos x="T6" y="T7"/>
                  </a:cxn>
                  <a:cxn ang="0">
                    <a:pos x="T8" y="T9"/>
                  </a:cxn>
                </a:cxnLst>
                <a:rect l="0" t="0" r="r" b="b"/>
                <a:pathLst>
                  <a:path w="40" h="63">
                    <a:moveTo>
                      <a:pt x="33" y="0"/>
                    </a:moveTo>
                    <a:lnTo>
                      <a:pt x="0" y="59"/>
                    </a:lnTo>
                    <a:lnTo>
                      <a:pt x="8" y="63"/>
                    </a:lnTo>
                    <a:lnTo>
                      <a:pt x="40" y="4"/>
                    </a:lnTo>
                    <a:lnTo>
                      <a:pt x="3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137"/>
              <p:cNvSpPr>
                <a:spLocks/>
              </p:cNvSpPr>
              <p:nvPr/>
            </p:nvSpPr>
            <p:spPr bwMode="auto">
              <a:xfrm>
                <a:off x="3746500" y="3625850"/>
                <a:ext cx="52388" cy="71438"/>
              </a:xfrm>
              <a:custGeom>
                <a:avLst/>
                <a:gdLst>
                  <a:gd name="T0" fmla="*/ 25 w 33"/>
                  <a:gd name="T1" fmla="*/ 0 h 45"/>
                  <a:gd name="T2" fmla="*/ 0 w 33"/>
                  <a:gd name="T3" fmla="*/ 41 h 45"/>
                  <a:gd name="T4" fmla="*/ 8 w 33"/>
                  <a:gd name="T5" fmla="*/ 45 h 45"/>
                  <a:gd name="T6" fmla="*/ 33 w 33"/>
                  <a:gd name="T7" fmla="*/ 6 h 45"/>
                  <a:gd name="T8" fmla="*/ 25 w 33"/>
                  <a:gd name="T9" fmla="*/ 0 h 45"/>
                </a:gdLst>
                <a:ahLst/>
                <a:cxnLst>
                  <a:cxn ang="0">
                    <a:pos x="T0" y="T1"/>
                  </a:cxn>
                  <a:cxn ang="0">
                    <a:pos x="T2" y="T3"/>
                  </a:cxn>
                  <a:cxn ang="0">
                    <a:pos x="T4" y="T5"/>
                  </a:cxn>
                  <a:cxn ang="0">
                    <a:pos x="T6" y="T7"/>
                  </a:cxn>
                  <a:cxn ang="0">
                    <a:pos x="T8" y="T9"/>
                  </a:cxn>
                </a:cxnLst>
                <a:rect l="0" t="0" r="r" b="b"/>
                <a:pathLst>
                  <a:path w="33" h="45">
                    <a:moveTo>
                      <a:pt x="25" y="0"/>
                    </a:moveTo>
                    <a:lnTo>
                      <a:pt x="0" y="41"/>
                    </a:lnTo>
                    <a:lnTo>
                      <a:pt x="8" y="45"/>
                    </a:lnTo>
                    <a:lnTo>
                      <a:pt x="33" y="6"/>
                    </a:lnTo>
                    <a:lnTo>
                      <a:pt x="2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138"/>
              <p:cNvSpPr>
                <a:spLocks/>
              </p:cNvSpPr>
              <p:nvPr/>
            </p:nvSpPr>
            <p:spPr bwMode="auto">
              <a:xfrm>
                <a:off x="3781425" y="3651250"/>
                <a:ext cx="55563" cy="71438"/>
              </a:xfrm>
              <a:custGeom>
                <a:avLst/>
                <a:gdLst>
                  <a:gd name="T0" fmla="*/ 27 w 35"/>
                  <a:gd name="T1" fmla="*/ 0 h 45"/>
                  <a:gd name="T2" fmla="*/ 0 w 35"/>
                  <a:gd name="T3" fmla="*/ 39 h 45"/>
                  <a:gd name="T4" fmla="*/ 8 w 35"/>
                  <a:gd name="T5" fmla="*/ 45 h 45"/>
                  <a:gd name="T6" fmla="*/ 35 w 35"/>
                  <a:gd name="T7" fmla="*/ 5 h 45"/>
                  <a:gd name="T8" fmla="*/ 27 w 35"/>
                  <a:gd name="T9" fmla="*/ 0 h 45"/>
                </a:gdLst>
                <a:ahLst/>
                <a:cxnLst>
                  <a:cxn ang="0">
                    <a:pos x="T0" y="T1"/>
                  </a:cxn>
                  <a:cxn ang="0">
                    <a:pos x="T2" y="T3"/>
                  </a:cxn>
                  <a:cxn ang="0">
                    <a:pos x="T4" y="T5"/>
                  </a:cxn>
                  <a:cxn ang="0">
                    <a:pos x="T6" y="T7"/>
                  </a:cxn>
                  <a:cxn ang="0">
                    <a:pos x="T8" y="T9"/>
                  </a:cxn>
                </a:cxnLst>
                <a:rect l="0" t="0" r="r" b="b"/>
                <a:pathLst>
                  <a:path w="35" h="45">
                    <a:moveTo>
                      <a:pt x="27" y="0"/>
                    </a:moveTo>
                    <a:lnTo>
                      <a:pt x="0" y="39"/>
                    </a:lnTo>
                    <a:lnTo>
                      <a:pt x="8" y="45"/>
                    </a:lnTo>
                    <a:lnTo>
                      <a:pt x="35" y="5"/>
                    </a:lnTo>
                    <a:lnTo>
                      <a:pt x="2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139"/>
              <p:cNvSpPr>
                <a:spLocks/>
              </p:cNvSpPr>
              <p:nvPr/>
            </p:nvSpPr>
            <p:spPr bwMode="auto">
              <a:xfrm>
                <a:off x="3816350" y="3678238"/>
                <a:ext cx="58738" cy="68263"/>
              </a:xfrm>
              <a:custGeom>
                <a:avLst/>
                <a:gdLst>
                  <a:gd name="T0" fmla="*/ 30 w 37"/>
                  <a:gd name="T1" fmla="*/ 0 h 43"/>
                  <a:gd name="T2" fmla="*/ 0 w 37"/>
                  <a:gd name="T3" fmla="*/ 37 h 43"/>
                  <a:gd name="T4" fmla="*/ 9 w 37"/>
                  <a:gd name="T5" fmla="*/ 43 h 43"/>
                  <a:gd name="T6" fmla="*/ 37 w 37"/>
                  <a:gd name="T7" fmla="*/ 7 h 43"/>
                  <a:gd name="T8" fmla="*/ 30 w 37"/>
                  <a:gd name="T9" fmla="*/ 0 h 43"/>
                </a:gdLst>
                <a:ahLst/>
                <a:cxnLst>
                  <a:cxn ang="0">
                    <a:pos x="T0" y="T1"/>
                  </a:cxn>
                  <a:cxn ang="0">
                    <a:pos x="T2" y="T3"/>
                  </a:cxn>
                  <a:cxn ang="0">
                    <a:pos x="T4" y="T5"/>
                  </a:cxn>
                  <a:cxn ang="0">
                    <a:pos x="T6" y="T7"/>
                  </a:cxn>
                  <a:cxn ang="0">
                    <a:pos x="T8" y="T9"/>
                  </a:cxn>
                </a:cxnLst>
                <a:rect l="0" t="0" r="r" b="b"/>
                <a:pathLst>
                  <a:path w="37" h="43">
                    <a:moveTo>
                      <a:pt x="30" y="0"/>
                    </a:moveTo>
                    <a:lnTo>
                      <a:pt x="0" y="37"/>
                    </a:lnTo>
                    <a:lnTo>
                      <a:pt x="9" y="43"/>
                    </a:lnTo>
                    <a:lnTo>
                      <a:pt x="37" y="7"/>
                    </a:lnTo>
                    <a:lnTo>
                      <a:pt x="3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140"/>
              <p:cNvSpPr>
                <a:spLocks/>
              </p:cNvSpPr>
              <p:nvPr/>
            </p:nvSpPr>
            <p:spPr bwMode="auto">
              <a:xfrm>
                <a:off x="3849688" y="3706813"/>
                <a:ext cx="60325" cy="66675"/>
              </a:xfrm>
              <a:custGeom>
                <a:avLst/>
                <a:gdLst>
                  <a:gd name="T0" fmla="*/ 31 w 38"/>
                  <a:gd name="T1" fmla="*/ 0 h 42"/>
                  <a:gd name="T2" fmla="*/ 0 w 38"/>
                  <a:gd name="T3" fmla="*/ 36 h 42"/>
                  <a:gd name="T4" fmla="*/ 9 w 38"/>
                  <a:gd name="T5" fmla="*/ 42 h 42"/>
                  <a:gd name="T6" fmla="*/ 38 w 38"/>
                  <a:gd name="T7" fmla="*/ 7 h 42"/>
                  <a:gd name="T8" fmla="*/ 31 w 38"/>
                  <a:gd name="T9" fmla="*/ 0 h 42"/>
                </a:gdLst>
                <a:ahLst/>
                <a:cxnLst>
                  <a:cxn ang="0">
                    <a:pos x="T0" y="T1"/>
                  </a:cxn>
                  <a:cxn ang="0">
                    <a:pos x="T2" y="T3"/>
                  </a:cxn>
                  <a:cxn ang="0">
                    <a:pos x="T4" y="T5"/>
                  </a:cxn>
                  <a:cxn ang="0">
                    <a:pos x="T6" y="T7"/>
                  </a:cxn>
                  <a:cxn ang="0">
                    <a:pos x="T8" y="T9"/>
                  </a:cxn>
                </a:cxnLst>
                <a:rect l="0" t="0" r="r" b="b"/>
                <a:pathLst>
                  <a:path w="38" h="42">
                    <a:moveTo>
                      <a:pt x="31" y="0"/>
                    </a:moveTo>
                    <a:lnTo>
                      <a:pt x="0" y="36"/>
                    </a:lnTo>
                    <a:lnTo>
                      <a:pt x="9" y="42"/>
                    </a:lnTo>
                    <a:lnTo>
                      <a:pt x="38" y="7"/>
                    </a:lnTo>
                    <a:lnTo>
                      <a:pt x="31"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141"/>
              <p:cNvSpPr>
                <a:spLocks/>
              </p:cNvSpPr>
              <p:nvPr/>
            </p:nvSpPr>
            <p:spPr bwMode="auto">
              <a:xfrm>
                <a:off x="3865563" y="3730625"/>
                <a:ext cx="84138" cy="88900"/>
              </a:xfrm>
              <a:custGeom>
                <a:avLst/>
                <a:gdLst>
                  <a:gd name="T0" fmla="*/ 46 w 53"/>
                  <a:gd name="T1" fmla="*/ 0 h 56"/>
                  <a:gd name="T2" fmla="*/ 0 w 53"/>
                  <a:gd name="T3" fmla="*/ 49 h 56"/>
                  <a:gd name="T4" fmla="*/ 7 w 53"/>
                  <a:gd name="T5" fmla="*/ 56 h 56"/>
                  <a:gd name="T6" fmla="*/ 53 w 53"/>
                  <a:gd name="T7" fmla="*/ 6 h 56"/>
                  <a:gd name="T8" fmla="*/ 46 w 53"/>
                  <a:gd name="T9" fmla="*/ 0 h 56"/>
                </a:gdLst>
                <a:ahLst/>
                <a:cxnLst>
                  <a:cxn ang="0">
                    <a:pos x="T0" y="T1"/>
                  </a:cxn>
                  <a:cxn ang="0">
                    <a:pos x="T2" y="T3"/>
                  </a:cxn>
                  <a:cxn ang="0">
                    <a:pos x="T4" y="T5"/>
                  </a:cxn>
                  <a:cxn ang="0">
                    <a:pos x="T6" y="T7"/>
                  </a:cxn>
                  <a:cxn ang="0">
                    <a:pos x="T8" y="T9"/>
                  </a:cxn>
                </a:cxnLst>
                <a:rect l="0" t="0" r="r" b="b"/>
                <a:pathLst>
                  <a:path w="53" h="56">
                    <a:moveTo>
                      <a:pt x="46" y="0"/>
                    </a:moveTo>
                    <a:lnTo>
                      <a:pt x="0" y="49"/>
                    </a:lnTo>
                    <a:lnTo>
                      <a:pt x="7" y="56"/>
                    </a:lnTo>
                    <a:lnTo>
                      <a:pt x="53" y="6"/>
                    </a:lnTo>
                    <a:lnTo>
                      <a:pt x="46"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143"/>
              <p:cNvSpPr>
                <a:spLocks/>
              </p:cNvSpPr>
              <p:nvPr/>
            </p:nvSpPr>
            <p:spPr bwMode="auto">
              <a:xfrm>
                <a:off x="2730500" y="3570288"/>
                <a:ext cx="1141413" cy="636588"/>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166"/>
              <p:cNvSpPr>
                <a:spLocks/>
              </p:cNvSpPr>
              <p:nvPr/>
            </p:nvSpPr>
            <p:spPr bwMode="auto">
              <a:xfrm>
                <a:off x="2876550" y="3619500"/>
                <a:ext cx="865188" cy="182563"/>
              </a:xfrm>
              <a:custGeom>
                <a:avLst/>
                <a:gdLst>
                  <a:gd name="T0" fmla="*/ 55 w 389"/>
                  <a:gd name="T1" fmla="*/ 47 h 82"/>
                  <a:gd name="T2" fmla="*/ 54 w 389"/>
                  <a:gd name="T3" fmla="*/ 47 h 82"/>
                  <a:gd name="T4" fmla="*/ 49 w 389"/>
                  <a:gd name="T5" fmla="*/ 49 h 82"/>
                  <a:gd name="T6" fmla="*/ 47 w 389"/>
                  <a:gd name="T7" fmla="*/ 50 h 82"/>
                  <a:gd name="T8" fmla="*/ 42 w 389"/>
                  <a:gd name="T9" fmla="*/ 53 h 82"/>
                  <a:gd name="T10" fmla="*/ 0 w 389"/>
                  <a:gd name="T11" fmla="*/ 78 h 82"/>
                  <a:gd name="T12" fmla="*/ 68 w 389"/>
                  <a:gd name="T13" fmla="*/ 66 h 82"/>
                  <a:gd name="T14" fmla="*/ 76 w 389"/>
                  <a:gd name="T15" fmla="*/ 65 h 82"/>
                  <a:gd name="T16" fmla="*/ 186 w 389"/>
                  <a:gd name="T17" fmla="*/ 58 h 82"/>
                  <a:gd name="T18" fmla="*/ 389 w 389"/>
                  <a:gd name="T19" fmla="*/ 82 h 82"/>
                  <a:gd name="T20" fmla="*/ 60 w 389"/>
                  <a:gd name="T21" fmla="*/ 45 h 82"/>
                  <a:gd name="T22" fmla="*/ 55 w 389"/>
                  <a:gd name="T23" fmla="*/ 4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9" h="82">
                    <a:moveTo>
                      <a:pt x="55" y="47"/>
                    </a:moveTo>
                    <a:cubicBezTo>
                      <a:pt x="54" y="47"/>
                      <a:pt x="54" y="47"/>
                      <a:pt x="54" y="47"/>
                    </a:cubicBezTo>
                    <a:cubicBezTo>
                      <a:pt x="52" y="48"/>
                      <a:pt x="51" y="49"/>
                      <a:pt x="49" y="49"/>
                    </a:cubicBezTo>
                    <a:cubicBezTo>
                      <a:pt x="49" y="50"/>
                      <a:pt x="48" y="50"/>
                      <a:pt x="47" y="50"/>
                    </a:cubicBezTo>
                    <a:cubicBezTo>
                      <a:pt x="46" y="51"/>
                      <a:pt x="44" y="52"/>
                      <a:pt x="42" y="53"/>
                    </a:cubicBezTo>
                    <a:cubicBezTo>
                      <a:pt x="28" y="60"/>
                      <a:pt x="14" y="68"/>
                      <a:pt x="0" y="78"/>
                    </a:cubicBezTo>
                    <a:cubicBezTo>
                      <a:pt x="21" y="73"/>
                      <a:pt x="44" y="69"/>
                      <a:pt x="68" y="66"/>
                    </a:cubicBezTo>
                    <a:cubicBezTo>
                      <a:pt x="76" y="65"/>
                      <a:pt x="76" y="65"/>
                      <a:pt x="76" y="65"/>
                    </a:cubicBezTo>
                    <a:cubicBezTo>
                      <a:pt x="111" y="60"/>
                      <a:pt x="147" y="58"/>
                      <a:pt x="186" y="58"/>
                    </a:cubicBezTo>
                    <a:cubicBezTo>
                      <a:pt x="262" y="58"/>
                      <a:pt x="333" y="67"/>
                      <a:pt x="389" y="82"/>
                    </a:cubicBezTo>
                    <a:cubicBezTo>
                      <a:pt x="295" y="13"/>
                      <a:pt x="166" y="0"/>
                      <a:pt x="60" y="45"/>
                    </a:cubicBezTo>
                    <a:lnTo>
                      <a:pt x="55"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167"/>
              <p:cNvSpPr>
                <a:spLocks/>
              </p:cNvSpPr>
              <p:nvPr/>
            </p:nvSpPr>
            <p:spPr bwMode="auto">
              <a:xfrm>
                <a:off x="3419475" y="3729038"/>
                <a:ext cx="271463" cy="407988"/>
              </a:xfrm>
              <a:custGeom>
                <a:avLst/>
                <a:gdLst>
                  <a:gd name="T0" fmla="*/ 13 w 122"/>
                  <a:gd name="T1" fmla="*/ 177 h 184"/>
                  <a:gd name="T2" fmla="*/ 122 w 122"/>
                  <a:gd name="T3" fmla="*/ 3 h 184"/>
                  <a:gd name="T4" fmla="*/ 116 w 122"/>
                  <a:gd name="T5" fmla="*/ 0 h 184"/>
                  <a:gd name="T6" fmla="*/ 94 w 122"/>
                  <a:gd name="T7" fmla="*/ 31 h 184"/>
                  <a:gd name="T8" fmla="*/ 0 w 122"/>
                  <a:gd name="T9" fmla="*/ 180 h 184"/>
                  <a:gd name="T10" fmla="*/ 9 w 122"/>
                  <a:gd name="T11" fmla="*/ 184 h 184"/>
                  <a:gd name="T12" fmla="*/ 13 w 122"/>
                  <a:gd name="T13" fmla="*/ 177 h 184"/>
                </a:gdLst>
                <a:ahLst/>
                <a:cxnLst>
                  <a:cxn ang="0">
                    <a:pos x="T0" y="T1"/>
                  </a:cxn>
                  <a:cxn ang="0">
                    <a:pos x="T2" y="T3"/>
                  </a:cxn>
                  <a:cxn ang="0">
                    <a:pos x="T4" y="T5"/>
                  </a:cxn>
                  <a:cxn ang="0">
                    <a:pos x="T6" y="T7"/>
                  </a:cxn>
                  <a:cxn ang="0">
                    <a:pos x="T8" y="T9"/>
                  </a:cxn>
                  <a:cxn ang="0">
                    <a:pos x="T10" y="T11"/>
                  </a:cxn>
                  <a:cxn ang="0">
                    <a:pos x="T12" y="T13"/>
                  </a:cxn>
                </a:cxnLst>
                <a:rect l="0" t="0" r="r" b="b"/>
                <a:pathLst>
                  <a:path w="122" h="184">
                    <a:moveTo>
                      <a:pt x="13" y="177"/>
                    </a:moveTo>
                    <a:cubicBezTo>
                      <a:pt x="122" y="3"/>
                      <a:pt x="122" y="3"/>
                      <a:pt x="122" y="3"/>
                    </a:cubicBezTo>
                    <a:cubicBezTo>
                      <a:pt x="120" y="2"/>
                      <a:pt x="118" y="1"/>
                      <a:pt x="116" y="0"/>
                    </a:cubicBezTo>
                    <a:cubicBezTo>
                      <a:pt x="94" y="31"/>
                      <a:pt x="94" y="31"/>
                      <a:pt x="94" y="31"/>
                    </a:cubicBezTo>
                    <a:cubicBezTo>
                      <a:pt x="0" y="180"/>
                      <a:pt x="0" y="180"/>
                      <a:pt x="0" y="180"/>
                    </a:cubicBezTo>
                    <a:cubicBezTo>
                      <a:pt x="3" y="181"/>
                      <a:pt x="6" y="182"/>
                      <a:pt x="9" y="184"/>
                    </a:cubicBezTo>
                    <a:lnTo>
                      <a:pt x="13" y="17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168"/>
              <p:cNvSpPr>
                <a:spLocks/>
              </p:cNvSpPr>
              <p:nvPr/>
            </p:nvSpPr>
            <p:spPr bwMode="auto">
              <a:xfrm>
                <a:off x="3203575" y="3719513"/>
                <a:ext cx="468313" cy="655638"/>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06" name="Group 705"/>
          <p:cNvGrpSpPr/>
          <p:nvPr/>
        </p:nvGrpSpPr>
        <p:grpSpPr>
          <a:xfrm>
            <a:off x="9332092" y="1376257"/>
            <a:ext cx="2424932" cy="2263884"/>
            <a:chOff x="9332092" y="1376257"/>
            <a:chExt cx="2424932" cy="2263884"/>
          </a:xfrm>
        </p:grpSpPr>
        <p:sp>
          <p:nvSpPr>
            <p:cNvPr id="157" name="TextBox 156"/>
            <p:cNvSpPr txBox="1"/>
            <p:nvPr/>
          </p:nvSpPr>
          <p:spPr>
            <a:xfrm>
              <a:off x="9332092" y="2347479"/>
              <a:ext cx="2424932" cy="1292662"/>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Visualize physical plan of U-SQL query</a:t>
              </a:r>
            </a:p>
          </p:txBody>
        </p:sp>
        <p:grpSp>
          <p:nvGrpSpPr>
            <p:cNvPr id="64" name="Group 63"/>
            <p:cNvGrpSpPr/>
            <p:nvPr/>
          </p:nvGrpSpPr>
          <p:grpSpPr>
            <a:xfrm>
              <a:off x="10097720" y="1376257"/>
              <a:ext cx="975278" cy="1045849"/>
              <a:chOff x="10097720" y="1376257"/>
              <a:chExt cx="975278" cy="1045849"/>
            </a:xfrm>
          </p:grpSpPr>
          <p:sp>
            <p:nvSpPr>
              <p:cNvPr id="12" name="Freeform 7"/>
              <p:cNvSpPr>
                <a:spLocks/>
              </p:cNvSpPr>
              <p:nvPr/>
            </p:nvSpPr>
            <p:spPr bwMode="auto">
              <a:xfrm>
                <a:off x="10244648" y="1423691"/>
                <a:ext cx="190891" cy="275345"/>
              </a:xfrm>
              <a:custGeom>
                <a:avLst/>
                <a:gdLst>
                  <a:gd name="T0" fmla="*/ 411 w 411"/>
                  <a:gd name="T1" fmla="*/ 157 h 595"/>
                  <a:gd name="T2" fmla="*/ 284 w 411"/>
                  <a:gd name="T3" fmla="*/ 53 h 595"/>
                  <a:gd name="T4" fmla="*/ 178 w 411"/>
                  <a:gd name="T5" fmla="*/ 190 h 595"/>
                  <a:gd name="T6" fmla="*/ 274 w 411"/>
                  <a:gd name="T7" fmla="*/ 44 h 595"/>
                  <a:gd name="T8" fmla="*/ 227 w 411"/>
                  <a:gd name="T9" fmla="*/ 6 h 595"/>
                  <a:gd name="T10" fmla="*/ 133 w 411"/>
                  <a:gd name="T11" fmla="*/ 165 h 595"/>
                  <a:gd name="T12" fmla="*/ 208 w 411"/>
                  <a:gd name="T13" fmla="*/ 0 h 595"/>
                  <a:gd name="T14" fmla="*/ 127 w 411"/>
                  <a:gd name="T15" fmla="*/ 30 h 595"/>
                  <a:gd name="T16" fmla="*/ 86 w 411"/>
                  <a:gd name="T17" fmla="*/ 131 h 595"/>
                  <a:gd name="T18" fmla="*/ 112 w 411"/>
                  <a:gd name="T19" fmla="*/ 35 h 595"/>
                  <a:gd name="T20" fmla="*/ 55 w 411"/>
                  <a:gd name="T21" fmla="*/ 56 h 595"/>
                  <a:gd name="T22" fmla="*/ 13 w 411"/>
                  <a:gd name="T23" fmla="*/ 454 h 595"/>
                  <a:gd name="T24" fmla="*/ 0 w 411"/>
                  <a:gd name="T25" fmla="*/ 469 h 595"/>
                  <a:gd name="T26" fmla="*/ 175 w 411"/>
                  <a:gd name="T27" fmla="*/ 595 h 595"/>
                  <a:gd name="T28" fmla="*/ 336 w 411"/>
                  <a:gd name="T29" fmla="*/ 491 h 595"/>
                  <a:gd name="T30" fmla="*/ 336 w 411"/>
                  <a:gd name="T31" fmla="*/ 491 h 595"/>
                  <a:gd name="T32" fmla="*/ 336 w 411"/>
                  <a:gd name="T33" fmla="*/ 491 h 595"/>
                  <a:gd name="T34" fmla="*/ 354 w 411"/>
                  <a:gd name="T35" fmla="*/ 422 h 595"/>
                  <a:gd name="T36" fmla="*/ 380 w 411"/>
                  <a:gd name="T37" fmla="*/ 322 h 595"/>
                  <a:gd name="T38" fmla="*/ 411 w 411"/>
                  <a:gd name="T39" fmla="*/ 204 h 595"/>
                  <a:gd name="T40" fmla="*/ 337 w 411"/>
                  <a:gd name="T41" fmla="*/ 248 h 595"/>
                  <a:gd name="T42" fmla="*/ 293 w 411"/>
                  <a:gd name="T43" fmla="*/ 396 h 595"/>
                  <a:gd name="T44" fmla="*/ 219 w 411"/>
                  <a:gd name="T45" fmla="*/ 425 h 595"/>
                  <a:gd name="T46" fmla="*/ 209 w 411"/>
                  <a:gd name="T47" fmla="*/ 286 h 595"/>
                  <a:gd name="T48" fmla="*/ 288 w 411"/>
                  <a:gd name="T49" fmla="*/ 130 h 595"/>
                  <a:gd name="T50" fmla="*/ 329 w 411"/>
                  <a:gd name="T51" fmla="*/ 165 h 595"/>
                  <a:gd name="T52" fmla="*/ 411 w 411"/>
                  <a:gd name="T53" fmla="*/ 1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5">
                    <a:moveTo>
                      <a:pt x="411" y="157"/>
                    </a:moveTo>
                    <a:cubicBezTo>
                      <a:pt x="284" y="53"/>
                      <a:pt x="284" y="53"/>
                      <a:pt x="284" y="53"/>
                    </a:cubicBezTo>
                    <a:cubicBezTo>
                      <a:pt x="178" y="190"/>
                      <a:pt x="178" y="190"/>
                      <a:pt x="178" y="190"/>
                    </a:cubicBezTo>
                    <a:cubicBezTo>
                      <a:pt x="274" y="44"/>
                      <a:pt x="274" y="44"/>
                      <a:pt x="274" y="44"/>
                    </a:cubicBezTo>
                    <a:cubicBezTo>
                      <a:pt x="227" y="6"/>
                      <a:pt x="227" y="6"/>
                      <a:pt x="227" y="6"/>
                    </a:cubicBezTo>
                    <a:cubicBezTo>
                      <a:pt x="133" y="165"/>
                      <a:pt x="133" y="165"/>
                      <a:pt x="133" y="165"/>
                    </a:cubicBezTo>
                    <a:cubicBezTo>
                      <a:pt x="208" y="0"/>
                      <a:pt x="208" y="0"/>
                      <a:pt x="208" y="0"/>
                    </a:cubicBezTo>
                    <a:cubicBezTo>
                      <a:pt x="127" y="30"/>
                      <a:pt x="127" y="30"/>
                      <a:pt x="127" y="30"/>
                    </a:cubicBezTo>
                    <a:cubicBezTo>
                      <a:pt x="86" y="131"/>
                      <a:pt x="86" y="131"/>
                      <a:pt x="86" y="131"/>
                    </a:cubicBezTo>
                    <a:cubicBezTo>
                      <a:pt x="112" y="35"/>
                      <a:pt x="112" y="35"/>
                      <a:pt x="112" y="35"/>
                    </a:cubicBezTo>
                    <a:cubicBezTo>
                      <a:pt x="55" y="56"/>
                      <a:pt x="55" y="56"/>
                      <a:pt x="55" y="56"/>
                    </a:cubicBezTo>
                    <a:cubicBezTo>
                      <a:pt x="13" y="454"/>
                      <a:pt x="13" y="454"/>
                      <a:pt x="13" y="454"/>
                    </a:cubicBezTo>
                    <a:cubicBezTo>
                      <a:pt x="0" y="469"/>
                      <a:pt x="0" y="469"/>
                      <a:pt x="0" y="469"/>
                    </a:cubicBezTo>
                    <a:cubicBezTo>
                      <a:pt x="175" y="595"/>
                      <a:pt x="175" y="595"/>
                      <a:pt x="175" y="595"/>
                    </a:cubicBezTo>
                    <a:cubicBezTo>
                      <a:pt x="336" y="491"/>
                      <a:pt x="336" y="491"/>
                      <a:pt x="336" y="491"/>
                    </a:cubicBezTo>
                    <a:cubicBezTo>
                      <a:pt x="336" y="491"/>
                      <a:pt x="336" y="491"/>
                      <a:pt x="336" y="491"/>
                    </a:cubicBezTo>
                    <a:cubicBezTo>
                      <a:pt x="336" y="491"/>
                      <a:pt x="336" y="491"/>
                      <a:pt x="336" y="491"/>
                    </a:cubicBezTo>
                    <a:cubicBezTo>
                      <a:pt x="354" y="422"/>
                      <a:pt x="354" y="422"/>
                      <a:pt x="354" y="422"/>
                    </a:cubicBezTo>
                    <a:cubicBezTo>
                      <a:pt x="380" y="322"/>
                      <a:pt x="380" y="322"/>
                      <a:pt x="380" y="322"/>
                    </a:cubicBezTo>
                    <a:cubicBezTo>
                      <a:pt x="411" y="204"/>
                      <a:pt x="411" y="204"/>
                      <a:pt x="411" y="204"/>
                    </a:cubicBezTo>
                    <a:cubicBezTo>
                      <a:pt x="379" y="196"/>
                      <a:pt x="346" y="215"/>
                      <a:pt x="337" y="248"/>
                    </a:cubicBezTo>
                    <a:cubicBezTo>
                      <a:pt x="293" y="396"/>
                      <a:pt x="293" y="396"/>
                      <a:pt x="293" y="396"/>
                    </a:cubicBezTo>
                    <a:cubicBezTo>
                      <a:pt x="219" y="425"/>
                      <a:pt x="219" y="425"/>
                      <a:pt x="219" y="425"/>
                    </a:cubicBezTo>
                    <a:cubicBezTo>
                      <a:pt x="209" y="286"/>
                      <a:pt x="209" y="286"/>
                      <a:pt x="209" y="286"/>
                    </a:cubicBezTo>
                    <a:cubicBezTo>
                      <a:pt x="288" y="130"/>
                      <a:pt x="288" y="130"/>
                      <a:pt x="288" y="130"/>
                    </a:cubicBezTo>
                    <a:cubicBezTo>
                      <a:pt x="329" y="165"/>
                      <a:pt x="329" y="165"/>
                      <a:pt x="329" y="165"/>
                    </a:cubicBezTo>
                    <a:cubicBezTo>
                      <a:pt x="354" y="185"/>
                      <a:pt x="390" y="182"/>
                      <a:pt x="411" y="157"/>
                    </a:cubicBez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8"/>
              <p:cNvSpPr>
                <a:spLocks/>
              </p:cNvSpPr>
              <p:nvPr/>
            </p:nvSpPr>
            <p:spPr bwMode="auto">
              <a:xfrm>
                <a:off x="10213411" y="1635405"/>
                <a:ext cx="119162" cy="101808"/>
              </a:xfrm>
              <a:custGeom>
                <a:avLst/>
                <a:gdLst>
                  <a:gd name="T0" fmla="*/ 21 w 103"/>
                  <a:gd name="T1" fmla="*/ 0 h 88"/>
                  <a:gd name="T2" fmla="*/ 0 w 103"/>
                  <a:gd name="T3" fmla="*/ 29 h 88"/>
                  <a:gd name="T4" fmla="*/ 82 w 103"/>
                  <a:gd name="T5" fmla="*/ 88 h 88"/>
                  <a:gd name="T6" fmla="*/ 103 w 103"/>
                  <a:gd name="T7" fmla="*/ 59 h 88"/>
                  <a:gd name="T8" fmla="*/ 21 w 103"/>
                  <a:gd name="T9" fmla="*/ 0 h 88"/>
                </a:gdLst>
                <a:ahLst/>
                <a:cxnLst>
                  <a:cxn ang="0">
                    <a:pos x="T0" y="T1"/>
                  </a:cxn>
                  <a:cxn ang="0">
                    <a:pos x="T2" y="T3"/>
                  </a:cxn>
                  <a:cxn ang="0">
                    <a:pos x="T4" y="T5"/>
                  </a:cxn>
                  <a:cxn ang="0">
                    <a:pos x="T6" y="T7"/>
                  </a:cxn>
                  <a:cxn ang="0">
                    <a:pos x="T8" y="T9"/>
                  </a:cxn>
                </a:cxnLst>
                <a:rect l="0" t="0" r="r" b="b"/>
                <a:pathLst>
                  <a:path w="103" h="88">
                    <a:moveTo>
                      <a:pt x="21" y="0"/>
                    </a:moveTo>
                    <a:lnTo>
                      <a:pt x="0" y="29"/>
                    </a:lnTo>
                    <a:lnTo>
                      <a:pt x="82" y="88"/>
                    </a:lnTo>
                    <a:lnTo>
                      <a:pt x="103" y="59"/>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9"/>
              <p:cNvSpPr>
                <a:spLocks/>
              </p:cNvSpPr>
              <p:nvPr/>
            </p:nvSpPr>
            <p:spPr bwMode="auto">
              <a:xfrm>
                <a:off x="10097720" y="1666642"/>
                <a:ext cx="273031" cy="517140"/>
              </a:xfrm>
              <a:custGeom>
                <a:avLst/>
                <a:gdLst>
                  <a:gd name="T0" fmla="*/ 462 w 590"/>
                  <a:gd name="T1" fmla="*/ 158 h 1116"/>
                  <a:gd name="T2" fmla="*/ 244 w 590"/>
                  <a:gd name="T3" fmla="*/ 0 h 1116"/>
                  <a:gd name="T4" fmla="*/ 339 w 590"/>
                  <a:gd name="T5" fmla="*/ 1116 h 1116"/>
                  <a:gd name="T6" fmla="*/ 446 w 590"/>
                  <a:gd name="T7" fmla="*/ 1088 h 1116"/>
                  <a:gd name="T8" fmla="*/ 508 w 590"/>
                  <a:gd name="T9" fmla="*/ 1096 h 1116"/>
                  <a:gd name="T10" fmla="*/ 590 w 590"/>
                  <a:gd name="T11" fmla="*/ 979 h 1116"/>
                  <a:gd name="T12" fmla="*/ 462 w 590"/>
                  <a:gd name="T13" fmla="*/ 158 h 1116"/>
                </a:gdLst>
                <a:ahLst/>
                <a:cxnLst>
                  <a:cxn ang="0">
                    <a:pos x="T0" y="T1"/>
                  </a:cxn>
                  <a:cxn ang="0">
                    <a:pos x="T2" y="T3"/>
                  </a:cxn>
                  <a:cxn ang="0">
                    <a:pos x="T4" y="T5"/>
                  </a:cxn>
                  <a:cxn ang="0">
                    <a:pos x="T6" y="T7"/>
                  </a:cxn>
                  <a:cxn ang="0">
                    <a:pos x="T8" y="T9"/>
                  </a:cxn>
                  <a:cxn ang="0">
                    <a:pos x="T10" y="T11"/>
                  </a:cxn>
                  <a:cxn ang="0">
                    <a:pos x="T12" y="T13"/>
                  </a:cxn>
                </a:cxnLst>
                <a:rect l="0" t="0" r="r" b="b"/>
                <a:pathLst>
                  <a:path w="590" h="1116">
                    <a:moveTo>
                      <a:pt x="462" y="158"/>
                    </a:moveTo>
                    <a:cubicBezTo>
                      <a:pt x="244" y="0"/>
                      <a:pt x="244" y="0"/>
                      <a:pt x="244" y="0"/>
                    </a:cubicBezTo>
                    <a:cubicBezTo>
                      <a:pt x="0" y="352"/>
                      <a:pt x="48" y="821"/>
                      <a:pt x="339" y="1116"/>
                    </a:cubicBezTo>
                    <a:cubicBezTo>
                      <a:pt x="371" y="1098"/>
                      <a:pt x="407" y="1088"/>
                      <a:pt x="446" y="1088"/>
                    </a:cubicBezTo>
                    <a:cubicBezTo>
                      <a:pt x="468" y="1088"/>
                      <a:pt x="488" y="1091"/>
                      <a:pt x="508" y="1096"/>
                    </a:cubicBezTo>
                    <a:cubicBezTo>
                      <a:pt x="526" y="1051"/>
                      <a:pt x="554" y="1011"/>
                      <a:pt x="590" y="979"/>
                    </a:cubicBezTo>
                    <a:cubicBezTo>
                      <a:pt x="339" y="783"/>
                      <a:pt x="282" y="424"/>
                      <a:pt x="462" y="158"/>
                    </a:cubicBezTo>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Oval 10"/>
              <p:cNvSpPr>
                <a:spLocks noChangeArrowheads="1"/>
              </p:cNvSpPr>
              <p:nvPr/>
            </p:nvSpPr>
            <p:spPr bwMode="auto">
              <a:xfrm>
                <a:off x="10258531" y="1738371"/>
                <a:ext cx="23138" cy="219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1"/>
              <p:cNvSpPr>
                <a:spLocks/>
              </p:cNvSpPr>
              <p:nvPr/>
            </p:nvSpPr>
            <p:spPr bwMode="auto">
              <a:xfrm>
                <a:off x="10721296" y="2099328"/>
                <a:ext cx="189734" cy="274189"/>
              </a:xfrm>
              <a:custGeom>
                <a:avLst/>
                <a:gdLst>
                  <a:gd name="T0" fmla="*/ 76 w 411"/>
                  <a:gd name="T1" fmla="*/ 103 h 594"/>
                  <a:gd name="T2" fmla="*/ 76 w 411"/>
                  <a:gd name="T3" fmla="*/ 103 h 594"/>
                  <a:gd name="T4" fmla="*/ 75 w 411"/>
                  <a:gd name="T5" fmla="*/ 103 h 594"/>
                  <a:gd name="T6" fmla="*/ 57 w 411"/>
                  <a:gd name="T7" fmla="*/ 172 h 594"/>
                  <a:gd name="T8" fmla="*/ 31 w 411"/>
                  <a:gd name="T9" fmla="*/ 272 h 594"/>
                  <a:gd name="T10" fmla="*/ 0 w 411"/>
                  <a:gd name="T11" fmla="*/ 390 h 594"/>
                  <a:gd name="T12" fmla="*/ 74 w 411"/>
                  <a:gd name="T13" fmla="*/ 347 h 594"/>
                  <a:gd name="T14" fmla="*/ 119 w 411"/>
                  <a:gd name="T15" fmla="*/ 198 h 594"/>
                  <a:gd name="T16" fmla="*/ 192 w 411"/>
                  <a:gd name="T17" fmla="*/ 169 h 594"/>
                  <a:gd name="T18" fmla="*/ 202 w 411"/>
                  <a:gd name="T19" fmla="*/ 308 h 594"/>
                  <a:gd name="T20" fmla="*/ 124 w 411"/>
                  <a:gd name="T21" fmla="*/ 464 h 594"/>
                  <a:gd name="T22" fmla="*/ 82 w 411"/>
                  <a:gd name="T23" fmla="*/ 429 h 594"/>
                  <a:gd name="T24" fmla="*/ 1 w 411"/>
                  <a:gd name="T25" fmla="*/ 437 h 594"/>
                  <a:gd name="T26" fmla="*/ 127 w 411"/>
                  <a:gd name="T27" fmla="*/ 541 h 594"/>
                  <a:gd name="T28" fmla="*/ 234 w 411"/>
                  <a:gd name="T29" fmla="*/ 405 h 594"/>
                  <a:gd name="T30" fmla="*/ 137 w 411"/>
                  <a:gd name="T31" fmla="*/ 550 h 594"/>
                  <a:gd name="T32" fmla="*/ 185 w 411"/>
                  <a:gd name="T33" fmla="*/ 588 h 594"/>
                  <a:gd name="T34" fmla="*/ 279 w 411"/>
                  <a:gd name="T35" fmla="*/ 429 h 594"/>
                  <a:gd name="T36" fmla="*/ 203 w 411"/>
                  <a:gd name="T37" fmla="*/ 594 h 594"/>
                  <a:gd name="T38" fmla="*/ 285 w 411"/>
                  <a:gd name="T39" fmla="*/ 564 h 594"/>
                  <a:gd name="T40" fmla="*/ 326 w 411"/>
                  <a:gd name="T41" fmla="*/ 463 h 594"/>
                  <a:gd name="T42" fmla="*/ 300 w 411"/>
                  <a:gd name="T43" fmla="*/ 559 h 594"/>
                  <a:gd name="T44" fmla="*/ 356 w 411"/>
                  <a:gd name="T45" fmla="*/ 538 h 594"/>
                  <a:gd name="T46" fmla="*/ 399 w 411"/>
                  <a:gd name="T47" fmla="*/ 140 h 594"/>
                  <a:gd name="T48" fmla="*/ 411 w 411"/>
                  <a:gd name="T49" fmla="*/ 126 h 594"/>
                  <a:gd name="T50" fmla="*/ 236 w 411"/>
                  <a:gd name="T51" fmla="*/ 0 h 594"/>
                  <a:gd name="T52" fmla="*/ 76 w 411"/>
                  <a:gd name="T53" fmla="*/ 103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4">
                    <a:moveTo>
                      <a:pt x="76" y="103"/>
                    </a:moveTo>
                    <a:cubicBezTo>
                      <a:pt x="76" y="103"/>
                      <a:pt x="76" y="103"/>
                      <a:pt x="76" y="103"/>
                    </a:cubicBezTo>
                    <a:cubicBezTo>
                      <a:pt x="75" y="103"/>
                      <a:pt x="75" y="103"/>
                      <a:pt x="75" y="103"/>
                    </a:cubicBezTo>
                    <a:cubicBezTo>
                      <a:pt x="57" y="172"/>
                      <a:pt x="57" y="172"/>
                      <a:pt x="57" y="172"/>
                    </a:cubicBezTo>
                    <a:cubicBezTo>
                      <a:pt x="31" y="272"/>
                      <a:pt x="31" y="272"/>
                      <a:pt x="31" y="272"/>
                    </a:cubicBezTo>
                    <a:cubicBezTo>
                      <a:pt x="0" y="390"/>
                      <a:pt x="0" y="390"/>
                      <a:pt x="0" y="390"/>
                    </a:cubicBezTo>
                    <a:cubicBezTo>
                      <a:pt x="32" y="398"/>
                      <a:pt x="65" y="379"/>
                      <a:pt x="74" y="347"/>
                    </a:cubicBezTo>
                    <a:cubicBezTo>
                      <a:pt x="119" y="198"/>
                      <a:pt x="119" y="198"/>
                      <a:pt x="119" y="198"/>
                    </a:cubicBezTo>
                    <a:cubicBezTo>
                      <a:pt x="192" y="169"/>
                      <a:pt x="192" y="169"/>
                      <a:pt x="192" y="169"/>
                    </a:cubicBezTo>
                    <a:cubicBezTo>
                      <a:pt x="202" y="308"/>
                      <a:pt x="202" y="308"/>
                      <a:pt x="202" y="308"/>
                    </a:cubicBezTo>
                    <a:cubicBezTo>
                      <a:pt x="124" y="464"/>
                      <a:pt x="124" y="464"/>
                      <a:pt x="124" y="464"/>
                    </a:cubicBezTo>
                    <a:cubicBezTo>
                      <a:pt x="82" y="429"/>
                      <a:pt x="82" y="429"/>
                      <a:pt x="82" y="429"/>
                    </a:cubicBezTo>
                    <a:cubicBezTo>
                      <a:pt x="58" y="409"/>
                      <a:pt x="21" y="412"/>
                      <a:pt x="1" y="437"/>
                    </a:cubicBezTo>
                    <a:cubicBezTo>
                      <a:pt x="127" y="541"/>
                      <a:pt x="127" y="541"/>
                      <a:pt x="127" y="541"/>
                    </a:cubicBezTo>
                    <a:cubicBezTo>
                      <a:pt x="234" y="405"/>
                      <a:pt x="234" y="405"/>
                      <a:pt x="234" y="405"/>
                    </a:cubicBezTo>
                    <a:cubicBezTo>
                      <a:pt x="137" y="550"/>
                      <a:pt x="137" y="550"/>
                      <a:pt x="137" y="550"/>
                    </a:cubicBezTo>
                    <a:cubicBezTo>
                      <a:pt x="185" y="588"/>
                      <a:pt x="185" y="588"/>
                      <a:pt x="185" y="588"/>
                    </a:cubicBezTo>
                    <a:cubicBezTo>
                      <a:pt x="279" y="429"/>
                      <a:pt x="279" y="429"/>
                      <a:pt x="279" y="429"/>
                    </a:cubicBezTo>
                    <a:cubicBezTo>
                      <a:pt x="203" y="594"/>
                      <a:pt x="203" y="594"/>
                      <a:pt x="203" y="594"/>
                    </a:cubicBezTo>
                    <a:cubicBezTo>
                      <a:pt x="285" y="564"/>
                      <a:pt x="285" y="564"/>
                      <a:pt x="285" y="564"/>
                    </a:cubicBezTo>
                    <a:cubicBezTo>
                      <a:pt x="326" y="463"/>
                      <a:pt x="326" y="463"/>
                      <a:pt x="326" y="463"/>
                    </a:cubicBezTo>
                    <a:cubicBezTo>
                      <a:pt x="300" y="559"/>
                      <a:pt x="300" y="559"/>
                      <a:pt x="300" y="559"/>
                    </a:cubicBezTo>
                    <a:cubicBezTo>
                      <a:pt x="356" y="538"/>
                      <a:pt x="356" y="538"/>
                      <a:pt x="356" y="538"/>
                    </a:cubicBezTo>
                    <a:cubicBezTo>
                      <a:pt x="399" y="140"/>
                      <a:pt x="399" y="140"/>
                      <a:pt x="399" y="140"/>
                    </a:cubicBezTo>
                    <a:cubicBezTo>
                      <a:pt x="411" y="126"/>
                      <a:pt x="411" y="126"/>
                      <a:pt x="411" y="126"/>
                    </a:cubicBezTo>
                    <a:cubicBezTo>
                      <a:pt x="236" y="0"/>
                      <a:pt x="236" y="0"/>
                      <a:pt x="236" y="0"/>
                    </a:cubicBezTo>
                    <a:lnTo>
                      <a:pt x="76" y="10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2"/>
              <p:cNvSpPr>
                <a:spLocks/>
              </p:cNvSpPr>
              <p:nvPr/>
            </p:nvSpPr>
            <p:spPr bwMode="auto">
              <a:xfrm>
                <a:off x="10791868" y="1534754"/>
                <a:ext cx="281130" cy="595810"/>
              </a:xfrm>
              <a:custGeom>
                <a:avLst/>
                <a:gdLst>
                  <a:gd name="T0" fmla="*/ 119 w 608"/>
                  <a:gd name="T1" fmla="*/ 71 h 1288"/>
                  <a:gd name="T2" fmla="*/ 0 w 608"/>
                  <a:gd name="T3" fmla="*/ 0 h 1288"/>
                  <a:gd name="T4" fmla="*/ 0 w 608"/>
                  <a:gd name="T5" fmla="*/ 320 h 1288"/>
                  <a:gd name="T6" fmla="*/ 115 w 608"/>
                  <a:gd name="T7" fmla="*/ 1130 h 1288"/>
                  <a:gd name="T8" fmla="*/ 333 w 608"/>
                  <a:gd name="T9" fmla="*/ 1288 h 1288"/>
                  <a:gd name="T10" fmla="*/ 119 w 608"/>
                  <a:gd name="T11" fmla="*/ 71 h 1288"/>
                </a:gdLst>
                <a:ahLst/>
                <a:cxnLst>
                  <a:cxn ang="0">
                    <a:pos x="T0" y="T1"/>
                  </a:cxn>
                  <a:cxn ang="0">
                    <a:pos x="T2" y="T3"/>
                  </a:cxn>
                  <a:cxn ang="0">
                    <a:pos x="T4" y="T5"/>
                  </a:cxn>
                  <a:cxn ang="0">
                    <a:pos x="T6" y="T7"/>
                  </a:cxn>
                  <a:cxn ang="0">
                    <a:pos x="T8" y="T9"/>
                  </a:cxn>
                  <a:cxn ang="0">
                    <a:pos x="T10" y="T11"/>
                  </a:cxn>
                </a:cxnLst>
                <a:rect l="0" t="0" r="r" b="b"/>
                <a:pathLst>
                  <a:path w="608" h="1288">
                    <a:moveTo>
                      <a:pt x="119" y="71"/>
                    </a:moveTo>
                    <a:cubicBezTo>
                      <a:pt x="80" y="44"/>
                      <a:pt x="41" y="20"/>
                      <a:pt x="0" y="0"/>
                    </a:cubicBezTo>
                    <a:cubicBezTo>
                      <a:pt x="0" y="320"/>
                      <a:pt x="0" y="320"/>
                      <a:pt x="0" y="320"/>
                    </a:cubicBezTo>
                    <a:cubicBezTo>
                      <a:pt x="240" y="518"/>
                      <a:pt x="292" y="869"/>
                      <a:pt x="115" y="1130"/>
                    </a:cubicBezTo>
                    <a:cubicBezTo>
                      <a:pt x="333" y="1288"/>
                      <a:pt x="333" y="1288"/>
                      <a:pt x="333" y="1288"/>
                    </a:cubicBezTo>
                    <a:cubicBezTo>
                      <a:pt x="608" y="893"/>
                      <a:pt x="513" y="349"/>
                      <a:pt x="119" y="71"/>
                    </a:cubicBezTo>
                  </a:path>
                </a:pathLst>
              </a:custGeom>
              <a:solidFill>
                <a:schemeClr val="accent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Oval 13"/>
              <p:cNvSpPr>
                <a:spLocks noChangeArrowheads="1"/>
              </p:cNvSpPr>
              <p:nvPr/>
            </p:nvSpPr>
            <p:spPr bwMode="auto">
              <a:xfrm>
                <a:off x="10875166" y="2036854"/>
                <a:ext cx="21982" cy="2313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4"/>
              <p:cNvSpPr>
                <a:spLocks noChangeArrowheads="1"/>
              </p:cNvSpPr>
              <p:nvPr/>
            </p:nvSpPr>
            <p:spPr bwMode="auto">
              <a:xfrm>
                <a:off x="10506110" y="1412122"/>
                <a:ext cx="133045" cy="288072"/>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5"/>
              <p:cNvSpPr>
                <a:spLocks/>
              </p:cNvSpPr>
              <p:nvPr/>
            </p:nvSpPr>
            <p:spPr bwMode="auto">
              <a:xfrm>
                <a:off x="10519993" y="1432946"/>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6"/>
              <p:cNvSpPr>
                <a:spLocks/>
              </p:cNvSpPr>
              <p:nvPr/>
            </p:nvSpPr>
            <p:spPr bwMode="auto">
              <a:xfrm>
                <a:off x="10519993" y="1465340"/>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17"/>
              <p:cNvSpPr>
                <a:spLocks/>
              </p:cNvSpPr>
              <p:nvPr/>
            </p:nvSpPr>
            <p:spPr bwMode="auto">
              <a:xfrm>
                <a:off x="10519993" y="1497733"/>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18"/>
              <p:cNvSpPr>
                <a:spLocks/>
              </p:cNvSpPr>
              <p:nvPr/>
            </p:nvSpPr>
            <p:spPr bwMode="auto">
              <a:xfrm>
                <a:off x="10519993" y="1531283"/>
                <a:ext cx="105279" cy="17354"/>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9"/>
              <p:cNvSpPr>
                <a:spLocks/>
              </p:cNvSpPr>
              <p:nvPr/>
            </p:nvSpPr>
            <p:spPr bwMode="auto">
              <a:xfrm>
                <a:off x="10519993" y="1563677"/>
                <a:ext cx="105279" cy="17354"/>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20"/>
              <p:cNvSpPr>
                <a:spLocks/>
              </p:cNvSpPr>
              <p:nvPr/>
            </p:nvSpPr>
            <p:spPr bwMode="auto">
              <a:xfrm>
                <a:off x="10519993" y="1596070"/>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21"/>
              <p:cNvSpPr>
                <a:spLocks/>
              </p:cNvSpPr>
              <p:nvPr/>
            </p:nvSpPr>
            <p:spPr bwMode="auto">
              <a:xfrm>
                <a:off x="10519993" y="1628464"/>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22"/>
              <p:cNvSpPr>
                <a:spLocks/>
              </p:cNvSpPr>
              <p:nvPr/>
            </p:nvSpPr>
            <p:spPr bwMode="auto">
              <a:xfrm>
                <a:off x="10519993" y="1660858"/>
                <a:ext cx="105279" cy="18511"/>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3"/>
              <p:cNvSpPr>
                <a:spLocks noChangeArrowheads="1"/>
              </p:cNvSpPr>
              <p:nvPr/>
            </p:nvSpPr>
            <p:spPr bwMode="auto">
              <a:xfrm>
                <a:off x="10605604" y="1436416"/>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Oval 24"/>
              <p:cNvSpPr>
                <a:spLocks noChangeArrowheads="1"/>
              </p:cNvSpPr>
              <p:nvPr/>
            </p:nvSpPr>
            <p:spPr bwMode="auto">
              <a:xfrm>
                <a:off x="10605604" y="1469967"/>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25"/>
              <p:cNvSpPr>
                <a:spLocks noChangeArrowheads="1"/>
              </p:cNvSpPr>
              <p:nvPr/>
            </p:nvSpPr>
            <p:spPr bwMode="auto">
              <a:xfrm>
                <a:off x="10605604" y="150236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Oval 26"/>
              <p:cNvSpPr>
                <a:spLocks noChangeArrowheads="1"/>
              </p:cNvSpPr>
              <p:nvPr/>
            </p:nvSpPr>
            <p:spPr bwMode="auto">
              <a:xfrm>
                <a:off x="10605604" y="1534754"/>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27"/>
              <p:cNvSpPr>
                <a:spLocks noChangeArrowheads="1"/>
              </p:cNvSpPr>
              <p:nvPr/>
            </p:nvSpPr>
            <p:spPr bwMode="auto">
              <a:xfrm>
                <a:off x="10605604" y="1567148"/>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Oval 28"/>
              <p:cNvSpPr>
                <a:spLocks noChangeArrowheads="1"/>
              </p:cNvSpPr>
              <p:nvPr/>
            </p:nvSpPr>
            <p:spPr bwMode="auto">
              <a:xfrm>
                <a:off x="10605604" y="159954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29"/>
              <p:cNvSpPr>
                <a:spLocks noChangeArrowheads="1"/>
              </p:cNvSpPr>
              <p:nvPr/>
            </p:nvSpPr>
            <p:spPr bwMode="auto">
              <a:xfrm>
                <a:off x="10605604" y="1631935"/>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Oval 30"/>
              <p:cNvSpPr>
                <a:spLocks noChangeArrowheads="1"/>
              </p:cNvSpPr>
              <p:nvPr/>
            </p:nvSpPr>
            <p:spPr bwMode="auto">
              <a:xfrm>
                <a:off x="10605604" y="1665485"/>
                <a:ext cx="10413" cy="92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1"/>
              <p:cNvSpPr>
                <a:spLocks noChangeArrowheads="1"/>
              </p:cNvSpPr>
              <p:nvPr/>
            </p:nvSpPr>
            <p:spPr bwMode="auto">
              <a:xfrm>
                <a:off x="10658822" y="1412122"/>
                <a:ext cx="133045" cy="288072"/>
              </a:xfrm>
              <a:prstGeom prst="rect">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32"/>
              <p:cNvSpPr>
                <a:spLocks/>
              </p:cNvSpPr>
              <p:nvPr/>
            </p:nvSpPr>
            <p:spPr bwMode="auto">
              <a:xfrm>
                <a:off x="10672705" y="1432946"/>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33"/>
              <p:cNvSpPr>
                <a:spLocks/>
              </p:cNvSpPr>
              <p:nvPr/>
            </p:nvSpPr>
            <p:spPr bwMode="auto">
              <a:xfrm>
                <a:off x="10672705" y="1465340"/>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34"/>
              <p:cNvSpPr>
                <a:spLocks/>
              </p:cNvSpPr>
              <p:nvPr/>
            </p:nvSpPr>
            <p:spPr bwMode="auto">
              <a:xfrm>
                <a:off x="10672705" y="1497733"/>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35"/>
              <p:cNvSpPr>
                <a:spLocks/>
              </p:cNvSpPr>
              <p:nvPr/>
            </p:nvSpPr>
            <p:spPr bwMode="auto">
              <a:xfrm>
                <a:off x="10672705" y="1531283"/>
                <a:ext cx="105279" cy="17354"/>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36"/>
              <p:cNvSpPr>
                <a:spLocks/>
              </p:cNvSpPr>
              <p:nvPr/>
            </p:nvSpPr>
            <p:spPr bwMode="auto">
              <a:xfrm>
                <a:off x="10672705" y="1563677"/>
                <a:ext cx="105279" cy="17354"/>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7"/>
              <p:cNvSpPr>
                <a:spLocks/>
              </p:cNvSpPr>
              <p:nvPr/>
            </p:nvSpPr>
            <p:spPr bwMode="auto">
              <a:xfrm>
                <a:off x="10672705" y="1596070"/>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38"/>
              <p:cNvSpPr>
                <a:spLocks/>
              </p:cNvSpPr>
              <p:nvPr/>
            </p:nvSpPr>
            <p:spPr bwMode="auto">
              <a:xfrm>
                <a:off x="10672705" y="1628464"/>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39"/>
              <p:cNvSpPr>
                <a:spLocks/>
              </p:cNvSpPr>
              <p:nvPr/>
            </p:nvSpPr>
            <p:spPr bwMode="auto">
              <a:xfrm>
                <a:off x="10672705" y="1660858"/>
                <a:ext cx="105279" cy="18511"/>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Oval 40"/>
              <p:cNvSpPr>
                <a:spLocks noChangeArrowheads="1"/>
              </p:cNvSpPr>
              <p:nvPr/>
            </p:nvSpPr>
            <p:spPr bwMode="auto">
              <a:xfrm>
                <a:off x="10758317" y="1436416"/>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Oval 41"/>
              <p:cNvSpPr>
                <a:spLocks noChangeArrowheads="1"/>
              </p:cNvSpPr>
              <p:nvPr/>
            </p:nvSpPr>
            <p:spPr bwMode="auto">
              <a:xfrm>
                <a:off x="10758317" y="1469967"/>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Oval 42"/>
              <p:cNvSpPr>
                <a:spLocks noChangeArrowheads="1"/>
              </p:cNvSpPr>
              <p:nvPr/>
            </p:nvSpPr>
            <p:spPr bwMode="auto">
              <a:xfrm>
                <a:off x="10758317" y="150236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Oval 43"/>
              <p:cNvSpPr>
                <a:spLocks noChangeArrowheads="1"/>
              </p:cNvSpPr>
              <p:nvPr/>
            </p:nvSpPr>
            <p:spPr bwMode="auto">
              <a:xfrm>
                <a:off x="10758317" y="1534754"/>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Oval 44"/>
              <p:cNvSpPr>
                <a:spLocks noChangeArrowheads="1"/>
              </p:cNvSpPr>
              <p:nvPr/>
            </p:nvSpPr>
            <p:spPr bwMode="auto">
              <a:xfrm>
                <a:off x="10758317" y="1567148"/>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Oval 45"/>
              <p:cNvSpPr>
                <a:spLocks noChangeArrowheads="1"/>
              </p:cNvSpPr>
              <p:nvPr/>
            </p:nvSpPr>
            <p:spPr bwMode="auto">
              <a:xfrm>
                <a:off x="10758317" y="1599541"/>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Oval 46"/>
              <p:cNvSpPr>
                <a:spLocks noChangeArrowheads="1"/>
              </p:cNvSpPr>
              <p:nvPr/>
            </p:nvSpPr>
            <p:spPr bwMode="auto">
              <a:xfrm>
                <a:off x="10758317" y="1631935"/>
                <a:ext cx="10413" cy="10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Oval 47"/>
              <p:cNvSpPr>
                <a:spLocks noChangeArrowheads="1"/>
              </p:cNvSpPr>
              <p:nvPr/>
            </p:nvSpPr>
            <p:spPr bwMode="auto">
              <a:xfrm>
                <a:off x="10758317" y="1665485"/>
                <a:ext cx="10413" cy="92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48"/>
              <p:cNvSpPr>
                <a:spLocks/>
              </p:cNvSpPr>
              <p:nvPr/>
            </p:nvSpPr>
            <p:spPr bwMode="auto">
              <a:xfrm>
                <a:off x="10202999" y="2081974"/>
                <a:ext cx="488217" cy="244109"/>
              </a:xfrm>
              <a:custGeom>
                <a:avLst/>
                <a:gdLst>
                  <a:gd name="T0" fmla="*/ 34 w 1056"/>
                  <a:gd name="T1" fmla="*/ 527 h 527"/>
                  <a:gd name="T2" fmla="*/ 0 w 1056"/>
                  <a:gd name="T3" fmla="*/ 409 h 527"/>
                  <a:gd name="T4" fmla="*/ 218 w 1056"/>
                  <a:gd name="T5" fmla="*/ 191 h 527"/>
                  <a:gd name="T6" fmla="*/ 280 w 1056"/>
                  <a:gd name="T7" fmla="*/ 199 h 527"/>
                  <a:gd name="T8" fmla="*/ 576 w 1056"/>
                  <a:gd name="T9" fmla="*/ 0 h 527"/>
                  <a:gd name="T10" fmla="*/ 895 w 1056"/>
                  <a:gd name="T11" fmla="*/ 301 h 527"/>
                  <a:gd name="T12" fmla="*/ 1056 w 1056"/>
                  <a:gd name="T13" fmla="*/ 467 h 527"/>
                  <a:gd name="T14" fmla="*/ 1045 w 1056"/>
                  <a:gd name="T15" fmla="*/ 527 h 527"/>
                  <a:gd name="T16" fmla="*/ 34 w 1056"/>
                  <a:gd name="T17"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527">
                    <a:moveTo>
                      <a:pt x="34" y="527"/>
                    </a:moveTo>
                    <a:cubicBezTo>
                      <a:pt x="12" y="493"/>
                      <a:pt x="0" y="452"/>
                      <a:pt x="0" y="409"/>
                    </a:cubicBezTo>
                    <a:cubicBezTo>
                      <a:pt x="0" y="288"/>
                      <a:pt x="98" y="191"/>
                      <a:pt x="218" y="191"/>
                    </a:cubicBezTo>
                    <a:cubicBezTo>
                      <a:pt x="240" y="191"/>
                      <a:pt x="260" y="194"/>
                      <a:pt x="280" y="199"/>
                    </a:cubicBezTo>
                    <a:cubicBezTo>
                      <a:pt x="327" y="83"/>
                      <a:pt x="442" y="0"/>
                      <a:pt x="576" y="0"/>
                    </a:cubicBezTo>
                    <a:cubicBezTo>
                      <a:pt x="746" y="0"/>
                      <a:pt x="885" y="133"/>
                      <a:pt x="895" y="301"/>
                    </a:cubicBezTo>
                    <a:cubicBezTo>
                      <a:pt x="984" y="303"/>
                      <a:pt x="1056" y="377"/>
                      <a:pt x="1056" y="467"/>
                    </a:cubicBezTo>
                    <a:cubicBezTo>
                      <a:pt x="1056" y="488"/>
                      <a:pt x="1052" y="508"/>
                      <a:pt x="1045" y="527"/>
                    </a:cubicBezTo>
                    <a:lnTo>
                      <a:pt x="34" y="527"/>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49"/>
              <p:cNvSpPr>
                <a:spLocks/>
              </p:cNvSpPr>
              <p:nvPr/>
            </p:nvSpPr>
            <p:spPr bwMode="auto">
              <a:xfrm>
                <a:off x="10823104" y="2059993"/>
                <a:ext cx="119162" cy="101808"/>
              </a:xfrm>
              <a:custGeom>
                <a:avLst/>
                <a:gdLst>
                  <a:gd name="T0" fmla="*/ 82 w 103"/>
                  <a:gd name="T1" fmla="*/ 88 h 88"/>
                  <a:gd name="T2" fmla="*/ 103 w 103"/>
                  <a:gd name="T3" fmla="*/ 59 h 88"/>
                  <a:gd name="T4" fmla="*/ 21 w 103"/>
                  <a:gd name="T5" fmla="*/ 0 h 88"/>
                  <a:gd name="T6" fmla="*/ 0 w 103"/>
                  <a:gd name="T7" fmla="*/ 29 h 88"/>
                  <a:gd name="T8" fmla="*/ 82 w 103"/>
                  <a:gd name="T9" fmla="*/ 88 h 88"/>
                </a:gdLst>
                <a:ahLst/>
                <a:cxnLst>
                  <a:cxn ang="0">
                    <a:pos x="T0" y="T1"/>
                  </a:cxn>
                  <a:cxn ang="0">
                    <a:pos x="T2" y="T3"/>
                  </a:cxn>
                  <a:cxn ang="0">
                    <a:pos x="T4" y="T5"/>
                  </a:cxn>
                  <a:cxn ang="0">
                    <a:pos x="T6" y="T7"/>
                  </a:cxn>
                  <a:cxn ang="0">
                    <a:pos x="T8" y="T9"/>
                  </a:cxn>
                </a:cxnLst>
                <a:rect l="0" t="0" r="r" b="b"/>
                <a:pathLst>
                  <a:path w="103" h="88">
                    <a:moveTo>
                      <a:pt x="82" y="88"/>
                    </a:moveTo>
                    <a:lnTo>
                      <a:pt x="103" y="59"/>
                    </a:lnTo>
                    <a:lnTo>
                      <a:pt x="21" y="0"/>
                    </a:lnTo>
                    <a:lnTo>
                      <a:pt x="0" y="29"/>
                    </a:lnTo>
                    <a:lnTo>
                      <a:pt x="8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50"/>
              <p:cNvSpPr>
                <a:spLocks/>
              </p:cNvSpPr>
              <p:nvPr/>
            </p:nvSpPr>
            <p:spPr bwMode="auto">
              <a:xfrm>
                <a:off x="10375379" y="1376257"/>
                <a:ext cx="233696" cy="166595"/>
              </a:xfrm>
              <a:custGeom>
                <a:avLst/>
                <a:gdLst>
                  <a:gd name="T0" fmla="*/ 377 w 504"/>
                  <a:gd name="T1" fmla="*/ 24 h 359"/>
                  <a:gd name="T2" fmla="*/ 187 w 504"/>
                  <a:gd name="T3" fmla="*/ 126 h 359"/>
                  <a:gd name="T4" fmla="*/ 193 w 504"/>
                  <a:gd name="T5" fmla="*/ 227 h 359"/>
                  <a:gd name="T6" fmla="*/ 107 w 504"/>
                  <a:gd name="T7" fmla="*/ 270 h 359"/>
                  <a:gd name="T8" fmla="*/ 17 w 504"/>
                  <a:gd name="T9" fmla="*/ 315 h 359"/>
                  <a:gd name="T10" fmla="*/ 8 w 504"/>
                  <a:gd name="T11" fmla="*/ 340 h 359"/>
                  <a:gd name="T12" fmla="*/ 9 w 504"/>
                  <a:gd name="T13" fmla="*/ 343 h 359"/>
                  <a:gd name="T14" fmla="*/ 35 w 504"/>
                  <a:gd name="T15" fmla="*/ 350 h 359"/>
                  <a:gd name="T16" fmla="*/ 212 w 504"/>
                  <a:gd name="T17" fmla="*/ 262 h 359"/>
                  <a:gd name="T18" fmla="*/ 290 w 504"/>
                  <a:gd name="T19" fmla="*/ 316 h 359"/>
                  <a:gd name="T20" fmla="*/ 480 w 504"/>
                  <a:gd name="T21" fmla="*/ 213 h 359"/>
                  <a:gd name="T22" fmla="*/ 377 w 504"/>
                  <a:gd name="T23" fmla="*/ 2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377" y="24"/>
                    </a:moveTo>
                    <a:cubicBezTo>
                      <a:pt x="296" y="0"/>
                      <a:pt x="211" y="46"/>
                      <a:pt x="187" y="126"/>
                    </a:cubicBezTo>
                    <a:cubicBezTo>
                      <a:pt x="177" y="161"/>
                      <a:pt x="180" y="196"/>
                      <a:pt x="193" y="227"/>
                    </a:cubicBezTo>
                    <a:cubicBezTo>
                      <a:pt x="107" y="270"/>
                      <a:pt x="107" y="270"/>
                      <a:pt x="107" y="270"/>
                    </a:cubicBezTo>
                    <a:cubicBezTo>
                      <a:pt x="17" y="315"/>
                      <a:pt x="17" y="315"/>
                      <a:pt x="17" y="315"/>
                    </a:cubicBezTo>
                    <a:cubicBezTo>
                      <a:pt x="17" y="315"/>
                      <a:pt x="0" y="323"/>
                      <a:pt x="8" y="340"/>
                    </a:cubicBezTo>
                    <a:cubicBezTo>
                      <a:pt x="9" y="343"/>
                      <a:pt x="9" y="343"/>
                      <a:pt x="9" y="343"/>
                    </a:cubicBezTo>
                    <a:cubicBezTo>
                      <a:pt x="9" y="343"/>
                      <a:pt x="17" y="359"/>
                      <a:pt x="35" y="350"/>
                    </a:cubicBezTo>
                    <a:cubicBezTo>
                      <a:pt x="212" y="262"/>
                      <a:pt x="212" y="262"/>
                      <a:pt x="212" y="262"/>
                    </a:cubicBezTo>
                    <a:cubicBezTo>
                      <a:pt x="231" y="287"/>
                      <a:pt x="258" y="306"/>
                      <a:pt x="290" y="316"/>
                    </a:cubicBezTo>
                    <a:cubicBezTo>
                      <a:pt x="371" y="340"/>
                      <a:pt x="456" y="294"/>
                      <a:pt x="480" y="213"/>
                    </a:cubicBezTo>
                    <a:cubicBezTo>
                      <a:pt x="504" y="132"/>
                      <a:pt x="458" y="47"/>
                      <a:pt x="377" y="24"/>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51"/>
              <p:cNvSpPr>
                <a:spLocks/>
              </p:cNvSpPr>
              <p:nvPr/>
            </p:nvSpPr>
            <p:spPr bwMode="auto">
              <a:xfrm>
                <a:off x="10463304" y="1387826"/>
                <a:ext cx="133045" cy="134202"/>
              </a:xfrm>
              <a:custGeom>
                <a:avLst/>
                <a:gdLst>
                  <a:gd name="T0" fmla="*/ 107 w 288"/>
                  <a:gd name="T1" fmla="*/ 267 h 288"/>
                  <a:gd name="T2" fmla="*/ 267 w 288"/>
                  <a:gd name="T3" fmla="*/ 180 h 288"/>
                  <a:gd name="T4" fmla="*/ 180 w 288"/>
                  <a:gd name="T5" fmla="*/ 20 h 288"/>
                  <a:gd name="T6" fmla="*/ 20 w 288"/>
                  <a:gd name="T7" fmla="*/ 107 h 288"/>
                  <a:gd name="T8" fmla="*/ 107 w 288"/>
                  <a:gd name="T9" fmla="*/ 267 h 288"/>
                </a:gdLst>
                <a:ahLst/>
                <a:cxnLst>
                  <a:cxn ang="0">
                    <a:pos x="T0" y="T1"/>
                  </a:cxn>
                  <a:cxn ang="0">
                    <a:pos x="T2" y="T3"/>
                  </a:cxn>
                  <a:cxn ang="0">
                    <a:pos x="T4" y="T5"/>
                  </a:cxn>
                  <a:cxn ang="0">
                    <a:pos x="T6" y="T7"/>
                  </a:cxn>
                  <a:cxn ang="0">
                    <a:pos x="T8" y="T9"/>
                  </a:cxn>
                </a:cxnLst>
                <a:rect l="0" t="0" r="r" b="b"/>
                <a:pathLst>
                  <a:path w="288" h="288">
                    <a:moveTo>
                      <a:pt x="107" y="267"/>
                    </a:moveTo>
                    <a:cubicBezTo>
                      <a:pt x="175" y="288"/>
                      <a:pt x="247" y="249"/>
                      <a:pt x="267" y="180"/>
                    </a:cubicBezTo>
                    <a:cubicBezTo>
                      <a:pt x="288" y="112"/>
                      <a:pt x="249" y="40"/>
                      <a:pt x="180" y="20"/>
                    </a:cubicBezTo>
                    <a:cubicBezTo>
                      <a:pt x="112" y="0"/>
                      <a:pt x="40" y="39"/>
                      <a:pt x="20" y="107"/>
                    </a:cubicBezTo>
                    <a:cubicBezTo>
                      <a:pt x="0" y="175"/>
                      <a:pt x="39" y="247"/>
                      <a:pt x="107" y="267"/>
                    </a:cubicBezTo>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52"/>
              <p:cNvSpPr>
                <a:spLocks noEditPoints="1"/>
              </p:cNvSpPr>
              <p:nvPr/>
            </p:nvSpPr>
            <p:spPr bwMode="auto">
              <a:xfrm>
                <a:off x="10398517" y="1387826"/>
                <a:ext cx="262620" cy="134202"/>
              </a:xfrm>
              <a:custGeom>
                <a:avLst/>
                <a:gdLst>
                  <a:gd name="T0" fmla="*/ 27 w 567"/>
                  <a:gd name="T1" fmla="*/ 0 h 288"/>
                  <a:gd name="T2" fmla="*/ 0 w 567"/>
                  <a:gd name="T3" fmla="*/ 66 h 288"/>
                  <a:gd name="T4" fmla="*/ 36 w 567"/>
                  <a:gd name="T5" fmla="*/ 152 h 288"/>
                  <a:gd name="T6" fmla="*/ 18 w 567"/>
                  <a:gd name="T7" fmla="*/ 117 h 288"/>
                  <a:gd name="T8" fmla="*/ 36 w 567"/>
                  <a:gd name="T9" fmla="*/ 279 h 288"/>
                  <a:gd name="T10" fmla="*/ 36 w 567"/>
                  <a:gd name="T11" fmla="*/ 217 h 288"/>
                  <a:gd name="T12" fmla="*/ 101 w 567"/>
                  <a:gd name="T13" fmla="*/ 61 h 288"/>
                  <a:gd name="T14" fmla="*/ 101 w 567"/>
                  <a:gd name="T15" fmla="*/ 0 h 288"/>
                  <a:gd name="T16" fmla="*/ 110 w 567"/>
                  <a:gd name="T17" fmla="*/ 174 h 288"/>
                  <a:gd name="T18" fmla="*/ 70 w 567"/>
                  <a:gd name="T19" fmla="*/ 108 h 288"/>
                  <a:gd name="T20" fmla="*/ 70 w 567"/>
                  <a:gd name="T21" fmla="*/ 179 h 288"/>
                  <a:gd name="T22" fmla="*/ 101 w 567"/>
                  <a:gd name="T23" fmla="*/ 279 h 288"/>
                  <a:gd name="T24" fmla="*/ 83 w 567"/>
                  <a:gd name="T25" fmla="*/ 279 h 288"/>
                  <a:gd name="T26" fmla="*/ 140 w 567"/>
                  <a:gd name="T27" fmla="*/ 61 h 288"/>
                  <a:gd name="T28" fmla="*/ 140 w 567"/>
                  <a:gd name="T29" fmla="*/ 0 h 288"/>
                  <a:gd name="T30" fmla="*/ 175 w 567"/>
                  <a:gd name="T31" fmla="*/ 152 h 288"/>
                  <a:gd name="T32" fmla="*/ 131 w 567"/>
                  <a:gd name="T33" fmla="*/ 113 h 288"/>
                  <a:gd name="T34" fmla="*/ 171 w 567"/>
                  <a:gd name="T35" fmla="*/ 179 h 288"/>
                  <a:gd name="T36" fmla="*/ 175 w 567"/>
                  <a:gd name="T37" fmla="*/ 279 h 288"/>
                  <a:gd name="T38" fmla="*/ 166 w 567"/>
                  <a:gd name="T39" fmla="*/ 288 h 288"/>
                  <a:gd name="T40" fmla="*/ 223 w 567"/>
                  <a:gd name="T41" fmla="*/ 61 h 288"/>
                  <a:gd name="T42" fmla="*/ 200 w 567"/>
                  <a:gd name="T43" fmla="*/ 61 h 288"/>
                  <a:gd name="T44" fmla="*/ 205 w 567"/>
                  <a:gd name="T45" fmla="*/ 117 h 288"/>
                  <a:gd name="T46" fmla="*/ 196 w 567"/>
                  <a:gd name="T47" fmla="*/ 117 h 288"/>
                  <a:gd name="T48" fmla="*/ 205 w 567"/>
                  <a:gd name="T49" fmla="*/ 226 h 288"/>
                  <a:gd name="T50" fmla="*/ 196 w 567"/>
                  <a:gd name="T51" fmla="*/ 226 h 288"/>
                  <a:gd name="T52" fmla="*/ 270 w 567"/>
                  <a:gd name="T53" fmla="*/ 9 h 288"/>
                  <a:gd name="T54" fmla="*/ 261 w 567"/>
                  <a:gd name="T55" fmla="*/ 9 h 288"/>
                  <a:gd name="T56" fmla="*/ 301 w 567"/>
                  <a:gd name="T57" fmla="*/ 147 h 288"/>
                  <a:gd name="T58" fmla="*/ 266 w 567"/>
                  <a:gd name="T59" fmla="*/ 117 h 288"/>
                  <a:gd name="T60" fmla="*/ 306 w 567"/>
                  <a:gd name="T61" fmla="*/ 174 h 288"/>
                  <a:gd name="T62" fmla="*/ 306 w 567"/>
                  <a:gd name="T63" fmla="*/ 226 h 288"/>
                  <a:gd name="T64" fmla="*/ 306 w 567"/>
                  <a:gd name="T65" fmla="*/ 279 h 288"/>
                  <a:gd name="T66" fmla="*/ 353 w 567"/>
                  <a:gd name="T67" fmla="*/ 0 h 288"/>
                  <a:gd name="T68" fmla="*/ 326 w 567"/>
                  <a:gd name="T69" fmla="*/ 66 h 288"/>
                  <a:gd name="T70" fmla="*/ 362 w 567"/>
                  <a:gd name="T71" fmla="*/ 117 h 288"/>
                  <a:gd name="T72" fmla="*/ 326 w 567"/>
                  <a:gd name="T73" fmla="*/ 170 h 288"/>
                  <a:gd name="T74" fmla="*/ 362 w 567"/>
                  <a:gd name="T75" fmla="*/ 260 h 288"/>
                  <a:gd name="T76" fmla="*/ 344 w 567"/>
                  <a:gd name="T77" fmla="*/ 226 h 288"/>
                  <a:gd name="T78" fmla="*/ 427 w 567"/>
                  <a:gd name="T79" fmla="*/ 61 h 288"/>
                  <a:gd name="T80" fmla="*/ 427 w 567"/>
                  <a:gd name="T81" fmla="*/ 0 h 288"/>
                  <a:gd name="T82" fmla="*/ 427 w 567"/>
                  <a:gd name="T83" fmla="*/ 170 h 288"/>
                  <a:gd name="T84" fmla="*/ 427 w 567"/>
                  <a:gd name="T85" fmla="*/ 108 h 288"/>
                  <a:gd name="T86" fmla="*/ 436 w 567"/>
                  <a:gd name="T87" fmla="*/ 283 h 288"/>
                  <a:gd name="T88" fmla="*/ 396 w 567"/>
                  <a:gd name="T89" fmla="*/ 217 h 288"/>
                  <a:gd name="T90" fmla="*/ 396 w 567"/>
                  <a:gd name="T91" fmla="*/ 288 h 288"/>
                  <a:gd name="T92" fmla="*/ 493 w 567"/>
                  <a:gd name="T93" fmla="*/ 61 h 288"/>
                  <a:gd name="T94" fmla="*/ 475 w 567"/>
                  <a:gd name="T95" fmla="*/ 61 h 288"/>
                  <a:gd name="T96" fmla="*/ 502 w 567"/>
                  <a:gd name="T97" fmla="*/ 152 h 288"/>
                  <a:gd name="T98" fmla="*/ 457 w 567"/>
                  <a:gd name="T99" fmla="*/ 113 h 288"/>
                  <a:gd name="T100" fmla="*/ 497 w 567"/>
                  <a:gd name="T101" fmla="*/ 179 h 288"/>
                  <a:gd name="T102" fmla="*/ 502 w 567"/>
                  <a:gd name="T103" fmla="*/ 279 h 288"/>
                  <a:gd name="T104" fmla="*/ 493 w 567"/>
                  <a:gd name="T105" fmla="*/ 288 h 288"/>
                  <a:gd name="T106" fmla="*/ 549 w 567"/>
                  <a:gd name="T107" fmla="*/ 61 h 288"/>
                  <a:gd name="T108" fmla="*/ 527 w 567"/>
                  <a:gd name="T109" fmla="*/ 61 h 288"/>
                  <a:gd name="T110" fmla="*/ 531 w 567"/>
                  <a:gd name="T111" fmla="*/ 117 h 288"/>
                  <a:gd name="T112" fmla="*/ 522 w 567"/>
                  <a:gd name="T113" fmla="*/ 117 h 288"/>
                  <a:gd name="T114" fmla="*/ 562 w 567"/>
                  <a:gd name="T115" fmla="*/ 256 h 288"/>
                  <a:gd name="T116" fmla="*/ 527 w 567"/>
                  <a:gd name="T117" fmla="*/ 226 h 288"/>
                  <a:gd name="T118" fmla="*/ 567 w 567"/>
                  <a:gd name="T119" fmla="*/ 28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3"/>
                      <a:pt x="45" y="43"/>
                      <a:pt x="45" y="43"/>
                    </a:cubicBezTo>
                    <a:cubicBezTo>
                      <a:pt x="45" y="40"/>
                      <a:pt x="44" y="38"/>
                      <a:pt x="40" y="38"/>
                    </a:cubicBezTo>
                    <a:cubicBezTo>
                      <a:pt x="37" y="38"/>
                      <a:pt x="36" y="40"/>
                      <a:pt x="36" y="43"/>
                    </a:cubicBezTo>
                    <a:cubicBezTo>
                      <a:pt x="36" y="61"/>
                      <a:pt x="36" y="61"/>
                      <a:pt x="36" y="61"/>
                    </a:cubicBezTo>
                    <a:cubicBezTo>
                      <a:pt x="27" y="61"/>
                      <a:pt x="27" y="61"/>
                      <a:pt x="27" y="61"/>
                    </a:cubicBezTo>
                    <a:cubicBezTo>
                      <a:pt x="27" y="0"/>
                      <a:pt x="27" y="0"/>
                      <a:pt x="27" y="0"/>
                    </a:cubicBezTo>
                    <a:cubicBezTo>
                      <a:pt x="5" y="0"/>
                      <a:pt x="5" y="0"/>
                      <a:pt x="5" y="0"/>
                    </a:cubicBezTo>
                    <a:cubicBezTo>
                      <a:pt x="2" y="0"/>
                      <a:pt x="0" y="1"/>
                      <a:pt x="0" y="4"/>
                    </a:cubicBezTo>
                    <a:cubicBezTo>
                      <a:pt x="0" y="7"/>
                      <a:pt x="2" y="9"/>
                      <a:pt x="5" y="9"/>
                    </a:cubicBezTo>
                    <a:cubicBezTo>
                      <a:pt x="18" y="9"/>
                      <a:pt x="18" y="9"/>
                      <a:pt x="18" y="9"/>
                    </a:cubicBezTo>
                    <a:cubicBezTo>
                      <a:pt x="18" y="61"/>
                      <a:pt x="18" y="61"/>
                      <a:pt x="18" y="61"/>
                    </a:cubicBezTo>
                    <a:cubicBezTo>
                      <a:pt x="5" y="61"/>
                      <a:pt x="5" y="61"/>
                      <a:pt x="5" y="61"/>
                    </a:cubicBezTo>
                    <a:cubicBezTo>
                      <a:pt x="2" y="61"/>
                      <a:pt x="0" y="62"/>
                      <a:pt x="0" y="66"/>
                    </a:cubicBezTo>
                    <a:cubicBezTo>
                      <a:pt x="0" y="69"/>
                      <a:pt x="2" y="70"/>
                      <a:pt x="5" y="70"/>
                    </a:cubicBezTo>
                    <a:cubicBezTo>
                      <a:pt x="40" y="70"/>
                      <a:pt x="40" y="70"/>
                      <a:pt x="40" y="70"/>
                    </a:cubicBezTo>
                    <a:cubicBezTo>
                      <a:pt x="43" y="70"/>
                      <a:pt x="45" y="69"/>
                      <a:pt x="45" y="66"/>
                    </a:cubicBezTo>
                    <a:moveTo>
                      <a:pt x="45" y="174"/>
                    </a:moveTo>
                    <a:cubicBezTo>
                      <a:pt x="45" y="152"/>
                      <a:pt x="45" y="152"/>
                      <a:pt x="45" y="152"/>
                    </a:cubicBezTo>
                    <a:cubicBezTo>
                      <a:pt x="45" y="149"/>
                      <a:pt x="44" y="147"/>
                      <a:pt x="40" y="147"/>
                    </a:cubicBezTo>
                    <a:cubicBezTo>
                      <a:pt x="37" y="147"/>
                      <a:pt x="36" y="149"/>
                      <a:pt x="36" y="152"/>
                    </a:cubicBezTo>
                    <a:cubicBezTo>
                      <a:pt x="36" y="170"/>
                      <a:pt x="36" y="170"/>
                      <a:pt x="36" y="170"/>
                    </a:cubicBezTo>
                    <a:cubicBezTo>
                      <a:pt x="27" y="170"/>
                      <a:pt x="27" y="170"/>
                      <a:pt x="27" y="170"/>
                    </a:cubicBezTo>
                    <a:cubicBezTo>
                      <a:pt x="27" y="108"/>
                      <a:pt x="27" y="108"/>
                      <a:pt x="27" y="108"/>
                    </a:cubicBezTo>
                    <a:cubicBezTo>
                      <a:pt x="5" y="108"/>
                      <a:pt x="5" y="108"/>
                      <a:pt x="5" y="108"/>
                    </a:cubicBezTo>
                    <a:cubicBezTo>
                      <a:pt x="2" y="108"/>
                      <a:pt x="0" y="110"/>
                      <a:pt x="0" y="113"/>
                    </a:cubicBezTo>
                    <a:cubicBezTo>
                      <a:pt x="0" y="116"/>
                      <a:pt x="2" y="117"/>
                      <a:pt x="5" y="117"/>
                    </a:cubicBezTo>
                    <a:cubicBezTo>
                      <a:pt x="18" y="117"/>
                      <a:pt x="18" y="117"/>
                      <a:pt x="18" y="117"/>
                    </a:cubicBezTo>
                    <a:cubicBezTo>
                      <a:pt x="18" y="170"/>
                      <a:pt x="18" y="170"/>
                      <a:pt x="18" y="170"/>
                    </a:cubicBezTo>
                    <a:cubicBezTo>
                      <a:pt x="5" y="170"/>
                      <a:pt x="5" y="170"/>
                      <a:pt x="5" y="170"/>
                    </a:cubicBezTo>
                    <a:cubicBezTo>
                      <a:pt x="2" y="170"/>
                      <a:pt x="0" y="171"/>
                      <a:pt x="0" y="174"/>
                    </a:cubicBezTo>
                    <a:cubicBezTo>
                      <a:pt x="0" y="178"/>
                      <a:pt x="2" y="179"/>
                      <a:pt x="5" y="179"/>
                    </a:cubicBezTo>
                    <a:cubicBezTo>
                      <a:pt x="40" y="179"/>
                      <a:pt x="40" y="179"/>
                      <a:pt x="40" y="179"/>
                    </a:cubicBezTo>
                    <a:cubicBezTo>
                      <a:pt x="43" y="179"/>
                      <a:pt x="45" y="178"/>
                      <a:pt x="45" y="174"/>
                    </a:cubicBezTo>
                    <a:moveTo>
                      <a:pt x="36" y="279"/>
                    </a:moveTo>
                    <a:cubicBezTo>
                      <a:pt x="9" y="279"/>
                      <a:pt x="9" y="279"/>
                      <a:pt x="9" y="279"/>
                    </a:cubicBezTo>
                    <a:cubicBezTo>
                      <a:pt x="9" y="226"/>
                      <a:pt x="9" y="226"/>
                      <a:pt x="9" y="226"/>
                    </a:cubicBezTo>
                    <a:cubicBezTo>
                      <a:pt x="36" y="226"/>
                      <a:pt x="36" y="226"/>
                      <a:pt x="36" y="226"/>
                    </a:cubicBezTo>
                    <a:lnTo>
                      <a:pt x="36" y="279"/>
                    </a:lnTo>
                    <a:close/>
                    <a:moveTo>
                      <a:pt x="45" y="279"/>
                    </a:moveTo>
                    <a:cubicBezTo>
                      <a:pt x="45" y="226"/>
                      <a:pt x="45" y="226"/>
                      <a:pt x="45" y="226"/>
                    </a:cubicBezTo>
                    <a:cubicBezTo>
                      <a:pt x="45" y="221"/>
                      <a:pt x="41" y="217"/>
                      <a:pt x="36" y="217"/>
                    </a:cubicBezTo>
                    <a:cubicBezTo>
                      <a:pt x="9" y="217"/>
                      <a:pt x="9" y="217"/>
                      <a:pt x="9" y="217"/>
                    </a:cubicBezTo>
                    <a:cubicBezTo>
                      <a:pt x="4" y="217"/>
                      <a:pt x="0" y="221"/>
                      <a:pt x="0" y="226"/>
                    </a:cubicBezTo>
                    <a:cubicBezTo>
                      <a:pt x="0" y="279"/>
                      <a:pt x="0" y="279"/>
                      <a:pt x="0" y="279"/>
                    </a:cubicBezTo>
                    <a:cubicBezTo>
                      <a:pt x="0" y="284"/>
                      <a:pt x="4" y="288"/>
                      <a:pt x="9" y="288"/>
                    </a:cubicBezTo>
                    <a:cubicBezTo>
                      <a:pt x="36" y="288"/>
                      <a:pt x="36" y="288"/>
                      <a:pt x="36" y="288"/>
                    </a:cubicBezTo>
                    <a:cubicBezTo>
                      <a:pt x="41" y="288"/>
                      <a:pt x="45" y="284"/>
                      <a:pt x="45" y="279"/>
                    </a:cubicBezTo>
                    <a:moveTo>
                      <a:pt x="101" y="61"/>
                    </a:moveTo>
                    <a:cubicBezTo>
                      <a:pt x="75" y="61"/>
                      <a:pt x="75" y="61"/>
                      <a:pt x="75" y="61"/>
                    </a:cubicBezTo>
                    <a:cubicBezTo>
                      <a:pt x="75" y="9"/>
                      <a:pt x="75" y="9"/>
                      <a:pt x="75" y="9"/>
                    </a:cubicBezTo>
                    <a:cubicBezTo>
                      <a:pt x="101" y="9"/>
                      <a:pt x="101" y="9"/>
                      <a:pt x="101" y="9"/>
                    </a:cubicBezTo>
                    <a:lnTo>
                      <a:pt x="101" y="61"/>
                    </a:lnTo>
                    <a:close/>
                    <a:moveTo>
                      <a:pt x="110" y="61"/>
                    </a:moveTo>
                    <a:cubicBezTo>
                      <a:pt x="110" y="9"/>
                      <a:pt x="110" y="9"/>
                      <a:pt x="110" y="9"/>
                    </a:cubicBezTo>
                    <a:cubicBezTo>
                      <a:pt x="110" y="4"/>
                      <a:pt x="106" y="0"/>
                      <a:pt x="101" y="0"/>
                    </a:cubicBezTo>
                    <a:cubicBezTo>
                      <a:pt x="75" y="0"/>
                      <a:pt x="75" y="0"/>
                      <a:pt x="75" y="0"/>
                    </a:cubicBezTo>
                    <a:cubicBezTo>
                      <a:pt x="70" y="0"/>
                      <a:pt x="65" y="4"/>
                      <a:pt x="65" y="9"/>
                    </a:cubicBezTo>
                    <a:cubicBezTo>
                      <a:pt x="65" y="61"/>
                      <a:pt x="65" y="61"/>
                      <a:pt x="65" y="61"/>
                    </a:cubicBezTo>
                    <a:cubicBezTo>
                      <a:pt x="65" y="66"/>
                      <a:pt x="69" y="70"/>
                      <a:pt x="75" y="70"/>
                    </a:cubicBezTo>
                    <a:cubicBezTo>
                      <a:pt x="101" y="70"/>
                      <a:pt x="101" y="70"/>
                      <a:pt x="101" y="70"/>
                    </a:cubicBezTo>
                    <a:cubicBezTo>
                      <a:pt x="106" y="70"/>
                      <a:pt x="110" y="66"/>
                      <a:pt x="110" y="61"/>
                    </a:cubicBezTo>
                    <a:moveTo>
                      <a:pt x="110" y="174"/>
                    </a:moveTo>
                    <a:cubicBezTo>
                      <a:pt x="110" y="152"/>
                      <a:pt x="110" y="152"/>
                      <a:pt x="110" y="152"/>
                    </a:cubicBezTo>
                    <a:cubicBezTo>
                      <a:pt x="110" y="149"/>
                      <a:pt x="109" y="147"/>
                      <a:pt x="106" y="147"/>
                    </a:cubicBezTo>
                    <a:cubicBezTo>
                      <a:pt x="102" y="147"/>
                      <a:pt x="101" y="149"/>
                      <a:pt x="101" y="152"/>
                    </a:cubicBezTo>
                    <a:cubicBezTo>
                      <a:pt x="101" y="170"/>
                      <a:pt x="101" y="170"/>
                      <a:pt x="101" y="170"/>
                    </a:cubicBezTo>
                    <a:cubicBezTo>
                      <a:pt x="92" y="170"/>
                      <a:pt x="92" y="170"/>
                      <a:pt x="92" y="170"/>
                    </a:cubicBezTo>
                    <a:cubicBezTo>
                      <a:pt x="92" y="108"/>
                      <a:pt x="92" y="108"/>
                      <a:pt x="92" y="108"/>
                    </a:cubicBezTo>
                    <a:cubicBezTo>
                      <a:pt x="70" y="108"/>
                      <a:pt x="70" y="108"/>
                      <a:pt x="70" y="108"/>
                    </a:cubicBezTo>
                    <a:cubicBezTo>
                      <a:pt x="68" y="108"/>
                      <a:pt x="65" y="110"/>
                      <a:pt x="65" y="113"/>
                    </a:cubicBezTo>
                    <a:cubicBezTo>
                      <a:pt x="65" y="116"/>
                      <a:pt x="68" y="117"/>
                      <a:pt x="70" y="117"/>
                    </a:cubicBezTo>
                    <a:cubicBezTo>
                      <a:pt x="83" y="117"/>
                      <a:pt x="83" y="117"/>
                      <a:pt x="83" y="117"/>
                    </a:cubicBezTo>
                    <a:cubicBezTo>
                      <a:pt x="83" y="170"/>
                      <a:pt x="83" y="170"/>
                      <a:pt x="83" y="170"/>
                    </a:cubicBezTo>
                    <a:cubicBezTo>
                      <a:pt x="70" y="170"/>
                      <a:pt x="70" y="170"/>
                      <a:pt x="70" y="170"/>
                    </a:cubicBezTo>
                    <a:cubicBezTo>
                      <a:pt x="68" y="170"/>
                      <a:pt x="65" y="171"/>
                      <a:pt x="65" y="174"/>
                    </a:cubicBezTo>
                    <a:cubicBezTo>
                      <a:pt x="65" y="178"/>
                      <a:pt x="68" y="179"/>
                      <a:pt x="70" y="179"/>
                    </a:cubicBezTo>
                    <a:cubicBezTo>
                      <a:pt x="106" y="179"/>
                      <a:pt x="106" y="179"/>
                      <a:pt x="106" y="179"/>
                    </a:cubicBezTo>
                    <a:cubicBezTo>
                      <a:pt x="108" y="179"/>
                      <a:pt x="110" y="178"/>
                      <a:pt x="110" y="174"/>
                    </a:cubicBezTo>
                    <a:moveTo>
                      <a:pt x="110" y="283"/>
                    </a:moveTo>
                    <a:cubicBezTo>
                      <a:pt x="110" y="260"/>
                      <a:pt x="110" y="260"/>
                      <a:pt x="110" y="260"/>
                    </a:cubicBezTo>
                    <a:cubicBezTo>
                      <a:pt x="110" y="258"/>
                      <a:pt x="109" y="256"/>
                      <a:pt x="106" y="256"/>
                    </a:cubicBezTo>
                    <a:cubicBezTo>
                      <a:pt x="102" y="256"/>
                      <a:pt x="101" y="258"/>
                      <a:pt x="101" y="260"/>
                    </a:cubicBezTo>
                    <a:cubicBezTo>
                      <a:pt x="101" y="279"/>
                      <a:pt x="101" y="279"/>
                      <a:pt x="101" y="279"/>
                    </a:cubicBezTo>
                    <a:cubicBezTo>
                      <a:pt x="92" y="279"/>
                      <a:pt x="92" y="279"/>
                      <a:pt x="92" y="279"/>
                    </a:cubicBezTo>
                    <a:cubicBezTo>
                      <a:pt x="92" y="217"/>
                      <a:pt x="92" y="217"/>
                      <a:pt x="92" y="217"/>
                    </a:cubicBezTo>
                    <a:cubicBezTo>
                      <a:pt x="70" y="217"/>
                      <a:pt x="70" y="217"/>
                      <a:pt x="70" y="217"/>
                    </a:cubicBezTo>
                    <a:cubicBezTo>
                      <a:pt x="68" y="217"/>
                      <a:pt x="65" y="218"/>
                      <a:pt x="65" y="222"/>
                    </a:cubicBezTo>
                    <a:cubicBezTo>
                      <a:pt x="65" y="225"/>
                      <a:pt x="68" y="226"/>
                      <a:pt x="70" y="226"/>
                    </a:cubicBezTo>
                    <a:cubicBezTo>
                      <a:pt x="83" y="226"/>
                      <a:pt x="83" y="226"/>
                      <a:pt x="83" y="226"/>
                    </a:cubicBezTo>
                    <a:cubicBezTo>
                      <a:pt x="83" y="279"/>
                      <a:pt x="83" y="279"/>
                      <a:pt x="83" y="279"/>
                    </a:cubicBezTo>
                    <a:cubicBezTo>
                      <a:pt x="70" y="279"/>
                      <a:pt x="70" y="279"/>
                      <a:pt x="70" y="279"/>
                    </a:cubicBezTo>
                    <a:cubicBezTo>
                      <a:pt x="68" y="279"/>
                      <a:pt x="65" y="280"/>
                      <a:pt x="65" y="283"/>
                    </a:cubicBezTo>
                    <a:cubicBezTo>
                      <a:pt x="65" y="286"/>
                      <a:pt x="68" y="288"/>
                      <a:pt x="70" y="288"/>
                    </a:cubicBezTo>
                    <a:cubicBezTo>
                      <a:pt x="106" y="288"/>
                      <a:pt x="106" y="288"/>
                      <a:pt x="106" y="288"/>
                    </a:cubicBezTo>
                    <a:cubicBezTo>
                      <a:pt x="108" y="288"/>
                      <a:pt x="110" y="286"/>
                      <a:pt x="110" y="283"/>
                    </a:cubicBezTo>
                    <a:moveTo>
                      <a:pt x="166" y="61"/>
                    </a:moveTo>
                    <a:cubicBezTo>
                      <a:pt x="140" y="61"/>
                      <a:pt x="140" y="61"/>
                      <a:pt x="140" y="61"/>
                    </a:cubicBezTo>
                    <a:cubicBezTo>
                      <a:pt x="140" y="9"/>
                      <a:pt x="140" y="9"/>
                      <a:pt x="140" y="9"/>
                    </a:cubicBezTo>
                    <a:cubicBezTo>
                      <a:pt x="166" y="9"/>
                      <a:pt x="166" y="9"/>
                      <a:pt x="166" y="9"/>
                    </a:cubicBezTo>
                    <a:lnTo>
                      <a:pt x="166" y="61"/>
                    </a:lnTo>
                    <a:close/>
                    <a:moveTo>
                      <a:pt x="175" y="61"/>
                    </a:moveTo>
                    <a:cubicBezTo>
                      <a:pt x="175" y="9"/>
                      <a:pt x="175" y="9"/>
                      <a:pt x="175" y="9"/>
                    </a:cubicBezTo>
                    <a:cubicBezTo>
                      <a:pt x="175" y="4"/>
                      <a:pt x="171" y="0"/>
                      <a:pt x="166" y="0"/>
                    </a:cubicBezTo>
                    <a:cubicBezTo>
                      <a:pt x="140" y="0"/>
                      <a:pt x="140" y="0"/>
                      <a:pt x="140" y="0"/>
                    </a:cubicBezTo>
                    <a:cubicBezTo>
                      <a:pt x="135" y="0"/>
                      <a:pt x="131" y="4"/>
                      <a:pt x="131" y="9"/>
                    </a:cubicBezTo>
                    <a:cubicBezTo>
                      <a:pt x="131" y="61"/>
                      <a:pt x="131" y="61"/>
                      <a:pt x="131" y="61"/>
                    </a:cubicBezTo>
                    <a:cubicBezTo>
                      <a:pt x="131" y="66"/>
                      <a:pt x="135" y="70"/>
                      <a:pt x="140" y="70"/>
                    </a:cubicBezTo>
                    <a:cubicBezTo>
                      <a:pt x="166" y="70"/>
                      <a:pt x="166" y="70"/>
                      <a:pt x="166" y="70"/>
                    </a:cubicBezTo>
                    <a:cubicBezTo>
                      <a:pt x="172" y="70"/>
                      <a:pt x="175" y="66"/>
                      <a:pt x="175" y="61"/>
                    </a:cubicBezTo>
                    <a:moveTo>
                      <a:pt x="175" y="174"/>
                    </a:moveTo>
                    <a:cubicBezTo>
                      <a:pt x="175" y="152"/>
                      <a:pt x="175" y="152"/>
                      <a:pt x="175" y="152"/>
                    </a:cubicBezTo>
                    <a:cubicBezTo>
                      <a:pt x="175" y="149"/>
                      <a:pt x="174" y="147"/>
                      <a:pt x="171" y="147"/>
                    </a:cubicBezTo>
                    <a:cubicBezTo>
                      <a:pt x="168" y="147"/>
                      <a:pt x="166" y="149"/>
                      <a:pt x="166" y="152"/>
                    </a:cubicBezTo>
                    <a:cubicBezTo>
                      <a:pt x="166" y="170"/>
                      <a:pt x="166" y="170"/>
                      <a:pt x="166" y="170"/>
                    </a:cubicBezTo>
                    <a:cubicBezTo>
                      <a:pt x="158" y="170"/>
                      <a:pt x="158" y="170"/>
                      <a:pt x="158" y="170"/>
                    </a:cubicBezTo>
                    <a:cubicBezTo>
                      <a:pt x="158" y="108"/>
                      <a:pt x="158" y="108"/>
                      <a:pt x="158" y="108"/>
                    </a:cubicBezTo>
                    <a:cubicBezTo>
                      <a:pt x="135" y="108"/>
                      <a:pt x="135" y="108"/>
                      <a:pt x="135" y="108"/>
                    </a:cubicBezTo>
                    <a:cubicBezTo>
                      <a:pt x="133" y="108"/>
                      <a:pt x="131" y="110"/>
                      <a:pt x="131" y="113"/>
                    </a:cubicBezTo>
                    <a:cubicBezTo>
                      <a:pt x="131" y="116"/>
                      <a:pt x="133" y="117"/>
                      <a:pt x="135" y="117"/>
                    </a:cubicBezTo>
                    <a:cubicBezTo>
                      <a:pt x="149" y="117"/>
                      <a:pt x="149" y="117"/>
                      <a:pt x="149" y="117"/>
                    </a:cubicBezTo>
                    <a:cubicBezTo>
                      <a:pt x="149" y="170"/>
                      <a:pt x="149" y="170"/>
                      <a:pt x="149" y="170"/>
                    </a:cubicBezTo>
                    <a:cubicBezTo>
                      <a:pt x="135" y="170"/>
                      <a:pt x="135" y="170"/>
                      <a:pt x="135" y="170"/>
                    </a:cubicBezTo>
                    <a:cubicBezTo>
                      <a:pt x="133" y="170"/>
                      <a:pt x="131" y="171"/>
                      <a:pt x="131" y="174"/>
                    </a:cubicBezTo>
                    <a:cubicBezTo>
                      <a:pt x="131" y="178"/>
                      <a:pt x="133" y="179"/>
                      <a:pt x="135" y="179"/>
                    </a:cubicBezTo>
                    <a:cubicBezTo>
                      <a:pt x="171" y="179"/>
                      <a:pt x="171" y="179"/>
                      <a:pt x="171" y="179"/>
                    </a:cubicBezTo>
                    <a:cubicBezTo>
                      <a:pt x="173" y="179"/>
                      <a:pt x="175" y="178"/>
                      <a:pt x="175" y="174"/>
                    </a:cubicBezTo>
                    <a:moveTo>
                      <a:pt x="166" y="279"/>
                    </a:moveTo>
                    <a:cubicBezTo>
                      <a:pt x="140" y="279"/>
                      <a:pt x="140" y="279"/>
                      <a:pt x="140" y="279"/>
                    </a:cubicBezTo>
                    <a:cubicBezTo>
                      <a:pt x="140" y="226"/>
                      <a:pt x="140" y="226"/>
                      <a:pt x="140" y="226"/>
                    </a:cubicBezTo>
                    <a:cubicBezTo>
                      <a:pt x="166" y="226"/>
                      <a:pt x="166" y="226"/>
                      <a:pt x="166" y="226"/>
                    </a:cubicBezTo>
                    <a:lnTo>
                      <a:pt x="166" y="279"/>
                    </a:lnTo>
                    <a:close/>
                    <a:moveTo>
                      <a:pt x="175" y="279"/>
                    </a:moveTo>
                    <a:cubicBezTo>
                      <a:pt x="175" y="226"/>
                      <a:pt x="175" y="226"/>
                      <a:pt x="175" y="226"/>
                    </a:cubicBezTo>
                    <a:cubicBezTo>
                      <a:pt x="175" y="221"/>
                      <a:pt x="171" y="217"/>
                      <a:pt x="166" y="217"/>
                    </a:cubicBezTo>
                    <a:cubicBezTo>
                      <a:pt x="140" y="217"/>
                      <a:pt x="140" y="217"/>
                      <a:pt x="140" y="217"/>
                    </a:cubicBezTo>
                    <a:cubicBezTo>
                      <a:pt x="135" y="217"/>
                      <a:pt x="131" y="221"/>
                      <a:pt x="131" y="226"/>
                    </a:cubicBezTo>
                    <a:cubicBezTo>
                      <a:pt x="131" y="279"/>
                      <a:pt x="131" y="279"/>
                      <a:pt x="131" y="279"/>
                    </a:cubicBezTo>
                    <a:cubicBezTo>
                      <a:pt x="131" y="284"/>
                      <a:pt x="135" y="288"/>
                      <a:pt x="140" y="288"/>
                    </a:cubicBezTo>
                    <a:cubicBezTo>
                      <a:pt x="166" y="288"/>
                      <a:pt x="166" y="288"/>
                      <a:pt x="166" y="288"/>
                    </a:cubicBezTo>
                    <a:cubicBezTo>
                      <a:pt x="172" y="288"/>
                      <a:pt x="175" y="284"/>
                      <a:pt x="175" y="279"/>
                    </a:cubicBezTo>
                    <a:moveTo>
                      <a:pt x="241" y="66"/>
                    </a:moveTo>
                    <a:cubicBezTo>
                      <a:pt x="241" y="43"/>
                      <a:pt x="241" y="43"/>
                      <a:pt x="241" y="43"/>
                    </a:cubicBezTo>
                    <a:cubicBezTo>
                      <a:pt x="241" y="40"/>
                      <a:pt x="240" y="38"/>
                      <a:pt x="236" y="38"/>
                    </a:cubicBezTo>
                    <a:cubicBezTo>
                      <a:pt x="233" y="38"/>
                      <a:pt x="232" y="40"/>
                      <a:pt x="232" y="43"/>
                    </a:cubicBezTo>
                    <a:cubicBezTo>
                      <a:pt x="232" y="61"/>
                      <a:pt x="232" y="61"/>
                      <a:pt x="232" y="61"/>
                    </a:cubicBezTo>
                    <a:cubicBezTo>
                      <a:pt x="223" y="61"/>
                      <a:pt x="223" y="61"/>
                      <a:pt x="223" y="61"/>
                    </a:cubicBezTo>
                    <a:cubicBezTo>
                      <a:pt x="223" y="0"/>
                      <a:pt x="223" y="0"/>
                      <a:pt x="223" y="0"/>
                    </a:cubicBezTo>
                    <a:cubicBezTo>
                      <a:pt x="200" y="0"/>
                      <a:pt x="200" y="0"/>
                      <a:pt x="200" y="0"/>
                    </a:cubicBezTo>
                    <a:cubicBezTo>
                      <a:pt x="198" y="0"/>
                      <a:pt x="196" y="1"/>
                      <a:pt x="196" y="4"/>
                    </a:cubicBezTo>
                    <a:cubicBezTo>
                      <a:pt x="196" y="7"/>
                      <a:pt x="198" y="9"/>
                      <a:pt x="200" y="9"/>
                    </a:cubicBezTo>
                    <a:cubicBezTo>
                      <a:pt x="214" y="9"/>
                      <a:pt x="214" y="9"/>
                      <a:pt x="214" y="9"/>
                    </a:cubicBezTo>
                    <a:cubicBezTo>
                      <a:pt x="214" y="61"/>
                      <a:pt x="214" y="61"/>
                      <a:pt x="214" y="61"/>
                    </a:cubicBezTo>
                    <a:cubicBezTo>
                      <a:pt x="200" y="61"/>
                      <a:pt x="200" y="61"/>
                      <a:pt x="200" y="61"/>
                    </a:cubicBezTo>
                    <a:cubicBezTo>
                      <a:pt x="198" y="61"/>
                      <a:pt x="196" y="62"/>
                      <a:pt x="196" y="66"/>
                    </a:cubicBezTo>
                    <a:cubicBezTo>
                      <a:pt x="196" y="69"/>
                      <a:pt x="198" y="70"/>
                      <a:pt x="200" y="70"/>
                    </a:cubicBezTo>
                    <a:cubicBezTo>
                      <a:pt x="236" y="70"/>
                      <a:pt x="236" y="70"/>
                      <a:pt x="236" y="70"/>
                    </a:cubicBezTo>
                    <a:cubicBezTo>
                      <a:pt x="239" y="70"/>
                      <a:pt x="241" y="69"/>
                      <a:pt x="241" y="66"/>
                    </a:cubicBezTo>
                    <a:moveTo>
                      <a:pt x="232" y="170"/>
                    </a:moveTo>
                    <a:cubicBezTo>
                      <a:pt x="205" y="170"/>
                      <a:pt x="205" y="170"/>
                      <a:pt x="205" y="170"/>
                    </a:cubicBezTo>
                    <a:cubicBezTo>
                      <a:pt x="205" y="117"/>
                      <a:pt x="205" y="117"/>
                      <a:pt x="205" y="117"/>
                    </a:cubicBezTo>
                    <a:cubicBezTo>
                      <a:pt x="232" y="117"/>
                      <a:pt x="232" y="117"/>
                      <a:pt x="232" y="117"/>
                    </a:cubicBezTo>
                    <a:lnTo>
                      <a:pt x="232" y="170"/>
                    </a:lnTo>
                    <a:close/>
                    <a:moveTo>
                      <a:pt x="241" y="170"/>
                    </a:moveTo>
                    <a:cubicBezTo>
                      <a:pt x="241" y="117"/>
                      <a:pt x="241" y="117"/>
                      <a:pt x="241" y="117"/>
                    </a:cubicBezTo>
                    <a:cubicBezTo>
                      <a:pt x="241" y="113"/>
                      <a:pt x="237" y="108"/>
                      <a:pt x="232" y="108"/>
                    </a:cubicBezTo>
                    <a:cubicBezTo>
                      <a:pt x="205" y="108"/>
                      <a:pt x="205" y="108"/>
                      <a:pt x="205" y="108"/>
                    </a:cubicBezTo>
                    <a:cubicBezTo>
                      <a:pt x="200" y="108"/>
                      <a:pt x="196" y="113"/>
                      <a:pt x="196" y="117"/>
                    </a:cubicBezTo>
                    <a:cubicBezTo>
                      <a:pt x="196" y="170"/>
                      <a:pt x="196" y="170"/>
                      <a:pt x="196" y="170"/>
                    </a:cubicBezTo>
                    <a:cubicBezTo>
                      <a:pt x="196" y="175"/>
                      <a:pt x="200" y="179"/>
                      <a:pt x="205" y="179"/>
                    </a:cubicBezTo>
                    <a:cubicBezTo>
                      <a:pt x="232" y="179"/>
                      <a:pt x="232" y="179"/>
                      <a:pt x="232" y="179"/>
                    </a:cubicBezTo>
                    <a:cubicBezTo>
                      <a:pt x="237" y="179"/>
                      <a:pt x="241" y="175"/>
                      <a:pt x="241" y="170"/>
                    </a:cubicBezTo>
                    <a:moveTo>
                      <a:pt x="232" y="279"/>
                    </a:moveTo>
                    <a:cubicBezTo>
                      <a:pt x="205" y="279"/>
                      <a:pt x="205" y="279"/>
                      <a:pt x="205" y="279"/>
                    </a:cubicBezTo>
                    <a:cubicBezTo>
                      <a:pt x="205" y="226"/>
                      <a:pt x="205" y="226"/>
                      <a:pt x="205" y="226"/>
                    </a:cubicBezTo>
                    <a:cubicBezTo>
                      <a:pt x="232" y="226"/>
                      <a:pt x="232" y="226"/>
                      <a:pt x="232" y="226"/>
                    </a:cubicBezTo>
                    <a:lnTo>
                      <a:pt x="232" y="279"/>
                    </a:lnTo>
                    <a:close/>
                    <a:moveTo>
                      <a:pt x="241" y="279"/>
                    </a:moveTo>
                    <a:cubicBezTo>
                      <a:pt x="241" y="226"/>
                      <a:pt x="241" y="226"/>
                      <a:pt x="241" y="226"/>
                    </a:cubicBezTo>
                    <a:cubicBezTo>
                      <a:pt x="241" y="221"/>
                      <a:pt x="237" y="217"/>
                      <a:pt x="232" y="217"/>
                    </a:cubicBezTo>
                    <a:cubicBezTo>
                      <a:pt x="205" y="217"/>
                      <a:pt x="205" y="217"/>
                      <a:pt x="205" y="217"/>
                    </a:cubicBezTo>
                    <a:cubicBezTo>
                      <a:pt x="200" y="217"/>
                      <a:pt x="196" y="221"/>
                      <a:pt x="196" y="226"/>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1"/>
                    </a:moveTo>
                    <a:cubicBezTo>
                      <a:pt x="270" y="61"/>
                      <a:pt x="270" y="61"/>
                      <a:pt x="270" y="61"/>
                    </a:cubicBezTo>
                    <a:cubicBezTo>
                      <a:pt x="270" y="9"/>
                      <a:pt x="270" y="9"/>
                      <a:pt x="270" y="9"/>
                    </a:cubicBezTo>
                    <a:cubicBezTo>
                      <a:pt x="297" y="9"/>
                      <a:pt x="297" y="9"/>
                      <a:pt x="297" y="9"/>
                    </a:cubicBezTo>
                    <a:lnTo>
                      <a:pt x="297" y="61"/>
                    </a:lnTo>
                    <a:close/>
                    <a:moveTo>
                      <a:pt x="306" y="61"/>
                    </a:moveTo>
                    <a:cubicBezTo>
                      <a:pt x="306" y="9"/>
                      <a:pt x="306" y="9"/>
                      <a:pt x="306" y="9"/>
                    </a:cubicBezTo>
                    <a:cubicBezTo>
                      <a:pt x="306" y="4"/>
                      <a:pt x="302" y="0"/>
                      <a:pt x="297" y="0"/>
                    </a:cubicBezTo>
                    <a:cubicBezTo>
                      <a:pt x="270" y="0"/>
                      <a:pt x="270" y="0"/>
                      <a:pt x="270" y="0"/>
                    </a:cubicBezTo>
                    <a:cubicBezTo>
                      <a:pt x="265" y="0"/>
                      <a:pt x="261" y="4"/>
                      <a:pt x="261" y="9"/>
                    </a:cubicBezTo>
                    <a:cubicBezTo>
                      <a:pt x="261" y="61"/>
                      <a:pt x="261" y="61"/>
                      <a:pt x="261" y="61"/>
                    </a:cubicBezTo>
                    <a:cubicBezTo>
                      <a:pt x="261" y="66"/>
                      <a:pt x="265" y="70"/>
                      <a:pt x="270" y="70"/>
                    </a:cubicBezTo>
                    <a:cubicBezTo>
                      <a:pt x="297" y="70"/>
                      <a:pt x="297" y="70"/>
                      <a:pt x="297" y="70"/>
                    </a:cubicBezTo>
                    <a:cubicBezTo>
                      <a:pt x="302" y="70"/>
                      <a:pt x="306" y="66"/>
                      <a:pt x="306" y="61"/>
                    </a:cubicBezTo>
                    <a:moveTo>
                      <a:pt x="306" y="174"/>
                    </a:moveTo>
                    <a:cubicBezTo>
                      <a:pt x="306" y="152"/>
                      <a:pt x="306" y="152"/>
                      <a:pt x="306" y="152"/>
                    </a:cubicBezTo>
                    <a:cubicBezTo>
                      <a:pt x="306" y="149"/>
                      <a:pt x="305" y="147"/>
                      <a:pt x="301" y="147"/>
                    </a:cubicBezTo>
                    <a:cubicBezTo>
                      <a:pt x="298" y="147"/>
                      <a:pt x="297" y="149"/>
                      <a:pt x="297" y="152"/>
                    </a:cubicBezTo>
                    <a:cubicBezTo>
                      <a:pt x="297" y="170"/>
                      <a:pt x="297" y="170"/>
                      <a:pt x="297" y="170"/>
                    </a:cubicBezTo>
                    <a:cubicBezTo>
                      <a:pt x="288" y="170"/>
                      <a:pt x="288" y="170"/>
                      <a:pt x="288" y="170"/>
                    </a:cubicBezTo>
                    <a:cubicBezTo>
                      <a:pt x="288" y="108"/>
                      <a:pt x="288" y="108"/>
                      <a:pt x="288" y="108"/>
                    </a:cubicBezTo>
                    <a:cubicBezTo>
                      <a:pt x="266" y="108"/>
                      <a:pt x="266" y="108"/>
                      <a:pt x="266" y="108"/>
                    </a:cubicBezTo>
                    <a:cubicBezTo>
                      <a:pt x="263" y="108"/>
                      <a:pt x="261" y="110"/>
                      <a:pt x="261" y="113"/>
                    </a:cubicBezTo>
                    <a:cubicBezTo>
                      <a:pt x="261" y="116"/>
                      <a:pt x="263" y="117"/>
                      <a:pt x="266" y="117"/>
                    </a:cubicBezTo>
                    <a:cubicBezTo>
                      <a:pt x="279" y="117"/>
                      <a:pt x="279" y="117"/>
                      <a:pt x="279" y="117"/>
                    </a:cubicBezTo>
                    <a:cubicBezTo>
                      <a:pt x="279" y="170"/>
                      <a:pt x="279" y="170"/>
                      <a:pt x="279" y="170"/>
                    </a:cubicBezTo>
                    <a:cubicBezTo>
                      <a:pt x="266" y="170"/>
                      <a:pt x="266" y="170"/>
                      <a:pt x="266" y="170"/>
                    </a:cubicBezTo>
                    <a:cubicBezTo>
                      <a:pt x="263" y="170"/>
                      <a:pt x="261" y="171"/>
                      <a:pt x="261" y="174"/>
                    </a:cubicBezTo>
                    <a:cubicBezTo>
                      <a:pt x="261" y="178"/>
                      <a:pt x="263" y="179"/>
                      <a:pt x="266" y="179"/>
                    </a:cubicBezTo>
                    <a:cubicBezTo>
                      <a:pt x="301" y="179"/>
                      <a:pt x="301" y="179"/>
                      <a:pt x="301" y="179"/>
                    </a:cubicBezTo>
                    <a:cubicBezTo>
                      <a:pt x="304" y="179"/>
                      <a:pt x="306" y="178"/>
                      <a:pt x="306" y="174"/>
                    </a:cubicBezTo>
                    <a:moveTo>
                      <a:pt x="297" y="279"/>
                    </a:moveTo>
                    <a:cubicBezTo>
                      <a:pt x="270" y="279"/>
                      <a:pt x="270" y="279"/>
                      <a:pt x="270" y="279"/>
                    </a:cubicBezTo>
                    <a:cubicBezTo>
                      <a:pt x="270" y="226"/>
                      <a:pt x="270" y="226"/>
                      <a:pt x="270" y="226"/>
                    </a:cubicBezTo>
                    <a:cubicBezTo>
                      <a:pt x="297" y="226"/>
                      <a:pt x="297" y="226"/>
                      <a:pt x="297" y="226"/>
                    </a:cubicBezTo>
                    <a:lnTo>
                      <a:pt x="297" y="279"/>
                    </a:lnTo>
                    <a:close/>
                    <a:moveTo>
                      <a:pt x="306" y="279"/>
                    </a:moveTo>
                    <a:cubicBezTo>
                      <a:pt x="306" y="226"/>
                      <a:pt x="306" y="226"/>
                      <a:pt x="306" y="226"/>
                    </a:cubicBezTo>
                    <a:cubicBezTo>
                      <a:pt x="306" y="221"/>
                      <a:pt x="302" y="217"/>
                      <a:pt x="297" y="217"/>
                    </a:cubicBezTo>
                    <a:cubicBezTo>
                      <a:pt x="270" y="217"/>
                      <a:pt x="270" y="217"/>
                      <a:pt x="270" y="217"/>
                    </a:cubicBezTo>
                    <a:cubicBezTo>
                      <a:pt x="265" y="217"/>
                      <a:pt x="261" y="221"/>
                      <a:pt x="261" y="226"/>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3"/>
                      <a:pt x="371" y="43"/>
                      <a:pt x="371" y="43"/>
                    </a:cubicBezTo>
                    <a:cubicBezTo>
                      <a:pt x="371" y="40"/>
                      <a:pt x="370" y="38"/>
                      <a:pt x="367" y="38"/>
                    </a:cubicBezTo>
                    <a:cubicBezTo>
                      <a:pt x="363" y="38"/>
                      <a:pt x="362" y="40"/>
                      <a:pt x="362" y="43"/>
                    </a:cubicBezTo>
                    <a:cubicBezTo>
                      <a:pt x="362" y="61"/>
                      <a:pt x="362" y="61"/>
                      <a:pt x="362" y="61"/>
                    </a:cubicBezTo>
                    <a:cubicBezTo>
                      <a:pt x="353" y="61"/>
                      <a:pt x="353" y="61"/>
                      <a:pt x="353" y="61"/>
                    </a:cubicBezTo>
                    <a:cubicBezTo>
                      <a:pt x="353" y="0"/>
                      <a:pt x="353" y="0"/>
                      <a:pt x="353" y="0"/>
                    </a:cubicBezTo>
                    <a:cubicBezTo>
                      <a:pt x="331" y="0"/>
                      <a:pt x="331" y="0"/>
                      <a:pt x="331" y="0"/>
                    </a:cubicBezTo>
                    <a:cubicBezTo>
                      <a:pt x="329" y="0"/>
                      <a:pt x="326" y="1"/>
                      <a:pt x="326" y="4"/>
                    </a:cubicBezTo>
                    <a:cubicBezTo>
                      <a:pt x="326" y="7"/>
                      <a:pt x="329" y="9"/>
                      <a:pt x="331" y="9"/>
                    </a:cubicBezTo>
                    <a:cubicBezTo>
                      <a:pt x="344" y="9"/>
                      <a:pt x="344" y="9"/>
                      <a:pt x="344" y="9"/>
                    </a:cubicBezTo>
                    <a:cubicBezTo>
                      <a:pt x="344" y="61"/>
                      <a:pt x="344" y="61"/>
                      <a:pt x="344" y="61"/>
                    </a:cubicBezTo>
                    <a:cubicBezTo>
                      <a:pt x="331" y="61"/>
                      <a:pt x="331" y="61"/>
                      <a:pt x="331" y="61"/>
                    </a:cubicBezTo>
                    <a:cubicBezTo>
                      <a:pt x="329" y="61"/>
                      <a:pt x="326" y="62"/>
                      <a:pt x="326" y="66"/>
                    </a:cubicBezTo>
                    <a:cubicBezTo>
                      <a:pt x="326" y="69"/>
                      <a:pt x="329" y="70"/>
                      <a:pt x="331" y="70"/>
                    </a:cubicBezTo>
                    <a:cubicBezTo>
                      <a:pt x="367" y="70"/>
                      <a:pt x="367" y="70"/>
                      <a:pt x="367" y="70"/>
                    </a:cubicBezTo>
                    <a:cubicBezTo>
                      <a:pt x="369" y="70"/>
                      <a:pt x="371" y="69"/>
                      <a:pt x="371" y="66"/>
                    </a:cubicBezTo>
                    <a:moveTo>
                      <a:pt x="362" y="170"/>
                    </a:moveTo>
                    <a:cubicBezTo>
                      <a:pt x="335" y="170"/>
                      <a:pt x="335" y="170"/>
                      <a:pt x="335" y="170"/>
                    </a:cubicBezTo>
                    <a:cubicBezTo>
                      <a:pt x="335" y="117"/>
                      <a:pt x="335" y="117"/>
                      <a:pt x="335" y="117"/>
                    </a:cubicBezTo>
                    <a:cubicBezTo>
                      <a:pt x="362" y="117"/>
                      <a:pt x="362" y="117"/>
                      <a:pt x="362" y="117"/>
                    </a:cubicBezTo>
                    <a:lnTo>
                      <a:pt x="362" y="170"/>
                    </a:lnTo>
                    <a:close/>
                    <a:moveTo>
                      <a:pt x="371" y="170"/>
                    </a:moveTo>
                    <a:cubicBezTo>
                      <a:pt x="371" y="117"/>
                      <a:pt x="371" y="117"/>
                      <a:pt x="371" y="117"/>
                    </a:cubicBezTo>
                    <a:cubicBezTo>
                      <a:pt x="371" y="113"/>
                      <a:pt x="367" y="108"/>
                      <a:pt x="362" y="108"/>
                    </a:cubicBezTo>
                    <a:cubicBezTo>
                      <a:pt x="335" y="108"/>
                      <a:pt x="335" y="108"/>
                      <a:pt x="335" y="108"/>
                    </a:cubicBezTo>
                    <a:cubicBezTo>
                      <a:pt x="330" y="108"/>
                      <a:pt x="326" y="113"/>
                      <a:pt x="326" y="117"/>
                    </a:cubicBezTo>
                    <a:cubicBezTo>
                      <a:pt x="326" y="170"/>
                      <a:pt x="326" y="170"/>
                      <a:pt x="326" y="170"/>
                    </a:cubicBezTo>
                    <a:cubicBezTo>
                      <a:pt x="326" y="175"/>
                      <a:pt x="330" y="179"/>
                      <a:pt x="335" y="179"/>
                    </a:cubicBezTo>
                    <a:cubicBezTo>
                      <a:pt x="362" y="179"/>
                      <a:pt x="362" y="179"/>
                      <a:pt x="362" y="179"/>
                    </a:cubicBezTo>
                    <a:cubicBezTo>
                      <a:pt x="367" y="179"/>
                      <a:pt x="371" y="175"/>
                      <a:pt x="371" y="170"/>
                    </a:cubicBezTo>
                    <a:moveTo>
                      <a:pt x="371" y="283"/>
                    </a:moveTo>
                    <a:cubicBezTo>
                      <a:pt x="371" y="260"/>
                      <a:pt x="371" y="260"/>
                      <a:pt x="371" y="260"/>
                    </a:cubicBezTo>
                    <a:cubicBezTo>
                      <a:pt x="371" y="258"/>
                      <a:pt x="370" y="256"/>
                      <a:pt x="367" y="256"/>
                    </a:cubicBezTo>
                    <a:cubicBezTo>
                      <a:pt x="363" y="256"/>
                      <a:pt x="362" y="258"/>
                      <a:pt x="362" y="260"/>
                    </a:cubicBezTo>
                    <a:cubicBezTo>
                      <a:pt x="362" y="279"/>
                      <a:pt x="362" y="279"/>
                      <a:pt x="362" y="279"/>
                    </a:cubicBezTo>
                    <a:cubicBezTo>
                      <a:pt x="353" y="279"/>
                      <a:pt x="353" y="279"/>
                      <a:pt x="353" y="279"/>
                    </a:cubicBezTo>
                    <a:cubicBezTo>
                      <a:pt x="353" y="217"/>
                      <a:pt x="353" y="217"/>
                      <a:pt x="353" y="217"/>
                    </a:cubicBezTo>
                    <a:cubicBezTo>
                      <a:pt x="331" y="217"/>
                      <a:pt x="331" y="217"/>
                      <a:pt x="331" y="217"/>
                    </a:cubicBezTo>
                    <a:cubicBezTo>
                      <a:pt x="329" y="217"/>
                      <a:pt x="326" y="218"/>
                      <a:pt x="326" y="222"/>
                    </a:cubicBezTo>
                    <a:cubicBezTo>
                      <a:pt x="326" y="225"/>
                      <a:pt x="329" y="226"/>
                      <a:pt x="331" y="226"/>
                    </a:cubicBezTo>
                    <a:cubicBezTo>
                      <a:pt x="344" y="226"/>
                      <a:pt x="344" y="226"/>
                      <a:pt x="344" y="226"/>
                    </a:cubicBezTo>
                    <a:cubicBezTo>
                      <a:pt x="344" y="279"/>
                      <a:pt x="344" y="279"/>
                      <a:pt x="344" y="279"/>
                    </a:cubicBezTo>
                    <a:cubicBezTo>
                      <a:pt x="331" y="279"/>
                      <a:pt x="331" y="279"/>
                      <a:pt x="331" y="279"/>
                    </a:cubicBezTo>
                    <a:cubicBezTo>
                      <a:pt x="329" y="279"/>
                      <a:pt x="326" y="280"/>
                      <a:pt x="326" y="283"/>
                    </a:cubicBezTo>
                    <a:cubicBezTo>
                      <a:pt x="326" y="286"/>
                      <a:pt x="329" y="288"/>
                      <a:pt x="331" y="288"/>
                    </a:cubicBezTo>
                    <a:cubicBezTo>
                      <a:pt x="367" y="288"/>
                      <a:pt x="367" y="288"/>
                      <a:pt x="367" y="288"/>
                    </a:cubicBezTo>
                    <a:cubicBezTo>
                      <a:pt x="369" y="288"/>
                      <a:pt x="371" y="286"/>
                      <a:pt x="371" y="283"/>
                    </a:cubicBezTo>
                    <a:moveTo>
                      <a:pt x="427" y="61"/>
                    </a:moveTo>
                    <a:cubicBezTo>
                      <a:pt x="401" y="61"/>
                      <a:pt x="401" y="61"/>
                      <a:pt x="401" y="61"/>
                    </a:cubicBezTo>
                    <a:cubicBezTo>
                      <a:pt x="401" y="9"/>
                      <a:pt x="401" y="9"/>
                      <a:pt x="401" y="9"/>
                    </a:cubicBezTo>
                    <a:cubicBezTo>
                      <a:pt x="427" y="9"/>
                      <a:pt x="427" y="9"/>
                      <a:pt x="427" y="9"/>
                    </a:cubicBezTo>
                    <a:lnTo>
                      <a:pt x="427" y="61"/>
                    </a:lnTo>
                    <a:close/>
                    <a:moveTo>
                      <a:pt x="436" y="61"/>
                    </a:moveTo>
                    <a:cubicBezTo>
                      <a:pt x="436" y="9"/>
                      <a:pt x="436" y="9"/>
                      <a:pt x="436" y="9"/>
                    </a:cubicBezTo>
                    <a:cubicBezTo>
                      <a:pt x="436" y="4"/>
                      <a:pt x="432" y="0"/>
                      <a:pt x="427" y="0"/>
                    </a:cubicBezTo>
                    <a:cubicBezTo>
                      <a:pt x="401" y="0"/>
                      <a:pt x="401" y="0"/>
                      <a:pt x="401" y="0"/>
                    </a:cubicBezTo>
                    <a:cubicBezTo>
                      <a:pt x="396" y="0"/>
                      <a:pt x="392" y="4"/>
                      <a:pt x="392" y="9"/>
                    </a:cubicBezTo>
                    <a:cubicBezTo>
                      <a:pt x="392" y="61"/>
                      <a:pt x="392" y="61"/>
                      <a:pt x="392" y="61"/>
                    </a:cubicBezTo>
                    <a:cubicBezTo>
                      <a:pt x="392" y="66"/>
                      <a:pt x="396" y="70"/>
                      <a:pt x="401" y="70"/>
                    </a:cubicBezTo>
                    <a:cubicBezTo>
                      <a:pt x="427" y="70"/>
                      <a:pt x="427" y="70"/>
                      <a:pt x="427" y="70"/>
                    </a:cubicBezTo>
                    <a:cubicBezTo>
                      <a:pt x="433" y="70"/>
                      <a:pt x="436" y="66"/>
                      <a:pt x="436" y="61"/>
                    </a:cubicBezTo>
                    <a:moveTo>
                      <a:pt x="427" y="170"/>
                    </a:moveTo>
                    <a:cubicBezTo>
                      <a:pt x="401" y="170"/>
                      <a:pt x="401" y="170"/>
                      <a:pt x="401" y="170"/>
                    </a:cubicBezTo>
                    <a:cubicBezTo>
                      <a:pt x="401" y="117"/>
                      <a:pt x="401" y="117"/>
                      <a:pt x="401" y="117"/>
                    </a:cubicBezTo>
                    <a:cubicBezTo>
                      <a:pt x="427" y="117"/>
                      <a:pt x="427" y="117"/>
                      <a:pt x="427" y="117"/>
                    </a:cubicBezTo>
                    <a:lnTo>
                      <a:pt x="427" y="170"/>
                    </a:lnTo>
                    <a:close/>
                    <a:moveTo>
                      <a:pt x="436" y="170"/>
                    </a:moveTo>
                    <a:cubicBezTo>
                      <a:pt x="436" y="117"/>
                      <a:pt x="436" y="117"/>
                      <a:pt x="436" y="117"/>
                    </a:cubicBezTo>
                    <a:cubicBezTo>
                      <a:pt x="436" y="113"/>
                      <a:pt x="432" y="108"/>
                      <a:pt x="427" y="108"/>
                    </a:cubicBezTo>
                    <a:cubicBezTo>
                      <a:pt x="401" y="108"/>
                      <a:pt x="401" y="108"/>
                      <a:pt x="401" y="108"/>
                    </a:cubicBezTo>
                    <a:cubicBezTo>
                      <a:pt x="396" y="108"/>
                      <a:pt x="392" y="113"/>
                      <a:pt x="392" y="117"/>
                    </a:cubicBezTo>
                    <a:cubicBezTo>
                      <a:pt x="392" y="170"/>
                      <a:pt x="392" y="170"/>
                      <a:pt x="392" y="170"/>
                    </a:cubicBezTo>
                    <a:cubicBezTo>
                      <a:pt x="392" y="175"/>
                      <a:pt x="396" y="179"/>
                      <a:pt x="401" y="179"/>
                    </a:cubicBezTo>
                    <a:cubicBezTo>
                      <a:pt x="427" y="179"/>
                      <a:pt x="427" y="179"/>
                      <a:pt x="427" y="179"/>
                    </a:cubicBezTo>
                    <a:cubicBezTo>
                      <a:pt x="433" y="179"/>
                      <a:pt x="436" y="175"/>
                      <a:pt x="436" y="170"/>
                    </a:cubicBezTo>
                    <a:moveTo>
                      <a:pt x="436" y="283"/>
                    </a:moveTo>
                    <a:cubicBezTo>
                      <a:pt x="436" y="260"/>
                      <a:pt x="436" y="260"/>
                      <a:pt x="436" y="260"/>
                    </a:cubicBezTo>
                    <a:cubicBezTo>
                      <a:pt x="436" y="258"/>
                      <a:pt x="435" y="256"/>
                      <a:pt x="432" y="256"/>
                    </a:cubicBezTo>
                    <a:cubicBezTo>
                      <a:pt x="429" y="256"/>
                      <a:pt x="427" y="258"/>
                      <a:pt x="427" y="260"/>
                    </a:cubicBezTo>
                    <a:cubicBezTo>
                      <a:pt x="427" y="279"/>
                      <a:pt x="427" y="279"/>
                      <a:pt x="427" y="279"/>
                    </a:cubicBezTo>
                    <a:cubicBezTo>
                      <a:pt x="419" y="279"/>
                      <a:pt x="419" y="279"/>
                      <a:pt x="419" y="279"/>
                    </a:cubicBezTo>
                    <a:cubicBezTo>
                      <a:pt x="419" y="217"/>
                      <a:pt x="419" y="217"/>
                      <a:pt x="419" y="217"/>
                    </a:cubicBezTo>
                    <a:cubicBezTo>
                      <a:pt x="396" y="217"/>
                      <a:pt x="396" y="217"/>
                      <a:pt x="396" y="217"/>
                    </a:cubicBezTo>
                    <a:cubicBezTo>
                      <a:pt x="394" y="217"/>
                      <a:pt x="392" y="218"/>
                      <a:pt x="392" y="222"/>
                    </a:cubicBezTo>
                    <a:cubicBezTo>
                      <a:pt x="392" y="225"/>
                      <a:pt x="394" y="226"/>
                      <a:pt x="396" y="226"/>
                    </a:cubicBezTo>
                    <a:cubicBezTo>
                      <a:pt x="410" y="226"/>
                      <a:pt x="410" y="226"/>
                      <a:pt x="410" y="226"/>
                    </a:cubicBezTo>
                    <a:cubicBezTo>
                      <a:pt x="410" y="279"/>
                      <a:pt x="410" y="279"/>
                      <a:pt x="410" y="279"/>
                    </a:cubicBezTo>
                    <a:cubicBezTo>
                      <a:pt x="396" y="279"/>
                      <a:pt x="396" y="279"/>
                      <a:pt x="396" y="279"/>
                    </a:cubicBezTo>
                    <a:cubicBezTo>
                      <a:pt x="394" y="279"/>
                      <a:pt x="392" y="280"/>
                      <a:pt x="392" y="283"/>
                    </a:cubicBezTo>
                    <a:cubicBezTo>
                      <a:pt x="392" y="286"/>
                      <a:pt x="394" y="288"/>
                      <a:pt x="396" y="288"/>
                    </a:cubicBezTo>
                    <a:cubicBezTo>
                      <a:pt x="432" y="288"/>
                      <a:pt x="432" y="288"/>
                      <a:pt x="432" y="288"/>
                    </a:cubicBezTo>
                    <a:cubicBezTo>
                      <a:pt x="434" y="288"/>
                      <a:pt x="436" y="286"/>
                      <a:pt x="436" y="283"/>
                    </a:cubicBezTo>
                    <a:moveTo>
                      <a:pt x="502" y="66"/>
                    </a:moveTo>
                    <a:cubicBezTo>
                      <a:pt x="502" y="43"/>
                      <a:pt x="502" y="43"/>
                      <a:pt x="502" y="43"/>
                    </a:cubicBezTo>
                    <a:cubicBezTo>
                      <a:pt x="502" y="40"/>
                      <a:pt x="500" y="38"/>
                      <a:pt x="497" y="38"/>
                    </a:cubicBezTo>
                    <a:cubicBezTo>
                      <a:pt x="494" y="38"/>
                      <a:pt x="493" y="40"/>
                      <a:pt x="493" y="43"/>
                    </a:cubicBezTo>
                    <a:cubicBezTo>
                      <a:pt x="493" y="61"/>
                      <a:pt x="493" y="61"/>
                      <a:pt x="493" y="61"/>
                    </a:cubicBezTo>
                    <a:cubicBezTo>
                      <a:pt x="484" y="61"/>
                      <a:pt x="484" y="61"/>
                      <a:pt x="484" y="61"/>
                    </a:cubicBezTo>
                    <a:cubicBezTo>
                      <a:pt x="484" y="0"/>
                      <a:pt x="484" y="0"/>
                      <a:pt x="484" y="0"/>
                    </a:cubicBezTo>
                    <a:cubicBezTo>
                      <a:pt x="461" y="0"/>
                      <a:pt x="461" y="0"/>
                      <a:pt x="461" y="0"/>
                    </a:cubicBezTo>
                    <a:cubicBezTo>
                      <a:pt x="459" y="0"/>
                      <a:pt x="457" y="1"/>
                      <a:pt x="457" y="4"/>
                    </a:cubicBezTo>
                    <a:cubicBezTo>
                      <a:pt x="457" y="7"/>
                      <a:pt x="459" y="9"/>
                      <a:pt x="461" y="9"/>
                    </a:cubicBezTo>
                    <a:cubicBezTo>
                      <a:pt x="475" y="9"/>
                      <a:pt x="475" y="9"/>
                      <a:pt x="475" y="9"/>
                    </a:cubicBezTo>
                    <a:cubicBezTo>
                      <a:pt x="475" y="61"/>
                      <a:pt x="475" y="61"/>
                      <a:pt x="475" y="61"/>
                    </a:cubicBezTo>
                    <a:cubicBezTo>
                      <a:pt x="461" y="61"/>
                      <a:pt x="461" y="61"/>
                      <a:pt x="461" y="61"/>
                    </a:cubicBezTo>
                    <a:cubicBezTo>
                      <a:pt x="459" y="61"/>
                      <a:pt x="457" y="62"/>
                      <a:pt x="457" y="66"/>
                    </a:cubicBezTo>
                    <a:cubicBezTo>
                      <a:pt x="457" y="69"/>
                      <a:pt x="459" y="70"/>
                      <a:pt x="461" y="70"/>
                    </a:cubicBezTo>
                    <a:cubicBezTo>
                      <a:pt x="497" y="70"/>
                      <a:pt x="497" y="70"/>
                      <a:pt x="497" y="70"/>
                    </a:cubicBezTo>
                    <a:cubicBezTo>
                      <a:pt x="499" y="70"/>
                      <a:pt x="502" y="69"/>
                      <a:pt x="502" y="66"/>
                    </a:cubicBezTo>
                    <a:moveTo>
                      <a:pt x="502" y="174"/>
                    </a:moveTo>
                    <a:cubicBezTo>
                      <a:pt x="502" y="152"/>
                      <a:pt x="502" y="152"/>
                      <a:pt x="502" y="152"/>
                    </a:cubicBezTo>
                    <a:cubicBezTo>
                      <a:pt x="502" y="149"/>
                      <a:pt x="500" y="147"/>
                      <a:pt x="497" y="147"/>
                    </a:cubicBezTo>
                    <a:cubicBezTo>
                      <a:pt x="494" y="147"/>
                      <a:pt x="493" y="149"/>
                      <a:pt x="493" y="152"/>
                    </a:cubicBezTo>
                    <a:cubicBezTo>
                      <a:pt x="493" y="170"/>
                      <a:pt x="493" y="170"/>
                      <a:pt x="493" y="170"/>
                    </a:cubicBezTo>
                    <a:cubicBezTo>
                      <a:pt x="484" y="170"/>
                      <a:pt x="484" y="170"/>
                      <a:pt x="484" y="170"/>
                    </a:cubicBezTo>
                    <a:cubicBezTo>
                      <a:pt x="484" y="108"/>
                      <a:pt x="484" y="108"/>
                      <a:pt x="484" y="108"/>
                    </a:cubicBezTo>
                    <a:cubicBezTo>
                      <a:pt x="461" y="108"/>
                      <a:pt x="461" y="108"/>
                      <a:pt x="461" y="108"/>
                    </a:cubicBezTo>
                    <a:cubicBezTo>
                      <a:pt x="459" y="108"/>
                      <a:pt x="457" y="110"/>
                      <a:pt x="457" y="113"/>
                    </a:cubicBezTo>
                    <a:cubicBezTo>
                      <a:pt x="457" y="116"/>
                      <a:pt x="459" y="117"/>
                      <a:pt x="461" y="117"/>
                    </a:cubicBezTo>
                    <a:cubicBezTo>
                      <a:pt x="475" y="117"/>
                      <a:pt x="475" y="117"/>
                      <a:pt x="475" y="117"/>
                    </a:cubicBezTo>
                    <a:cubicBezTo>
                      <a:pt x="475" y="170"/>
                      <a:pt x="475" y="170"/>
                      <a:pt x="475" y="170"/>
                    </a:cubicBezTo>
                    <a:cubicBezTo>
                      <a:pt x="461" y="170"/>
                      <a:pt x="461" y="170"/>
                      <a:pt x="461" y="170"/>
                    </a:cubicBezTo>
                    <a:cubicBezTo>
                      <a:pt x="459" y="170"/>
                      <a:pt x="457" y="171"/>
                      <a:pt x="457" y="174"/>
                    </a:cubicBezTo>
                    <a:cubicBezTo>
                      <a:pt x="457" y="178"/>
                      <a:pt x="459" y="179"/>
                      <a:pt x="461" y="179"/>
                    </a:cubicBezTo>
                    <a:cubicBezTo>
                      <a:pt x="497" y="179"/>
                      <a:pt x="497" y="179"/>
                      <a:pt x="497" y="179"/>
                    </a:cubicBezTo>
                    <a:cubicBezTo>
                      <a:pt x="499" y="179"/>
                      <a:pt x="502" y="178"/>
                      <a:pt x="502" y="174"/>
                    </a:cubicBezTo>
                    <a:moveTo>
                      <a:pt x="493" y="279"/>
                    </a:moveTo>
                    <a:cubicBezTo>
                      <a:pt x="466" y="279"/>
                      <a:pt x="466" y="279"/>
                      <a:pt x="466" y="279"/>
                    </a:cubicBezTo>
                    <a:cubicBezTo>
                      <a:pt x="466" y="226"/>
                      <a:pt x="466" y="226"/>
                      <a:pt x="466" y="226"/>
                    </a:cubicBezTo>
                    <a:cubicBezTo>
                      <a:pt x="493" y="226"/>
                      <a:pt x="493" y="226"/>
                      <a:pt x="493" y="226"/>
                    </a:cubicBezTo>
                    <a:lnTo>
                      <a:pt x="493" y="279"/>
                    </a:lnTo>
                    <a:close/>
                    <a:moveTo>
                      <a:pt x="502" y="279"/>
                    </a:moveTo>
                    <a:cubicBezTo>
                      <a:pt x="502" y="226"/>
                      <a:pt x="502" y="226"/>
                      <a:pt x="502" y="226"/>
                    </a:cubicBezTo>
                    <a:cubicBezTo>
                      <a:pt x="502" y="221"/>
                      <a:pt x="498" y="217"/>
                      <a:pt x="493" y="217"/>
                    </a:cubicBezTo>
                    <a:cubicBezTo>
                      <a:pt x="466" y="217"/>
                      <a:pt x="466" y="217"/>
                      <a:pt x="466" y="217"/>
                    </a:cubicBezTo>
                    <a:cubicBezTo>
                      <a:pt x="461" y="217"/>
                      <a:pt x="457" y="221"/>
                      <a:pt x="457" y="226"/>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3"/>
                      <a:pt x="567" y="43"/>
                      <a:pt x="567" y="43"/>
                    </a:cubicBezTo>
                    <a:cubicBezTo>
                      <a:pt x="567" y="40"/>
                      <a:pt x="566" y="38"/>
                      <a:pt x="562" y="38"/>
                    </a:cubicBezTo>
                    <a:cubicBezTo>
                      <a:pt x="559" y="38"/>
                      <a:pt x="558" y="40"/>
                      <a:pt x="558" y="43"/>
                    </a:cubicBezTo>
                    <a:cubicBezTo>
                      <a:pt x="558" y="61"/>
                      <a:pt x="558" y="61"/>
                      <a:pt x="558" y="61"/>
                    </a:cubicBezTo>
                    <a:cubicBezTo>
                      <a:pt x="549" y="61"/>
                      <a:pt x="549" y="61"/>
                      <a:pt x="549" y="61"/>
                    </a:cubicBezTo>
                    <a:cubicBezTo>
                      <a:pt x="549" y="0"/>
                      <a:pt x="549" y="0"/>
                      <a:pt x="549" y="0"/>
                    </a:cubicBezTo>
                    <a:cubicBezTo>
                      <a:pt x="527" y="0"/>
                      <a:pt x="527" y="0"/>
                      <a:pt x="527" y="0"/>
                    </a:cubicBezTo>
                    <a:cubicBezTo>
                      <a:pt x="524" y="0"/>
                      <a:pt x="522" y="1"/>
                      <a:pt x="522" y="4"/>
                    </a:cubicBezTo>
                    <a:cubicBezTo>
                      <a:pt x="522" y="7"/>
                      <a:pt x="524" y="9"/>
                      <a:pt x="527" y="9"/>
                    </a:cubicBezTo>
                    <a:cubicBezTo>
                      <a:pt x="540" y="9"/>
                      <a:pt x="540" y="9"/>
                      <a:pt x="540" y="9"/>
                    </a:cubicBezTo>
                    <a:cubicBezTo>
                      <a:pt x="540" y="61"/>
                      <a:pt x="540" y="61"/>
                      <a:pt x="540" y="61"/>
                    </a:cubicBezTo>
                    <a:cubicBezTo>
                      <a:pt x="527" y="61"/>
                      <a:pt x="527" y="61"/>
                      <a:pt x="527" y="61"/>
                    </a:cubicBezTo>
                    <a:cubicBezTo>
                      <a:pt x="524" y="61"/>
                      <a:pt x="522" y="62"/>
                      <a:pt x="522" y="66"/>
                    </a:cubicBezTo>
                    <a:cubicBezTo>
                      <a:pt x="522" y="69"/>
                      <a:pt x="524" y="70"/>
                      <a:pt x="527" y="70"/>
                    </a:cubicBezTo>
                    <a:cubicBezTo>
                      <a:pt x="562" y="70"/>
                      <a:pt x="562" y="70"/>
                      <a:pt x="562" y="70"/>
                    </a:cubicBezTo>
                    <a:cubicBezTo>
                      <a:pt x="565" y="70"/>
                      <a:pt x="567" y="69"/>
                      <a:pt x="567" y="66"/>
                    </a:cubicBezTo>
                    <a:moveTo>
                      <a:pt x="558" y="170"/>
                    </a:moveTo>
                    <a:cubicBezTo>
                      <a:pt x="531" y="170"/>
                      <a:pt x="531" y="170"/>
                      <a:pt x="531" y="170"/>
                    </a:cubicBezTo>
                    <a:cubicBezTo>
                      <a:pt x="531" y="117"/>
                      <a:pt x="531" y="117"/>
                      <a:pt x="531" y="117"/>
                    </a:cubicBezTo>
                    <a:cubicBezTo>
                      <a:pt x="558" y="117"/>
                      <a:pt x="558" y="117"/>
                      <a:pt x="558" y="117"/>
                    </a:cubicBezTo>
                    <a:lnTo>
                      <a:pt x="558" y="170"/>
                    </a:lnTo>
                    <a:close/>
                    <a:moveTo>
                      <a:pt x="567" y="170"/>
                    </a:moveTo>
                    <a:cubicBezTo>
                      <a:pt x="567" y="117"/>
                      <a:pt x="567" y="117"/>
                      <a:pt x="567" y="117"/>
                    </a:cubicBezTo>
                    <a:cubicBezTo>
                      <a:pt x="567" y="113"/>
                      <a:pt x="563" y="108"/>
                      <a:pt x="558" y="108"/>
                    </a:cubicBezTo>
                    <a:cubicBezTo>
                      <a:pt x="531" y="108"/>
                      <a:pt x="531" y="108"/>
                      <a:pt x="531" y="108"/>
                    </a:cubicBezTo>
                    <a:cubicBezTo>
                      <a:pt x="526" y="108"/>
                      <a:pt x="522" y="113"/>
                      <a:pt x="522" y="117"/>
                    </a:cubicBezTo>
                    <a:cubicBezTo>
                      <a:pt x="522" y="170"/>
                      <a:pt x="522" y="170"/>
                      <a:pt x="522" y="170"/>
                    </a:cubicBezTo>
                    <a:cubicBezTo>
                      <a:pt x="522" y="175"/>
                      <a:pt x="526" y="179"/>
                      <a:pt x="531" y="179"/>
                    </a:cubicBezTo>
                    <a:cubicBezTo>
                      <a:pt x="558" y="179"/>
                      <a:pt x="558" y="179"/>
                      <a:pt x="558" y="179"/>
                    </a:cubicBezTo>
                    <a:cubicBezTo>
                      <a:pt x="563" y="179"/>
                      <a:pt x="567" y="175"/>
                      <a:pt x="567" y="170"/>
                    </a:cubicBezTo>
                    <a:moveTo>
                      <a:pt x="567" y="283"/>
                    </a:moveTo>
                    <a:cubicBezTo>
                      <a:pt x="567" y="260"/>
                      <a:pt x="567" y="260"/>
                      <a:pt x="567" y="260"/>
                    </a:cubicBezTo>
                    <a:cubicBezTo>
                      <a:pt x="567" y="258"/>
                      <a:pt x="566" y="256"/>
                      <a:pt x="562" y="256"/>
                    </a:cubicBezTo>
                    <a:cubicBezTo>
                      <a:pt x="559" y="256"/>
                      <a:pt x="558" y="258"/>
                      <a:pt x="558" y="260"/>
                    </a:cubicBezTo>
                    <a:cubicBezTo>
                      <a:pt x="558" y="279"/>
                      <a:pt x="558" y="279"/>
                      <a:pt x="558" y="279"/>
                    </a:cubicBezTo>
                    <a:cubicBezTo>
                      <a:pt x="549" y="279"/>
                      <a:pt x="549" y="279"/>
                      <a:pt x="549" y="279"/>
                    </a:cubicBezTo>
                    <a:cubicBezTo>
                      <a:pt x="549" y="217"/>
                      <a:pt x="549" y="217"/>
                      <a:pt x="549" y="217"/>
                    </a:cubicBezTo>
                    <a:cubicBezTo>
                      <a:pt x="527" y="217"/>
                      <a:pt x="527" y="217"/>
                      <a:pt x="527" y="217"/>
                    </a:cubicBezTo>
                    <a:cubicBezTo>
                      <a:pt x="524" y="217"/>
                      <a:pt x="522" y="218"/>
                      <a:pt x="522" y="222"/>
                    </a:cubicBezTo>
                    <a:cubicBezTo>
                      <a:pt x="522" y="225"/>
                      <a:pt x="524" y="226"/>
                      <a:pt x="527" y="226"/>
                    </a:cubicBezTo>
                    <a:cubicBezTo>
                      <a:pt x="540" y="226"/>
                      <a:pt x="540" y="226"/>
                      <a:pt x="540" y="226"/>
                    </a:cubicBezTo>
                    <a:cubicBezTo>
                      <a:pt x="540" y="279"/>
                      <a:pt x="540" y="279"/>
                      <a:pt x="540" y="279"/>
                    </a:cubicBezTo>
                    <a:cubicBezTo>
                      <a:pt x="527" y="279"/>
                      <a:pt x="527" y="279"/>
                      <a:pt x="527" y="279"/>
                    </a:cubicBezTo>
                    <a:cubicBezTo>
                      <a:pt x="524" y="279"/>
                      <a:pt x="522" y="280"/>
                      <a:pt x="522" y="283"/>
                    </a:cubicBezTo>
                    <a:cubicBezTo>
                      <a:pt x="522" y="286"/>
                      <a:pt x="524" y="288"/>
                      <a:pt x="527" y="288"/>
                    </a:cubicBezTo>
                    <a:cubicBezTo>
                      <a:pt x="562" y="288"/>
                      <a:pt x="562" y="288"/>
                      <a:pt x="562" y="288"/>
                    </a:cubicBezTo>
                    <a:cubicBezTo>
                      <a:pt x="565" y="288"/>
                      <a:pt x="567" y="286"/>
                      <a:pt x="567" y="28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53"/>
              <p:cNvSpPr>
                <a:spLocks/>
              </p:cNvSpPr>
              <p:nvPr/>
            </p:nvSpPr>
            <p:spPr bwMode="auto">
              <a:xfrm>
                <a:off x="10547759" y="2255511"/>
                <a:ext cx="233696" cy="166595"/>
              </a:xfrm>
              <a:custGeom>
                <a:avLst/>
                <a:gdLst>
                  <a:gd name="T0" fmla="*/ 126 w 504"/>
                  <a:gd name="T1" fmla="*/ 336 h 359"/>
                  <a:gd name="T2" fmla="*/ 316 w 504"/>
                  <a:gd name="T3" fmla="*/ 233 h 359"/>
                  <a:gd name="T4" fmla="*/ 311 w 504"/>
                  <a:gd name="T5" fmla="*/ 132 h 359"/>
                  <a:gd name="T6" fmla="*/ 396 w 504"/>
                  <a:gd name="T7" fmla="*/ 89 h 359"/>
                  <a:gd name="T8" fmla="*/ 486 w 504"/>
                  <a:gd name="T9" fmla="*/ 44 h 359"/>
                  <a:gd name="T10" fmla="*/ 496 w 504"/>
                  <a:gd name="T11" fmla="*/ 20 h 359"/>
                  <a:gd name="T12" fmla="*/ 494 w 504"/>
                  <a:gd name="T13" fmla="*/ 16 h 359"/>
                  <a:gd name="T14" fmla="*/ 469 w 504"/>
                  <a:gd name="T15" fmla="*/ 9 h 359"/>
                  <a:gd name="T16" fmla="*/ 291 w 504"/>
                  <a:gd name="T17" fmla="*/ 97 h 359"/>
                  <a:gd name="T18" fmla="*/ 213 w 504"/>
                  <a:gd name="T19" fmla="*/ 43 h 359"/>
                  <a:gd name="T20" fmla="*/ 24 w 504"/>
                  <a:gd name="T21" fmla="*/ 146 h 359"/>
                  <a:gd name="T22" fmla="*/ 126 w 504"/>
                  <a:gd name="T23" fmla="*/ 336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126" y="336"/>
                    </a:moveTo>
                    <a:cubicBezTo>
                      <a:pt x="207" y="359"/>
                      <a:pt x="292" y="313"/>
                      <a:pt x="316" y="233"/>
                    </a:cubicBezTo>
                    <a:cubicBezTo>
                      <a:pt x="326" y="198"/>
                      <a:pt x="323" y="163"/>
                      <a:pt x="311" y="132"/>
                    </a:cubicBezTo>
                    <a:cubicBezTo>
                      <a:pt x="396" y="89"/>
                      <a:pt x="396" y="89"/>
                      <a:pt x="396" y="89"/>
                    </a:cubicBezTo>
                    <a:cubicBezTo>
                      <a:pt x="486" y="44"/>
                      <a:pt x="486" y="44"/>
                      <a:pt x="486" y="44"/>
                    </a:cubicBezTo>
                    <a:cubicBezTo>
                      <a:pt x="486" y="44"/>
                      <a:pt x="504" y="36"/>
                      <a:pt x="496" y="20"/>
                    </a:cubicBezTo>
                    <a:cubicBezTo>
                      <a:pt x="494" y="16"/>
                      <a:pt x="494" y="16"/>
                      <a:pt x="494" y="16"/>
                    </a:cubicBezTo>
                    <a:cubicBezTo>
                      <a:pt x="494" y="16"/>
                      <a:pt x="486" y="0"/>
                      <a:pt x="469" y="9"/>
                    </a:cubicBezTo>
                    <a:cubicBezTo>
                      <a:pt x="291" y="97"/>
                      <a:pt x="291" y="97"/>
                      <a:pt x="291" y="97"/>
                    </a:cubicBezTo>
                    <a:cubicBezTo>
                      <a:pt x="272" y="72"/>
                      <a:pt x="245" y="53"/>
                      <a:pt x="213" y="43"/>
                    </a:cubicBezTo>
                    <a:cubicBezTo>
                      <a:pt x="132" y="19"/>
                      <a:pt x="48" y="65"/>
                      <a:pt x="24" y="146"/>
                    </a:cubicBezTo>
                    <a:cubicBezTo>
                      <a:pt x="0" y="227"/>
                      <a:pt x="46" y="312"/>
                      <a:pt x="126" y="33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54"/>
              <p:cNvSpPr>
                <a:spLocks/>
              </p:cNvSpPr>
              <p:nvPr/>
            </p:nvSpPr>
            <p:spPr bwMode="auto">
              <a:xfrm>
                <a:off x="10559328" y="2276335"/>
                <a:ext cx="134202" cy="133045"/>
              </a:xfrm>
              <a:custGeom>
                <a:avLst/>
                <a:gdLst>
                  <a:gd name="T0" fmla="*/ 180 w 288"/>
                  <a:gd name="T1" fmla="*/ 21 h 288"/>
                  <a:gd name="T2" fmla="*/ 20 w 288"/>
                  <a:gd name="T3" fmla="*/ 108 h 288"/>
                  <a:gd name="T4" fmla="*/ 107 w 288"/>
                  <a:gd name="T5" fmla="*/ 268 h 288"/>
                  <a:gd name="T6" fmla="*/ 267 w 288"/>
                  <a:gd name="T7" fmla="*/ 181 h 288"/>
                  <a:gd name="T8" fmla="*/ 180 w 288"/>
                  <a:gd name="T9" fmla="*/ 21 h 288"/>
                </a:gdLst>
                <a:ahLst/>
                <a:cxnLst>
                  <a:cxn ang="0">
                    <a:pos x="T0" y="T1"/>
                  </a:cxn>
                  <a:cxn ang="0">
                    <a:pos x="T2" y="T3"/>
                  </a:cxn>
                  <a:cxn ang="0">
                    <a:pos x="T4" y="T5"/>
                  </a:cxn>
                  <a:cxn ang="0">
                    <a:pos x="T6" y="T7"/>
                  </a:cxn>
                  <a:cxn ang="0">
                    <a:pos x="T8" y="T9"/>
                  </a:cxn>
                </a:cxnLst>
                <a:rect l="0" t="0" r="r" b="b"/>
                <a:pathLst>
                  <a:path w="288" h="288">
                    <a:moveTo>
                      <a:pt x="180" y="21"/>
                    </a:moveTo>
                    <a:cubicBezTo>
                      <a:pt x="112" y="0"/>
                      <a:pt x="40" y="39"/>
                      <a:pt x="20" y="108"/>
                    </a:cubicBezTo>
                    <a:cubicBezTo>
                      <a:pt x="0" y="176"/>
                      <a:pt x="39" y="248"/>
                      <a:pt x="107" y="268"/>
                    </a:cubicBezTo>
                    <a:cubicBezTo>
                      <a:pt x="175" y="288"/>
                      <a:pt x="247" y="249"/>
                      <a:pt x="267" y="181"/>
                    </a:cubicBezTo>
                    <a:cubicBezTo>
                      <a:pt x="288" y="113"/>
                      <a:pt x="249" y="41"/>
                      <a:pt x="180" y="21"/>
                    </a:cubicBezTo>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55"/>
              <p:cNvSpPr>
                <a:spLocks noEditPoints="1"/>
              </p:cNvSpPr>
              <p:nvPr/>
            </p:nvSpPr>
            <p:spPr bwMode="auto">
              <a:xfrm>
                <a:off x="10539661" y="2276335"/>
                <a:ext cx="262620" cy="133045"/>
              </a:xfrm>
              <a:custGeom>
                <a:avLst/>
                <a:gdLst>
                  <a:gd name="T0" fmla="*/ 27 w 567"/>
                  <a:gd name="T1" fmla="*/ 0 h 288"/>
                  <a:gd name="T2" fmla="*/ 0 w 567"/>
                  <a:gd name="T3" fmla="*/ 66 h 288"/>
                  <a:gd name="T4" fmla="*/ 36 w 567"/>
                  <a:gd name="T5" fmla="*/ 152 h 288"/>
                  <a:gd name="T6" fmla="*/ 18 w 567"/>
                  <a:gd name="T7" fmla="*/ 118 h 288"/>
                  <a:gd name="T8" fmla="*/ 36 w 567"/>
                  <a:gd name="T9" fmla="*/ 279 h 288"/>
                  <a:gd name="T10" fmla="*/ 36 w 567"/>
                  <a:gd name="T11" fmla="*/ 218 h 288"/>
                  <a:gd name="T12" fmla="*/ 101 w 567"/>
                  <a:gd name="T13" fmla="*/ 62 h 288"/>
                  <a:gd name="T14" fmla="*/ 101 w 567"/>
                  <a:gd name="T15" fmla="*/ 0 h 288"/>
                  <a:gd name="T16" fmla="*/ 110 w 567"/>
                  <a:gd name="T17" fmla="*/ 175 h 288"/>
                  <a:gd name="T18" fmla="*/ 70 w 567"/>
                  <a:gd name="T19" fmla="*/ 109 h 288"/>
                  <a:gd name="T20" fmla="*/ 70 w 567"/>
                  <a:gd name="T21" fmla="*/ 180 h 288"/>
                  <a:gd name="T22" fmla="*/ 101 w 567"/>
                  <a:gd name="T23" fmla="*/ 279 h 288"/>
                  <a:gd name="T24" fmla="*/ 83 w 567"/>
                  <a:gd name="T25" fmla="*/ 279 h 288"/>
                  <a:gd name="T26" fmla="*/ 140 w 567"/>
                  <a:gd name="T27" fmla="*/ 62 h 288"/>
                  <a:gd name="T28" fmla="*/ 140 w 567"/>
                  <a:gd name="T29" fmla="*/ 0 h 288"/>
                  <a:gd name="T30" fmla="*/ 176 w 567"/>
                  <a:gd name="T31" fmla="*/ 152 h 288"/>
                  <a:gd name="T32" fmla="*/ 131 w 567"/>
                  <a:gd name="T33" fmla="*/ 114 h 288"/>
                  <a:gd name="T34" fmla="*/ 171 w 567"/>
                  <a:gd name="T35" fmla="*/ 180 h 288"/>
                  <a:gd name="T36" fmla="*/ 176 w 567"/>
                  <a:gd name="T37" fmla="*/ 279 h 288"/>
                  <a:gd name="T38" fmla="*/ 167 w 567"/>
                  <a:gd name="T39" fmla="*/ 288 h 288"/>
                  <a:gd name="T40" fmla="*/ 223 w 567"/>
                  <a:gd name="T41" fmla="*/ 62 h 288"/>
                  <a:gd name="T42" fmla="*/ 201 w 567"/>
                  <a:gd name="T43" fmla="*/ 62 h 288"/>
                  <a:gd name="T44" fmla="*/ 205 w 567"/>
                  <a:gd name="T45" fmla="*/ 118 h 288"/>
                  <a:gd name="T46" fmla="*/ 196 w 567"/>
                  <a:gd name="T47" fmla="*/ 118 h 288"/>
                  <a:gd name="T48" fmla="*/ 205 w 567"/>
                  <a:gd name="T49" fmla="*/ 227 h 288"/>
                  <a:gd name="T50" fmla="*/ 196 w 567"/>
                  <a:gd name="T51" fmla="*/ 227 h 288"/>
                  <a:gd name="T52" fmla="*/ 270 w 567"/>
                  <a:gd name="T53" fmla="*/ 10 h 288"/>
                  <a:gd name="T54" fmla="*/ 261 w 567"/>
                  <a:gd name="T55" fmla="*/ 10 h 288"/>
                  <a:gd name="T56" fmla="*/ 302 w 567"/>
                  <a:gd name="T57" fmla="*/ 148 h 288"/>
                  <a:gd name="T58" fmla="*/ 266 w 567"/>
                  <a:gd name="T59" fmla="*/ 118 h 288"/>
                  <a:gd name="T60" fmla="*/ 306 w 567"/>
                  <a:gd name="T61" fmla="*/ 175 h 288"/>
                  <a:gd name="T62" fmla="*/ 306 w 567"/>
                  <a:gd name="T63" fmla="*/ 227 h 288"/>
                  <a:gd name="T64" fmla="*/ 306 w 567"/>
                  <a:gd name="T65" fmla="*/ 279 h 288"/>
                  <a:gd name="T66" fmla="*/ 354 w 567"/>
                  <a:gd name="T67" fmla="*/ 0 h 288"/>
                  <a:gd name="T68" fmla="*/ 327 w 567"/>
                  <a:gd name="T69" fmla="*/ 66 h 288"/>
                  <a:gd name="T70" fmla="*/ 362 w 567"/>
                  <a:gd name="T71" fmla="*/ 118 h 288"/>
                  <a:gd name="T72" fmla="*/ 327 w 567"/>
                  <a:gd name="T73" fmla="*/ 171 h 288"/>
                  <a:gd name="T74" fmla="*/ 362 w 567"/>
                  <a:gd name="T75" fmla="*/ 261 h 288"/>
                  <a:gd name="T76" fmla="*/ 344 w 567"/>
                  <a:gd name="T77" fmla="*/ 227 h 288"/>
                  <a:gd name="T78" fmla="*/ 428 w 567"/>
                  <a:gd name="T79" fmla="*/ 62 h 288"/>
                  <a:gd name="T80" fmla="*/ 428 w 567"/>
                  <a:gd name="T81" fmla="*/ 0 h 288"/>
                  <a:gd name="T82" fmla="*/ 428 w 567"/>
                  <a:gd name="T83" fmla="*/ 171 h 288"/>
                  <a:gd name="T84" fmla="*/ 428 w 567"/>
                  <a:gd name="T85" fmla="*/ 109 h 288"/>
                  <a:gd name="T86" fmla="*/ 437 w 567"/>
                  <a:gd name="T87" fmla="*/ 284 h 288"/>
                  <a:gd name="T88" fmla="*/ 396 w 567"/>
                  <a:gd name="T89" fmla="*/ 218 h 288"/>
                  <a:gd name="T90" fmla="*/ 396 w 567"/>
                  <a:gd name="T91" fmla="*/ 288 h 288"/>
                  <a:gd name="T92" fmla="*/ 493 w 567"/>
                  <a:gd name="T93" fmla="*/ 62 h 288"/>
                  <a:gd name="T94" fmla="*/ 475 w 567"/>
                  <a:gd name="T95" fmla="*/ 62 h 288"/>
                  <a:gd name="T96" fmla="*/ 502 w 567"/>
                  <a:gd name="T97" fmla="*/ 152 h 288"/>
                  <a:gd name="T98" fmla="*/ 457 w 567"/>
                  <a:gd name="T99" fmla="*/ 114 h 288"/>
                  <a:gd name="T100" fmla="*/ 497 w 567"/>
                  <a:gd name="T101" fmla="*/ 180 h 288"/>
                  <a:gd name="T102" fmla="*/ 502 w 567"/>
                  <a:gd name="T103" fmla="*/ 279 h 288"/>
                  <a:gd name="T104" fmla="*/ 493 w 567"/>
                  <a:gd name="T105" fmla="*/ 288 h 288"/>
                  <a:gd name="T106" fmla="*/ 549 w 567"/>
                  <a:gd name="T107" fmla="*/ 62 h 288"/>
                  <a:gd name="T108" fmla="*/ 527 w 567"/>
                  <a:gd name="T109" fmla="*/ 62 h 288"/>
                  <a:gd name="T110" fmla="*/ 531 w 567"/>
                  <a:gd name="T111" fmla="*/ 118 h 288"/>
                  <a:gd name="T112" fmla="*/ 522 w 567"/>
                  <a:gd name="T113" fmla="*/ 118 h 288"/>
                  <a:gd name="T114" fmla="*/ 563 w 567"/>
                  <a:gd name="T115" fmla="*/ 257 h 288"/>
                  <a:gd name="T116" fmla="*/ 527 w 567"/>
                  <a:gd name="T117" fmla="*/ 227 h 288"/>
                  <a:gd name="T118" fmla="*/ 567 w 567"/>
                  <a:gd name="T119" fmla="*/ 2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7" h="288">
                    <a:moveTo>
                      <a:pt x="45" y="66"/>
                    </a:moveTo>
                    <a:cubicBezTo>
                      <a:pt x="45" y="44"/>
                      <a:pt x="45" y="44"/>
                      <a:pt x="45" y="44"/>
                    </a:cubicBezTo>
                    <a:cubicBezTo>
                      <a:pt x="45" y="41"/>
                      <a:pt x="44" y="39"/>
                      <a:pt x="41" y="39"/>
                    </a:cubicBezTo>
                    <a:cubicBezTo>
                      <a:pt x="37" y="39"/>
                      <a:pt x="36" y="41"/>
                      <a:pt x="36" y="44"/>
                    </a:cubicBezTo>
                    <a:cubicBezTo>
                      <a:pt x="36" y="62"/>
                      <a:pt x="36" y="62"/>
                      <a:pt x="36" y="62"/>
                    </a:cubicBezTo>
                    <a:cubicBezTo>
                      <a:pt x="27" y="62"/>
                      <a:pt x="27" y="62"/>
                      <a:pt x="27" y="62"/>
                    </a:cubicBezTo>
                    <a:cubicBezTo>
                      <a:pt x="27" y="0"/>
                      <a:pt x="27" y="0"/>
                      <a:pt x="27" y="0"/>
                    </a:cubicBezTo>
                    <a:cubicBezTo>
                      <a:pt x="5" y="0"/>
                      <a:pt x="5" y="0"/>
                      <a:pt x="5" y="0"/>
                    </a:cubicBezTo>
                    <a:cubicBezTo>
                      <a:pt x="3" y="0"/>
                      <a:pt x="0" y="2"/>
                      <a:pt x="0" y="5"/>
                    </a:cubicBezTo>
                    <a:cubicBezTo>
                      <a:pt x="0" y="8"/>
                      <a:pt x="3" y="10"/>
                      <a:pt x="5" y="10"/>
                    </a:cubicBezTo>
                    <a:cubicBezTo>
                      <a:pt x="18" y="10"/>
                      <a:pt x="18" y="10"/>
                      <a:pt x="18" y="10"/>
                    </a:cubicBezTo>
                    <a:cubicBezTo>
                      <a:pt x="18" y="62"/>
                      <a:pt x="18" y="62"/>
                      <a:pt x="18" y="62"/>
                    </a:cubicBezTo>
                    <a:cubicBezTo>
                      <a:pt x="5" y="62"/>
                      <a:pt x="5" y="62"/>
                      <a:pt x="5" y="62"/>
                    </a:cubicBezTo>
                    <a:cubicBezTo>
                      <a:pt x="3" y="62"/>
                      <a:pt x="0" y="63"/>
                      <a:pt x="0" y="66"/>
                    </a:cubicBezTo>
                    <a:cubicBezTo>
                      <a:pt x="0" y="70"/>
                      <a:pt x="3" y="71"/>
                      <a:pt x="5" y="71"/>
                    </a:cubicBezTo>
                    <a:cubicBezTo>
                      <a:pt x="41" y="71"/>
                      <a:pt x="41" y="71"/>
                      <a:pt x="41" y="71"/>
                    </a:cubicBezTo>
                    <a:cubicBezTo>
                      <a:pt x="43" y="71"/>
                      <a:pt x="45" y="70"/>
                      <a:pt x="45" y="66"/>
                    </a:cubicBezTo>
                    <a:moveTo>
                      <a:pt x="45" y="175"/>
                    </a:moveTo>
                    <a:cubicBezTo>
                      <a:pt x="45" y="152"/>
                      <a:pt x="45" y="152"/>
                      <a:pt x="45" y="152"/>
                    </a:cubicBezTo>
                    <a:cubicBezTo>
                      <a:pt x="45" y="150"/>
                      <a:pt x="44" y="148"/>
                      <a:pt x="41" y="148"/>
                    </a:cubicBezTo>
                    <a:cubicBezTo>
                      <a:pt x="37" y="148"/>
                      <a:pt x="36" y="150"/>
                      <a:pt x="36" y="152"/>
                    </a:cubicBezTo>
                    <a:cubicBezTo>
                      <a:pt x="36" y="171"/>
                      <a:pt x="36" y="171"/>
                      <a:pt x="36" y="171"/>
                    </a:cubicBezTo>
                    <a:cubicBezTo>
                      <a:pt x="27" y="171"/>
                      <a:pt x="27" y="171"/>
                      <a:pt x="27" y="171"/>
                    </a:cubicBezTo>
                    <a:cubicBezTo>
                      <a:pt x="27" y="109"/>
                      <a:pt x="27" y="109"/>
                      <a:pt x="27" y="109"/>
                    </a:cubicBezTo>
                    <a:cubicBezTo>
                      <a:pt x="5" y="109"/>
                      <a:pt x="5" y="109"/>
                      <a:pt x="5" y="109"/>
                    </a:cubicBezTo>
                    <a:cubicBezTo>
                      <a:pt x="3" y="109"/>
                      <a:pt x="0" y="110"/>
                      <a:pt x="0" y="114"/>
                    </a:cubicBezTo>
                    <a:cubicBezTo>
                      <a:pt x="0" y="117"/>
                      <a:pt x="3" y="118"/>
                      <a:pt x="5" y="118"/>
                    </a:cubicBezTo>
                    <a:cubicBezTo>
                      <a:pt x="18" y="118"/>
                      <a:pt x="18" y="118"/>
                      <a:pt x="18" y="118"/>
                    </a:cubicBezTo>
                    <a:cubicBezTo>
                      <a:pt x="18" y="171"/>
                      <a:pt x="18" y="171"/>
                      <a:pt x="18" y="171"/>
                    </a:cubicBezTo>
                    <a:cubicBezTo>
                      <a:pt x="5" y="171"/>
                      <a:pt x="5" y="171"/>
                      <a:pt x="5" y="171"/>
                    </a:cubicBezTo>
                    <a:cubicBezTo>
                      <a:pt x="3" y="171"/>
                      <a:pt x="0" y="172"/>
                      <a:pt x="0" y="175"/>
                    </a:cubicBezTo>
                    <a:cubicBezTo>
                      <a:pt x="0" y="178"/>
                      <a:pt x="3" y="180"/>
                      <a:pt x="5" y="180"/>
                    </a:cubicBezTo>
                    <a:cubicBezTo>
                      <a:pt x="41" y="180"/>
                      <a:pt x="41" y="180"/>
                      <a:pt x="41" y="180"/>
                    </a:cubicBezTo>
                    <a:cubicBezTo>
                      <a:pt x="43" y="180"/>
                      <a:pt x="45" y="178"/>
                      <a:pt x="45" y="175"/>
                    </a:cubicBezTo>
                    <a:moveTo>
                      <a:pt x="36" y="279"/>
                    </a:moveTo>
                    <a:cubicBezTo>
                      <a:pt x="9" y="279"/>
                      <a:pt x="9" y="279"/>
                      <a:pt x="9" y="279"/>
                    </a:cubicBezTo>
                    <a:cubicBezTo>
                      <a:pt x="9" y="227"/>
                      <a:pt x="9" y="227"/>
                      <a:pt x="9" y="227"/>
                    </a:cubicBezTo>
                    <a:cubicBezTo>
                      <a:pt x="36" y="227"/>
                      <a:pt x="36" y="227"/>
                      <a:pt x="36" y="227"/>
                    </a:cubicBezTo>
                    <a:lnTo>
                      <a:pt x="36" y="279"/>
                    </a:lnTo>
                    <a:close/>
                    <a:moveTo>
                      <a:pt x="45" y="279"/>
                    </a:moveTo>
                    <a:cubicBezTo>
                      <a:pt x="45" y="227"/>
                      <a:pt x="45" y="227"/>
                      <a:pt x="45" y="227"/>
                    </a:cubicBezTo>
                    <a:cubicBezTo>
                      <a:pt x="45" y="222"/>
                      <a:pt x="41" y="218"/>
                      <a:pt x="36" y="218"/>
                    </a:cubicBezTo>
                    <a:cubicBezTo>
                      <a:pt x="9" y="218"/>
                      <a:pt x="9" y="218"/>
                      <a:pt x="9" y="218"/>
                    </a:cubicBezTo>
                    <a:cubicBezTo>
                      <a:pt x="4" y="218"/>
                      <a:pt x="0" y="222"/>
                      <a:pt x="0" y="227"/>
                    </a:cubicBezTo>
                    <a:cubicBezTo>
                      <a:pt x="0" y="279"/>
                      <a:pt x="0" y="279"/>
                      <a:pt x="0" y="279"/>
                    </a:cubicBezTo>
                    <a:cubicBezTo>
                      <a:pt x="0" y="284"/>
                      <a:pt x="4" y="288"/>
                      <a:pt x="9" y="288"/>
                    </a:cubicBezTo>
                    <a:cubicBezTo>
                      <a:pt x="36" y="288"/>
                      <a:pt x="36" y="288"/>
                      <a:pt x="36" y="288"/>
                    </a:cubicBezTo>
                    <a:cubicBezTo>
                      <a:pt x="41" y="288"/>
                      <a:pt x="45" y="284"/>
                      <a:pt x="45" y="279"/>
                    </a:cubicBezTo>
                    <a:moveTo>
                      <a:pt x="101" y="62"/>
                    </a:moveTo>
                    <a:cubicBezTo>
                      <a:pt x="75" y="62"/>
                      <a:pt x="75" y="62"/>
                      <a:pt x="75" y="62"/>
                    </a:cubicBezTo>
                    <a:cubicBezTo>
                      <a:pt x="75" y="10"/>
                      <a:pt x="75" y="10"/>
                      <a:pt x="75" y="10"/>
                    </a:cubicBezTo>
                    <a:cubicBezTo>
                      <a:pt x="101" y="10"/>
                      <a:pt x="101" y="10"/>
                      <a:pt x="101" y="10"/>
                    </a:cubicBezTo>
                    <a:lnTo>
                      <a:pt x="101" y="62"/>
                    </a:lnTo>
                    <a:close/>
                    <a:moveTo>
                      <a:pt x="110" y="62"/>
                    </a:moveTo>
                    <a:cubicBezTo>
                      <a:pt x="110" y="10"/>
                      <a:pt x="110" y="10"/>
                      <a:pt x="110" y="10"/>
                    </a:cubicBezTo>
                    <a:cubicBezTo>
                      <a:pt x="110" y="5"/>
                      <a:pt x="106" y="0"/>
                      <a:pt x="101" y="0"/>
                    </a:cubicBezTo>
                    <a:cubicBezTo>
                      <a:pt x="75" y="0"/>
                      <a:pt x="75" y="0"/>
                      <a:pt x="75" y="0"/>
                    </a:cubicBezTo>
                    <a:cubicBezTo>
                      <a:pt x="70" y="0"/>
                      <a:pt x="66" y="5"/>
                      <a:pt x="66" y="10"/>
                    </a:cubicBezTo>
                    <a:cubicBezTo>
                      <a:pt x="66" y="62"/>
                      <a:pt x="66" y="62"/>
                      <a:pt x="66" y="62"/>
                    </a:cubicBezTo>
                    <a:cubicBezTo>
                      <a:pt x="66" y="67"/>
                      <a:pt x="70" y="71"/>
                      <a:pt x="75" y="71"/>
                    </a:cubicBezTo>
                    <a:cubicBezTo>
                      <a:pt x="101" y="71"/>
                      <a:pt x="101" y="71"/>
                      <a:pt x="101" y="71"/>
                    </a:cubicBezTo>
                    <a:cubicBezTo>
                      <a:pt x="106" y="71"/>
                      <a:pt x="110" y="67"/>
                      <a:pt x="110" y="62"/>
                    </a:cubicBezTo>
                    <a:moveTo>
                      <a:pt x="110" y="175"/>
                    </a:moveTo>
                    <a:cubicBezTo>
                      <a:pt x="110" y="152"/>
                      <a:pt x="110" y="152"/>
                      <a:pt x="110" y="152"/>
                    </a:cubicBezTo>
                    <a:cubicBezTo>
                      <a:pt x="110" y="150"/>
                      <a:pt x="109" y="148"/>
                      <a:pt x="106" y="148"/>
                    </a:cubicBezTo>
                    <a:cubicBezTo>
                      <a:pt x="103" y="148"/>
                      <a:pt x="101" y="150"/>
                      <a:pt x="101" y="152"/>
                    </a:cubicBezTo>
                    <a:cubicBezTo>
                      <a:pt x="101" y="171"/>
                      <a:pt x="101" y="171"/>
                      <a:pt x="101" y="171"/>
                    </a:cubicBezTo>
                    <a:cubicBezTo>
                      <a:pt x="93" y="171"/>
                      <a:pt x="93" y="171"/>
                      <a:pt x="93" y="171"/>
                    </a:cubicBezTo>
                    <a:cubicBezTo>
                      <a:pt x="93" y="109"/>
                      <a:pt x="93" y="109"/>
                      <a:pt x="93" y="109"/>
                    </a:cubicBezTo>
                    <a:cubicBezTo>
                      <a:pt x="70" y="109"/>
                      <a:pt x="70" y="109"/>
                      <a:pt x="70" y="109"/>
                    </a:cubicBezTo>
                    <a:cubicBezTo>
                      <a:pt x="68" y="109"/>
                      <a:pt x="66" y="110"/>
                      <a:pt x="66" y="114"/>
                    </a:cubicBezTo>
                    <a:cubicBezTo>
                      <a:pt x="66" y="117"/>
                      <a:pt x="68" y="118"/>
                      <a:pt x="70" y="118"/>
                    </a:cubicBezTo>
                    <a:cubicBezTo>
                      <a:pt x="83" y="118"/>
                      <a:pt x="83" y="118"/>
                      <a:pt x="83" y="118"/>
                    </a:cubicBezTo>
                    <a:cubicBezTo>
                      <a:pt x="83" y="171"/>
                      <a:pt x="83" y="171"/>
                      <a:pt x="83" y="171"/>
                    </a:cubicBezTo>
                    <a:cubicBezTo>
                      <a:pt x="70" y="171"/>
                      <a:pt x="70" y="171"/>
                      <a:pt x="70" y="171"/>
                    </a:cubicBezTo>
                    <a:cubicBezTo>
                      <a:pt x="68" y="171"/>
                      <a:pt x="66" y="172"/>
                      <a:pt x="66" y="175"/>
                    </a:cubicBezTo>
                    <a:cubicBezTo>
                      <a:pt x="66" y="178"/>
                      <a:pt x="68" y="180"/>
                      <a:pt x="70" y="180"/>
                    </a:cubicBezTo>
                    <a:cubicBezTo>
                      <a:pt x="106" y="180"/>
                      <a:pt x="106" y="180"/>
                      <a:pt x="106" y="180"/>
                    </a:cubicBezTo>
                    <a:cubicBezTo>
                      <a:pt x="108" y="180"/>
                      <a:pt x="110" y="178"/>
                      <a:pt x="110" y="175"/>
                    </a:cubicBezTo>
                    <a:moveTo>
                      <a:pt x="110" y="284"/>
                    </a:moveTo>
                    <a:cubicBezTo>
                      <a:pt x="110" y="261"/>
                      <a:pt x="110" y="261"/>
                      <a:pt x="110" y="261"/>
                    </a:cubicBezTo>
                    <a:cubicBezTo>
                      <a:pt x="110" y="258"/>
                      <a:pt x="109" y="257"/>
                      <a:pt x="106" y="257"/>
                    </a:cubicBezTo>
                    <a:cubicBezTo>
                      <a:pt x="103" y="257"/>
                      <a:pt x="101" y="258"/>
                      <a:pt x="101" y="261"/>
                    </a:cubicBezTo>
                    <a:cubicBezTo>
                      <a:pt x="101" y="279"/>
                      <a:pt x="101" y="279"/>
                      <a:pt x="101" y="279"/>
                    </a:cubicBezTo>
                    <a:cubicBezTo>
                      <a:pt x="93" y="279"/>
                      <a:pt x="93" y="279"/>
                      <a:pt x="93" y="279"/>
                    </a:cubicBezTo>
                    <a:cubicBezTo>
                      <a:pt x="93" y="218"/>
                      <a:pt x="93" y="218"/>
                      <a:pt x="93" y="218"/>
                    </a:cubicBezTo>
                    <a:cubicBezTo>
                      <a:pt x="70" y="218"/>
                      <a:pt x="70" y="218"/>
                      <a:pt x="70" y="218"/>
                    </a:cubicBezTo>
                    <a:cubicBezTo>
                      <a:pt x="68" y="218"/>
                      <a:pt x="66" y="219"/>
                      <a:pt x="66" y="222"/>
                    </a:cubicBezTo>
                    <a:cubicBezTo>
                      <a:pt x="66" y="226"/>
                      <a:pt x="68" y="227"/>
                      <a:pt x="70" y="227"/>
                    </a:cubicBezTo>
                    <a:cubicBezTo>
                      <a:pt x="83" y="227"/>
                      <a:pt x="83" y="227"/>
                      <a:pt x="83" y="227"/>
                    </a:cubicBezTo>
                    <a:cubicBezTo>
                      <a:pt x="83" y="279"/>
                      <a:pt x="83" y="279"/>
                      <a:pt x="83" y="279"/>
                    </a:cubicBezTo>
                    <a:cubicBezTo>
                      <a:pt x="70" y="279"/>
                      <a:pt x="70" y="279"/>
                      <a:pt x="70" y="279"/>
                    </a:cubicBezTo>
                    <a:cubicBezTo>
                      <a:pt x="68" y="279"/>
                      <a:pt x="66" y="281"/>
                      <a:pt x="66" y="284"/>
                    </a:cubicBezTo>
                    <a:cubicBezTo>
                      <a:pt x="66" y="287"/>
                      <a:pt x="68" y="288"/>
                      <a:pt x="70" y="288"/>
                    </a:cubicBezTo>
                    <a:cubicBezTo>
                      <a:pt x="106" y="288"/>
                      <a:pt x="106" y="288"/>
                      <a:pt x="106" y="288"/>
                    </a:cubicBezTo>
                    <a:cubicBezTo>
                      <a:pt x="108" y="288"/>
                      <a:pt x="110" y="287"/>
                      <a:pt x="110" y="284"/>
                    </a:cubicBezTo>
                    <a:moveTo>
                      <a:pt x="167" y="62"/>
                    </a:moveTo>
                    <a:cubicBezTo>
                      <a:pt x="140" y="62"/>
                      <a:pt x="140" y="62"/>
                      <a:pt x="140" y="62"/>
                    </a:cubicBezTo>
                    <a:cubicBezTo>
                      <a:pt x="140" y="10"/>
                      <a:pt x="140" y="10"/>
                      <a:pt x="140" y="10"/>
                    </a:cubicBezTo>
                    <a:cubicBezTo>
                      <a:pt x="167" y="10"/>
                      <a:pt x="167" y="10"/>
                      <a:pt x="167" y="10"/>
                    </a:cubicBezTo>
                    <a:lnTo>
                      <a:pt x="167" y="62"/>
                    </a:lnTo>
                    <a:close/>
                    <a:moveTo>
                      <a:pt x="176" y="62"/>
                    </a:moveTo>
                    <a:cubicBezTo>
                      <a:pt x="176" y="10"/>
                      <a:pt x="176" y="10"/>
                      <a:pt x="176" y="10"/>
                    </a:cubicBezTo>
                    <a:cubicBezTo>
                      <a:pt x="176" y="5"/>
                      <a:pt x="172" y="0"/>
                      <a:pt x="167" y="0"/>
                    </a:cubicBezTo>
                    <a:cubicBezTo>
                      <a:pt x="140" y="0"/>
                      <a:pt x="140" y="0"/>
                      <a:pt x="140" y="0"/>
                    </a:cubicBezTo>
                    <a:cubicBezTo>
                      <a:pt x="135" y="0"/>
                      <a:pt x="131" y="5"/>
                      <a:pt x="131" y="10"/>
                    </a:cubicBezTo>
                    <a:cubicBezTo>
                      <a:pt x="131" y="62"/>
                      <a:pt x="131" y="62"/>
                      <a:pt x="131" y="62"/>
                    </a:cubicBezTo>
                    <a:cubicBezTo>
                      <a:pt x="131" y="67"/>
                      <a:pt x="135" y="71"/>
                      <a:pt x="140" y="71"/>
                    </a:cubicBezTo>
                    <a:cubicBezTo>
                      <a:pt x="167" y="71"/>
                      <a:pt x="167" y="71"/>
                      <a:pt x="167" y="71"/>
                    </a:cubicBezTo>
                    <a:cubicBezTo>
                      <a:pt x="172" y="71"/>
                      <a:pt x="176" y="67"/>
                      <a:pt x="176" y="62"/>
                    </a:cubicBezTo>
                    <a:moveTo>
                      <a:pt x="176" y="175"/>
                    </a:moveTo>
                    <a:cubicBezTo>
                      <a:pt x="176" y="152"/>
                      <a:pt x="176" y="152"/>
                      <a:pt x="176" y="152"/>
                    </a:cubicBezTo>
                    <a:cubicBezTo>
                      <a:pt x="176" y="150"/>
                      <a:pt x="174" y="148"/>
                      <a:pt x="171" y="148"/>
                    </a:cubicBezTo>
                    <a:cubicBezTo>
                      <a:pt x="168" y="148"/>
                      <a:pt x="167" y="150"/>
                      <a:pt x="167" y="152"/>
                    </a:cubicBezTo>
                    <a:cubicBezTo>
                      <a:pt x="167" y="171"/>
                      <a:pt x="167" y="171"/>
                      <a:pt x="167" y="171"/>
                    </a:cubicBezTo>
                    <a:cubicBezTo>
                      <a:pt x="158" y="171"/>
                      <a:pt x="158" y="171"/>
                      <a:pt x="158" y="171"/>
                    </a:cubicBezTo>
                    <a:cubicBezTo>
                      <a:pt x="158" y="109"/>
                      <a:pt x="158" y="109"/>
                      <a:pt x="158" y="109"/>
                    </a:cubicBezTo>
                    <a:cubicBezTo>
                      <a:pt x="135" y="109"/>
                      <a:pt x="135" y="109"/>
                      <a:pt x="135" y="109"/>
                    </a:cubicBezTo>
                    <a:cubicBezTo>
                      <a:pt x="133" y="109"/>
                      <a:pt x="131" y="110"/>
                      <a:pt x="131" y="114"/>
                    </a:cubicBezTo>
                    <a:cubicBezTo>
                      <a:pt x="131" y="117"/>
                      <a:pt x="133" y="118"/>
                      <a:pt x="135" y="118"/>
                    </a:cubicBezTo>
                    <a:cubicBezTo>
                      <a:pt x="149" y="118"/>
                      <a:pt x="149" y="118"/>
                      <a:pt x="149" y="118"/>
                    </a:cubicBezTo>
                    <a:cubicBezTo>
                      <a:pt x="149" y="171"/>
                      <a:pt x="149" y="171"/>
                      <a:pt x="149" y="171"/>
                    </a:cubicBezTo>
                    <a:cubicBezTo>
                      <a:pt x="135" y="171"/>
                      <a:pt x="135" y="171"/>
                      <a:pt x="135" y="171"/>
                    </a:cubicBezTo>
                    <a:cubicBezTo>
                      <a:pt x="133" y="171"/>
                      <a:pt x="131" y="172"/>
                      <a:pt x="131" y="175"/>
                    </a:cubicBezTo>
                    <a:cubicBezTo>
                      <a:pt x="131" y="178"/>
                      <a:pt x="133" y="180"/>
                      <a:pt x="135" y="180"/>
                    </a:cubicBezTo>
                    <a:cubicBezTo>
                      <a:pt x="171" y="180"/>
                      <a:pt x="171" y="180"/>
                      <a:pt x="171" y="180"/>
                    </a:cubicBezTo>
                    <a:cubicBezTo>
                      <a:pt x="173" y="180"/>
                      <a:pt x="176" y="178"/>
                      <a:pt x="176" y="175"/>
                    </a:cubicBezTo>
                    <a:moveTo>
                      <a:pt x="167" y="279"/>
                    </a:moveTo>
                    <a:cubicBezTo>
                      <a:pt x="140" y="279"/>
                      <a:pt x="140" y="279"/>
                      <a:pt x="140" y="279"/>
                    </a:cubicBezTo>
                    <a:cubicBezTo>
                      <a:pt x="140" y="227"/>
                      <a:pt x="140" y="227"/>
                      <a:pt x="140" y="227"/>
                    </a:cubicBezTo>
                    <a:cubicBezTo>
                      <a:pt x="167" y="227"/>
                      <a:pt x="167" y="227"/>
                      <a:pt x="167" y="227"/>
                    </a:cubicBezTo>
                    <a:lnTo>
                      <a:pt x="167" y="279"/>
                    </a:lnTo>
                    <a:close/>
                    <a:moveTo>
                      <a:pt x="176" y="279"/>
                    </a:moveTo>
                    <a:cubicBezTo>
                      <a:pt x="176" y="227"/>
                      <a:pt x="176" y="227"/>
                      <a:pt x="176" y="227"/>
                    </a:cubicBezTo>
                    <a:cubicBezTo>
                      <a:pt x="176" y="222"/>
                      <a:pt x="172" y="218"/>
                      <a:pt x="167" y="218"/>
                    </a:cubicBezTo>
                    <a:cubicBezTo>
                      <a:pt x="140" y="218"/>
                      <a:pt x="140" y="218"/>
                      <a:pt x="140" y="218"/>
                    </a:cubicBezTo>
                    <a:cubicBezTo>
                      <a:pt x="135" y="218"/>
                      <a:pt x="131" y="222"/>
                      <a:pt x="131" y="227"/>
                    </a:cubicBezTo>
                    <a:cubicBezTo>
                      <a:pt x="131" y="279"/>
                      <a:pt x="131" y="279"/>
                      <a:pt x="131" y="279"/>
                    </a:cubicBezTo>
                    <a:cubicBezTo>
                      <a:pt x="131" y="284"/>
                      <a:pt x="135" y="288"/>
                      <a:pt x="140" y="288"/>
                    </a:cubicBezTo>
                    <a:cubicBezTo>
                      <a:pt x="167" y="288"/>
                      <a:pt x="167" y="288"/>
                      <a:pt x="167" y="288"/>
                    </a:cubicBezTo>
                    <a:cubicBezTo>
                      <a:pt x="172" y="288"/>
                      <a:pt x="176" y="284"/>
                      <a:pt x="176" y="279"/>
                    </a:cubicBezTo>
                    <a:moveTo>
                      <a:pt x="241" y="66"/>
                    </a:moveTo>
                    <a:cubicBezTo>
                      <a:pt x="241" y="44"/>
                      <a:pt x="241" y="44"/>
                      <a:pt x="241" y="44"/>
                    </a:cubicBezTo>
                    <a:cubicBezTo>
                      <a:pt x="241" y="41"/>
                      <a:pt x="240" y="39"/>
                      <a:pt x="236" y="39"/>
                    </a:cubicBezTo>
                    <a:cubicBezTo>
                      <a:pt x="233" y="39"/>
                      <a:pt x="232" y="41"/>
                      <a:pt x="232" y="44"/>
                    </a:cubicBezTo>
                    <a:cubicBezTo>
                      <a:pt x="232" y="62"/>
                      <a:pt x="232" y="62"/>
                      <a:pt x="232" y="62"/>
                    </a:cubicBezTo>
                    <a:cubicBezTo>
                      <a:pt x="223" y="62"/>
                      <a:pt x="223" y="62"/>
                      <a:pt x="223" y="62"/>
                    </a:cubicBezTo>
                    <a:cubicBezTo>
                      <a:pt x="223" y="0"/>
                      <a:pt x="223" y="0"/>
                      <a:pt x="223" y="0"/>
                    </a:cubicBezTo>
                    <a:cubicBezTo>
                      <a:pt x="201" y="0"/>
                      <a:pt x="201" y="0"/>
                      <a:pt x="201" y="0"/>
                    </a:cubicBezTo>
                    <a:cubicBezTo>
                      <a:pt x="198" y="0"/>
                      <a:pt x="196" y="2"/>
                      <a:pt x="196" y="5"/>
                    </a:cubicBezTo>
                    <a:cubicBezTo>
                      <a:pt x="196" y="8"/>
                      <a:pt x="198" y="10"/>
                      <a:pt x="201" y="10"/>
                    </a:cubicBezTo>
                    <a:cubicBezTo>
                      <a:pt x="214" y="10"/>
                      <a:pt x="214" y="10"/>
                      <a:pt x="214" y="10"/>
                    </a:cubicBezTo>
                    <a:cubicBezTo>
                      <a:pt x="214" y="62"/>
                      <a:pt x="214" y="62"/>
                      <a:pt x="214" y="62"/>
                    </a:cubicBezTo>
                    <a:cubicBezTo>
                      <a:pt x="201" y="62"/>
                      <a:pt x="201" y="62"/>
                      <a:pt x="201" y="62"/>
                    </a:cubicBezTo>
                    <a:cubicBezTo>
                      <a:pt x="198" y="62"/>
                      <a:pt x="196" y="63"/>
                      <a:pt x="196" y="66"/>
                    </a:cubicBezTo>
                    <a:cubicBezTo>
                      <a:pt x="196" y="70"/>
                      <a:pt x="198" y="71"/>
                      <a:pt x="201" y="71"/>
                    </a:cubicBezTo>
                    <a:cubicBezTo>
                      <a:pt x="236" y="71"/>
                      <a:pt x="236" y="71"/>
                      <a:pt x="236" y="71"/>
                    </a:cubicBezTo>
                    <a:cubicBezTo>
                      <a:pt x="239" y="71"/>
                      <a:pt x="241" y="70"/>
                      <a:pt x="241" y="66"/>
                    </a:cubicBezTo>
                    <a:moveTo>
                      <a:pt x="232" y="171"/>
                    </a:moveTo>
                    <a:cubicBezTo>
                      <a:pt x="205" y="171"/>
                      <a:pt x="205" y="171"/>
                      <a:pt x="205" y="171"/>
                    </a:cubicBezTo>
                    <a:cubicBezTo>
                      <a:pt x="205" y="118"/>
                      <a:pt x="205" y="118"/>
                      <a:pt x="205" y="118"/>
                    </a:cubicBezTo>
                    <a:cubicBezTo>
                      <a:pt x="232" y="118"/>
                      <a:pt x="232" y="118"/>
                      <a:pt x="232" y="118"/>
                    </a:cubicBezTo>
                    <a:lnTo>
                      <a:pt x="232" y="171"/>
                    </a:lnTo>
                    <a:close/>
                    <a:moveTo>
                      <a:pt x="241" y="171"/>
                    </a:moveTo>
                    <a:cubicBezTo>
                      <a:pt x="241" y="118"/>
                      <a:pt x="241" y="118"/>
                      <a:pt x="241" y="118"/>
                    </a:cubicBezTo>
                    <a:cubicBezTo>
                      <a:pt x="241" y="113"/>
                      <a:pt x="237" y="109"/>
                      <a:pt x="232" y="109"/>
                    </a:cubicBezTo>
                    <a:cubicBezTo>
                      <a:pt x="205" y="109"/>
                      <a:pt x="205" y="109"/>
                      <a:pt x="205" y="109"/>
                    </a:cubicBezTo>
                    <a:cubicBezTo>
                      <a:pt x="200" y="109"/>
                      <a:pt x="196" y="113"/>
                      <a:pt x="196" y="118"/>
                    </a:cubicBezTo>
                    <a:cubicBezTo>
                      <a:pt x="196" y="171"/>
                      <a:pt x="196" y="171"/>
                      <a:pt x="196" y="171"/>
                    </a:cubicBezTo>
                    <a:cubicBezTo>
                      <a:pt x="196" y="176"/>
                      <a:pt x="200" y="180"/>
                      <a:pt x="205" y="180"/>
                    </a:cubicBezTo>
                    <a:cubicBezTo>
                      <a:pt x="232" y="180"/>
                      <a:pt x="232" y="180"/>
                      <a:pt x="232" y="180"/>
                    </a:cubicBezTo>
                    <a:cubicBezTo>
                      <a:pt x="237" y="180"/>
                      <a:pt x="241" y="176"/>
                      <a:pt x="241" y="171"/>
                    </a:cubicBezTo>
                    <a:moveTo>
                      <a:pt x="232" y="279"/>
                    </a:moveTo>
                    <a:cubicBezTo>
                      <a:pt x="205" y="279"/>
                      <a:pt x="205" y="279"/>
                      <a:pt x="205" y="279"/>
                    </a:cubicBezTo>
                    <a:cubicBezTo>
                      <a:pt x="205" y="227"/>
                      <a:pt x="205" y="227"/>
                      <a:pt x="205" y="227"/>
                    </a:cubicBezTo>
                    <a:cubicBezTo>
                      <a:pt x="232" y="227"/>
                      <a:pt x="232" y="227"/>
                      <a:pt x="232" y="227"/>
                    </a:cubicBezTo>
                    <a:lnTo>
                      <a:pt x="232" y="279"/>
                    </a:lnTo>
                    <a:close/>
                    <a:moveTo>
                      <a:pt x="241" y="279"/>
                    </a:moveTo>
                    <a:cubicBezTo>
                      <a:pt x="241" y="227"/>
                      <a:pt x="241" y="227"/>
                      <a:pt x="241" y="227"/>
                    </a:cubicBezTo>
                    <a:cubicBezTo>
                      <a:pt x="241" y="222"/>
                      <a:pt x="237" y="218"/>
                      <a:pt x="232" y="218"/>
                    </a:cubicBezTo>
                    <a:cubicBezTo>
                      <a:pt x="205" y="218"/>
                      <a:pt x="205" y="218"/>
                      <a:pt x="205" y="218"/>
                    </a:cubicBezTo>
                    <a:cubicBezTo>
                      <a:pt x="200" y="218"/>
                      <a:pt x="196" y="222"/>
                      <a:pt x="196" y="227"/>
                    </a:cubicBezTo>
                    <a:cubicBezTo>
                      <a:pt x="196" y="279"/>
                      <a:pt x="196" y="279"/>
                      <a:pt x="196" y="279"/>
                    </a:cubicBezTo>
                    <a:cubicBezTo>
                      <a:pt x="196" y="284"/>
                      <a:pt x="200" y="288"/>
                      <a:pt x="205" y="288"/>
                    </a:cubicBezTo>
                    <a:cubicBezTo>
                      <a:pt x="232" y="288"/>
                      <a:pt x="232" y="288"/>
                      <a:pt x="232" y="288"/>
                    </a:cubicBezTo>
                    <a:cubicBezTo>
                      <a:pt x="237" y="288"/>
                      <a:pt x="241" y="284"/>
                      <a:pt x="241" y="279"/>
                    </a:cubicBezTo>
                    <a:moveTo>
                      <a:pt x="297" y="62"/>
                    </a:moveTo>
                    <a:cubicBezTo>
                      <a:pt x="270" y="62"/>
                      <a:pt x="270" y="62"/>
                      <a:pt x="270" y="62"/>
                    </a:cubicBezTo>
                    <a:cubicBezTo>
                      <a:pt x="270" y="10"/>
                      <a:pt x="270" y="10"/>
                      <a:pt x="270" y="10"/>
                    </a:cubicBezTo>
                    <a:cubicBezTo>
                      <a:pt x="297" y="10"/>
                      <a:pt x="297" y="10"/>
                      <a:pt x="297" y="10"/>
                    </a:cubicBezTo>
                    <a:lnTo>
                      <a:pt x="297" y="62"/>
                    </a:lnTo>
                    <a:close/>
                    <a:moveTo>
                      <a:pt x="306" y="62"/>
                    </a:moveTo>
                    <a:cubicBezTo>
                      <a:pt x="306" y="10"/>
                      <a:pt x="306" y="10"/>
                      <a:pt x="306" y="10"/>
                    </a:cubicBezTo>
                    <a:cubicBezTo>
                      <a:pt x="306" y="5"/>
                      <a:pt x="302" y="0"/>
                      <a:pt x="297" y="0"/>
                    </a:cubicBezTo>
                    <a:cubicBezTo>
                      <a:pt x="270" y="0"/>
                      <a:pt x="270" y="0"/>
                      <a:pt x="270" y="0"/>
                    </a:cubicBezTo>
                    <a:cubicBezTo>
                      <a:pt x="265" y="0"/>
                      <a:pt x="261" y="5"/>
                      <a:pt x="261" y="10"/>
                    </a:cubicBezTo>
                    <a:cubicBezTo>
                      <a:pt x="261" y="62"/>
                      <a:pt x="261" y="62"/>
                      <a:pt x="261" y="62"/>
                    </a:cubicBezTo>
                    <a:cubicBezTo>
                      <a:pt x="261" y="67"/>
                      <a:pt x="265" y="71"/>
                      <a:pt x="270" y="71"/>
                    </a:cubicBezTo>
                    <a:cubicBezTo>
                      <a:pt x="297" y="71"/>
                      <a:pt x="297" y="71"/>
                      <a:pt x="297" y="71"/>
                    </a:cubicBezTo>
                    <a:cubicBezTo>
                      <a:pt x="302" y="71"/>
                      <a:pt x="306" y="67"/>
                      <a:pt x="306" y="62"/>
                    </a:cubicBezTo>
                    <a:moveTo>
                      <a:pt x="306" y="175"/>
                    </a:moveTo>
                    <a:cubicBezTo>
                      <a:pt x="306" y="152"/>
                      <a:pt x="306" y="152"/>
                      <a:pt x="306" y="152"/>
                    </a:cubicBezTo>
                    <a:cubicBezTo>
                      <a:pt x="306" y="150"/>
                      <a:pt x="305" y="148"/>
                      <a:pt x="302" y="148"/>
                    </a:cubicBezTo>
                    <a:cubicBezTo>
                      <a:pt x="298" y="148"/>
                      <a:pt x="297" y="150"/>
                      <a:pt x="297" y="152"/>
                    </a:cubicBezTo>
                    <a:cubicBezTo>
                      <a:pt x="297" y="171"/>
                      <a:pt x="297" y="171"/>
                      <a:pt x="297" y="171"/>
                    </a:cubicBezTo>
                    <a:cubicBezTo>
                      <a:pt x="288" y="171"/>
                      <a:pt x="288" y="171"/>
                      <a:pt x="288" y="171"/>
                    </a:cubicBezTo>
                    <a:cubicBezTo>
                      <a:pt x="288" y="109"/>
                      <a:pt x="288" y="109"/>
                      <a:pt x="288" y="109"/>
                    </a:cubicBezTo>
                    <a:cubicBezTo>
                      <a:pt x="266" y="109"/>
                      <a:pt x="266" y="109"/>
                      <a:pt x="266" y="109"/>
                    </a:cubicBezTo>
                    <a:cubicBezTo>
                      <a:pt x="264" y="109"/>
                      <a:pt x="261" y="110"/>
                      <a:pt x="261" y="114"/>
                    </a:cubicBezTo>
                    <a:cubicBezTo>
                      <a:pt x="261" y="117"/>
                      <a:pt x="264" y="118"/>
                      <a:pt x="266" y="118"/>
                    </a:cubicBezTo>
                    <a:cubicBezTo>
                      <a:pt x="279" y="118"/>
                      <a:pt x="279" y="118"/>
                      <a:pt x="279" y="118"/>
                    </a:cubicBezTo>
                    <a:cubicBezTo>
                      <a:pt x="279" y="171"/>
                      <a:pt x="279" y="171"/>
                      <a:pt x="279" y="171"/>
                    </a:cubicBezTo>
                    <a:cubicBezTo>
                      <a:pt x="266" y="171"/>
                      <a:pt x="266" y="171"/>
                      <a:pt x="266" y="171"/>
                    </a:cubicBezTo>
                    <a:cubicBezTo>
                      <a:pt x="264" y="171"/>
                      <a:pt x="261" y="172"/>
                      <a:pt x="261" y="175"/>
                    </a:cubicBezTo>
                    <a:cubicBezTo>
                      <a:pt x="261" y="178"/>
                      <a:pt x="264" y="180"/>
                      <a:pt x="266" y="180"/>
                    </a:cubicBezTo>
                    <a:cubicBezTo>
                      <a:pt x="302" y="180"/>
                      <a:pt x="302" y="180"/>
                      <a:pt x="302" y="180"/>
                    </a:cubicBezTo>
                    <a:cubicBezTo>
                      <a:pt x="304" y="180"/>
                      <a:pt x="306" y="178"/>
                      <a:pt x="306" y="175"/>
                    </a:cubicBezTo>
                    <a:moveTo>
                      <a:pt x="297" y="279"/>
                    </a:moveTo>
                    <a:cubicBezTo>
                      <a:pt x="270" y="279"/>
                      <a:pt x="270" y="279"/>
                      <a:pt x="270" y="279"/>
                    </a:cubicBezTo>
                    <a:cubicBezTo>
                      <a:pt x="270" y="227"/>
                      <a:pt x="270" y="227"/>
                      <a:pt x="270" y="227"/>
                    </a:cubicBezTo>
                    <a:cubicBezTo>
                      <a:pt x="297" y="227"/>
                      <a:pt x="297" y="227"/>
                      <a:pt x="297" y="227"/>
                    </a:cubicBezTo>
                    <a:lnTo>
                      <a:pt x="297" y="279"/>
                    </a:lnTo>
                    <a:close/>
                    <a:moveTo>
                      <a:pt x="306" y="279"/>
                    </a:moveTo>
                    <a:cubicBezTo>
                      <a:pt x="306" y="227"/>
                      <a:pt x="306" y="227"/>
                      <a:pt x="306" y="227"/>
                    </a:cubicBezTo>
                    <a:cubicBezTo>
                      <a:pt x="306" y="222"/>
                      <a:pt x="302" y="218"/>
                      <a:pt x="297" y="218"/>
                    </a:cubicBezTo>
                    <a:cubicBezTo>
                      <a:pt x="270" y="218"/>
                      <a:pt x="270" y="218"/>
                      <a:pt x="270" y="218"/>
                    </a:cubicBezTo>
                    <a:cubicBezTo>
                      <a:pt x="265" y="218"/>
                      <a:pt x="261" y="222"/>
                      <a:pt x="261" y="227"/>
                    </a:cubicBezTo>
                    <a:cubicBezTo>
                      <a:pt x="261" y="279"/>
                      <a:pt x="261" y="279"/>
                      <a:pt x="261" y="279"/>
                    </a:cubicBezTo>
                    <a:cubicBezTo>
                      <a:pt x="261" y="284"/>
                      <a:pt x="265" y="288"/>
                      <a:pt x="270" y="288"/>
                    </a:cubicBezTo>
                    <a:cubicBezTo>
                      <a:pt x="297" y="288"/>
                      <a:pt x="297" y="288"/>
                      <a:pt x="297" y="288"/>
                    </a:cubicBezTo>
                    <a:cubicBezTo>
                      <a:pt x="302" y="288"/>
                      <a:pt x="306" y="284"/>
                      <a:pt x="306" y="279"/>
                    </a:cubicBezTo>
                    <a:moveTo>
                      <a:pt x="371" y="66"/>
                    </a:moveTo>
                    <a:cubicBezTo>
                      <a:pt x="371" y="44"/>
                      <a:pt x="371" y="44"/>
                      <a:pt x="371" y="44"/>
                    </a:cubicBezTo>
                    <a:cubicBezTo>
                      <a:pt x="371" y="41"/>
                      <a:pt x="370" y="39"/>
                      <a:pt x="367" y="39"/>
                    </a:cubicBezTo>
                    <a:cubicBezTo>
                      <a:pt x="363" y="39"/>
                      <a:pt x="362" y="41"/>
                      <a:pt x="362" y="44"/>
                    </a:cubicBezTo>
                    <a:cubicBezTo>
                      <a:pt x="362" y="62"/>
                      <a:pt x="362" y="62"/>
                      <a:pt x="362" y="62"/>
                    </a:cubicBezTo>
                    <a:cubicBezTo>
                      <a:pt x="354" y="62"/>
                      <a:pt x="354" y="62"/>
                      <a:pt x="354" y="62"/>
                    </a:cubicBezTo>
                    <a:cubicBezTo>
                      <a:pt x="354" y="0"/>
                      <a:pt x="354" y="0"/>
                      <a:pt x="354" y="0"/>
                    </a:cubicBezTo>
                    <a:cubicBezTo>
                      <a:pt x="331" y="0"/>
                      <a:pt x="331" y="0"/>
                      <a:pt x="331" y="0"/>
                    </a:cubicBezTo>
                    <a:cubicBezTo>
                      <a:pt x="329" y="0"/>
                      <a:pt x="327" y="2"/>
                      <a:pt x="327" y="5"/>
                    </a:cubicBezTo>
                    <a:cubicBezTo>
                      <a:pt x="327" y="8"/>
                      <a:pt x="329" y="10"/>
                      <a:pt x="331" y="10"/>
                    </a:cubicBezTo>
                    <a:cubicBezTo>
                      <a:pt x="344" y="10"/>
                      <a:pt x="344" y="10"/>
                      <a:pt x="344" y="10"/>
                    </a:cubicBezTo>
                    <a:cubicBezTo>
                      <a:pt x="344" y="62"/>
                      <a:pt x="344" y="62"/>
                      <a:pt x="344" y="62"/>
                    </a:cubicBezTo>
                    <a:cubicBezTo>
                      <a:pt x="331" y="62"/>
                      <a:pt x="331" y="62"/>
                      <a:pt x="331" y="62"/>
                    </a:cubicBezTo>
                    <a:cubicBezTo>
                      <a:pt x="329" y="62"/>
                      <a:pt x="327" y="63"/>
                      <a:pt x="327" y="66"/>
                    </a:cubicBezTo>
                    <a:cubicBezTo>
                      <a:pt x="327" y="70"/>
                      <a:pt x="329" y="71"/>
                      <a:pt x="331" y="71"/>
                    </a:cubicBezTo>
                    <a:cubicBezTo>
                      <a:pt x="367" y="71"/>
                      <a:pt x="367" y="71"/>
                      <a:pt x="367" y="71"/>
                    </a:cubicBezTo>
                    <a:cubicBezTo>
                      <a:pt x="369" y="71"/>
                      <a:pt x="371" y="70"/>
                      <a:pt x="371" y="66"/>
                    </a:cubicBezTo>
                    <a:moveTo>
                      <a:pt x="362" y="171"/>
                    </a:moveTo>
                    <a:cubicBezTo>
                      <a:pt x="336" y="171"/>
                      <a:pt x="336" y="171"/>
                      <a:pt x="336" y="171"/>
                    </a:cubicBezTo>
                    <a:cubicBezTo>
                      <a:pt x="336" y="118"/>
                      <a:pt x="336" y="118"/>
                      <a:pt x="336" y="118"/>
                    </a:cubicBezTo>
                    <a:cubicBezTo>
                      <a:pt x="362" y="118"/>
                      <a:pt x="362" y="118"/>
                      <a:pt x="362" y="118"/>
                    </a:cubicBezTo>
                    <a:lnTo>
                      <a:pt x="362" y="171"/>
                    </a:lnTo>
                    <a:close/>
                    <a:moveTo>
                      <a:pt x="371" y="171"/>
                    </a:moveTo>
                    <a:cubicBezTo>
                      <a:pt x="371" y="118"/>
                      <a:pt x="371" y="118"/>
                      <a:pt x="371" y="118"/>
                    </a:cubicBezTo>
                    <a:cubicBezTo>
                      <a:pt x="371" y="113"/>
                      <a:pt x="367" y="109"/>
                      <a:pt x="362" y="109"/>
                    </a:cubicBezTo>
                    <a:cubicBezTo>
                      <a:pt x="336" y="109"/>
                      <a:pt x="336" y="109"/>
                      <a:pt x="336" y="109"/>
                    </a:cubicBezTo>
                    <a:cubicBezTo>
                      <a:pt x="331" y="109"/>
                      <a:pt x="327" y="113"/>
                      <a:pt x="327" y="118"/>
                    </a:cubicBezTo>
                    <a:cubicBezTo>
                      <a:pt x="327" y="171"/>
                      <a:pt x="327" y="171"/>
                      <a:pt x="327" y="171"/>
                    </a:cubicBezTo>
                    <a:cubicBezTo>
                      <a:pt x="327" y="176"/>
                      <a:pt x="330" y="180"/>
                      <a:pt x="336" y="180"/>
                    </a:cubicBezTo>
                    <a:cubicBezTo>
                      <a:pt x="362" y="180"/>
                      <a:pt x="362" y="180"/>
                      <a:pt x="362" y="180"/>
                    </a:cubicBezTo>
                    <a:cubicBezTo>
                      <a:pt x="367" y="180"/>
                      <a:pt x="371" y="176"/>
                      <a:pt x="371" y="171"/>
                    </a:cubicBezTo>
                    <a:moveTo>
                      <a:pt x="371" y="284"/>
                    </a:moveTo>
                    <a:cubicBezTo>
                      <a:pt x="371" y="261"/>
                      <a:pt x="371" y="261"/>
                      <a:pt x="371" y="261"/>
                    </a:cubicBezTo>
                    <a:cubicBezTo>
                      <a:pt x="371" y="258"/>
                      <a:pt x="370" y="257"/>
                      <a:pt x="367" y="257"/>
                    </a:cubicBezTo>
                    <a:cubicBezTo>
                      <a:pt x="363" y="257"/>
                      <a:pt x="362" y="258"/>
                      <a:pt x="362" y="261"/>
                    </a:cubicBezTo>
                    <a:cubicBezTo>
                      <a:pt x="362" y="279"/>
                      <a:pt x="362" y="279"/>
                      <a:pt x="362" y="279"/>
                    </a:cubicBezTo>
                    <a:cubicBezTo>
                      <a:pt x="354" y="279"/>
                      <a:pt x="354" y="279"/>
                      <a:pt x="354" y="279"/>
                    </a:cubicBezTo>
                    <a:cubicBezTo>
                      <a:pt x="354" y="218"/>
                      <a:pt x="354" y="218"/>
                      <a:pt x="354" y="218"/>
                    </a:cubicBezTo>
                    <a:cubicBezTo>
                      <a:pt x="331" y="218"/>
                      <a:pt x="331" y="218"/>
                      <a:pt x="331" y="218"/>
                    </a:cubicBezTo>
                    <a:cubicBezTo>
                      <a:pt x="329" y="218"/>
                      <a:pt x="327" y="219"/>
                      <a:pt x="327" y="222"/>
                    </a:cubicBezTo>
                    <a:cubicBezTo>
                      <a:pt x="327" y="226"/>
                      <a:pt x="329" y="227"/>
                      <a:pt x="331" y="227"/>
                    </a:cubicBezTo>
                    <a:cubicBezTo>
                      <a:pt x="344" y="227"/>
                      <a:pt x="344" y="227"/>
                      <a:pt x="344" y="227"/>
                    </a:cubicBezTo>
                    <a:cubicBezTo>
                      <a:pt x="344" y="279"/>
                      <a:pt x="344" y="279"/>
                      <a:pt x="344" y="279"/>
                    </a:cubicBezTo>
                    <a:cubicBezTo>
                      <a:pt x="331" y="279"/>
                      <a:pt x="331" y="279"/>
                      <a:pt x="331" y="279"/>
                    </a:cubicBezTo>
                    <a:cubicBezTo>
                      <a:pt x="329" y="279"/>
                      <a:pt x="327" y="281"/>
                      <a:pt x="327" y="284"/>
                    </a:cubicBezTo>
                    <a:cubicBezTo>
                      <a:pt x="327" y="287"/>
                      <a:pt x="329" y="288"/>
                      <a:pt x="331" y="288"/>
                    </a:cubicBezTo>
                    <a:cubicBezTo>
                      <a:pt x="367" y="288"/>
                      <a:pt x="367" y="288"/>
                      <a:pt x="367" y="288"/>
                    </a:cubicBezTo>
                    <a:cubicBezTo>
                      <a:pt x="369" y="288"/>
                      <a:pt x="371" y="287"/>
                      <a:pt x="371" y="284"/>
                    </a:cubicBezTo>
                    <a:moveTo>
                      <a:pt x="428" y="62"/>
                    </a:moveTo>
                    <a:cubicBezTo>
                      <a:pt x="401" y="62"/>
                      <a:pt x="401" y="62"/>
                      <a:pt x="401" y="62"/>
                    </a:cubicBezTo>
                    <a:cubicBezTo>
                      <a:pt x="401" y="10"/>
                      <a:pt x="401" y="10"/>
                      <a:pt x="401" y="10"/>
                    </a:cubicBezTo>
                    <a:cubicBezTo>
                      <a:pt x="428" y="10"/>
                      <a:pt x="428" y="10"/>
                      <a:pt x="428" y="10"/>
                    </a:cubicBezTo>
                    <a:lnTo>
                      <a:pt x="428" y="62"/>
                    </a:lnTo>
                    <a:close/>
                    <a:moveTo>
                      <a:pt x="437" y="62"/>
                    </a:moveTo>
                    <a:cubicBezTo>
                      <a:pt x="437" y="10"/>
                      <a:pt x="437" y="10"/>
                      <a:pt x="437" y="10"/>
                    </a:cubicBezTo>
                    <a:cubicBezTo>
                      <a:pt x="437" y="5"/>
                      <a:pt x="433" y="0"/>
                      <a:pt x="428" y="0"/>
                    </a:cubicBezTo>
                    <a:cubicBezTo>
                      <a:pt x="401" y="0"/>
                      <a:pt x="401" y="0"/>
                      <a:pt x="401" y="0"/>
                    </a:cubicBezTo>
                    <a:cubicBezTo>
                      <a:pt x="396" y="0"/>
                      <a:pt x="392" y="5"/>
                      <a:pt x="392" y="10"/>
                    </a:cubicBezTo>
                    <a:cubicBezTo>
                      <a:pt x="392" y="62"/>
                      <a:pt x="392" y="62"/>
                      <a:pt x="392" y="62"/>
                    </a:cubicBezTo>
                    <a:cubicBezTo>
                      <a:pt x="392" y="67"/>
                      <a:pt x="396" y="71"/>
                      <a:pt x="401" y="71"/>
                    </a:cubicBezTo>
                    <a:cubicBezTo>
                      <a:pt x="428" y="71"/>
                      <a:pt x="428" y="71"/>
                      <a:pt x="428" y="71"/>
                    </a:cubicBezTo>
                    <a:cubicBezTo>
                      <a:pt x="433" y="71"/>
                      <a:pt x="437" y="67"/>
                      <a:pt x="437" y="62"/>
                    </a:cubicBezTo>
                    <a:moveTo>
                      <a:pt x="428" y="171"/>
                    </a:moveTo>
                    <a:cubicBezTo>
                      <a:pt x="401" y="171"/>
                      <a:pt x="401" y="171"/>
                      <a:pt x="401" y="171"/>
                    </a:cubicBezTo>
                    <a:cubicBezTo>
                      <a:pt x="401" y="118"/>
                      <a:pt x="401" y="118"/>
                      <a:pt x="401" y="118"/>
                    </a:cubicBezTo>
                    <a:cubicBezTo>
                      <a:pt x="428" y="118"/>
                      <a:pt x="428" y="118"/>
                      <a:pt x="428" y="118"/>
                    </a:cubicBezTo>
                    <a:lnTo>
                      <a:pt x="428" y="171"/>
                    </a:lnTo>
                    <a:close/>
                    <a:moveTo>
                      <a:pt x="437" y="171"/>
                    </a:moveTo>
                    <a:cubicBezTo>
                      <a:pt x="437" y="118"/>
                      <a:pt x="437" y="118"/>
                      <a:pt x="437" y="118"/>
                    </a:cubicBezTo>
                    <a:cubicBezTo>
                      <a:pt x="437" y="113"/>
                      <a:pt x="433" y="109"/>
                      <a:pt x="428" y="109"/>
                    </a:cubicBezTo>
                    <a:cubicBezTo>
                      <a:pt x="401" y="109"/>
                      <a:pt x="401" y="109"/>
                      <a:pt x="401" y="109"/>
                    </a:cubicBezTo>
                    <a:cubicBezTo>
                      <a:pt x="396" y="109"/>
                      <a:pt x="392" y="113"/>
                      <a:pt x="392" y="118"/>
                    </a:cubicBezTo>
                    <a:cubicBezTo>
                      <a:pt x="392" y="171"/>
                      <a:pt x="392" y="171"/>
                      <a:pt x="392" y="171"/>
                    </a:cubicBezTo>
                    <a:cubicBezTo>
                      <a:pt x="392" y="176"/>
                      <a:pt x="396" y="180"/>
                      <a:pt x="401" y="180"/>
                    </a:cubicBezTo>
                    <a:cubicBezTo>
                      <a:pt x="428" y="180"/>
                      <a:pt x="428" y="180"/>
                      <a:pt x="428" y="180"/>
                    </a:cubicBezTo>
                    <a:cubicBezTo>
                      <a:pt x="433" y="180"/>
                      <a:pt x="437" y="176"/>
                      <a:pt x="437" y="171"/>
                    </a:cubicBezTo>
                    <a:moveTo>
                      <a:pt x="437" y="284"/>
                    </a:moveTo>
                    <a:cubicBezTo>
                      <a:pt x="437" y="261"/>
                      <a:pt x="437" y="261"/>
                      <a:pt x="437" y="261"/>
                    </a:cubicBezTo>
                    <a:cubicBezTo>
                      <a:pt x="437" y="258"/>
                      <a:pt x="435" y="257"/>
                      <a:pt x="432" y="257"/>
                    </a:cubicBezTo>
                    <a:cubicBezTo>
                      <a:pt x="429" y="257"/>
                      <a:pt x="428" y="258"/>
                      <a:pt x="428" y="261"/>
                    </a:cubicBezTo>
                    <a:cubicBezTo>
                      <a:pt x="428" y="279"/>
                      <a:pt x="428" y="279"/>
                      <a:pt x="428" y="279"/>
                    </a:cubicBezTo>
                    <a:cubicBezTo>
                      <a:pt x="419" y="279"/>
                      <a:pt x="419" y="279"/>
                      <a:pt x="419" y="279"/>
                    </a:cubicBezTo>
                    <a:cubicBezTo>
                      <a:pt x="419" y="218"/>
                      <a:pt x="419" y="218"/>
                      <a:pt x="419" y="218"/>
                    </a:cubicBezTo>
                    <a:cubicBezTo>
                      <a:pt x="396" y="218"/>
                      <a:pt x="396" y="218"/>
                      <a:pt x="396" y="218"/>
                    </a:cubicBezTo>
                    <a:cubicBezTo>
                      <a:pt x="394" y="218"/>
                      <a:pt x="392" y="219"/>
                      <a:pt x="392" y="222"/>
                    </a:cubicBezTo>
                    <a:cubicBezTo>
                      <a:pt x="392" y="226"/>
                      <a:pt x="394" y="227"/>
                      <a:pt x="396" y="227"/>
                    </a:cubicBezTo>
                    <a:cubicBezTo>
                      <a:pt x="410" y="227"/>
                      <a:pt x="410" y="227"/>
                      <a:pt x="410" y="227"/>
                    </a:cubicBezTo>
                    <a:cubicBezTo>
                      <a:pt x="410" y="279"/>
                      <a:pt x="410" y="279"/>
                      <a:pt x="410" y="279"/>
                    </a:cubicBezTo>
                    <a:cubicBezTo>
                      <a:pt x="396" y="279"/>
                      <a:pt x="396" y="279"/>
                      <a:pt x="396" y="279"/>
                    </a:cubicBezTo>
                    <a:cubicBezTo>
                      <a:pt x="394" y="279"/>
                      <a:pt x="392" y="281"/>
                      <a:pt x="392" y="284"/>
                    </a:cubicBezTo>
                    <a:cubicBezTo>
                      <a:pt x="392" y="287"/>
                      <a:pt x="394" y="288"/>
                      <a:pt x="396" y="288"/>
                    </a:cubicBezTo>
                    <a:cubicBezTo>
                      <a:pt x="432" y="288"/>
                      <a:pt x="432" y="288"/>
                      <a:pt x="432" y="288"/>
                    </a:cubicBezTo>
                    <a:cubicBezTo>
                      <a:pt x="434" y="288"/>
                      <a:pt x="437" y="287"/>
                      <a:pt x="437" y="284"/>
                    </a:cubicBezTo>
                    <a:moveTo>
                      <a:pt x="502" y="66"/>
                    </a:moveTo>
                    <a:cubicBezTo>
                      <a:pt x="502" y="44"/>
                      <a:pt x="502" y="44"/>
                      <a:pt x="502" y="44"/>
                    </a:cubicBezTo>
                    <a:cubicBezTo>
                      <a:pt x="502" y="41"/>
                      <a:pt x="501" y="39"/>
                      <a:pt x="497" y="39"/>
                    </a:cubicBezTo>
                    <a:cubicBezTo>
                      <a:pt x="494" y="39"/>
                      <a:pt x="493" y="41"/>
                      <a:pt x="493" y="44"/>
                    </a:cubicBezTo>
                    <a:cubicBezTo>
                      <a:pt x="493" y="62"/>
                      <a:pt x="493" y="62"/>
                      <a:pt x="493" y="62"/>
                    </a:cubicBezTo>
                    <a:cubicBezTo>
                      <a:pt x="484" y="62"/>
                      <a:pt x="484" y="62"/>
                      <a:pt x="484" y="62"/>
                    </a:cubicBezTo>
                    <a:cubicBezTo>
                      <a:pt x="484" y="0"/>
                      <a:pt x="484" y="0"/>
                      <a:pt x="484" y="0"/>
                    </a:cubicBezTo>
                    <a:cubicBezTo>
                      <a:pt x="462" y="0"/>
                      <a:pt x="462" y="0"/>
                      <a:pt x="462" y="0"/>
                    </a:cubicBezTo>
                    <a:cubicBezTo>
                      <a:pt x="459" y="0"/>
                      <a:pt x="457" y="2"/>
                      <a:pt x="457" y="5"/>
                    </a:cubicBezTo>
                    <a:cubicBezTo>
                      <a:pt x="457" y="8"/>
                      <a:pt x="459" y="10"/>
                      <a:pt x="462" y="10"/>
                    </a:cubicBezTo>
                    <a:cubicBezTo>
                      <a:pt x="475" y="10"/>
                      <a:pt x="475" y="10"/>
                      <a:pt x="475" y="10"/>
                    </a:cubicBezTo>
                    <a:cubicBezTo>
                      <a:pt x="475" y="62"/>
                      <a:pt x="475" y="62"/>
                      <a:pt x="475" y="62"/>
                    </a:cubicBezTo>
                    <a:cubicBezTo>
                      <a:pt x="462" y="62"/>
                      <a:pt x="462" y="62"/>
                      <a:pt x="462" y="62"/>
                    </a:cubicBezTo>
                    <a:cubicBezTo>
                      <a:pt x="459" y="62"/>
                      <a:pt x="457" y="63"/>
                      <a:pt x="457" y="66"/>
                    </a:cubicBezTo>
                    <a:cubicBezTo>
                      <a:pt x="457" y="70"/>
                      <a:pt x="459" y="71"/>
                      <a:pt x="462" y="71"/>
                    </a:cubicBezTo>
                    <a:cubicBezTo>
                      <a:pt x="497" y="71"/>
                      <a:pt x="497" y="71"/>
                      <a:pt x="497" y="71"/>
                    </a:cubicBezTo>
                    <a:cubicBezTo>
                      <a:pt x="500" y="71"/>
                      <a:pt x="502" y="70"/>
                      <a:pt x="502" y="66"/>
                    </a:cubicBezTo>
                    <a:moveTo>
                      <a:pt x="502" y="175"/>
                    </a:moveTo>
                    <a:cubicBezTo>
                      <a:pt x="502" y="152"/>
                      <a:pt x="502" y="152"/>
                      <a:pt x="502" y="152"/>
                    </a:cubicBezTo>
                    <a:cubicBezTo>
                      <a:pt x="502" y="150"/>
                      <a:pt x="501" y="148"/>
                      <a:pt x="497" y="148"/>
                    </a:cubicBezTo>
                    <a:cubicBezTo>
                      <a:pt x="494" y="148"/>
                      <a:pt x="493" y="150"/>
                      <a:pt x="493" y="152"/>
                    </a:cubicBezTo>
                    <a:cubicBezTo>
                      <a:pt x="493" y="171"/>
                      <a:pt x="493" y="171"/>
                      <a:pt x="493" y="171"/>
                    </a:cubicBezTo>
                    <a:cubicBezTo>
                      <a:pt x="484" y="171"/>
                      <a:pt x="484" y="171"/>
                      <a:pt x="484" y="171"/>
                    </a:cubicBezTo>
                    <a:cubicBezTo>
                      <a:pt x="484" y="109"/>
                      <a:pt x="484" y="109"/>
                      <a:pt x="484" y="109"/>
                    </a:cubicBezTo>
                    <a:cubicBezTo>
                      <a:pt x="462" y="109"/>
                      <a:pt x="462" y="109"/>
                      <a:pt x="462" y="109"/>
                    </a:cubicBezTo>
                    <a:cubicBezTo>
                      <a:pt x="459" y="109"/>
                      <a:pt x="457" y="110"/>
                      <a:pt x="457" y="114"/>
                    </a:cubicBezTo>
                    <a:cubicBezTo>
                      <a:pt x="457" y="117"/>
                      <a:pt x="459" y="118"/>
                      <a:pt x="462" y="118"/>
                    </a:cubicBezTo>
                    <a:cubicBezTo>
                      <a:pt x="475" y="118"/>
                      <a:pt x="475" y="118"/>
                      <a:pt x="475" y="118"/>
                    </a:cubicBezTo>
                    <a:cubicBezTo>
                      <a:pt x="475" y="171"/>
                      <a:pt x="475" y="171"/>
                      <a:pt x="475" y="171"/>
                    </a:cubicBezTo>
                    <a:cubicBezTo>
                      <a:pt x="462" y="171"/>
                      <a:pt x="462" y="171"/>
                      <a:pt x="462" y="171"/>
                    </a:cubicBezTo>
                    <a:cubicBezTo>
                      <a:pt x="459" y="171"/>
                      <a:pt x="457" y="172"/>
                      <a:pt x="457" y="175"/>
                    </a:cubicBezTo>
                    <a:cubicBezTo>
                      <a:pt x="457" y="178"/>
                      <a:pt x="459" y="180"/>
                      <a:pt x="462" y="180"/>
                    </a:cubicBezTo>
                    <a:cubicBezTo>
                      <a:pt x="497" y="180"/>
                      <a:pt x="497" y="180"/>
                      <a:pt x="497" y="180"/>
                    </a:cubicBezTo>
                    <a:cubicBezTo>
                      <a:pt x="500" y="180"/>
                      <a:pt x="502" y="178"/>
                      <a:pt x="502" y="175"/>
                    </a:cubicBezTo>
                    <a:moveTo>
                      <a:pt x="493" y="279"/>
                    </a:moveTo>
                    <a:cubicBezTo>
                      <a:pt x="466" y="279"/>
                      <a:pt x="466" y="279"/>
                      <a:pt x="466" y="279"/>
                    </a:cubicBezTo>
                    <a:cubicBezTo>
                      <a:pt x="466" y="227"/>
                      <a:pt x="466" y="227"/>
                      <a:pt x="466" y="227"/>
                    </a:cubicBezTo>
                    <a:cubicBezTo>
                      <a:pt x="493" y="227"/>
                      <a:pt x="493" y="227"/>
                      <a:pt x="493" y="227"/>
                    </a:cubicBezTo>
                    <a:lnTo>
                      <a:pt x="493" y="279"/>
                    </a:lnTo>
                    <a:close/>
                    <a:moveTo>
                      <a:pt x="502" y="279"/>
                    </a:moveTo>
                    <a:cubicBezTo>
                      <a:pt x="502" y="227"/>
                      <a:pt x="502" y="227"/>
                      <a:pt x="502" y="227"/>
                    </a:cubicBezTo>
                    <a:cubicBezTo>
                      <a:pt x="502" y="222"/>
                      <a:pt x="498" y="218"/>
                      <a:pt x="493" y="218"/>
                    </a:cubicBezTo>
                    <a:cubicBezTo>
                      <a:pt x="466" y="218"/>
                      <a:pt x="466" y="218"/>
                      <a:pt x="466" y="218"/>
                    </a:cubicBezTo>
                    <a:cubicBezTo>
                      <a:pt x="461" y="218"/>
                      <a:pt x="457" y="222"/>
                      <a:pt x="457" y="227"/>
                    </a:cubicBezTo>
                    <a:cubicBezTo>
                      <a:pt x="457" y="279"/>
                      <a:pt x="457" y="279"/>
                      <a:pt x="457" y="279"/>
                    </a:cubicBezTo>
                    <a:cubicBezTo>
                      <a:pt x="457" y="284"/>
                      <a:pt x="461" y="288"/>
                      <a:pt x="466" y="288"/>
                    </a:cubicBezTo>
                    <a:cubicBezTo>
                      <a:pt x="493" y="288"/>
                      <a:pt x="493" y="288"/>
                      <a:pt x="493" y="288"/>
                    </a:cubicBezTo>
                    <a:cubicBezTo>
                      <a:pt x="498" y="288"/>
                      <a:pt x="502" y="284"/>
                      <a:pt x="502" y="279"/>
                    </a:cubicBezTo>
                    <a:moveTo>
                      <a:pt x="567" y="66"/>
                    </a:moveTo>
                    <a:cubicBezTo>
                      <a:pt x="567" y="44"/>
                      <a:pt x="567" y="44"/>
                      <a:pt x="567" y="44"/>
                    </a:cubicBezTo>
                    <a:cubicBezTo>
                      <a:pt x="567" y="41"/>
                      <a:pt x="566" y="39"/>
                      <a:pt x="563" y="39"/>
                    </a:cubicBezTo>
                    <a:cubicBezTo>
                      <a:pt x="559" y="39"/>
                      <a:pt x="558" y="41"/>
                      <a:pt x="558" y="44"/>
                    </a:cubicBezTo>
                    <a:cubicBezTo>
                      <a:pt x="558" y="62"/>
                      <a:pt x="558" y="62"/>
                      <a:pt x="558" y="62"/>
                    </a:cubicBezTo>
                    <a:cubicBezTo>
                      <a:pt x="549" y="62"/>
                      <a:pt x="549" y="62"/>
                      <a:pt x="549" y="62"/>
                    </a:cubicBezTo>
                    <a:cubicBezTo>
                      <a:pt x="549" y="0"/>
                      <a:pt x="549" y="0"/>
                      <a:pt x="549" y="0"/>
                    </a:cubicBezTo>
                    <a:cubicBezTo>
                      <a:pt x="527" y="0"/>
                      <a:pt x="527" y="0"/>
                      <a:pt x="527" y="0"/>
                    </a:cubicBezTo>
                    <a:cubicBezTo>
                      <a:pt x="524" y="0"/>
                      <a:pt x="522" y="2"/>
                      <a:pt x="522" y="5"/>
                    </a:cubicBezTo>
                    <a:cubicBezTo>
                      <a:pt x="522" y="8"/>
                      <a:pt x="524" y="10"/>
                      <a:pt x="527" y="10"/>
                    </a:cubicBezTo>
                    <a:cubicBezTo>
                      <a:pt x="540" y="10"/>
                      <a:pt x="540" y="10"/>
                      <a:pt x="540" y="10"/>
                    </a:cubicBezTo>
                    <a:cubicBezTo>
                      <a:pt x="540" y="62"/>
                      <a:pt x="540" y="62"/>
                      <a:pt x="540" y="62"/>
                    </a:cubicBezTo>
                    <a:cubicBezTo>
                      <a:pt x="527" y="62"/>
                      <a:pt x="527" y="62"/>
                      <a:pt x="527" y="62"/>
                    </a:cubicBezTo>
                    <a:cubicBezTo>
                      <a:pt x="524" y="62"/>
                      <a:pt x="522" y="63"/>
                      <a:pt x="522" y="66"/>
                    </a:cubicBezTo>
                    <a:cubicBezTo>
                      <a:pt x="522" y="70"/>
                      <a:pt x="524" y="71"/>
                      <a:pt x="527" y="71"/>
                    </a:cubicBezTo>
                    <a:cubicBezTo>
                      <a:pt x="563" y="71"/>
                      <a:pt x="563" y="71"/>
                      <a:pt x="563" y="71"/>
                    </a:cubicBezTo>
                    <a:cubicBezTo>
                      <a:pt x="565" y="71"/>
                      <a:pt x="567" y="70"/>
                      <a:pt x="567" y="66"/>
                    </a:cubicBezTo>
                    <a:moveTo>
                      <a:pt x="558" y="171"/>
                    </a:moveTo>
                    <a:cubicBezTo>
                      <a:pt x="531" y="171"/>
                      <a:pt x="531" y="171"/>
                      <a:pt x="531" y="171"/>
                    </a:cubicBezTo>
                    <a:cubicBezTo>
                      <a:pt x="531" y="118"/>
                      <a:pt x="531" y="118"/>
                      <a:pt x="531" y="118"/>
                    </a:cubicBezTo>
                    <a:cubicBezTo>
                      <a:pt x="558" y="118"/>
                      <a:pt x="558" y="118"/>
                      <a:pt x="558" y="118"/>
                    </a:cubicBezTo>
                    <a:lnTo>
                      <a:pt x="558" y="171"/>
                    </a:lnTo>
                    <a:close/>
                    <a:moveTo>
                      <a:pt x="567" y="171"/>
                    </a:moveTo>
                    <a:cubicBezTo>
                      <a:pt x="567" y="118"/>
                      <a:pt x="567" y="118"/>
                      <a:pt x="567" y="118"/>
                    </a:cubicBezTo>
                    <a:cubicBezTo>
                      <a:pt x="567" y="113"/>
                      <a:pt x="563" y="109"/>
                      <a:pt x="558" y="109"/>
                    </a:cubicBezTo>
                    <a:cubicBezTo>
                      <a:pt x="531" y="109"/>
                      <a:pt x="531" y="109"/>
                      <a:pt x="531" y="109"/>
                    </a:cubicBezTo>
                    <a:cubicBezTo>
                      <a:pt x="526" y="109"/>
                      <a:pt x="522" y="113"/>
                      <a:pt x="522" y="118"/>
                    </a:cubicBezTo>
                    <a:cubicBezTo>
                      <a:pt x="522" y="171"/>
                      <a:pt x="522" y="171"/>
                      <a:pt x="522" y="171"/>
                    </a:cubicBezTo>
                    <a:cubicBezTo>
                      <a:pt x="522" y="176"/>
                      <a:pt x="526" y="180"/>
                      <a:pt x="531" y="180"/>
                    </a:cubicBezTo>
                    <a:cubicBezTo>
                      <a:pt x="558" y="180"/>
                      <a:pt x="558" y="180"/>
                      <a:pt x="558" y="180"/>
                    </a:cubicBezTo>
                    <a:cubicBezTo>
                      <a:pt x="563" y="180"/>
                      <a:pt x="567" y="176"/>
                      <a:pt x="567" y="171"/>
                    </a:cubicBezTo>
                    <a:moveTo>
                      <a:pt x="567" y="284"/>
                    </a:moveTo>
                    <a:cubicBezTo>
                      <a:pt x="567" y="261"/>
                      <a:pt x="567" y="261"/>
                      <a:pt x="567" y="261"/>
                    </a:cubicBezTo>
                    <a:cubicBezTo>
                      <a:pt x="567" y="258"/>
                      <a:pt x="566" y="257"/>
                      <a:pt x="563" y="257"/>
                    </a:cubicBezTo>
                    <a:cubicBezTo>
                      <a:pt x="559" y="257"/>
                      <a:pt x="558" y="258"/>
                      <a:pt x="558" y="261"/>
                    </a:cubicBezTo>
                    <a:cubicBezTo>
                      <a:pt x="558" y="279"/>
                      <a:pt x="558" y="279"/>
                      <a:pt x="558" y="279"/>
                    </a:cubicBezTo>
                    <a:cubicBezTo>
                      <a:pt x="549" y="279"/>
                      <a:pt x="549" y="279"/>
                      <a:pt x="549" y="279"/>
                    </a:cubicBezTo>
                    <a:cubicBezTo>
                      <a:pt x="549" y="218"/>
                      <a:pt x="549" y="218"/>
                      <a:pt x="549" y="218"/>
                    </a:cubicBezTo>
                    <a:cubicBezTo>
                      <a:pt x="527" y="218"/>
                      <a:pt x="527" y="218"/>
                      <a:pt x="527" y="218"/>
                    </a:cubicBezTo>
                    <a:cubicBezTo>
                      <a:pt x="524" y="218"/>
                      <a:pt x="522" y="219"/>
                      <a:pt x="522" y="222"/>
                    </a:cubicBezTo>
                    <a:cubicBezTo>
                      <a:pt x="522" y="226"/>
                      <a:pt x="524" y="227"/>
                      <a:pt x="527" y="227"/>
                    </a:cubicBezTo>
                    <a:cubicBezTo>
                      <a:pt x="540" y="227"/>
                      <a:pt x="540" y="227"/>
                      <a:pt x="540" y="227"/>
                    </a:cubicBezTo>
                    <a:cubicBezTo>
                      <a:pt x="540" y="279"/>
                      <a:pt x="540" y="279"/>
                      <a:pt x="540" y="279"/>
                    </a:cubicBezTo>
                    <a:cubicBezTo>
                      <a:pt x="527" y="279"/>
                      <a:pt x="527" y="279"/>
                      <a:pt x="527" y="279"/>
                    </a:cubicBezTo>
                    <a:cubicBezTo>
                      <a:pt x="524" y="279"/>
                      <a:pt x="522" y="281"/>
                      <a:pt x="522" y="284"/>
                    </a:cubicBezTo>
                    <a:cubicBezTo>
                      <a:pt x="522" y="287"/>
                      <a:pt x="524" y="288"/>
                      <a:pt x="527" y="288"/>
                    </a:cubicBezTo>
                    <a:cubicBezTo>
                      <a:pt x="563" y="288"/>
                      <a:pt x="563" y="288"/>
                      <a:pt x="563" y="288"/>
                    </a:cubicBezTo>
                    <a:cubicBezTo>
                      <a:pt x="565" y="288"/>
                      <a:pt x="567" y="287"/>
                      <a:pt x="567" y="284"/>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01" name="Rectangle 60"/>
          <p:cNvSpPr>
            <a:spLocks noChangeArrowheads="1"/>
          </p:cNvSpPr>
          <p:nvPr/>
        </p:nvSpPr>
        <p:spPr bwMode="auto">
          <a:xfrm>
            <a:off x="6678613" y="76041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1" name="Group 710"/>
          <p:cNvGrpSpPr/>
          <p:nvPr/>
        </p:nvGrpSpPr>
        <p:grpSpPr>
          <a:xfrm>
            <a:off x="9332092" y="3998671"/>
            <a:ext cx="2424932" cy="2338629"/>
            <a:chOff x="9332092" y="3998671"/>
            <a:chExt cx="2424932" cy="2338629"/>
          </a:xfrm>
        </p:grpSpPr>
        <p:sp>
          <p:nvSpPr>
            <p:cNvPr id="189" name="TextBox 188"/>
            <p:cNvSpPr txBox="1"/>
            <p:nvPr/>
          </p:nvSpPr>
          <p:spPr>
            <a:xfrm>
              <a:off x="9332092" y="5044638"/>
              <a:ext cx="2424932" cy="1292662"/>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Browse metadata catalog</a:t>
              </a:r>
            </a:p>
          </p:txBody>
        </p:sp>
        <p:grpSp>
          <p:nvGrpSpPr>
            <p:cNvPr id="315" name="Group 314"/>
            <p:cNvGrpSpPr/>
            <p:nvPr/>
          </p:nvGrpSpPr>
          <p:grpSpPr>
            <a:xfrm>
              <a:off x="10018318" y="3998671"/>
              <a:ext cx="1141413" cy="1117600"/>
              <a:chOff x="6973888" y="1462088"/>
              <a:chExt cx="1141413" cy="1117600"/>
            </a:xfrm>
          </p:grpSpPr>
          <p:sp>
            <p:nvSpPr>
              <p:cNvPr id="202" name="Freeform 61"/>
              <p:cNvSpPr>
                <a:spLocks/>
              </p:cNvSpPr>
              <p:nvPr/>
            </p:nvSpPr>
            <p:spPr bwMode="auto">
              <a:xfrm>
                <a:off x="7002463" y="2503488"/>
                <a:ext cx="1074738" cy="76200"/>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62"/>
              <p:cNvSpPr>
                <a:spLocks/>
              </p:cNvSpPr>
              <p:nvPr/>
            </p:nvSpPr>
            <p:spPr bwMode="auto">
              <a:xfrm>
                <a:off x="7056438" y="1878013"/>
                <a:ext cx="354013" cy="674688"/>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64"/>
              <p:cNvSpPr>
                <a:spLocks noEditPoints="1"/>
              </p:cNvSpPr>
              <p:nvPr/>
            </p:nvSpPr>
            <p:spPr bwMode="auto">
              <a:xfrm>
                <a:off x="79994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8 h 49"/>
                  <a:gd name="T12" fmla="*/ 71 w 73"/>
                  <a:gd name="T13" fmla="*/ 48 h 49"/>
                  <a:gd name="T14" fmla="*/ 71 w 73"/>
                  <a:gd name="T15" fmla="*/ 2 h 49"/>
                  <a:gd name="T16" fmla="*/ 1 w 73"/>
                  <a:gd name="T17" fmla="*/ 2 h 49"/>
                  <a:gd name="T18" fmla="*/ 1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1" y="48"/>
                    </a:moveTo>
                    <a:lnTo>
                      <a:pt x="71" y="48"/>
                    </a:lnTo>
                    <a:lnTo>
                      <a:pt x="71" y="2"/>
                    </a:lnTo>
                    <a:lnTo>
                      <a:pt x="1" y="2"/>
                    </a:lnTo>
                    <a:lnTo>
                      <a:pt x="1"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65"/>
              <p:cNvSpPr>
                <a:spLocks noEditPoints="1"/>
              </p:cNvSpPr>
              <p:nvPr/>
            </p:nvSpPr>
            <p:spPr bwMode="auto">
              <a:xfrm>
                <a:off x="79994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1 w 73"/>
                  <a:gd name="T11" fmla="*/ 48 h 49"/>
                  <a:gd name="T12" fmla="*/ 71 w 73"/>
                  <a:gd name="T13" fmla="*/ 48 h 49"/>
                  <a:gd name="T14" fmla="*/ 71 w 73"/>
                  <a:gd name="T15" fmla="*/ 2 h 49"/>
                  <a:gd name="T16" fmla="*/ 1 w 73"/>
                  <a:gd name="T17" fmla="*/ 2 h 49"/>
                  <a:gd name="T18" fmla="*/ 1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moveTo>
                      <a:pt x="1" y="48"/>
                    </a:moveTo>
                    <a:lnTo>
                      <a:pt x="71" y="48"/>
                    </a:lnTo>
                    <a:lnTo>
                      <a:pt x="71" y="2"/>
                    </a:lnTo>
                    <a:lnTo>
                      <a:pt x="1" y="2"/>
                    </a:lnTo>
                    <a:lnTo>
                      <a:pt x="1"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67"/>
              <p:cNvSpPr>
                <a:spLocks/>
              </p:cNvSpPr>
              <p:nvPr/>
            </p:nvSpPr>
            <p:spPr bwMode="auto">
              <a:xfrm>
                <a:off x="7999413" y="1803401"/>
                <a:ext cx="115888" cy="77788"/>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68"/>
              <p:cNvSpPr>
                <a:spLocks/>
              </p:cNvSpPr>
              <p:nvPr/>
            </p:nvSpPr>
            <p:spPr bwMode="auto">
              <a:xfrm>
                <a:off x="7820026" y="2443163"/>
                <a:ext cx="39688" cy="46038"/>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69"/>
              <p:cNvSpPr>
                <a:spLocks/>
              </p:cNvSpPr>
              <p:nvPr/>
            </p:nvSpPr>
            <p:spPr bwMode="auto">
              <a:xfrm>
                <a:off x="7869238" y="2443163"/>
                <a:ext cx="41275" cy="46038"/>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70"/>
              <p:cNvSpPr>
                <a:spLocks/>
              </p:cNvSpPr>
              <p:nvPr/>
            </p:nvSpPr>
            <p:spPr bwMode="auto">
              <a:xfrm>
                <a:off x="7883526" y="1841501"/>
                <a:ext cx="222250" cy="615950"/>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71"/>
              <p:cNvSpPr>
                <a:spLocks/>
              </p:cNvSpPr>
              <p:nvPr/>
            </p:nvSpPr>
            <p:spPr bwMode="auto">
              <a:xfrm>
                <a:off x="7318376" y="1792288"/>
                <a:ext cx="215900" cy="155575"/>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672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Rectangle 72"/>
              <p:cNvSpPr>
                <a:spLocks noChangeArrowheads="1"/>
              </p:cNvSpPr>
              <p:nvPr/>
            </p:nvSpPr>
            <p:spPr bwMode="auto">
              <a:xfrm>
                <a:off x="7767638" y="2487613"/>
                <a:ext cx="239713"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Rectangle 73"/>
              <p:cNvSpPr>
                <a:spLocks noChangeArrowheads="1"/>
              </p:cNvSpPr>
              <p:nvPr/>
            </p:nvSpPr>
            <p:spPr bwMode="auto">
              <a:xfrm>
                <a:off x="7767638" y="2487613"/>
                <a:ext cx="239713"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74"/>
              <p:cNvSpPr>
                <a:spLocks/>
              </p:cNvSpPr>
              <p:nvPr/>
            </p:nvSpPr>
            <p:spPr bwMode="auto">
              <a:xfrm>
                <a:off x="7454901" y="2478088"/>
                <a:ext cx="130175" cy="71438"/>
              </a:xfrm>
              <a:custGeom>
                <a:avLst/>
                <a:gdLst>
                  <a:gd name="T0" fmla="*/ 82 w 82"/>
                  <a:gd name="T1" fmla="*/ 35 h 45"/>
                  <a:gd name="T2" fmla="*/ 47 w 82"/>
                  <a:gd name="T3" fmla="*/ 0 h 45"/>
                  <a:gd name="T4" fmla="*/ 0 w 82"/>
                  <a:gd name="T5" fmla="*/ 0 h 45"/>
                  <a:gd name="T6" fmla="*/ 0 w 82"/>
                  <a:gd name="T7" fmla="*/ 45 h 45"/>
                  <a:gd name="T8" fmla="*/ 82 w 82"/>
                  <a:gd name="T9" fmla="*/ 45 h 45"/>
                  <a:gd name="T10" fmla="*/ 82 w 82"/>
                  <a:gd name="T11" fmla="*/ 35 h 45"/>
                </a:gdLst>
                <a:ahLst/>
                <a:cxnLst>
                  <a:cxn ang="0">
                    <a:pos x="T0" y="T1"/>
                  </a:cxn>
                  <a:cxn ang="0">
                    <a:pos x="T2" y="T3"/>
                  </a:cxn>
                  <a:cxn ang="0">
                    <a:pos x="T4" y="T5"/>
                  </a:cxn>
                  <a:cxn ang="0">
                    <a:pos x="T6" y="T7"/>
                  </a:cxn>
                  <a:cxn ang="0">
                    <a:pos x="T8" y="T9"/>
                  </a:cxn>
                  <a:cxn ang="0">
                    <a:pos x="T10" y="T11"/>
                  </a:cxn>
                </a:cxnLst>
                <a:rect l="0" t="0" r="r" b="b"/>
                <a:pathLst>
                  <a:path w="82" h="45">
                    <a:moveTo>
                      <a:pt x="82" y="35"/>
                    </a:moveTo>
                    <a:lnTo>
                      <a:pt x="47" y="0"/>
                    </a:lnTo>
                    <a:lnTo>
                      <a:pt x="0" y="0"/>
                    </a:lnTo>
                    <a:lnTo>
                      <a:pt x="0" y="45"/>
                    </a:lnTo>
                    <a:lnTo>
                      <a:pt x="82" y="45"/>
                    </a:lnTo>
                    <a:lnTo>
                      <a:pt x="82" y="3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75"/>
              <p:cNvSpPr>
                <a:spLocks/>
              </p:cNvSpPr>
              <p:nvPr/>
            </p:nvSpPr>
            <p:spPr bwMode="auto">
              <a:xfrm>
                <a:off x="7454901" y="2478088"/>
                <a:ext cx="130175" cy="71438"/>
              </a:xfrm>
              <a:custGeom>
                <a:avLst/>
                <a:gdLst>
                  <a:gd name="T0" fmla="*/ 82 w 82"/>
                  <a:gd name="T1" fmla="*/ 35 h 45"/>
                  <a:gd name="T2" fmla="*/ 47 w 82"/>
                  <a:gd name="T3" fmla="*/ 0 h 45"/>
                  <a:gd name="T4" fmla="*/ 0 w 82"/>
                  <a:gd name="T5" fmla="*/ 0 h 45"/>
                  <a:gd name="T6" fmla="*/ 0 w 82"/>
                  <a:gd name="T7" fmla="*/ 45 h 45"/>
                  <a:gd name="T8" fmla="*/ 82 w 82"/>
                  <a:gd name="T9" fmla="*/ 45 h 45"/>
                  <a:gd name="T10" fmla="*/ 82 w 82"/>
                  <a:gd name="T11" fmla="*/ 35 h 45"/>
                </a:gdLst>
                <a:ahLst/>
                <a:cxnLst>
                  <a:cxn ang="0">
                    <a:pos x="T0" y="T1"/>
                  </a:cxn>
                  <a:cxn ang="0">
                    <a:pos x="T2" y="T3"/>
                  </a:cxn>
                  <a:cxn ang="0">
                    <a:pos x="T4" y="T5"/>
                  </a:cxn>
                  <a:cxn ang="0">
                    <a:pos x="T6" y="T7"/>
                  </a:cxn>
                  <a:cxn ang="0">
                    <a:pos x="T8" y="T9"/>
                  </a:cxn>
                  <a:cxn ang="0">
                    <a:pos x="T10" y="T11"/>
                  </a:cxn>
                </a:cxnLst>
                <a:rect l="0" t="0" r="r" b="b"/>
                <a:pathLst>
                  <a:path w="82" h="45">
                    <a:moveTo>
                      <a:pt x="82" y="35"/>
                    </a:moveTo>
                    <a:lnTo>
                      <a:pt x="47" y="0"/>
                    </a:lnTo>
                    <a:lnTo>
                      <a:pt x="0" y="0"/>
                    </a:lnTo>
                    <a:lnTo>
                      <a:pt x="0" y="45"/>
                    </a:lnTo>
                    <a:lnTo>
                      <a:pt x="82" y="45"/>
                    </a:lnTo>
                    <a:lnTo>
                      <a:pt x="82"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76"/>
              <p:cNvSpPr>
                <a:spLocks/>
              </p:cNvSpPr>
              <p:nvPr/>
            </p:nvSpPr>
            <p:spPr bwMode="auto">
              <a:xfrm>
                <a:off x="7100888" y="2162176"/>
                <a:ext cx="428625" cy="315913"/>
              </a:xfrm>
              <a:custGeom>
                <a:avLst/>
                <a:gdLst>
                  <a:gd name="T0" fmla="*/ 0 w 270"/>
                  <a:gd name="T1" fmla="*/ 0 h 199"/>
                  <a:gd name="T2" fmla="*/ 0 w 270"/>
                  <a:gd name="T3" fmla="*/ 45 h 199"/>
                  <a:gd name="T4" fmla="*/ 224 w 270"/>
                  <a:gd name="T5" fmla="*/ 45 h 199"/>
                  <a:gd name="T6" fmla="*/ 224 w 270"/>
                  <a:gd name="T7" fmla="*/ 199 h 199"/>
                  <a:gd name="T8" fmla="*/ 270 w 270"/>
                  <a:gd name="T9" fmla="*/ 199 h 199"/>
                  <a:gd name="T10" fmla="*/ 270 w 270"/>
                  <a:gd name="T11" fmla="*/ 0 h 199"/>
                  <a:gd name="T12" fmla="*/ 0 w 270"/>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0" h="199">
                    <a:moveTo>
                      <a:pt x="0" y="0"/>
                    </a:moveTo>
                    <a:lnTo>
                      <a:pt x="0" y="45"/>
                    </a:lnTo>
                    <a:lnTo>
                      <a:pt x="224" y="45"/>
                    </a:lnTo>
                    <a:lnTo>
                      <a:pt x="224" y="199"/>
                    </a:lnTo>
                    <a:lnTo>
                      <a:pt x="270" y="199"/>
                    </a:lnTo>
                    <a:lnTo>
                      <a:pt x="270"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77"/>
              <p:cNvSpPr>
                <a:spLocks/>
              </p:cNvSpPr>
              <p:nvPr/>
            </p:nvSpPr>
            <p:spPr bwMode="auto">
              <a:xfrm>
                <a:off x="7100888" y="2162176"/>
                <a:ext cx="428625" cy="315913"/>
              </a:xfrm>
              <a:custGeom>
                <a:avLst/>
                <a:gdLst>
                  <a:gd name="T0" fmla="*/ 0 w 270"/>
                  <a:gd name="T1" fmla="*/ 0 h 199"/>
                  <a:gd name="T2" fmla="*/ 0 w 270"/>
                  <a:gd name="T3" fmla="*/ 45 h 199"/>
                  <a:gd name="T4" fmla="*/ 224 w 270"/>
                  <a:gd name="T5" fmla="*/ 45 h 199"/>
                  <a:gd name="T6" fmla="*/ 224 w 270"/>
                  <a:gd name="T7" fmla="*/ 199 h 199"/>
                  <a:gd name="T8" fmla="*/ 270 w 270"/>
                  <a:gd name="T9" fmla="*/ 199 h 199"/>
                  <a:gd name="T10" fmla="*/ 270 w 270"/>
                  <a:gd name="T11" fmla="*/ 0 h 199"/>
                  <a:gd name="T12" fmla="*/ 0 w 270"/>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270" h="199">
                    <a:moveTo>
                      <a:pt x="0" y="0"/>
                    </a:moveTo>
                    <a:lnTo>
                      <a:pt x="0" y="45"/>
                    </a:lnTo>
                    <a:lnTo>
                      <a:pt x="224" y="45"/>
                    </a:lnTo>
                    <a:lnTo>
                      <a:pt x="224" y="199"/>
                    </a:lnTo>
                    <a:lnTo>
                      <a:pt x="270" y="199"/>
                    </a:lnTo>
                    <a:lnTo>
                      <a:pt x="2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Rectangle 78"/>
              <p:cNvSpPr>
                <a:spLocks noChangeArrowheads="1"/>
              </p:cNvSpPr>
              <p:nvPr/>
            </p:nvSpPr>
            <p:spPr bwMode="auto">
              <a:xfrm>
                <a:off x="7359651" y="2171701"/>
                <a:ext cx="73025" cy="306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Rectangle 79"/>
              <p:cNvSpPr>
                <a:spLocks noChangeArrowheads="1"/>
              </p:cNvSpPr>
              <p:nvPr/>
            </p:nvSpPr>
            <p:spPr bwMode="auto">
              <a:xfrm>
                <a:off x="7359651" y="2171701"/>
                <a:ext cx="730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80"/>
              <p:cNvSpPr>
                <a:spLocks/>
              </p:cNvSpPr>
              <p:nvPr/>
            </p:nvSpPr>
            <p:spPr bwMode="auto">
              <a:xfrm>
                <a:off x="7100888" y="1685926"/>
                <a:ext cx="298450" cy="476250"/>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Rectangle 81"/>
              <p:cNvSpPr>
                <a:spLocks noChangeArrowheads="1"/>
              </p:cNvSpPr>
              <p:nvPr/>
            </p:nvSpPr>
            <p:spPr bwMode="auto">
              <a:xfrm>
                <a:off x="7478713" y="2478088"/>
                <a:ext cx="22225" cy="71438"/>
              </a:xfrm>
              <a:prstGeom prst="rect">
                <a:avLst/>
              </a:prstGeom>
              <a:solidFill>
                <a:srgbClr val="122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Rectangle 82"/>
              <p:cNvSpPr>
                <a:spLocks noChangeArrowheads="1"/>
              </p:cNvSpPr>
              <p:nvPr/>
            </p:nvSpPr>
            <p:spPr bwMode="auto">
              <a:xfrm>
                <a:off x="7478713" y="2478088"/>
                <a:ext cx="22225"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Rectangle 83"/>
              <p:cNvSpPr>
                <a:spLocks noChangeArrowheads="1"/>
              </p:cNvSpPr>
              <p:nvPr/>
            </p:nvSpPr>
            <p:spPr bwMode="auto">
              <a:xfrm>
                <a:off x="7478713" y="2201863"/>
                <a:ext cx="22225" cy="276225"/>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Rectangle 84"/>
              <p:cNvSpPr>
                <a:spLocks noChangeArrowheads="1"/>
              </p:cNvSpPr>
              <p:nvPr/>
            </p:nvSpPr>
            <p:spPr bwMode="auto">
              <a:xfrm>
                <a:off x="7478713" y="2201863"/>
                <a:ext cx="2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85"/>
              <p:cNvSpPr>
                <a:spLocks/>
              </p:cNvSpPr>
              <p:nvPr/>
            </p:nvSpPr>
            <p:spPr bwMode="auto">
              <a:xfrm>
                <a:off x="7359651" y="2478088"/>
                <a:ext cx="109538" cy="71438"/>
              </a:xfrm>
              <a:custGeom>
                <a:avLst/>
                <a:gdLst>
                  <a:gd name="T0" fmla="*/ 69 w 69"/>
                  <a:gd name="T1" fmla="*/ 35 h 45"/>
                  <a:gd name="T2" fmla="*/ 47 w 69"/>
                  <a:gd name="T3" fmla="*/ 0 h 45"/>
                  <a:gd name="T4" fmla="*/ 0 w 69"/>
                  <a:gd name="T5" fmla="*/ 0 h 45"/>
                  <a:gd name="T6" fmla="*/ 0 w 69"/>
                  <a:gd name="T7" fmla="*/ 45 h 45"/>
                  <a:gd name="T8" fmla="*/ 69 w 69"/>
                  <a:gd name="T9" fmla="*/ 45 h 45"/>
                  <a:gd name="T10" fmla="*/ 69 w 69"/>
                  <a:gd name="T11" fmla="*/ 35 h 45"/>
                </a:gdLst>
                <a:ahLst/>
                <a:cxnLst>
                  <a:cxn ang="0">
                    <a:pos x="T0" y="T1"/>
                  </a:cxn>
                  <a:cxn ang="0">
                    <a:pos x="T2" y="T3"/>
                  </a:cxn>
                  <a:cxn ang="0">
                    <a:pos x="T4" y="T5"/>
                  </a:cxn>
                  <a:cxn ang="0">
                    <a:pos x="T6" y="T7"/>
                  </a:cxn>
                  <a:cxn ang="0">
                    <a:pos x="T8" y="T9"/>
                  </a:cxn>
                  <a:cxn ang="0">
                    <a:pos x="T10" y="T11"/>
                  </a:cxn>
                </a:cxnLst>
                <a:rect l="0" t="0" r="r" b="b"/>
                <a:pathLst>
                  <a:path w="69" h="45">
                    <a:moveTo>
                      <a:pt x="69" y="35"/>
                    </a:moveTo>
                    <a:lnTo>
                      <a:pt x="47" y="0"/>
                    </a:lnTo>
                    <a:lnTo>
                      <a:pt x="0" y="0"/>
                    </a:lnTo>
                    <a:lnTo>
                      <a:pt x="0" y="45"/>
                    </a:lnTo>
                    <a:lnTo>
                      <a:pt x="69" y="45"/>
                    </a:lnTo>
                    <a:lnTo>
                      <a:pt x="69" y="3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86"/>
              <p:cNvSpPr>
                <a:spLocks/>
              </p:cNvSpPr>
              <p:nvPr/>
            </p:nvSpPr>
            <p:spPr bwMode="auto">
              <a:xfrm>
                <a:off x="7359651" y="2478088"/>
                <a:ext cx="109538" cy="71438"/>
              </a:xfrm>
              <a:custGeom>
                <a:avLst/>
                <a:gdLst>
                  <a:gd name="T0" fmla="*/ 69 w 69"/>
                  <a:gd name="T1" fmla="*/ 35 h 45"/>
                  <a:gd name="T2" fmla="*/ 47 w 69"/>
                  <a:gd name="T3" fmla="*/ 0 h 45"/>
                  <a:gd name="T4" fmla="*/ 0 w 69"/>
                  <a:gd name="T5" fmla="*/ 0 h 45"/>
                  <a:gd name="T6" fmla="*/ 0 w 69"/>
                  <a:gd name="T7" fmla="*/ 45 h 45"/>
                  <a:gd name="T8" fmla="*/ 69 w 69"/>
                  <a:gd name="T9" fmla="*/ 45 h 45"/>
                  <a:gd name="T10" fmla="*/ 69 w 69"/>
                  <a:gd name="T11" fmla="*/ 35 h 45"/>
                </a:gdLst>
                <a:ahLst/>
                <a:cxnLst>
                  <a:cxn ang="0">
                    <a:pos x="T0" y="T1"/>
                  </a:cxn>
                  <a:cxn ang="0">
                    <a:pos x="T2" y="T3"/>
                  </a:cxn>
                  <a:cxn ang="0">
                    <a:pos x="T4" y="T5"/>
                  </a:cxn>
                  <a:cxn ang="0">
                    <a:pos x="T6" y="T7"/>
                  </a:cxn>
                  <a:cxn ang="0">
                    <a:pos x="T8" y="T9"/>
                  </a:cxn>
                  <a:cxn ang="0">
                    <a:pos x="T10" y="T11"/>
                  </a:cxn>
                </a:cxnLst>
                <a:rect l="0" t="0" r="r" b="b"/>
                <a:pathLst>
                  <a:path w="69" h="45">
                    <a:moveTo>
                      <a:pt x="69" y="35"/>
                    </a:moveTo>
                    <a:lnTo>
                      <a:pt x="47" y="0"/>
                    </a:lnTo>
                    <a:lnTo>
                      <a:pt x="0" y="0"/>
                    </a:lnTo>
                    <a:lnTo>
                      <a:pt x="0" y="45"/>
                    </a:lnTo>
                    <a:lnTo>
                      <a:pt x="69" y="45"/>
                    </a:lnTo>
                    <a:lnTo>
                      <a:pt x="69"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87"/>
              <p:cNvSpPr>
                <a:spLocks noEditPoints="1"/>
              </p:cNvSpPr>
              <p:nvPr/>
            </p:nvSpPr>
            <p:spPr bwMode="auto">
              <a:xfrm>
                <a:off x="7359651" y="2319338"/>
                <a:ext cx="0" cy="184150"/>
              </a:xfrm>
              <a:custGeom>
                <a:avLst/>
                <a:gdLst>
                  <a:gd name="T0" fmla="*/ 115 h 116"/>
                  <a:gd name="T1" fmla="*/ 115 h 116"/>
                  <a:gd name="T2" fmla="*/ 116 h 116"/>
                  <a:gd name="T3" fmla="*/ 116 h 116"/>
                  <a:gd name="T4" fmla="*/ 115 h 116"/>
                  <a:gd name="T5" fmla="*/ 0 h 116"/>
                  <a:gd name="T6" fmla="*/ 0 h 116"/>
                  <a:gd name="T7" fmla="*/ 88 h 116"/>
                  <a:gd name="T8" fmla="*/ 88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5"/>
                    </a:moveTo>
                    <a:lnTo>
                      <a:pt x="0" y="115"/>
                    </a:lnTo>
                    <a:lnTo>
                      <a:pt x="0" y="116"/>
                    </a:lnTo>
                    <a:lnTo>
                      <a:pt x="0" y="116"/>
                    </a:lnTo>
                    <a:lnTo>
                      <a:pt x="0" y="115"/>
                    </a:lnTo>
                    <a:close/>
                    <a:moveTo>
                      <a:pt x="0" y="0"/>
                    </a:moveTo>
                    <a:lnTo>
                      <a:pt x="0" y="0"/>
                    </a:lnTo>
                    <a:lnTo>
                      <a:pt x="0" y="88"/>
                    </a:lnTo>
                    <a:lnTo>
                      <a:pt x="0" y="88"/>
                    </a:lnTo>
                    <a:lnTo>
                      <a:pt x="0"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88"/>
              <p:cNvSpPr>
                <a:spLocks noEditPoints="1"/>
              </p:cNvSpPr>
              <p:nvPr/>
            </p:nvSpPr>
            <p:spPr bwMode="auto">
              <a:xfrm>
                <a:off x="7359651" y="2319338"/>
                <a:ext cx="0" cy="184150"/>
              </a:xfrm>
              <a:custGeom>
                <a:avLst/>
                <a:gdLst>
                  <a:gd name="T0" fmla="*/ 115 h 116"/>
                  <a:gd name="T1" fmla="*/ 115 h 116"/>
                  <a:gd name="T2" fmla="*/ 116 h 116"/>
                  <a:gd name="T3" fmla="*/ 116 h 116"/>
                  <a:gd name="T4" fmla="*/ 115 h 116"/>
                  <a:gd name="T5" fmla="*/ 0 h 116"/>
                  <a:gd name="T6" fmla="*/ 0 h 116"/>
                  <a:gd name="T7" fmla="*/ 88 h 116"/>
                  <a:gd name="T8" fmla="*/ 88 h 116"/>
                  <a:gd name="T9" fmla="*/ 0 h 116"/>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116">
                    <a:moveTo>
                      <a:pt x="0" y="115"/>
                    </a:moveTo>
                    <a:lnTo>
                      <a:pt x="0" y="115"/>
                    </a:lnTo>
                    <a:lnTo>
                      <a:pt x="0" y="116"/>
                    </a:lnTo>
                    <a:lnTo>
                      <a:pt x="0" y="116"/>
                    </a:lnTo>
                    <a:lnTo>
                      <a:pt x="0" y="115"/>
                    </a:lnTo>
                    <a:moveTo>
                      <a:pt x="0" y="0"/>
                    </a:moveTo>
                    <a:lnTo>
                      <a:pt x="0" y="0"/>
                    </a:lnTo>
                    <a:lnTo>
                      <a:pt x="0" y="88"/>
                    </a:lnTo>
                    <a:lnTo>
                      <a:pt x="0"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0" name="Rectangle 89"/>
              <p:cNvSpPr>
                <a:spLocks noChangeArrowheads="1"/>
              </p:cNvSpPr>
              <p:nvPr/>
            </p:nvSpPr>
            <p:spPr bwMode="auto">
              <a:xfrm>
                <a:off x="7359651" y="2503488"/>
                <a:ext cx="1588" cy="46038"/>
              </a:xfrm>
              <a:prstGeom prst="rect">
                <a:avLst/>
              </a:prstGeom>
              <a:solidFill>
                <a:srgbClr val="0090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Rectangle 90"/>
              <p:cNvSpPr>
                <a:spLocks noChangeArrowheads="1"/>
              </p:cNvSpPr>
              <p:nvPr/>
            </p:nvSpPr>
            <p:spPr bwMode="auto">
              <a:xfrm>
                <a:off x="7359651" y="2503488"/>
                <a:ext cx="1588"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91"/>
              <p:cNvSpPr>
                <a:spLocks noEditPoints="1"/>
              </p:cNvSpPr>
              <p:nvPr/>
            </p:nvSpPr>
            <p:spPr bwMode="auto">
              <a:xfrm>
                <a:off x="7100888" y="2233613"/>
                <a:ext cx="258763" cy="268288"/>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4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4 h 169"/>
                  <a:gd name="T36" fmla="*/ 163 w 163"/>
                  <a:gd name="T37" fmla="*/ 54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4"/>
                    </a:lnTo>
                    <a:lnTo>
                      <a:pt x="163" y="142"/>
                    </a:lnTo>
                    <a:close/>
                    <a:moveTo>
                      <a:pt x="42" y="0"/>
                    </a:moveTo>
                    <a:lnTo>
                      <a:pt x="26" y="0"/>
                    </a:lnTo>
                    <a:lnTo>
                      <a:pt x="0" y="0"/>
                    </a:lnTo>
                    <a:lnTo>
                      <a:pt x="0" y="1"/>
                    </a:lnTo>
                    <a:lnTo>
                      <a:pt x="42" y="1"/>
                    </a:lnTo>
                    <a:lnTo>
                      <a:pt x="42" y="0"/>
                    </a:lnTo>
                    <a:close/>
                    <a:moveTo>
                      <a:pt x="163" y="0"/>
                    </a:moveTo>
                    <a:lnTo>
                      <a:pt x="80" y="0"/>
                    </a:lnTo>
                    <a:lnTo>
                      <a:pt x="74" y="0"/>
                    </a:lnTo>
                    <a:lnTo>
                      <a:pt x="74" y="1"/>
                    </a:lnTo>
                    <a:lnTo>
                      <a:pt x="163" y="1"/>
                    </a:lnTo>
                    <a:lnTo>
                      <a:pt x="163" y="54"/>
                    </a:lnTo>
                    <a:lnTo>
                      <a:pt x="163" y="54"/>
                    </a:lnTo>
                    <a:lnTo>
                      <a:pt x="163"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92"/>
              <p:cNvSpPr>
                <a:spLocks noEditPoints="1"/>
              </p:cNvSpPr>
              <p:nvPr/>
            </p:nvSpPr>
            <p:spPr bwMode="auto">
              <a:xfrm>
                <a:off x="7100888" y="2233613"/>
                <a:ext cx="258763" cy="268288"/>
              </a:xfrm>
              <a:custGeom>
                <a:avLst/>
                <a:gdLst>
                  <a:gd name="T0" fmla="*/ 163 w 163"/>
                  <a:gd name="T1" fmla="*/ 142 h 169"/>
                  <a:gd name="T2" fmla="*/ 163 w 163"/>
                  <a:gd name="T3" fmla="*/ 142 h 169"/>
                  <a:gd name="T4" fmla="*/ 163 w 163"/>
                  <a:gd name="T5" fmla="*/ 169 h 169"/>
                  <a:gd name="T6" fmla="*/ 163 w 163"/>
                  <a:gd name="T7" fmla="*/ 169 h 169"/>
                  <a:gd name="T8" fmla="*/ 163 w 163"/>
                  <a:gd name="T9" fmla="*/ 154 h 169"/>
                  <a:gd name="T10" fmla="*/ 163 w 163"/>
                  <a:gd name="T11" fmla="*/ 142 h 169"/>
                  <a:gd name="T12" fmla="*/ 42 w 163"/>
                  <a:gd name="T13" fmla="*/ 0 h 169"/>
                  <a:gd name="T14" fmla="*/ 26 w 163"/>
                  <a:gd name="T15" fmla="*/ 0 h 169"/>
                  <a:gd name="T16" fmla="*/ 0 w 163"/>
                  <a:gd name="T17" fmla="*/ 0 h 169"/>
                  <a:gd name="T18" fmla="*/ 0 w 163"/>
                  <a:gd name="T19" fmla="*/ 1 h 169"/>
                  <a:gd name="T20" fmla="*/ 42 w 163"/>
                  <a:gd name="T21" fmla="*/ 1 h 169"/>
                  <a:gd name="T22" fmla="*/ 42 w 163"/>
                  <a:gd name="T23" fmla="*/ 0 h 169"/>
                  <a:gd name="T24" fmla="*/ 163 w 163"/>
                  <a:gd name="T25" fmla="*/ 0 h 169"/>
                  <a:gd name="T26" fmla="*/ 80 w 163"/>
                  <a:gd name="T27" fmla="*/ 0 h 169"/>
                  <a:gd name="T28" fmla="*/ 74 w 163"/>
                  <a:gd name="T29" fmla="*/ 0 h 169"/>
                  <a:gd name="T30" fmla="*/ 74 w 163"/>
                  <a:gd name="T31" fmla="*/ 1 h 169"/>
                  <a:gd name="T32" fmla="*/ 163 w 163"/>
                  <a:gd name="T33" fmla="*/ 1 h 169"/>
                  <a:gd name="T34" fmla="*/ 163 w 163"/>
                  <a:gd name="T35" fmla="*/ 54 h 169"/>
                  <a:gd name="T36" fmla="*/ 163 w 163"/>
                  <a:gd name="T37" fmla="*/ 54 h 169"/>
                  <a:gd name="T38" fmla="*/ 163 w 163"/>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169">
                    <a:moveTo>
                      <a:pt x="163" y="142"/>
                    </a:moveTo>
                    <a:lnTo>
                      <a:pt x="163" y="142"/>
                    </a:lnTo>
                    <a:lnTo>
                      <a:pt x="163" y="169"/>
                    </a:lnTo>
                    <a:lnTo>
                      <a:pt x="163" y="169"/>
                    </a:lnTo>
                    <a:lnTo>
                      <a:pt x="163" y="154"/>
                    </a:lnTo>
                    <a:lnTo>
                      <a:pt x="163" y="142"/>
                    </a:lnTo>
                    <a:moveTo>
                      <a:pt x="42" y="0"/>
                    </a:moveTo>
                    <a:lnTo>
                      <a:pt x="26" y="0"/>
                    </a:lnTo>
                    <a:lnTo>
                      <a:pt x="0" y="0"/>
                    </a:lnTo>
                    <a:lnTo>
                      <a:pt x="0" y="1"/>
                    </a:lnTo>
                    <a:lnTo>
                      <a:pt x="42" y="1"/>
                    </a:lnTo>
                    <a:lnTo>
                      <a:pt x="42" y="0"/>
                    </a:lnTo>
                    <a:moveTo>
                      <a:pt x="163" y="0"/>
                    </a:moveTo>
                    <a:lnTo>
                      <a:pt x="80" y="0"/>
                    </a:lnTo>
                    <a:lnTo>
                      <a:pt x="74" y="0"/>
                    </a:lnTo>
                    <a:lnTo>
                      <a:pt x="74" y="1"/>
                    </a:lnTo>
                    <a:lnTo>
                      <a:pt x="163" y="1"/>
                    </a:lnTo>
                    <a:lnTo>
                      <a:pt x="163" y="54"/>
                    </a:lnTo>
                    <a:lnTo>
                      <a:pt x="163" y="54"/>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93"/>
              <p:cNvSpPr>
                <a:spLocks noEditPoints="1"/>
              </p:cNvSpPr>
              <p:nvPr/>
            </p:nvSpPr>
            <p:spPr bwMode="auto">
              <a:xfrm>
                <a:off x="7100888" y="2201863"/>
                <a:ext cx="258763" cy="31750"/>
              </a:xfrm>
              <a:custGeom>
                <a:avLst/>
                <a:gdLst>
                  <a:gd name="T0" fmla="*/ 42 w 163"/>
                  <a:gd name="T1" fmla="*/ 0 h 20"/>
                  <a:gd name="T2" fmla="*/ 0 w 163"/>
                  <a:gd name="T3" fmla="*/ 0 h 20"/>
                  <a:gd name="T4" fmla="*/ 0 w 163"/>
                  <a:gd name="T5" fmla="*/ 20 h 20"/>
                  <a:gd name="T6" fmla="*/ 26 w 163"/>
                  <a:gd name="T7" fmla="*/ 20 h 20"/>
                  <a:gd name="T8" fmla="*/ 42 w 163"/>
                  <a:gd name="T9" fmla="*/ 20 h 20"/>
                  <a:gd name="T10" fmla="*/ 42 w 163"/>
                  <a:gd name="T11" fmla="*/ 0 h 20"/>
                  <a:gd name="T12" fmla="*/ 163 w 163"/>
                  <a:gd name="T13" fmla="*/ 0 h 20"/>
                  <a:gd name="T14" fmla="*/ 74 w 163"/>
                  <a:gd name="T15" fmla="*/ 0 h 20"/>
                  <a:gd name="T16" fmla="*/ 74 w 163"/>
                  <a:gd name="T17" fmla="*/ 20 h 20"/>
                  <a:gd name="T18" fmla="*/ 80 w 163"/>
                  <a:gd name="T19" fmla="*/ 20 h 20"/>
                  <a:gd name="T20" fmla="*/ 163 w 163"/>
                  <a:gd name="T21" fmla="*/ 20 h 20"/>
                  <a:gd name="T22" fmla="*/ 163 w 163"/>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0">
                    <a:moveTo>
                      <a:pt x="42" y="0"/>
                    </a:moveTo>
                    <a:lnTo>
                      <a:pt x="0" y="0"/>
                    </a:lnTo>
                    <a:lnTo>
                      <a:pt x="0" y="20"/>
                    </a:lnTo>
                    <a:lnTo>
                      <a:pt x="26" y="20"/>
                    </a:lnTo>
                    <a:lnTo>
                      <a:pt x="42" y="20"/>
                    </a:lnTo>
                    <a:lnTo>
                      <a:pt x="42" y="0"/>
                    </a:lnTo>
                    <a:close/>
                    <a:moveTo>
                      <a:pt x="163" y="0"/>
                    </a:moveTo>
                    <a:lnTo>
                      <a:pt x="74" y="0"/>
                    </a:lnTo>
                    <a:lnTo>
                      <a:pt x="74" y="20"/>
                    </a:lnTo>
                    <a:lnTo>
                      <a:pt x="80" y="20"/>
                    </a:lnTo>
                    <a:lnTo>
                      <a:pt x="163" y="20"/>
                    </a:lnTo>
                    <a:lnTo>
                      <a:pt x="163"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94"/>
              <p:cNvSpPr>
                <a:spLocks noEditPoints="1"/>
              </p:cNvSpPr>
              <p:nvPr/>
            </p:nvSpPr>
            <p:spPr bwMode="auto">
              <a:xfrm>
                <a:off x="7100888" y="2201863"/>
                <a:ext cx="258763" cy="31750"/>
              </a:xfrm>
              <a:custGeom>
                <a:avLst/>
                <a:gdLst>
                  <a:gd name="T0" fmla="*/ 42 w 163"/>
                  <a:gd name="T1" fmla="*/ 0 h 20"/>
                  <a:gd name="T2" fmla="*/ 0 w 163"/>
                  <a:gd name="T3" fmla="*/ 0 h 20"/>
                  <a:gd name="T4" fmla="*/ 0 w 163"/>
                  <a:gd name="T5" fmla="*/ 20 h 20"/>
                  <a:gd name="T6" fmla="*/ 26 w 163"/>
                  <a:gd name="T7" fmla="*/ 20 h 20"/>
                  <a:gd name="T8" fmla="*/ 42 w 163"/>
                  <a:gd name="T9" fmla="*/ 20 h 20"/>
                  <a:gd name="T10" fmla="*/ 42 w 163"/>
                  <a:gd name="T11" fmla="*/ 0 h 20"/>
                  <a:gd name="T12" fmla="*/ 163 w 163"/>
                  <a:gd name="T13" fmla="*/ 0 h 20"/>
                  <a:gd name="T14" fmla="*/ 74 w 163"/>
                  <a:gd name="T15" fmla="*/ 0 h 20"/>
                  <a:gd name="T16" fmla="*/ 74 w 163"/>
                  <a:gd name="T17" fmla="*/ 20 h 20"/>
                  <a:gd name="T18" fmla="*/ 80 w 163"/>
                  <a:gd name="T19" fmla="*/ 20 h 20"/>
                  <a:gd name="T20" fmla="*/ 163 w 163"/>
                  <a:gd name="T21" fmla="*/ 20 h 20"/>
                  <a:gd name="T22" fmla="*/ 163 w 163"/>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0">
                    <a:moveTo>
                      <a:pt x="42" y="0"/>
                    </a:moveTo>
                    <a:lnTo>
                      <a:pt x="0" y="0"/>
                    </a:lnTo>
                    <a:lnTo>
                      <a:pt x="0" y="20"/>
                    </a:lnTo>
                    <a:lnTo>
                      <a:pt x="26" y="20"/>
                    </a:lnTo>
                    <a:lnTo>
                      <a:pt x="42" y="20"/>
                    </a:lnTo>
                    <a:lnTo>
                      <a:pt x="42" y="0"/>
                    </a:lnTo>
                    <a:moveTo>
                      <a:pt x="163" y="0"/>
                    </a:moveTo>
                    <a:lnTo>
                      <a:pt x="74" y="0"/>
                    </a:lnTo>
                    <a:lnTo>
                      <a:pt x="74" y="20"/>
                    </a:lnTo>
                    <a:lnTo>
                      <a:pt x="80" y="20"/>
                    </a:lnTo>
                    <a:lnTo>
                      <a:pt x="163" y="20"/>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95"/>
              <p:cNvSpPr>
                <a:spLocks/>
              </p:cNvSpPr>
              <p:nvPr/>
            </p:nvSpPr>
            <p:spPr bwMode="auto">
              <a:xfrm>
                <a:off x="7359651" y="2201863"/>
                <a:ext cx="34925" cy="276225"/>
              </a:xfrm>
              <a:custGeom>
                <a:avLst/>
                <a:gdLst>
                  <a:gd name="T0" fmla="*/ 22 w 22"/>
                  <a:gd name="T1" fmla="*/ 0 h 174"/>
                  <a:gd name="T2" fmla="*/ 0 w 22"/>
                  <a:gd name="T3" fmla="*/ 0 h 174"/>
                  <a:gd name="T4" fmla="*/ 0 w 22"/>
                  <a:gd name="T5" fmla="*/ 20 h 174"/>
                  <a:gd name="T6" fmla="*/ 0 w 22"/>
                  <a:gd name="T7" fmla="*/ 74 h 174"/>
                  <a:gd name="T8" fmla="*/ 0 w 22"/>
                  <a:gd name="T9" fmla="*/ 162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0"/>
                    </a:lnTo>
                    <a:lnTo>
                      <a:pt x="0" y="74"/>
                    </a:lnTo>
                    <a:lnTo>
                      <a:pt x="0" y="162"/>
                    </a:lnTo>
                    <a:lnTo>
                      <a:pt x="0" y="174"/>
                    </a:lnTo>
                    <a:lnTo>
                      <a:pt x="22" y="174"/>
                    </a:lnTo>
                    <a:lnTo>
                      <a:pt x="22"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96"/>
              <p:cNvSpPr>
                <a:spLocks/>
              </p:cNvSpPr>
              <p:nvPr/>
            </p:nvSpPr>
            <p:spPr bwMode="auto">
              <a:xfrm>
                <a:off x="7359651" y="2201863"/>
                <a:ext cx="34925" cy="276225"/>
              </a:xfrm>
              <a:custGeom>
                <a:avLst/>
                <a:gdLst>
                  <a:gd name="T0" fmla="*/ 22 w 22"/>
                  <a:gd name="T1" fmla="*/ 0 h 174"/>
                  <a:gd name="T2" fmla="*/ 0 w 22"/>
                  <a:gd name="T3" fmla="*/ 0 h 174"/>
                  <a:gd name="T4" fmla="*/ 0 w 22"/>
                  <a:gd name="T5" fmla="*/ 20 h 174"/>
                  <a:gd name="T6" fmla="*/ 0 w 22"/>
                  <a:gd name="T7" fmla="*/ 74 h 174"/>
                  <a:gd name="T8" fmla="*/ 0 w 22"/>
                  <a:gd name="T9" fmla="*/ 162 h 174"/>
                  <a:gd name="T10" fmla="*/ 0 w 22"/>
                  <a:gd name="T11" fmla="*/ 174 h 174"/>
                  <a:gd name="T12" fmla="*/ 22 w 22"/>
                  <a:gd name="T13" fmla="*/ 174 h 174"/>
                  <a:gd name="T14" fmla="*/ 22 w 22"/>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4">
                    <a:moveTo>
                      <a:pt x="22" y="0"/>
                    </a:moveTo>
                    <a:lnTo>
                      <a:pt x="0" y="0"/>
                    </a:lnTo>
                    <a:lnTo>
                      <a:pt x="0" y="20"/>
                    </a:lnTo>
                    <a:lnTo>
                      <a:pt x="0" y="74"/>
                    </a:lnTo>
                    <a:lnTo>
                      <a:pt x="0" y="162"/>
                    </a:lnTo>
                    <a:lnTo>
                      <a:pt x="0" y="174"/>
                    </a:lnTo>
                    <a:lnTo>
                      <a:pt x="22" y="174"/>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97"/>
              <p:cNvSpPr>
                <a:spLocks/>
              </p:cNvSpPr>
              <p:nvPr/>
            </p:nvSpPr>
            <p:spPr bwMode="auto">
              <a:xfrm>
                <a:off x="7359651" y="2478088"/>
                <a:ext cx="34925" cy="71438"/>
              </a:xfrm>
              <a:custGeom>
                <a:avLst/>
                <a:gdLst>
                  <a:gd name="T0" fmla="*/ 22 w 22"/>
                  <a:gd name="T1" fmla="*/ 0 h 45"/>
                  <a:gd name="T2" fmla="*/ 0 w 22"/>
                  <a:gd name="T3" fmla="*/ 0 h 45"/>
                  <a:gd name="T4" fmla="*/ 0 w 22"/>
                  <a:gd name="T5" fmla="*/ 15 h 45"/>
                  <a:gd name="T6" fmla="*/ 0 w 22"/>
                  <a:gd name="T7" fmla="*/ 16 h 45"/>
                  <a:gd name="T8" fmla="*/ 0 w 22"/>
                  <a:gd name="T9" fmla="*/ 45 h 45"/>
                  <a:gd name="T10" fmla="*/ 22 w 22"/>
                  <a:gd name="T11" fmla="*/ 45 h 45"/>
                  <a:gd name="T12" fmla="*/ 22 w 22"/>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2" h="45">
                    <a:moveTo>
                      <a:pt x="22" y="0"/>
                    </a:moveTo>
                    <a:lnTo>
                      <a:pt x="0" y="0"/>
                    </a:lnTo>
                    <a:lnTo>
                      <a:pt x="0" y="15"/>
                    </a:lnTo>
                    <a:lnTo>
                      <a:pt x="0" y="16"/>
                    </a:lnTo>
                    <a:lnTo>
                      <a:pt x="0" y="45"/>
                    </a:lnTo>
                    <a:lnTo>
                      <a:pt x="22" y="45"/>
                    </a:lnTo>
                    <a:lnTo>
                      <a:pt x="22" y="0"/>
                    </a:lnTo>
                    <a:close/>
                  </a:path>
                </a:pathLst>
              </a:custGeom>
              <a:solidFill>
                <a:srgbClr val="122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9" name="Freeform 98"/>
              <p:cNvSpPr>
                <a:spLocks/>
              </p:cNvSpPr>
              <p:nvPr/>
            </p:nvSpPr>
            <p:spPr bwMode="auto">
              <a:xfrm>
                <a:off x="7359651" y="2478088"/>
                <a:ext cx="34925" cy="71438"/>
              </a:xfrm>
              <a:custGeom>
                <a:avLst/>
                <a:gdLst>
                  <a:gd name="T0" fmla="*/ 22 w 22"/>
                  <a:gd name="T1" fmla="*/ 0 h 45"/>
                  <a:gd name="T2" fmla="*/ 0 w 22"/>
                  <a:gd name="T3" fmla="*/ 0 h 45"/>
                  <a:gd name="T4" fmla="*/ 0 w 22"/>
                  <a:gd name="T5" fmla="*/ 15 h 45"/>
                  <a:gd name="T6" fmla="*/ 0 w 22"/>
                  <a:gd name="T7" fmla="*/ 16 h 45"/>
                  <a:gd name="T8" fmla="*/ 0 w 22"/>
                  <a:gd name="T9" fmla="*/ 45 h 45"/>
                  <a:gd name="T10" fmla="*/ 22 w 22"/>
                  <a:gd name="T11" fmla="*/ 45 h 45"/>
                  <a:gd name="T12" fmla="*/ 22 w 22"/>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22" h="45">
                    <a:moveTo>
                      <a:pt x="22" y="0"/>
                    </a:moveTo>
                    <a:lnTo>
                      <a:pt x="0" y="0"/>
                    </a:lnTo>
                    <a:lnTo>
                      <a:pt x="0" y="15"/>
                    </a:lnTo>
                    <a:lnTo>
                      <a:pt x="0" y="16"/>
                    </a:lnTo>
                    <a:lnTo>
                      <a:pt x="0" y="45"/>
                    </a:lnTo>
                    <a:lnTo>
                      <a:pt x="22" y="45"/>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Rectangle 99"/>
              <p:cNvSpPr>
                <a:spLocks noChangeArrowheads="1"/>
              </p:cNvSpPr>
              <p:nvPr/>
            </p:nvSpPr>
            <p:spPr bwMode="auto">
              <a:xfrm>
                <a:off x="7427913" y="1979613"/>
                <a:ext cx="50800" cy="5699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Rectangle 100"/>
              <p:cNvSpPr>
                <a:spLocks noChangeArrowheads="1"/>
              </p:cNvSpPr>
              <p:nvPr/>
            </p:nvSpPr>
            <p:spPr bwMode="auto">
              <a:xfrm>
                <a:off x="7427913" y="1979613"/>
                <a:ext cx="508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101"/>
              <p:cNvSpPr>
                <a:spLocks/>
              </p:cNvSpPr>
              <p:nvPr/>
            </p:nvSpPr>
            <p:spPr bwMode="auto">
              <a:xfrm>
                <a:off x="7883526" y="1979613"/>
                <a:ext cx="52388" cy="569913"/>
              </a:xfrm>
              <a:custGeom>
                <a:avLst/>
                <a:gdLst>
                  <a:gd name="T0" fmla="*/ 33 w 33"/>
                  <a:gd name="T1" fmla="*/ 359 h 359"/>
                  <a:gd name="T2" fmla="*/ 1 w 33"/>
                  <a:gd name="T3" fmla="*/ 359 h 359"/>
                  <a:gd name="T4" fmla="*/ 0 w 33"/>
                  <a:gd name="T5" fmla="*/ 0 h 359"/>
                  <a:gd name="T6" fmla="*/ 33 w 33"/>
                  <a:gd name="T7" fmla="*/ 0 h 359"/>
                  <a:gd name="T8" fmla="*/ 33 w 33"/>
                  <a:gd name="T9" fmla="*/ 359 h 359"/>
                </a:gdLst>
                <a:ahLst/>
                <a:cxnLst>
                  <a:cxn ang="0">
                    <a:pos x="T0" y="T1"/>
                  </a:cxn>
                  <a:cxn ang="0">
                    <a:pos x="T2" y="T3"/>
                  </a:cxn>
                  <a:cxn ang="0">
                    <a:pos x="T4" y="T5"/>
                  </a:cxn>
                  <a:cxn ang="0">
                    <a:pos x="T6" y="T7"/>
                  </a:cxn>
                  <a:cxn ang="0">
                    <a:pos x="T8" y="T9"/>
                  </a:cxn>
                </a:cxnLst>
                <a:rect l="0" t="0" r="r" b="b"/>
                <a:pathLst>
                  <a:path w="33" h="359">
                    <a:moveTo>
                      <a:pt x="33" y="359"/>
                    </a:moveTo>
                    <a:lnTo>
                      <a:pt x="1" y="359"/>
                    </a:lnTo>
                    <a:lnTo>
                      <a:pt x="0" y="0"/>
                    </a:lnTo>
                    <a:lnTo>
                      <a:pt x="33" y="0"/>
                    </a:lnTo>
                    <a:lnTo>
                      <a:pt x="33" y="3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102"/>
              <p:cNvSpPr>
                <a:spLocks/>
              </p:cNvSpPr>
              <p:nvPr/>
            </p:nvSpPr>
            <p:spPr bwMode="auto">
              <a:xfrm>
                <a:off x="7883526" y="1979613"/>
                <a:ext cx="52388" cy="569913"/>
              </a:xfrm>
              <a:custGeom>
                <a:avLst/>
                <a:gdLst>
                  <a:gd name="T0" fmla="*/ 33 w 33"/>
                  <a:gd name="T1" fmla="*/ 359 h 359"/>
                  <a:gd name="T2" fmla="*/ 1 w 33"/>
                  <a:gd name="T3" fmla="*/ 359 h 359"/>
                  <a:gd name="T4" fmla="*/ 0 w 33"/>
                  <a:gd name="T5" fmla="*/ 0 h 359"/>
                  <a:gd name="T6" fmla="*/ 33 w 33"/>
                  <a:gd name="T7" fmla="*/ 0 h 359"/>
                  <a:gd name="T8" fmla="*/ 33 w 33"/>
                  <a:gd name="T9" fmla="*/ 359 h 359"/>
                </a:gdLst>
                <a:ahLst/>
                <a:cxnLst>
                  <a:cxn ang="0">
                    <a:pos x="T0" y="T1"/>
                  </a:cxn>
                  <a:cxn ang="0">
                    <a:pos x="T2" y="T3"/>
                  </a:cxn>
                  <a:cxn ang="0">
                    <a:pos x="T4" y="T5"/>
                  </a:cxn>
                  <a:cxn ang="0">
                    <a:pos x="T6" y="T7"/>
                  </a:cxn>
                  <a:cxn ang="0">
                    <a:pos x="T8" y="T9"/>
                  </a:cxn>
                </a:cxnLst>
                <a:rect l="0" t="0" r="r" b="b"/>
                <a:pathLst>
                  <a:path w="33" h="359">
                    <a:moveTo>
                      <a:pt x="33" y="359"/>
                    </a:moveTo>
                    <a:lnTo>
                      <a:pt x="1" y="359"/>
                    </a:lnTo>
                    <a:lnTo>
                      <a:pt x="0" y="0"/>
                    </a:lnTo>
                    <a:lnTo>
                      <a:pt x="33" y="0"/>
                    </a:lnTo>
                    <a:lnTo>
                      <a:pt x="33" y="3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103"/>
              <p:cNvSpPr>
                <a:spLocks/>
              </p:cNvSpPr>
              <p:nvPr/>
            </p:nvSpPr>
            <p:spPr bwMode="auto">
              <a:xfrm>
                <a:off x="74533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1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1"/>
                    </a:lnTo>
                    <a:lnTo>
                      <a:pt x="16" y="10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5" name="Freeform 104"/>
              <p:cNvSpPr>
                <a:spLocks/>
              </p:cNvSpPr>
              <p:nvPr/>
            </p:nvSpPr>
            <p:spPr bwMode="auto">
              <a:xfrm>
                <a:off x="74533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05 h 350"/>
                  <a:gd name="T10" fmla="*/ 16 w 16"/>
                  <a:gd name="T11" fmla="*/ 131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5"/>
                    </a:lnTo>
                    <a:lnTo>
                      <a:pt x="16" y="131"/>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Freeform 105"/>
              <p:cNvSpPr>
                <a:spLocks noEditPoints="1"/>
              </p:cNvSpPr>
              <p:nvPr/>
            </p:nvSpPr>
            <p:spPr bwMode="auto">
              <a:xfrm>
                <a:off x="7935913" y="1993901"/>
                <a:ext cx="0" cy="493713"/>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00A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106"/>
              <p:cNvSpPr>
                <a:spLocks/>
              </p:cNvSpPr>
              <p:nvPr/>
            </p:nvSpPr>
            <p:spPr bwMode="auto">
              <a:xfrm>
                <a:off x="7935913" y="2530476"/>
                <a:ext cx="0" cy="19050"/>
              </a:xfrm>
              <a:custGeom>
                <a:avLst/>
                <a:gdLst>
                  <a:gd name="T0" fmla="*/ 0 h 12"/>
                  <a:gd name="T1" fmla="*/ 0 h 12"/>
                  <a:gd name="T2" fmla="*/ 12 h 12"/>
                  <a:gd name="T3" fmla="*/ 0 h 12"/>
                </a:gdLst>
                <a:ahLst/>
                <a:cxnLst>
                  <a:cxn ang="0">
                    <a:pos x="0" y="T0"/>
                  </a:cxn>
                  <a:cxn ang="0">
                    <a:pos x="0" y="T1"/>
                  </a:cxn>
                  <a:cxn ang="0">
                    <a:pos x="0" y="T2"/>
                  </a:cxn>
                  <a:cxn ang="0">
                    <a:pos x="0" y="T3"/>
                  </a:cxn>
                </a:cxnLst>
                <a:rect l="0" t="0" r="r" b="b"/>
                <a:pathLst>
                  <a:path h="12">
                    <a:moveTo>
                      <a:pt x="0" y="0"/>
                    </a:moveTo>
                    <a:lnTo>
                      <a:pt x="0" y="0"/>
                    </a:lnTo>
                    <a:lnTo>
                      <a:pt x="0" y="12"/>
                    </a:lnTo>
                    <a:lnTo>
                      <a:pt x="0"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107"/>
              <p:cNvSpPr>
                <a:spLocks/>
              </p:cNvSpPr>
              <p:nvPr/>
            </p:nvSpPr>
            <p:spPr bwMode="auto">
              <a:xfrm>
                <a:off x="7935913" y="2530476"/>
                <a:ext cx="0" cy="19050"/>
              </a:xfrm>
              <a:custGeom>
                <a:avLst/>
                <a:gdLst>
                  <a:gd name="T0" fmla="*/ 0 h 12"/>
                  <a:gd name="T1" fmla="*/ 0 h 12"/>
                  <a:gd name="T2" fmla="*/ 12 h 12"/>
                  <a:gd name="T3" fmla="*/ 0 h 12"/>
                </a:gdLst>
                <a:ahLst/>
                <a:cxnLst>
                  <a:cxn ang="0">
                    <a:pos x="0" y="T0"/>
                  </a:cxn>
                  <a:cxn ang="0">
                    <a:pos x="0" y="T1"/>
                  </a:cxn>
                  <a:cxn ang="0">
                    <a:pos x="0" y="T2"/>
                  </a:cxn>
                  <a:cxn ang="0">
                    <a:pos x="0" y="T3"/>
                  </a:cxn>
                </a:cxnLst>
                <a:rect l="0" t="0" r="r" b="b"/>
                <a:pathLst>
                  <a:path h="12">
                    <a:moveTo>
                      <a:pt x="0" y="0"/>
                    </a:moveTo>
                    <a:lnTo>
                      <a:pt x="0" y="0"/>
                    </a:lnTo>
                    <a:lnTo>
                      <a:pt x="0" y="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108"/>
              <p:cNvSpPr>
                <a:spLocks/>
              </p:cNvSpPr>
              <p:nvPr/>
            </p:nvSpPr>
            <p:spPr bwMode="auto">
              <a:xfrm>
                <a:off x="7935913" y="2273301"/>
                <a:ext cx="0" cy="12700"/>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Rectangle 109"/>
              <p:cNvSpPr>
                <a:spLocks noChangeArrowheads="1"/>
              </p:cNvSpPr>
              <p:nvPr/>
            </p:nvSpPr>
            <p:spPr bwMode="auto">
              <a:xfrm>
                <a:off x="7935913" y="2487613"/>
                <a:ext cx="1588" cy="4286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Rectangle 110"/>
              <p:cNvSpPr>
                <a:spLocks noChangeArrowheads="1"/>
              </p:cNvSpPr>
              <p:nvPr/>
            </p:nvSpPr>
            <p:spPr bwMode="auto">
              <a:xfrm>
                <a:off x="7935913" y="2487613"/>
                <a:ext cx="1588"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111"/>
              <p:cNvSpPr>
                <a:spLocks/>
              </p:cNvSpPr>
              <p:nvPr/>
            </p:nvSpPr>
            <p:spPr bwMode="auto">
              <a:xfrm>
                <a:off x="79105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38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8"/>
                    </a:lnTo>
                    <a:lnTo>
                      <a:pt x="16" y="311"/>
                    </a:lnTo>
                    <a:lnTo>
                      <a:pt x="16" y="184"/>
                    </a:lnTo>
                    <a:lnTo>
                      <a:pt x="16" y="17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112"/>
              <p:cNvSpPr>
                <a:spLocks/>
              </p:cNvSpPr>
              <p:nvPr/>
            </p:nvSpPr>
            <p:spPr bwMode="auto">
              <a:xfrm>
                <a:off x="7910513"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38 h 350"/>
                  <a:gd name="T10" fmla="*/ 16 w 16"/>
                  <a:gd name="T11" fmla="*/ 311 h 350"/>
                  <a:gd name="T12" fmla="*/ 16 w 16"/>
                  <a:gd name="T13" fmla="*/ 184 h 350"/>
                  <a:gd name="T14" fmla="*/ 16 w 16"/>
                  <a:gd name="T15" fmla="*/ 176 h 350"/>
                  <a:gd name="T16" fmla="*/ 16 w 1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50">
                    <a:moveTo>
                      <a:pt x="16" y="0"/>
                    </a:moveTo>
                    <a:lnTo>
                      <a:pt x="0" y="0"/>
                    </a:lnTo>
                    <a:lnTo>
                      <a:pt x="0" y="350"/>
                    </a:lnTo>
                    <a:lnTo>
                      <a:pt x="16" y="350"/>
                    </a:lnTo>
                    <a:lnTo>
                      <a:pt x="16" y="338"/>
                    </a:lnTo>
                    <a:lnTo>
                      <a:pt x="16" y="311"/>
                    </a:lnTo>
                    <a:lnTo>
                      <a:pt x="16" y="184"/>
                    </a:lnTo>
                    <a:lnTo>
                      <a:pt x="16" y="17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Rectangle 113"/>
              <p:cNvSpPr>
                <a:spLocks noChangeArrowheads="1"/>
              </p:cNvSpPr>
              <p:nvPr/>
            </p:nvSpPr>
            <p:spPr bwMode="auto">
              <a:xfrm>
                <a:off x="7626351" y="1979613"/>
                <a:ext cx="50800" cy="5699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5" name="Rectangle 114"/>
              <p:cNvSpPr>
                <a:spLocks noChangeArrowheads="1"/>
              </p:cNvSpPr>
              <p:nvPr/>
            </p:nvSpPr>
            <p:spPr bwMode="auto">
              <a:xfrm>
                <a:off x="7626351" y="1979613"/>
                <a:ext cx="508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115"/>
              <p:cNvSpPr>
                <a:spLocks/>
              </p:cNvSpPr>
              <p:nvPr/>
            </p:nvSpPr>
            <p:spPr bwMode="auto">
              <a:xfrm>
                <a:off x="7651751" y="2503488"/>
                <a:ext cx="25400" cy="46038"/>
              </a:xfrm>
              <a:custGeom>
                <a:avLst/>
                <a:gdLst>
                  <a:gd name="T0" fmla="*/ 16 w 16"/>
                  <a:gd name="T1" fmla="*/ 0 h 29"/>
                  <a:gd name="T2" fmla="*/ 16 w 16"/>
                  <a:gd name="T3" fmla="*/ 0 h 29"/>
                  <a:gd name="T4" fmla="*/ 16 w 16"/>
                  <a:gd name="T5" fmla="*/ 29 h 29"/>
                  <a:gd name="T6" fmla="*/ 0 w 16"/>
                  <a:gd name="T7" fmla="*/ 29 h 29"/>
                  <a:gd name="T8" fmla="*/ 0 w 16"/>
                  <a:gd name="T9" fmla="*/ 29 h 29"/>
                  <a:gd name="T10" fmla="*/ 16 w 16"/>
                  <a:gd name="T11" fmla="*/ 29 h 29"/>
                  <a:gd name="T12" fmla="*/ 16 w 1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6" h="29">
                    <a:moveTo>
                      <a:pt x="16" y="0"/>
                    </a:moveTo>
                    <a:lnTo>
                      <a:pt x="16" y="0"/>
                    </a:lnTo>
                    <a:lnTo>
                      <a:pt x="16" y="29"/>
                    </a:lnTo>
                    <a:lnTo>
                      <a:pt x="0" y="29"/>
                    </a:lnTo>
                    <a:lnTo>
                      <a:pt x="0" y="29"/>
                    </a:lnTo>
                    <a:lnTo>
                      <a:pt x="16" y="29"/>
                    </a:lnTo>
                    <a:lnTo>
                      <a:pt x="16" y="0"/>
                    </a:lnTo>
                    <a:close/>
                  </a:path>
                </a:pathLst>
              </a:custGeom>
              <a:solidFill>
                <a:srgbClr val="0098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116"/>
              <p:cNvSpPr>
                <a:spLocks/>
              </p:cNvSpPr>
              <p:nvPr/>
            </p:nvSpPr>
            <p:spPr bwMode="auto">
              <a:xfrm>
                <a:off x="7651751" y="2503488"/>
                <a:ext cx="25400" cy="46038"/>
              </a:xfrm>
              <a:custGeom>
                <a:avLst/>
                <a:gdLst>
                  <a:gd name="T0" fmla="*/ 16 w 16"/>
                  <a:gd name="T1" fmla="*/ 0 h 29"/>
                  <a:gd name="T2" fmla="*/ 16 w 16"/>
                  <a:gd name="T3" fmla="*/ 0 h 29"/>
                  <a:gd name="T4" fmla="*/ 16 w 16"/>
                  <a:gd name="T5" fmla="*/ 29 h 29"/>
                  <a:gd name="T6" fmla="*/ 0 w 16"/>
                  <a:gd name="T7" fmla="*/ 29 h 29"/>
                  <a:gd name="T8" fmla="*/ 0 w 16"/>
                  <a:gd name="T9" fmla="*/ 29 h 29"/>
                  <a:gd name="T10" fmla="*/ 16 w 16"/>
                  <a:gd name="T11" fmla="*/ 29 h 29"/>
                  <a:gd name="T12" fmla="*/ 16 w 1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6" h="29">
                    <a:moveTo>
                      <a:pt x="16" y="0"/>
                    </a:moveTo>
                    <a:lnTo>
                      <a:pt x="16" y="0"/>
                    </a:lnTo>
                    <a:lnTo>
                      <a:pt x="16" y="29"/>
                    </a:lnTo>
                    <a:lnTo>
                      <a:pt x="0" y="29"/>
                    </a:lnTo>
                    <a:lnTo>
                      <a:pt x="0" y="29"/>
                    </a:lnTo>
                    <a:lnTo>
                      <a:pt x="16" y="29"/>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117"/>
              <p:cNvSpPr>
                <a:spLocks/>
              </p:cNvSpPr>
              <p:nvPr/>
            </p:nvSpPr>
            <p:spPr bwMode="auto">
              <a:xfrm>
                <a:off x="7651751"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21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1"/>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118"/>
              <p:cNvSpPr>
                <a:spLocks/>
              </p:cNvSpPr>
              <p:nvPr/>
            </p:nvSpPr>
            <p:spPr bwMode="auto">
              <a:xfrm>
                <a:off x="7651751" y="1993901"/>
                <a:ext cx="25400" cy="555625"/>
              </a:xfrm>
              <a:custGeom>
                <a:avLst/>
                <a:gdLst>
                  <a:gd name="T0" fmla="*/ 16 w 16"/>
                  <a:gd name="T1" fmla="*/ 0 h 350"/>
                  <a:gd name="T2" fmla="*/ 0 w 16"/>
                  <a:gd name="T3" fmla="*/ 0 h 350"/>
                  <a:gd name="T4" fmla="*/ 0 w 16"/>
                  <a:gd name="T5" fmla="*/ 350 h 350"/>
                  <a:gd name="T6" fmla="*/ 16 w 16"/>
                  <a:gd name="T7" fmla="*/ 350 h 350"/>
                  <a:gd name="T8" fmla="*/ 16 w 16"/>
                  <a:gd name="T9" fmla="*/ 321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1"/>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Rectangle 119"/>
              <p:cNvSpPr>
                <a:spLocks noChangeArrowheads="1"/>
              </p:cNvSpPr>
              <p:nvPr/>
            </p:nvSpPr>
            <p:spPr bwMode="auto">
              <a:xfrm>
                <a:off x="7366001" y="1941513"/>
                <a:ext cx="52388" cy="2206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Rectangle 120"/>
              <p:cNvSpPr>
                <a:spLocks noChangeArrowheads="1"/>
              </p:cNvSpPr>
              <p:nvPr/>
            </p:nvSpPr>
            <p:spPr bwMode="auto">
              <a:xfrm>
                <a:off x="7366001" y="1941513"/>
                <a:ext cx="52388"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121"/>
              <p:cNvSpPr>
                <a:spLocks/>
              </p:cNvSpPr>
              <p:nvPr/>
            </p:nvSpPr>
            <p:spPr bwMode="auto">
              <a:xfrm>
                <a:off x="7099301" y="2119313"/>
                <a:ext cx="1588" cy="42863"/>
              </a:xfrm>
              <a:custGeom>
                <a:avLst/>
                <a:gdLst>
                  <a:gd name="T0" fmla="*/ 1 w 1"/>
                  <a:gd name="T1" fmla="*/ 0 h 27"/>
                  <a:gd name="T2" fmla="*/ 1 w 1"/>
                  <a:gd name="T3" fmla="*/ 0 h 27"/>
                  <a:gd name="T4" fmla="*/ 0 w 1"/>
                  <a:gd name="T5" fmla="*/ 27 h 27"/>
                  <a:gd name="T6" fmla="*/ 1 w 1"/>
                  <a:gd name="T7" fmla="*/ 27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lnTo>
                      <a:pt x="1" y="0"/>
                    </a:lnTo>
                    <a:lnTo>
                      <a:pt x="0" y="27"/>
                    </a:lnTo>
                    <a:lnTo>
                      <a:pt x="1" y="27"/>
                    </a:lnTo>
                    <a:lnTo>
                      <a:pt x="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122"/>
              <p:cNvSpPr>
                <a:spLocks/>
              </p:cNvSpPr>
              <p:nvPr/>
            </p:nvSpPr>
            <p:spPr bwMode="auto">
              <a:xfrm>
                <a:off x="7099301" y="2119313"/>
                <a:ext cx="1588" cy="42863"/>
              </a:xfrm>
              <a:custGeom>
                <a:avLst/>
                <a:gdLst>
                  <a:gd name="T0" fmla="*/ 1 w 1"/>
                  <a:gd name="T1" fmla="*/ 0 h 27"/>
                  <a:gd name="T2" fmla="*/ 1 w 1"/>
                  <a:gd name="T3" fmla="*/ 0 h 27"/>
                  <a:gd name="T4" fmla="*/ 0 w 1"/>
                  <a:gd name="T5" fmla="*/ 27 h 27"/>
                  <a:gd name="T6" fmla="*/ 1 w 1"/>
                  <a:gd name="T7" fmla="*/ 27 h 27"/>
                  <a:gd name="T8" fmla="*/ 1 w 1"/>
                  <a:gd name="T9" fmla="*/ 0 h 27"/>
                </a:gdLst>
                <a:ahLst/>
                <a:cxnLst>
                  <a:cxn ang="0">
                    <a:pos x="T0" y="T1"/>
                  </a:cxn>
                  <a:cxn ang="0">
                    <a:pos x="T2" y="T3"/>
                  </a:cxn>
                  <a:cxn ang="0">
                    <a:pos x="T4" y="T5"/>
                  </a:cxn>
                  <a:cxn ang="0">
                    <a:pos x="T6" y="T7"/>
                  </a:cxn>
                  <a:cxn ang="0">
                    <a:pos x="T8" y="T9"/>
                  </a:cxn>
                </a:cxnLst>
                <a:rect l="0" t="0" r="r" b="b"/>
                <a:pathLst>
                  <a:path w="1" h="27">
                    <a:moveTo>
                      <a:pt x="1" y="0"/>
                    </a:moveTo>
                    <a:lnTo>
                      <a:pt x="1" y="0"/>
                    </a:lnTo>
                    <a:lnTo>
                      <a:pt x="0" y="27"/>
                    </a:lnTo>
                    <a:lnTo>
                      <a:pt x="1" y="27"/>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Rectangle 123"/>
              <p:cNvSpPr>
                <a:spLocks noChangeArrowheads="1"/>
              </p:cNvSpPr>
              <p:nvPr/>
            </p:nvSpPr>
            <p:spPr bwMode="auto">
              <a:xfrm>
                <a:off x="7100888" y="1951038"/>
                <a:ext cx="1588" cy="168275"/>
              </a:xfrm>
              <a:prstGeom prst="rect">
                <a:avLst/>
              </a:prstGeom>
              <a:solidFill>
                <a:srgbClr val="0061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124"/>
              <p:cNvSpPr>
                <a:spLocks/>
              </p:cNvSpPr>
              <p:nvPr/>
            </p:nvSpPr>
            <p:spPr bwMode="auto">
              <a:xfrm>
                <a:off x="7100888" y="1951038"/>
                <a:ext cx="0" cy="168275"/>
              </a:xfrm>
              <a:custGeom>
                <a:avLst/>
                <a:gdLst>
                  <a:gd name="T0" fmla="*/ 0 h 106"/>
                  <a:gd name="T1" fmla="*/ 106 h 106"/>
                  <a:gd name="T2" fmla="*/ 106 h 106"/>
                  <a:gd name="T3" fmla="*/ 0 h 106"/>
                </a:gdLst>
                <a:ahLst/>
                <a:cxnLst>
                  <a:cxn ang="0">
                    <a:pos x="0" y="T0"/>
                  </a:cxn>
                  <a:cxn ang="0">
                    <a:pos x="0" y="T1"/>
                  </a:cxn>
                  <a:cxn ang="0">
                    <a:pos x="0" y="T2"/>
                  </a:cxn>
                  <a:cxn ang="0">
                    <a:pos x="0" y="T3"/>
                  </a:cxn>
                </a:cxnLst>
                <a:rect l="0" t="0" r="r" b="b"/>
                <a:pathLst>
                  <a:path h="106">
                    <a:moveTo>
                      <a:pt x="0" y="0"/>
                    </a:moveTo>
                    <a:lnTo>
                      <a:pt x="0" y="106"/>
                    </a:lnTo>
                    <a:lnTo>
                      <a:pt x="0" y="10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125"/>
              <p:cNvSpPr>
                <a:spLocks noEditPoints="1"/>
              </p:cNvSpPr>
              <p:nvPr/>
            </p:nvSpPr>
            <p:spPr bwMode="auto">
              <a:xfrm>
                <a:off x="7100888" y="1951038"/>
                <a:ext cx="265113" cy="211138"/>
              </a:xfrm>
              <a:custGeom>
                <a:avLst/>
                <a:gdLst>
                  <a:gd name="T0" fmla="*/ 74 w 167"/>
                  <a:gd name="T1" fmla="*/ 44 h 133"/>
                  <a:gd name="T2" fmla="*/ 74 w 167"/>
                  <a:gd name="T3" fmla="*/ 133 h 133"/>
                  <a:gd name="T4" fmla="*/ 167 w 167"/>
                  <a:gd name="T5" fmla="*/ 133 h 133"/>
                  <a:gd name="T6" fmla="*/ 167 w 167"/>
                  <a:gd name="T7" fmla="*/ 99 h 133"/>
                  <a:gd name="T8" fmla="*/ 74 w 167"/>
                  <a:gd name="T9" fmla="*/ 44 h 133"/>
                  <a:gd name="T10" fmla="*/ 0 w 167"/>
                  <a:gd name="T11" fmla="*/ 0 h 133"/>
                  <a:gd name="T12" fmla="*/ 0 w 167"/>
                  <a:gd name="T13" fmla="*/ 0 h 133"/>
                  <a:gd name="T14" fmla="*/ 0 w 167"/>
                  <a:gd name="T15" fmla="*/ 106 h 133"/>
                  <a:gd name="T16" fmla="*/ 0 w 167"/>
                  <a:gd name="T17" fmla="*/ 133 h 133"/>
                  <a:gd name="T18" fmla="*/ 42 w 167"/>
                  <a:gd name="T19" fmla="*/ 133 h 133"/>
                  <a:gd name="T20" fmla="*/ 42 w 167"/>
                  <a:gd name="T21" fmla="*/ 27 h 133"/>
                  <a:gd name="T22" fmla="*/ 42 w 167"/>
                  <a:gd name="T23" fmla="*/ 25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4"/>
                    </a:moveTo>
                    <a:lnTo>
                      <a:pt x="74" y="133"/>
                    </a:lnTo>
                    <a:lnTo>
                      <a:pt x="167" y="133"/>
                    </a:lnTo>
                    <a:lnTo>
                      <a:pt x="167" y="99"/>
                    </a:lnTo>
                    <a:lnTo>
                      <a:pt x="74" y="44"/>
                    </a:lnTo>
                    <a:close/>
                    <a:moveTo>
                      <a:pt x="0" y="0"/>
                    </a:moveTo>
                    <a:lnTo>
                      <a:pt x="0" y="0"/>
                    </a:lnTo>
                    <a:lnTo>
                      <a:pt x="0" y="106"/>
                    </a:lnTo>
                    <a:lnTo>
                      <a:pt x="0" y="133"/>
                    </a:lnTo>
                    <a:lnTo>
                      <a:pt x="42" y="133"/>
                    </a:lnTo>
                    <a:lnTo>
                      <a:pt x="42" y="27"/>
                    </a:lnTo>
                    <a:lnTo>
                      <a:pt x="42" y="25"/>
                    </a:lnTo>
                    <a:lnTo>
                      <a:pt x="0"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126"/>
              <p:cNvSpPr>
                <a:spLocks noEditPoints="1"/>
              </p:cNvSpPr>
              <p:nvPr/>
            </p:nvSpPr>
            <p:spPr bwMode="auto">
              <a:xfrm>
                <a:off x="7100888" y="1951038"/>
                <a:ext cx="265113" cy="211138"/>
              </a:xfrm>
              <a:custGeom>
                <a:avLst/>
                <a:gdLst>
                  <a:gd name="T0" fmla="*/ 74 w 167"/>
                  <a:gd name="T1" fmla="*/ 44 h 133"/>
                  <a:gd name="T2" fmla="*/ 74 w 167"/>
                  <a:gd name="T3" fmla="*/ 133 h 133"/>
                  <a:gd name="T4" fmla="*/ 167 w 167"/>
                  <a:gd name="T5" fmla="*/ 133 h 133"/>
                  <a:gd name="T6" fmla="*/ 167 w 167"/>
                  <a:gd name="T7" fmla="*/ 99 h 133"/>
                  <a:gd name="T8" fmla="*/ 74 w 167"/>
                  <a:gd name="T9" fmla="*/ 44 h 133"/>
                  <a:gd name="T10" fmla="*/ 0 w 167"/>
                  <a:gd name="T11" fmla="*/ 0 h 133"/>
                  <a:gd name="T12" fmla="*/ 0 w 167"/>
                  <a:gd name="T13" fmla="*/ 0 h 133"/>
                  <a:gd name="T14" fmla="*/ 0 w 167"/>
                  <a:gd name="T15" fmla="*/ 106 h 133"/>
                  <a:gd name="T16" fmla="*/ 0 w 167"/>
                  <a:gd name="T17" fmla="*/ 133 h 133"/>
                  <a:gd name="T18" fmla="*/ 42 w 167"/>
                  <a:gd name="T19" fmla="*/ 133 h 133"/>
                  <a:gd name="T20" fmla="*/ 42 w 167"/>
                  <a:gd name="T21" fmla="*/ 27 h 133"/>
                  <a:gd name="T22" fmla="*/ 42 w 167"/>
                  <a:gd name="T23" fmla="*/ 25 h 133"/>
                  <a:gd name="T24" fmla="*/ 0 w 167"/>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33">
                    <a:moveTo>
                      <a:pt x="74" y="44"/>
                    </a:moveTo>
                    <a:lnTo>
                      <a:pt x="74" y="133"/>
                    </a:lnTo>
                    <a:lnTo>
                      <a:pt x="167" y="133"/>
                    </a:lnTo>
                    <a:lnTo>
                      <a:pt x="167" y="99"/>
                    </a:lnTo>
                    <a:lnTo>
                      <a:pt x="74" y="44"/>
                    </a:lnTo>
                    <a:moveTo>
                      <a:pt x="0" y="0"/>
                    </a:moveTo>
                    <a:lnTo>
                      <a:pt x="0" y="0"/>
                    </a:lnTo>
                    <a:lnTo>
                      <a:pt x="0" y="106"/>
                    </a:lnTo>
                    <a:lnTo>
                      <a:pt x="0" y="133"/>
                    </a:lnTo>
                    <a:lnTo>
                      <a:pt x="42" y="133"/>
                    </a:lnTo>
                    <a:lnTo>
                      <a:pt x="42" y="27"/>
                    </a:lnTo>
                    <a:lnTo>
                      <a:pt x="42" y="2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127"/>
              <p:cNvSpPr>
                <a:spLocks/>
              </p:cNvSpPr>
              <p:nvPr/>
            </p:nvSpPr>
            <p:spPr bwMode="auto">
              <a:xfrm>
                <a:off x="7332663" y="1820863"/>
                <a:ext cx="90488" cy="90488"/>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Rectangle 128"/>
              <p:cNvSpPr>
                <a:spLocks noChangeArrowheads="1"/>
              </p:cNvSpPr>
              <p:nvPr/>
            </p:nvSpPr>
            <p:spPr bwMode="auto">
              <a:xfrm>
                <a:off x="7167563" y="1935163"/>
                <a:ext cx="768350" cy="587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Rectangle 129"/>
              <p:cNvSpPr>
                <a:spLocks noChangeArrowheads="1"/>
              </p:cNvSpPr>
              <p:nvPr/>
            </p:nvSpPr>
            <p:spPr bwMode="auto">
              <a:xfrm>
                <a:off x="7167563" y="1935163"/>
                <a:ext cx="768350" cy="5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130"/>
              <p:cNvSpPr>
                <a:spLocks/>
              </p:cNvSpPr>
              <p:nvPr/>
            </p:nvSpPr>
            <p:spPr bwMode="auto">
              <a:xfrm>
                <a:off x="7453313" y="1935163"/>
                <a:ext cx="482600" cy="58738"/>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131"/>
              <p:cNvSpPr>
                <a:spLocks/>
              </p:cNvSpPr>
              <p:nvPr/>
            </p:nvSpPr>
            <p:spPr bwMode="auto">
              <a:xfrm>
                <a:off x="7453313" y="1935163"/>
                <a:ext cx="482600" cy="58738"/>
              </a:xfrm>
              <a:custGeom>
                <a:avLst/>
                <a:gdLst>
                  <a:gd name="T0" fmla="*/ 304 w 304"/>
                  <a:gd name="T1" fmla="*/ 0 h 37"/>
                  <a:gd name="T2" fmla="*/ 51 w 304"/>
                  <a:gd name="T3" fmla="*/ 0 h 37"/>
                  <a:gd name="T4" fmla="*/ 0 w 304"/>
                  <a:gd name="T5" fmla="*/ 0 h 37"/>
                  <a:gd name="T6" fmla="*/ 0 w 304"/>
                  <a:gd name="T7" fmla="*/ 0 h 37"/>
                  <a:gd name="T8" fmla="*/ 0 w 304"/>
                  <a:gd name="T9" fmla="*/ 37 h 37"/>
                  <a:gd name="T10" fmla="*/ 304 w 304"/>
                  <a:gd name="T11" fmla="*/ 37 h 37"/>
                  <a:gd name="T12" fmla="*/ 304 w 304"/>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04" h="37">
                    <a:moveTo>
                      <a:pt x="304" y="0"/>
                    </a:moveTo>
                    <a:lnTo>
                      <a:pt x="51" y="0"/>
                    </a:lnTo>
                    <a:lnTo>
                      <a:pt x="0" y="0"/>
                    </a:lnTo>
                    <a:lnTo>
                      <a:pt x="0" y="0"/>
                    </a:lnTo>
                    <a:lnTo>
                      <a:pt x="0" y="37"/>
                    </a:lnTo>
                    <a:lnTo>
                      <a:pt x="304" y="37"/>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3" name="Rectangle 132"/>
              <p:cNvSpPr>
                <a:spLocks noChangeArrowheads="1"/>
              </p:cNvSpPr>
              <p:nvPr/>
            </p:nvSpPr>
            <p:spPr bwMode="auto">
              <a:xfrm>
                <a:off x="7348538" y="1901826"/>
                <a:ext cx="290513" cy="333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4" name="Rectangle 133"/>
              <p:cNvSpPr>
                <a:spLocks noChangeArrowheads="1"/>
              </p:cNvSpPr>
              <p:nvPr/>
            </p:nvSpPr>
            <p:spPr bwMode="auto">
              <a:xfrm>
                <a:off x="7348538" y="1901826"/>
                <a:ext cx="290513"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134"/>
              <p:cNvSpPr>
                <a:spLocks/>
              </p:cNvSpPr>
              <p:nvPr/>
            </p:nvSpPr>
            <p:spPr bwMode="auto">
              <a:xfrm>
                <a:off x="7348538" y="1901826"/>
                <a:ext cx="123825" cy="33338"/>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135"/>
              <p:cNvSpPr>
                <a:spLocks/>
              </p:cNvSpPr>
              <p:nvPr/>
            </p:nvSpPr>
            <p:spPr bwMode="auto">
              <a:xfrm>
                <a:off x="7415213" y="1571626"/>
                <a:ext cx="411163" cy="338138"/>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136"/>
              <p:cNvSpPr>
                <a:spLocks/>
              </p:cNvSpPr>
              <p:nvPr/>
            </p:nvSpPr>
            <p:spPr bwMode="auto">
              <a:xfrm>
                <a:off x="7432676" y="1571626"/>
                <a:ext cx="422275" cy="338138"/>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137"/>
              <p:cNvSpPr>
                <a:spLocks/>
              </p:cNvSpPr>
              <p:nvPr/>
            </p:nvSpPr>
            <p:spPr bwMode="auto">
              <a:xfrm>
                <a:off x="7432676" y="1612901"/>
                <a:ext cx="422275" cy="296863"/>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138"/>
              <p:cNvSpPr>
                <a:spLocks/>
              </p:cNvSpPr>
              <p:nvPr/>
            </p:nvSpPr>
            <p:spPr bwMode="auto">
              <a:xfrm>
                <a:off x="7226301" y="1606551"/>
                <a:ext cx="74613" cy="88900"/>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139"/>
              <p:cNvSpPr>
                <a:spLocks noEditPoints="1"/>
              </p:cNvSpPr>
              <p:nvPr/>
            </p:nvSpPr>
            <p:spPr bwMode="auto">
              <a:xfrm>
                <a:off x="7694613" y="1803401"/>
                <a:ext cx="115888" cy="77788"/>
              </a:xfrm>
              <a:custGeom>
                <a:avLst/>
                <a:gdLst>
                  <a:gd name="T0" fmla="*/ 73 w 73"/>
                  <a:gd name="T1" fmla="*/ 49 h 49"/>
                  <a:gd name="T2" fmla="*/ 0 w 73"/>
                  <a:gd name="T3" fmla="*/ 49 h 49"/>
                  <a:gd name="T4" fmla="*/ 0 w 73"/>
                  <a:gd name="T5" fmla="*/ 0 h 49"/>
                  <a:gd name="T6" fmla="*/ 73 w 73"/>
                  <a:gd name="T7" fmla="*/ 0 h 49"/>
                  <a:gd name="T8" fmla="*/ 73 w 73"/>
                  <a:gd name="T9" fmla="*/ 49 h 49"/>
                  <a:gd name="T10" fmla="*/ 2 w 73"/>
                  <a:gd name="T11" fmla="*/ 48 h 49"/>
                  <a:gd name="T12" fmla="*/ 72 w 73"/>
                  <a:gd name="T13" fmla="*/ 48 h 49"/>
                  <a:gd name="T14" fmla="*/ 72 w 73"/>
                  <a:gd name="T15" fmla="*/ 2 h 49"/>
                  <a:gd name="T16" fmla="*/ 2 w 73"/>
                  <a:gd name="T17" fmla="*/ 2 h 49"/>
                  <a:gd name="T18" fmla="*/ 2 w 73"/>
                  <a:gd name="T19"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49">
                    <a:moveTo>
                      <a:pt x="73" y="49"/>
                    </a:moveTo>
                    <a:lnTo>
                      <a:pt x="0" y="49"/>
                    </a:lnTo>
                    <a:lnTo>
                      <a:pt x="0" y="0"/>
                    </a:lnTo>
                    <a:lnTo>
                      <a:pt x="73" y="0"/>
                    </a:lnTo>
                    <a:lnTo>
                      <a:pt x="73" y="49"/>
                    </a:lnTo>
                    <a:close/>
                    <a:moveTo>
                      <a:pt x="2" y="48"/>
                    </a:moveTo>
                    <a:lnTo>
                      <a:pt x="72" y="48"/>
                    </a:lnTo>
                    <a:lnTo>
                      <a:pt x="72" y="2"/>
                    </a:lnTo>
                    <a:lnTo>
                      <a:pt x="2" y="2"/>
                    </a:lnTo>
                    <a:lnTo>
                      <a:pt x="2"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140"/>
              <p:cNvSpPr>
                <a:spLocks/>
              </p:cNvSpPr>
              <p:nvPr/>
            </p:nvSpPr>
            <p:spPr bwMode="auto">
              <a:xfrm>
                <a:off x="7735888" y="1838326"/>
                <a:ext cx="173038" cy="617538"/>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141"/>
              <p:cNvSpPr>
                <a:spLocks/>
              </p:cNvSpPr>
              <p:nvPr/>
            </p:nvSpPr>
            <p:spPr bwMode="auto">
              <a:xfrm>
                <a:off x="7966076" y="2487613"/>
                <a:ext cx="41275" cy="42863"/>
              </a:xfrm>
              <a:custGeom>
                <a:avLst/>
                <a:gdLst>
                  <a:gd name="T0" fmla="*/ 26 w 26"/>
                  <a:gd name="T1" fmla="*/ 0 h 27"/>
                  <a:gd name="T2" fmla="*/ 0 w 26"/>
                  <a:gd name="T3" fmla="*/ 0 h 27"/>
                  <a:gd name="T4" fmla="*/ 0 w 26"/>
                  <a:gd name="T5" fmla="*/ 27 h 27"/>
                  <a:gd name="T6" fmla="*/ 26 w 26"/>
                  <a:gd name="T7" fmla="*/ 27 h 27"/>
                  <a:gd name="T8" fmla="*/ 26 w 26"/>
                  <a:gd name="T9" fmla="*/ 10 h 27"/>
                  <a:gd name="T10" fmla="*/ 26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26" y="0"/>
                    </a:moveTo>
                    <a:lnTo>
                      <a:pt x="0" y="0"/>
                    </a:lnTo>
                    <a:lnTo>
                      <a:pt x="0" y="27"/>
                    </a:lnTo>
                    <a:lnTo>
                      <a:pt x="26" y="27"/>
                    </a:lnTo>
                    <a:lnTo>
                      <a:pt x="26" y="10"/>
                    </a:lnTo>
                    <a:lnTo>
                      <a:pt x="2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142"/>
              <p:cNvSpPr>
                <a:spLocks/>
              </p:cNvSpPr>
              <p:nvPr/>
            </p:nvSpPr>
            <p:spPr bwMode="auto">
              <a:xfrm>
                <a:off x="7966076" y="2487613"/>
                <a:ext cx="41275" cy="42863"/>
              </a:xfrm>
              <a:custGeom>
                <a:avLst/>
                <a:gdLst>
                  <a:gd name="T0" fmla="*/ 26 w 26"/>
                  <a:gd name="T1" fmla="*/ 0 h 27"/>
                  <a:gd name="T2" fmla="*/ 0 w 26"/>
                  <a:gd name="T3" fmla="*/ 0 h 27"/>
                  <a:gd name="T4" fmla="*/ 0 w 26"/>
                  <a:gd name="T5" fmla="*/ 27 h 27"/>
                  <a:gd name="T6" fmla="*/ 26 w 26"/>
                  <a:gd name="T7" fmla="*/ 27 h 27"/>
                  <a:gd name="T8" fmla="*/ 26 w 26"/>
                  <a:gd name="T9" fmla="*/ 10 h 27"/>
                  <a:gd name="T10" fmla="*/ 26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26" y="0"/>
                    </a:moveTo>
                    <a:lnTo>
                      <a:pt x="0" y="0"/>
                    </a:lnTo>
                    <a:lnTo>
                      <a:pt x="0" y="27"/>
                    </a:lnTo>
                    <a:lnTo>
                      <a:pt x="26" y="27"/>
                    </a:lnTo>
                    <a:lnTo>
                      <a:pt x="26" y="10"/>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43"/>
              <p:cNvSpPr>
                <a:spLocks noChangeArrowheads="1"/>
              </p:cNvSpPr>
              <p:nvPr/>
            </p:nvSpPr>
            <p:spPr bwMode="auto">
              <a:xfrm>
                <a:off x="7167563" y="1979613"/>
                <a:ext cx="50800" cy="5715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44"/>
              <p:cNvSpPr>
                <a:spLocks noChangeArrowheads="1"/>
              </p:cNvSpPr>
              <p:nvPr/>
            </p:nvSpPr>
            <p:spPr bwMode="auto">
              <a:xfrm>
                <a:off x="7167563" y="1979613"/>
                <a:ext cx="50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145"/>
              <p:cNvSpPr>
                <a:spLocks/>
              </p:cNvSpPr>
              <p:nvPr/>
            </p:nvSpPr>
            <p:spPr bwMode="auto">
              <a:xfrm>
                <a:off x="7192963" y="1993901"/>
                <a:ext cx="25400" cy="311150"/>
              </a:xfrm>
              <a:custGeom>
                <a:avLst/>
                <a:gdLst>
                  <a:gd name="T0" fmla="*/ 16 w 16"/>
                  <a:gd name="T1" fmla="*/ 0 h 196"/>
                  <a:gd name="T2" fmla="*/ 0 w 16"/>
                  <a:gd name="T3" fmla="*/ 0 h 196"/>
                  <a:gd name="T4" fmla="*/ 0 w 16"/>
                  <a:gd name="T5" fmla="*/ 196 h 196"/>
                  <a:gd name="T6" fmla="*/ 16 w 16"/>
                  <a:gd name="T7" fmla="*/ 196 h 196"/>
                  <a:gd name="T8" fmla="*/ 16 w 16"/>
                  <a:gd name="T9" fmla="*/ 151 h 196"/>
                  <a:gd name="T10" fmla="*/ 16 w 16"/>
                  <a:gd name="T11" fmla="*/ 131 h 196"/>
                  <a:gd name="T12" fmla="*/ 16 w 16"/>
                  <a:gd name="T13" fmla="*/ 106 h 196"/>
                  <a:gd name="T14" fmla="*/ 16 w 16"/>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6">
                    <a:moveTo>
                      <a:pt x="16" y="0"/>
                    </a:moveTo>
                    <a:lnTo>
                      <a:pt x="0" y="0"/>
                    </a:lnTo>
                    <a:lnTo>
                      <a:pt x="0" y="196"/>
                    </a:lnTo>
                    <a:lnTo>
                      <a:pt x="16" y="196"/>
                    </a:lnTo>
                    <a:lnTo>
                      <a:pt x="16" y="151"/>
                    </a:lnTo>
                    <a:lnTo>
                      <a:pt x="16" y="131"/>
                    </a:lnTo>
                    <a:lnTo>
                      <a:pt x="16" y="106"/>
                    </a:lnTo>
                    <a:lnTo>
                      <a:pt x="16" y="0"/>
                    </a:lnTo>
                    <a:close/>
                  </a:path>
                </a:pathLst>
              </a:custGeom>
              <a:solidFill>
                <a:srgbClr val="006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146"/>
              <p:cNvSpPr>
                <a:spLocks/>
              </p:cNvSpPr>
              <p:nvPr/>
            </p:nvSpPr>
            <p:spPr bwMode="auto">
              <a:xfrm>
                <a:off x="7192963" y="1993901"/>
                <a:ext cx="25400" cy="311150"/>
              </a:xfrm>
              <a:custGeom>
                <a:avLst/>
                <a:gdLst>
                  <a:gd name="T0" fmla="*/ 16 w 16"/>
                  <a:gd name="T1" fmla="*/ 0 h 196"/>
                  <a:gd name="T2" fmla="*/ 0 w 16"/>
                  <a:gd name="T3" fmla="*/ 0 h 196"/>
                  <a:gd name="T4" fmla="*/ 0 w 16"/>
                  <a:gd name="T5" fmla="*/ 196 h 196"/>
                  <a:gd name="T6" fmla="*/ 16 w 16"/>
                  <a:gd name="T7" fmla="*/ 196 h 196"/>
                  <a:gd name="T8" fmla="*/ 16 w 16"/>
                  <a:gd name="T9" fmla="*/ 151 h 196"/>
                  <a:gd name="T10" fmla="*/ 16 w 16"/>
                  <a:gd name="T11" fmla="*/ 131 h 196"/>
                  <a:gd name="T12" fmla="*/ 16 w 16"/>
                  <a:gd name="T13" fmla="*/ 106 h 196"/>
                  <a:gd name="T14" fmla="*/ 16 w 16"/>
                  <a:gd name="T15" fmla="*/ 0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6">
                    <a:moveTo>
                      <a:pt x="16" y="0"/>
                    </a:moveTo>
                    <a:lnTo>
                      <a:pt x="0" y="0"/>
                    </a:lnTo>
                    <a:lnTo>
                      <a:pt x="0" y="196"/>
                    </a:lnTo>
                    <a:lnTo>
                      <a:pt x="16" y="196"/>
                    </a:lnTo>
                    <a:lnTo>
                      <a:pt x="16" y="151"/>
                    </a:lnTo>
                    <a:lnTo>
                      <a:pt x="16" y="131"/>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147"/>
              <p:cNvSpPr>
                <a:spLocks/>
              </p:cNvSpPr>
              <p:nvPr/>
            </p:nvSpPr>
            <p:spPr bwMode="auto">
              <a:xfrm>
                <a:off x="7227888" y="1684338"/>
                <a:ext cx="50800" cy="31750"/>
              </a:xfrm>
              <a:custGeom>
                <a:avLst/>
                <a:gdLst>
                  <a:gd name="T0" fmla="*/ 32 w 32"/>
                  <a:gd name="T1" fmla="*/ 7 h 20"/>
                  <a:gd name="T2" fmla="*/ 17 w 32"/>
                  <a:gd name="T3" fmla="*/ 20 h 20"/>
                  <a:gd name="T4" fmla="*/ 5 w 32"/>
                  <a:gd name="T5" fmla="*/ 19 h 20"/>
                  <a:gd name="T6" fmla="*/ 0 w 32"/>
                  <a:gd name="T7" fmla="*/ 7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7"/>
                    </a:lnTo>
                    <a:lnTo>
                      <a:pt x="15" y="0"/>
                    </a:lnTo>
                    <a:lnTo>
                      <a:pt x="32" y="7"/>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48"/>
              <p:cNvSpPr>
                <a:spLocks/>
              </p:cNvSpPr>
              <p:nvPr/>
            </p:nvSpPr>
            <p:spPr bwMode="auto">
              <a:xfrm>
                <a:off x="7227888" y="1684338"/>
                <a:ext cx="50800" cy="31750"/>
              </a:xfrm>
              <a:custGeom>
                <a:avLst/>
                <a:gdLst>
                  <a:gd name="T0" fmla="*/ 32 w 32"/>
                  <a:gd name="T1" fmla="*/ 7 h 20"/>
                  <a:gd name="T2" fmla="*/ 17 w 32"/>
                  <a:gd name="T3" fmla="*/ 20 h 20"/>
                  <a:gd name="T4" fmla="*/ 5 w 32"/>
                  <a:gd name="T5" fmla="*/ 19 h 20"/>
                  <a:gd name="T6" fmla="*/ 0 w 32"/>
                  <a:gd name="T7" fmla="*/ 7 h 20"/>
                  <a:gd name="T8" fmla="*/ 15 w 32"/>
                  <a:gd name="T9" fmla="*/ 0 h 20"/>
                  <a:gd name="T10" fmla="*/ 32 w 32"/>
                  <a:gd name="T11" fmla="*/ 7 h 20"/>
                </a:gdLst>
                <a:ahLst/>
                <a:cxnLst>
                  <a:cxn ang="0">
                    <a:pos x="T0" y="T1"/>
                  </a:cxn>
                  <a:cxn ang="0">
                    <a:pos x="T2" y="T3"/>
                  </a:cxn>
                  <a:cxn ang="0">
                    <a:pos x="T4" y="T5"/>
                  </a:cxn>
                  <a:cxn ang="0">
                    <a:pos x="T6" y="T7"/>
                  </a:cxn>
                  <a:cxn ang="0">
                    <a:pos x="T8" y="T9"/>
                  </a:cxn>
                  <a:cxn ang="0">
                    <a:pos x="T10" y="T11"/>
                  </a:cxn>
                </a:cxnLst>
                <a:rect l="0" t="0" r="r" b="b"/>
                <a:pathLst>
                  <a:path w="32" h="20">
                    <a:moveTo>
                      <a:pt x="32" y="7"/>
                    </a:moveTo>
                    <a:lnTo>
                      <a:pt x="17" y="20"/>
                    </a:lnTo>
                    <a:lnTo>
                      <a:pt x="5" y="19"/>
                    </a:lnTo>
                    <a:lnTo>
                      <a:pt x="0" y="7"/>
                    </a:lnTo>
                    <a:lnTo>
                      <a:pt x="15" y="0"/>
                    </a:lnTo>
                    <a:lnTo>
                      <a:pt x="32" y="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149"/>
              <p:cNvSpPr>
                <a:spLocks/>
              </p:cNvSpPr>
              <p:nvPr/>
            </p:nvSpPr>
            <p:spPr bwMode="auto">
              <a:xfrm>
                <a:off x="7227888" y="1716088"/>
                <a:ext cx="50800" cy="180975"/>
              </a:xfrm>
              <a:custGeom>
                <a:avLst/>
                <a:gdLst>
                  <a:gd name="T0" fmla="*/ 0 w 32"/>
                  <a:gd name="T1" fmla="*/ 0 h 114"/>
                  <a:gd name="T2" fmla="*/ 16 w 32"/>
                  <a:gd name="T3" fmla="*/ 114 h 114"/>
                  <a:gd name="T4" fmla="*/ 32 w 32"/>
                  <a:gd name="T5" fmla="*/ 0 h 114"/>
                  <a:gd name="T6" fmla="*/ 0 w 32"/>
                  <a:gd name="T7" fmla="*/ 0 h 114"/>
                </a:gdLst>
                <a:ahLst/>
                <a:cxnLst>
                  <a:cxn ang="0">
                    <a:pos x="T0" y="T1"/>
                  </a:cxn>
                  <a:cxn ang="0">
                    <a:pos x="T2" y="T3"/>
                  </a:cxn>
                  <a:cxn ang="0">
                    <a:pos x="T4" y="T5"/>
                  </a:cxn>
                  <a:cxn ang="0">
                    <a:pos x="T6" y="T7"/>
                  </a:cxn>
                </a:cxnLst>
                <a:rect l="0" t="0" r="r" b="b"/>
                <a:pathLst>
                  <a:path w="32" h="114">
                    <a:moveTo>
                      <a:pt x="0" y="0"/>
                    </a:moveTo>
                    <a:lnTo>
                      <a:pt x="16" y="114"/>
                    </a:lnTo>
                    <a:lnTo>
                      <a:pt x="3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1" name="Freeform 150"/>
              <p:cNvSpPr>
                <a:spLocks/>
              </p:cNvSpPr>
              <p:nvPr/>
            </p:nvSpPr>
            <p:spPr bwMode="auto">
              <a:xfrm>
                <a:off x="7227888" y="1716088"/>
                <a:ext cx="50800" cy="180975"/>
              </a:xfrm>
              <a:custGeom>
                <a:avLst/>
                <a:gdLst>
                  <a:gd name="T0" fmla="*/ 0 w 32"/>
                  <a:gd name="T1" fmla="*/ 0 h 114"/>
                  <a:gd name="T2" fmla="*/ 16 w 32"/>
                  <a:gd name="T3" fmla="*/ 114 h 114"/>
                  <a:gd name="T4" fmla="*/ 32 w 32"/>
                  <a:gd name="T5" fmla="*/ 0 h 114"/>
                  <a:gd name="T6" fmla="*/ 0 w 32"/>
                  <a:gd name="T7" fmla="*/ 0 h 114"/>
                </a:gdLst>
                <a:ahLst/>
                <a:cxnLst>
                  <a:cxn ang="0">
                    <a:pos x="T0" y="T1"/>
                  </a:cxn>
                  <a:cxn ang="0">
                    <a:pos x="T2" y="T3"/>
                  </a:cxn>
                  <a:cxn ang="0">
                    <a:pos x="T4" y="T5"/>
                  </a:cxn>
                  <a:cxn ang="0">
                    <a:pos x="T6" y="T7"/>
                  </a:cxn>
                </a:cxnLst>
                <a:rect l="0" t="0" r="r" b="b"/>
                <a:pathLst>
                  <a:path w="32" h="114">
                    <a:moveTo>
                      <a:pt x="0" y="0"/>
                    </a:moveTo>
                    <a:lnTo>
                      <a:pt x="16" y="114"/>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151"/>
              <p:cNvSpPr>
                <a:spLocks/>
              </p:cNvSpPr>
              <p:nvPr/>
            </p:nvSpPr>
            <p:spPr bwMode="auto">
              <a:xfrm>
                <a:off x="7227888" y="1716088"/>
                <a:ext cx="50800" cy="180975"/>
              </a:xfrm>
              <a:custGeom>
                <a:avLst/>
                <a:gdLst>
                  <a:gd name="T0" fmla="*/ 32 w 32"/>
                  <a:gd name="T1" fmla="*/ 0 h 114"/>
                  <a:gd name="T2" fmla="*/ 18 w 32"/>
                  <a:gd name="T3" fmla="*/ 0 h 114"/>
                  <a:gd name="T4" fmla="*/ 11 w 32"/>
                  <a:gd name="T5" fmla="*/ 0 h 114"/>
                  <a:gd name="T6" fmla="*/ 0 w 32"/>
                  <a:gd name="T7" fmla="*/ 0 h 114"/>
                  <a:gd name="T8" fmla="*/ 16 w 32"/>
                  <a:gd name="T9" fmla="*/ 114 h 114"/>
                  <a:gd name="T10" fmla="*/ 32 w 32"/>
                  <a:gd name="T11" fmla="*/ 0 h 114"/>
                </a:gdLst>
                <a:ahLst/>
                <a:cxnLst>
                  <a:cxn ang="0">
                    <a:pos x="T0" y="T1"/>
                  </a:cxn>
                  <a:cxn ang="0">
                    <a:pos x="T2" y="T3"/>
                  </a:cxn>
                  <a:cxn ang="0">
                    <a:pos x="T4" y="T5"/>
                  </a:cxn>
                  <a:cxn ang="0">
                    <a:pos x="T6" y="T7"/>
                  </a:cxn>
                  <a:cxn ang="0">
                    <a:pos x="T8" y="T9"/>
                  </a:cxn>
                  <a:cxn ang="0">
                    <a:pos x="T10" y="T11"/>
                  </a:cxn>
                </a:cxnLst>
                <a:rect l="0" t="0" r="r" b="b"/>
                <a:pathLst>
                  <a:path w="32" h="114">
                    <a:moveTo>
                      <a:pt x="32" y="0"/>
                    </a:moveTo>
                    <a:lnTo>
                      <a:pt x="18" y="0"/>
                    </a:lnTo>
                    <a:lnTo>
                      <a:pt x="11" y="0"/>
                    </a:lnTo>
                    <a:lnTo>
                      <a:pt x="0" y="0"/>
                    </a:lnTo>
                    <a:lnTo>
                      <a:pt x="16" y="114"/>
                    </a:lnTo>
                    <a:lnTo>
                      <a:pt x="32"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3" name="Freeform 152"/>
              <p:cNvSpPr>
                <a:spLocks/>
              </p:cNvSpPr>
              <p:nvPr/>
            </p:nvSpPr>
            <p:spPr bwMode="auto">
              <a:xfrm>
                <a:off x="7227888" y="1716088"/>
                <a:ext cx="50800" cy="180975"/>
              </a:xfrm>
              <a:custGeom>
                <a:avLst/>
                <a:gdLst>
                  <a:gd name="T0" fmla="*/ 32 w 32"/>
                  <a:gd name="T1" fmla="*/ 0 h 114"/>
                  <a:gd name="T2" fmla="*/ 18 w 32"/>
                  <a:gd name="T3" fmla="*/ 0 h 114"/>
                  <a:gd name="T4" fmla="*/ 11 w 32"/>
                  <a:gd name="T5" fmla="*/ 0 h 114"/>
                  <a:gd name="T6" fmla="*/ 0 w 32"/>
                  <a:gd name="T7" fmla="*/ 0 h 114"/>
                  <a:gd name="T8" fmla="*/ 16 w 32"/>
                  <a:gd name="T9" fmla="*/ 114 h 114"/>
                  <a:gd name="T10" fmla="*/ 32 w 32"/>
                  <a:gd name="T11" fmla="*/ 0 h 114"/>
                </a:gdLst>
                <a:ahLst/>
                <a:cxnLst>
                  <a:cxn ang="0">
                    <a:pos x="T0" y="T1"/>
                  </a:cxn>
                  <a:cxn ang="0">
                    <a:pos x="T2" y="T3"/>
                  </a:cxn>
                  <a:cxn ang="0">
                    <a:pos x="T4" y="T5"/>
                  </a:cxn>
                  <a:cxn ang="0">
                    <a:pos x="T6" y="T7"/>
                  </a:cxn>
                  <a:cxn ang="0">
                    <a:pos x="T8" y="T9"/>
                  </a:cxn>
                  <a:cxn ang="0">
                    <a:pos x="T10" y="T11"/>
                  </a:cxn>
                </a:cxnLst>
                <a:rect l="0" t="0" r="r" b="b"/>
                <a:pathLst>
                  <a:path w="32" h="114">
                    <a:moveTo>
                      <a:pt x="32" y="0"/>
                    </a:moveTo>
                    <a:lnTo>
                      <a:pt x="18" y="0"/>
                    </a:lnTo>
                    <a:lnTo>
                      <a:pt x="11" y="0"/>
                    </a:lnTo>
                    <a:lnTo>
                      <a:pt x="0" y="0"/>
                    </a:lnTo>
                    <a:lnTo>
                      <a:pt x="16" y="114"/>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4" name="Freeform 153"/>
              <p:cNvSpPr>
                <a:spLocks/>
              </p:cNvSpPr>
              <p:nvPr/>
            </p:nvSpPr>
            <p:spPr bwMode="auto">
              <a:xfrm>
                <a:off x="7240588" y="1716088"/>
                <a:ext cx="25400" cy="33338"/>
              </a:xfrm>
              <a:custGeom>
                <a:avLst/>
                <a:gdLst>
                  <a:gd name="T0" fmla="*/ 0 w 16"/>
                  <a:gd name="T1" fmla="*/ 13 h 21"/>
                  <a:gd name="T2" fmla="*/ 2 w 16"/>
                  <a:gd name="T3" fmla="*/ 21 h 21"/>
                  <a:gd name="T4" fmla="*/ 12 w 16"/>
                  <a:gd name="T5" fmla="*/ 21 h 21"/>
                  <a:gd name="T6" fmla="*/ 16 w 16"/>
                  <a:gd name="T7" fmla="*/ 9 h 21"/>
                  <a:gd name="T8" fmla="*/ 7 w 16"/>
                  <a:gd name="T9" fmla="*/ 0 h 21"/>
                  <a:gd name="T10" fmla="*/ 0 w 16"/>
                  <a:gd name="T11" fmla="*/ 13 h 21"/>
                </a:gdLst>
                <a:ahLst/>
                <a:cxnLst>
                  <a:cxn ang="0">
                    <a:pos x="T0" y="T1"/>
                  </a:cxn>
                  <a:cxn ang="0">
                    <a:pos x="T2" y="T3"/>
                  </a:cxn>
                  <a:cxn ang="0">
                    <a:pos x="T4" y="T5"/>
                  </a:cxn>
                  <a:cxn ang="0">
                    <a:pos x="T6" y="T7"/>
                  </a:cxn>
                  <a:cxn ang="0">
                    <a:pos x="T8" y="T9"/>
                  </a:cxn>
                  <a:cxn ang="0">
                    <a:pos x="T10" y="T11"/>
                  </a:cxn>
                </a:cxnLst>
                <a:rect l="0" t="0" r="r" b="b"/>
                <a:pathLst>
                  <a:path w="16" h="21">
                    <a:moveTo>
                      <a:pt x="0" y="13"/>
                    </a:moveTo>
                    <a:lnTo>
                      <a:pt x="2" y="21"/>
                    </a:lnTo>
                    <a:lnTo>
                      <a:pt x="12" y="21"/>
                    </a:lnTo>
                    <a:lnTo>
                      <a:pt x="16" y="9"/>
                    </a:lnTo>
                    <a:lnTo>
                      <a:pt x="7" y="0"/>
                    </a:lnTo>
                    <a:lnTo>
                      <a:pt x="0" y="13"/>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154"/>
              <p:cNvSpPr>
                <a:spLocks/>
              </p:cNvSpPr>
              <p:nvPr/>
            </p:nvSpPr>
            <p:spPr bwMode="auto">
              <a:xfrm>
                <a:off x="7237413" y="1749426"/>
                <a:ext cx="30163" cy="147638"/>
              </a:xfrm>
              <a:custGeom>
                <a:avLst/>
                <a:gdLst>
                  <a:gd name="T0" fmla="*/ 14 w 19"/>
                  <a:gd name="T1" fmla="*/ 0 h 93"/>
                  <a:gd name="T2" fmla="*/ 4 w 19"/>
                  <a:gd name="T3" fmla="*/ 0 h 93"/>
                  <a:gd name="T4" fmla="*/ 0 w 19"/>
                  <a:gd name="T5" fmla="*/ 23 h 93"/>
                  <a:gd name="T6" fmla="*/ 10 w 19"/>
                  <a:gd name="T7" fmla="*/ 93 h 93"/>
                  <a:gd name="T8" fmla="*/ 19 w 19"/>
                  <a:gd name="T9" fmla="*/ 27 h 93"/>
                  <a:gd name="T10" fmla="*/ 14 w 19"/>
                  <a:gd name="T11" fmla="*/ 0 h 93"/>
                </a:gdLst>
                <a:ahLst/>
                <a:cxnLst>
                  <a:cxn ang="0">
                    <a:pos x="T0" y="T1"/>
                  </a:cxn>
                  <a:cxn ang="0">
                    <a:pos x="T2" y="T3"/>
                  </a:cxn>
                  <a:cxn ang="0">
                    <a:pos x="T4" y="T5"/>
                  </a:cxn>
                  <a:cxn ang="0">
                    <a:pos x="T6" y="T7"/>
                  </a:cxn>
                  <a:cxn ang="0">
                    <a:pos x="T8" y="T9"/>
                  </a:cxn>
                  <a:cxn ang="0">
                    <a:pos x="T10" y="T11"/>
                  </a:cxn>
                </a:cxnLst>
                <a:rect l="0" t="0" r="r" b="b"/>
                <a:pathLst>
                  <a:path w="19" h="93">
                    <a:moveTo>
                      <a:pt x="14" y="0"/>
                    </a:moveTo>
                    <a:lnTo>
                      <a:pt x="4" y="0"/>
                    </a:lnTo>
                    <a:lnTo>
                      <a:pt x="0" y="23"/>
                    </a:lnTo>
                    <a:lnTo>
                      <a:pt x="10" y="93"/>
                    </a:lnTo>
                    <a:lnTo>
                      <a:pt x="19" y="27"/>
                    </a:lnTo>
                    <a:lnTo>
                      <a:pt x="1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155"/>
              <p:cNvSpPr>
                <a:spLocks/>
              </p:cNvSpPr>
              <p:nvPr/>
            </p:nvSpPr>
            <p:spPr bwMode="auto">
              <a:xfrm>
                <a:off x="7227888" y="1695451"/>
                <a:ext cx="25400" cy="47625"/>
              </a:xfrm>
              <a:custGeom>
                <a:avLst/>
                <a:gdLst>
                  <a:gd name="T0" fmla="*/ 16 w 16"/>
                  <a:gd name="T1" fmla="*/ 13 h 30"/>
                  <a:gd name="T2" fmla="*/ 6 w 16"/>
                  <a:gd name="T3" fmla="*/ 30 h 30"/>
                  <a:gd name="T4" fmla="*/ 0 w 16"/>
                  <a:gd name="T5" fmla="*/ 13 h 30"/>
                  <a:gd name="T6" fmla="*/ 0 w 16"/>
                  <a:gd name="T7" fmla="*/ 0 h 30"/>
                  <a:gd name="T8" fmla="*/ 16 w 16"/>
                  <a:gd name="T9" fmla="*/ 13 h 30"/>
                </a:gdLst>
                <a:ahLst/>
                <a:cxnLst>
                  <a:cxn ang="0">
                    <a:pos x="T0" y="T1"/>
                  </a:cxn>
                  <a:cxn ang="0">
                    <a:pos x="T2" y="T3"/>
                  </a:cxn>
                  <a:cxn ang="0">
                    <a:pos x="T4" y="T5"/>
                  </a:cxn>
                  <a:cxn ang="0">
                    <a:pos x="T6" y="T7"/>
                  </a:cxn>
                  <a:cxn ang="0">
                    <a:pos x="T8" y="T9"/>
                  </a:cxn>
                </a:cxnLst>
                <a:rect l="0" t="0" r="r" b="b"/>
                <a:pathLst>
                  <a:path w="16" h="30">
                    <a:moveTo>
                      <a:pt x="16" y="13"/>
                    </a:moveTo>
                    <a:lnTo>
                      <a:pt x="6" y="30"/>
                    </a:lnTo>
                    <a:lnTo>
                      <a:pt x="0" y="13"/>
                    </a:lnTo>
                    <a:lnTo>
                      <a:pt x="0" y="0"/>
                    </a:lnTo>
                    <a:lnTo>
                      <a:pt x="1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156"/>
              <p:cNvSpPr>
                <a:spLocks/>
              </p:cNvSpPr>
              <p:nvPr/>
            </p:nvSpPr>
            <p:spPr bwMode="auto">
              <a:xfrm>
                <a:off x="7251701" y="1695451"/>
                <a:ext cx="26988" cy="47625"/>
              </a:xfrm>
              <a:custGeom>
                <a:avLst/>
                <a:gdLst>
                  <a:gd name="T0" fmla="*/ 0 w 17"/>
                  <a:gd name="T1" fmla="*/ 13 h 30"/>
                  <a:gd name="T2" fmla="*/ 11 w 17"/>
                  <a:gd name="T3" fmla="*/ 30 h 30"/>
                  <a:gd name="T4" fmla="*/ 17 w 17"/>
                  <a:gd name="T5" fmla="*/ 13 h 30"/>
                  <a:gd name="T6" fmla="*/ 17 w 17"/>
                  <a:gd name="T7" fmla="*/ 0 h 30"/>
                  <a:gd name="T8" fmla="*/ 0 w 17"/>
                  <a:gd name="T9" fmla="*/ 13 h 30"/>
                </a:gdLst>
                <a:ahLst/>
                <a:cxnLst>
                  <a:cxn ang="0">
                    <a:pos x="T0" y="T1"/>
                  </a:cxn>
                  <a:cxn ang="0">
                    <a:pos x="T2" y="T3"/>
                  </a:cxn>
                  <a:cxn ang="0">
                    <a:pos x="T4" y="T5"/>
                  </a:cxn>
                  <a:cxn ang="0">
                    <a:pos x="T6" y="T7"/>
                  </a:cxn>
                  <a:cxn ang="0">
                    <a:pos x="T8" y="T9"/>
                  </a:cxn>
                </a:cxnLst>
                <a:rect l="0" t="0" r="r" b="b"/>
                <a:pathLst>
                  <a:path w="17" h="30">
                    <a:moveTo>
                      <a:pt x="0" y="13"/>
                    </a:moveTo>
                    <a:lnTo>
                      <a:pt x="11" y="30"/>
                    </a:lnTo>
                    <a:lnTo>
                      <a:pt x="17" y="13"/>
                    </a:lnTo>
                    <a:lnTo>
                      <a:pt x="17" y="0"/>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157"/>
              <p:cNvSpPr>
                <a:spLocks/>
              </p:cNvSpPr>
              <p:nvPr/>
            </p:nvSpPr>
            <p:spPr bwMode="auto">
              <a:xfrm>
                <a:off x="7304088" y="1779588"/>
                <a:ext cx="30163" cy="20638"/>
              </a:xfrm>
              <a:custGeom>
                <a:avLst/>
                <a:gdLst>
                  <a:gd name="T0" fmla="*/ 0 w 19"/>
                  <a:gd name="T1" fmla="*/ 13 h 13"/>
                  <a:gd name="T2" fmla="*/ 10 w 19"/>
                  <a:gd name="T3" fmla="*/ 0 h 13"/>
                  <a:gd name="T4" fmla="*/ 19 w 19"/>
                  <a:gd name="T5" fmla="*/ 13 h 13"/>
                  <a:gd name="T6" fmla="*/ 0 w 19"/>
                  <a:gd name="T7" fmla="*/ 13 h 13"/>
                </a:gdLst>
                <a:ahLst/>
                <a:cxnLst>
                  <a:cxn ang="0">
                    <a:pos x="T0" y="T1"/>
                  </a:cxn>
                  <a:cxn ang="0">
                    <a:pos x="T2" y="T3"/>
                  </a:cxn>
                  <a:cxn ang="0">
                    <a:pos x="T4" y="T5"/>
                  </a:cxn>
                  <a:cxn ang="0">
                    <a:pos x="T6" y="T7"/>
                  </a:cxn>
                </a:cxnLst>
                <a:rect l="0" t="0" r="r" b="b"/>
                <a:pathLst>
                  <a:path w="19" h="13">
                    <a:moveTo>
                      <a:pt x="0" y="13"/>
                    </a:moveTo>
                    <a:lnTo>
                      <a:pt x="10" y="0"/>
                    </a:lnTo>
                    <a:lnTo>
                      <a:pt x="19"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158"/>
              <p:cNvSpPr>
                <a:spLocks/>
              </p:cNvSpPr>
              <p:nvPr/>
            </p:nvSpPr>
            <p:spPr bwMode="auto">
              <a:xfrm>
                <a:off x="7319963" y="1779588"/>
                <a:ext cx="30163" cy="20638"/>
              </a:xfrm>
              <a:custGeom>
                <a:avLst/>
                <a:gdLst>
                  <a:gd name="T0" fmla="*/ 0 w 19"/>
                  <a:gd name="T1" fmla="*/ 13 h 13"/>
                  <a:gd name="T2" fmla="*/ 10 w 19"/>
                  <a:gd name="T3" fmla="*/ 0 h 13"/>
                  <a:gd name="T4" fmla="*/ 19 w 19"/>
                  <a:gd name="T5" fmla="*/ 13 h 13"/>
                  <a:gd name="T6" fmla="*/ 0 w 19"/>
                  <a:gd name="T7" fmla="*/ 13 h 13"/>
                </a:gdLst>
                <a:ahLst/>
                <a:cxnLst>
                  <a:cxn ang="0">
                    <a:pos x="T0" y="T1"/>
                  </a:cxn>
                  <a:cxn ang="0">
                    <a:pos x="T2" y="T3"/>
                  </a:cxn>
                  <a:cxn ang="0">
                    <a:pos x="T4" y="T5"/>
                  </a:cxn>
                  <a:cxn ang="0">
                    <a:pos x="T6" y="T7"/>
                  </a:cxn>
                </a:cxnLst>
                <a:rect l="0" t="0" r="r" b="b"/>
                <a:pathLst>
                  <a:path w="19" h="13">
                    <a:moveTo>
                      <a:pt x="0" y="13"/>
                    </a:moveTo>
                    <a:lnTo>
                      <a:pt x="10" y="0"/>
                    </a:lnTo>
                    <a:lnTo>
                      <a:pt x="19"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0" name="Freeform 159"/>
              <p:cNvSpPr>
                <a:spLocks/>
              </p:cNvSpPr>
              <p:nvPr/>
            </p:nvSpPr>
            <p:spPr bwMode="auto">
              <a:xfrm>
                <a:off x="7315201" y="1589088"/>
                <a:ext cx="11113" cy="11113"/>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160"/>
              <p:cNvSpPr>
                <a:spLocks/>
              </p:cNvSpPr>
              <p:nvPr/>
            </p:nvSpPr>
            <p:spPr bwMode="auto">
              <a:xfrm>
                <a:off x="7334251" y="1570038"/>
                <a:ext cx="31750" cy="61913"/>
              </a:xfrm>
              <a:custGeom>
                <a:avLst/>
                <a:gdLst>
                  <a:gd name="T0" fmla="*/ 16 w 20"/>
                  <a:gd name="T1" fmla="*/ 0 h 39"/>
                  <a:gd name="T2" fmla="*/ 20 w 20"/>
                  <a:gd name="T3" fmla="*/ 39 h 39"/>
                  <a:gd name="T4" fmla="*/ 0 w 20"/>
                  <a:gd name="T5" fmla="*/ 35 h 39"/>
                  <a:gd name="T6" fmla="*/ 16 w 20"/>
                  <a:gd name="T7" fmla="*/ 0 h 39"/>
                </a:gdLst>
                <a:ahLst/>
                <a:cxnLst>
                  <a:cxn ang="0">
                    <a:pos x="T0" y="T1"/>
                  </a:cxn>
                  <a:cxn ang="0">
                    <a:pos x="T2" y="T3"/>
                  </a:cxn>
                  <a:cxn ang="0">
                    <a:pos x="T4" y="T5"/>
                  </a:cxn>
                  <a:cxn ang="0">
                    <a:pos x="T6" y="T7"/>
                  </a:cxn>
                </a:cxnLst>
                <a:rect l="0" t="0" r="r" b="b"/>
                <a:pathLst>
                  <a:path w="20" h="39">
                    <a:moveTo>
                      <a:pt x="16" y="0"/>
                    </a:moveTo>
                    <a:lnTo>
                      <a:pt x="20" y="39"/>
                    </a:lnTo>
                    <a:lnTo>
                      <a:pt x="0" y="35"/>
                    </a:lnTo>
                    <a:lnTo>
                      <a:pt x="16"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161"/>
              <p:cNvSpPr>
                <a:spLocks/>
              </p:cNvSpPr>
              <p:nvPr/>
            </p:nvSpPr>
            <p:spPr bwMode="auto">
              <a:xfrm>
                <a:off x="7219951" y="1508126"/>
                <a:ext cx="149225" cy="182563"/>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3" name="Freeform 162"/>
              <p:cNvSpPr>
                <a:spLocks/>
              </p:cNvSpPr>
              <p:nvPr/>
            </p:nvSpPr>
            <p:spPr bwMode="auto">
              <a:xfrm>
                <a:off x="7315201" y="1589088"/>
                <a:ext cx="11113" cy="11113"/>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163"/>
              <p:cNvSpPr>
                <a:spLocks/>
              </p:cNvSpPr>
              <p:nvPr/>
            </p:nvSpPr>
            <p:spPr bwMode="auto">
              <a:xfrm>
                <a:off x="7196138" y="1462088"/>
                <a:ext cx="179388" cy="187325"/>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5" name="Freeform 164"/>
              <p:cNvSpPr>
                <a:spLocks/>
              </p:cNvSpPr>
              <p:nvPr/>
            </p:nvSpPr>
            <p:spPr bwMode="auto">
              <a:xfrm>
                <a:off x="7242176" y="1611313"/>
                <a:ext cx="4763" cy="15875"/>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6" name="Rectangle 165"/>
              <p:cNvSpPr>
                <a:spLocks noChangeArrowheads="1"/>
              </p:cNvSpPr>
              <p:nvPr/>
            </p:nvSpPr>
            <p:spPr bwMode="auto">
              <a:xfrm>
                <a:off x="6973888" y="2305051"/>
                <a:ext cx="328613" cy="247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7" name="Rectangle 166"/>
              <p:cNvSpPr>
                <a:spLocks noChangeArrowheads="1"/>
              </p:cNvSpPr>
              <p:nvPr/>
            </p:nvSpPr>
            <p:spPr bwMode="auto">
              <a:xfrm>
                <a:off x="6973888" y="2305051"/>
                <a:ext cx="3286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167"/>
              <p:cNvSpPr>
                <a:spLocks/>
              </p:cNvSpPr>
              <p:nvPr/>
            </p:nvSpPr>
            <p:spPr bwMode="auto">
              <a:xfrm>
                <a:off x="7231063" y="2305051"/>
                <a:ext cx="71438" cy="247650"/>
              </a:xfrm>
              <a:custGeom>
                <a:avLst/>
                <a:gdLst>
                  <a:gd name="T0" fmla="*/ 45 w 45"/>
                  <a:gd name="T1" fmla="*/ 0 h 156"/>
                  <a:gd name="T2" fmla="*/ 0 w 45"/>
                  <a:gd name="T3" fmla="*/ 0 h 156"/>
                  <a:gd name="T4" fmla="*/ 0 w 45"/>
                  <a:gd name="T5" fmla="*/ 156 h 156"/>
                  <a:gd name="T6" fmla="*/ 45 w 45"/>
                  <a:gd name="T7" fmla="*/ 156 h 156"/>
                  <a:gd name="T8" fmla="*/ 45 w 45"/>
                  <a:gd name="T9" fmla="*/ 125 h 156"/>
                  <a:gd name="T10" fmla="*/ 45 w 45"/>
                  <a:gd name="T11" fmla="*/ 124 h 156"/>
                  <a:gd name="T12" fmla="*/ 45 w 45"/>
                  <a:gd name="T13" fmla="*/ 97 h 156"/>
                  <a:gd name="T14" fmla="*/ 45 w 45"/>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6">
                    <a:moveTo>
                      <a:pt x="45" y="0"/>
                    </a:moveTo>
                    <a:lnTo>
                      <a:pt x="0" y="0"/>
                    </a:lnTo>
                    <a:lnTo>
                      <a:pt x="0" y="156"/>
                    </a:lnTo>
                    <a:lnTo>
                      <a:pt x="45" y="156"/>
                    </a:lnTo>
                    <a:lnTo>
                      <a:pt x="45" y="125"/>
                    </a:lnTo>
                    <a:lnTo>
                      <a:pt x="45" y="124"/>
                    </a:lnTo>
                    <a:lnTo>
                      <a:pt x="45" y="97"/>
                    </a:lnTo>
                    <a:lnTo>
                      <a:pt x="45"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168"/>
              <p:cNvSpPr>
                <a:spLocks/>
              </p:cNvSpPr>
              <p:nvPr/>
            </p:nvSpPr>
            <p:spPr bwMode="auto">
              <a:xfrm>
                <a:off x="7231063" y="2305051"/>
                <a:ext cx="71438" cy="247650"/>
              </a:xfrm>
              <a:custGeom>
                <a:avLst/>
                <a:gdLst>
                  <a:gd name="T0" fmla="*/ 45 w 45"/>
                  <a:gd name="T1" fmla="*/ 0 h 156"/>
                  <a:gd name="T2" fmla="*/ 0 w 45"/>
                  <a:gd name="T3" fmla="*/ 0 h 156"/>
                  <a:gd name="T4" fmla="*/ 0 w 45"/>
                  <a:gd name="T5" fmla="*/ 156 h 156"/>
                  <a:gd name="T6" fmla="*/ 45 w 45"/>
                  <a:gd name="T7" fmla="*/ 156 h 156"/>
                  <a:gd name="T8" fmla="*/ 45 w 45"/>
                  <a:gd name="T9" fmla="*/ 125 h 156"/>
                  <a:gd name="T10" fmla="*/ 45 w 45"/>
                  <a:gd name="T11" fmla="*/ 124 h 156"/>
                  <a:gd name="T12" fmla="*/ 45 w 45"/>
                  <a:gd name="T13" fmla="*/ 97 h 156"/>
                  <a:gd name="T14" fmla="*/ 45 w 45"/>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6">
                    <a:moveTo>
                      <a:pt x="45" y="0"/>
                    </a:moveTo>
                    <a:lnTo>
                      <a:pt x="0" y="0"/>
                    </a:lnTo>
                    <a:lnTo>
                      <a:pt x="0" y="156"/>
                    </a:lnTo>
                    <a:lnTo>
                      <a:pt x="45" y="156"/>
                    </a:lnTo>
                    <a:lnTo>
                      <a:pt x="45" y="125"/>
                    </a:lnTo>
                    <a:lnTo>
                      <a:pt x="45" y="124"/>
                    </a:lnTo>
                    <a:lnTo>
                      <a:pt x="45" y="97"/>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169"/>
              <p:cNvSpPr>
                <a:spLocks/>
              </p:cNvSpPr>
              <p:nvPr/>
            </p:nvSpPr>
            <p:spPr bwMode="auto">
              <a:xfrm>
                <a:off x="7075488" y="2262188"/>
                <a:ext cx="111125" cy="55563"/>
              </a:xfrm>
              <a:custGeom>
                <a:avLst/>
                <a:gdLst>
                  <a:gd name="T0" fmla="*/ 62 w 70"/>
                  <a:gd name="T1" fmla="*/ 35 h 35"/>
                  <a:gd name="T2" fmla="*/ 62 w 70"/>
                  <a:gd name="T3" fmla="*/ 9 h 35"/>
                  <a:gd name="T4" fmla="*/ 9 w 70"/>
                  <a:gd name="T5" fmla="*/ 9 h 35"/>
                  <a:gd name="T6" fmla="*/ 9 w 70"/>
                  <a:gd name="T7" fmla="*/ 34 h 35"/>
                  <a:gd name="T8" fmla="*/ 9 w 70"/>
                  <a:gd name="T9" fmla="*/ 34 h 35"/>
                  <a:gd name="T10" fmla="*/ 0 w 70"/>
                  <a:gd name="T11" fmla="*/ 34 h 35"/>
                  <a:gd name="T12" fmla="*/ 0 w 70"/>
                  <a:gd name="T13" fmla="*/ 0 h 35"/>
                  <a:gd name="T14" fmla="*/ 70 w 70"/>
                  <a:gd name="T15" fmla="*/ 0 h 35"/>
                  <a:gd name="T16" fmla="*/ 70 w 70"/>
                  <a:gd name="T17" fmla="*/ 35 h 35"/>
                  <a:gd name="T18" fmla="*/ 62 w 70"/>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5">
                    <a:moveTo>
                      <a:pt x="62" y="35"/>
                    </a:moveTo>
                    <a:lnTo>
                      <a:pt x="62" y="9"/>
                    </a:lnTo>
                    <a:lnTo>
                      <a:pt x="9" y="9"/>
                    </a:lnTo>
                    <a:lnTo>
                      <a:pt x="9" y="34"/>
                    </a:lnTo>
                    <a:lnTo>
                      <a:pt x="9" y="34"/>
                    </a:lnTo>
                    <a:lnTo>
                      <a:pt x="0" y="34"/>
                    </a:lnTo>
                    <a:lnTo>
                      <a:pt x="0" y="0"/>
                    </a:lnTo>
                    <a:lnTo>
                      <a:pt x="70" y="0"/>
                    </a:lnTo>
                    <a:lnTo>
                      <a:pt x="70" y="35"/>
                    </a:lnTo>
                    <a:lnTo>
                      <a:pt x="62" y="3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170"/>
              <p:cNvSpPr>
                <a:spLocks/>
              </p:cNvSpPr>
              <p:nvPr/>
            </p:nvSpPr>
            <p:spPr bwMode="auto">
              <a:xfrm>
                <a:off x="7232651" y="1555751"/>
                <a:ext cx="36513" cy="58738"/>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2" name="Freeform 171"/>
              <p:cNvSpPr>
                <a:spLocks/>
              </p:cNvSpPr>
              <p:nvPr/>
            </p:nvSpPr>
            <p:spPr bwMode="auto">
              <a:xfrm>
                <a:off x="7261226" y="1573213"/>
                <a:ext cx="4763" cy="23813"/>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Freeform 172"/>
              <p:cNvSpPr>
                <a:spLocks/>
              </p:cNvSpPr>
              <p:nvPr/>
            </p:nvSpPr>
            <p:spPr bwMode="auto">
              <a:xfrm>
                <a:off x="7261226" y="1573213"/>
                <a:ext cx="4763" cy="23813"/>
              </a:xfrm>
              <a:custGeom>
                <a:avLst/>
                <a:gdLst>
                  <a:gd name="T0" fmla="*/ 3 w 3"/>
                  <a:gd name="T1" fmla="*/ 0 h 15"/>
                  <a:gd name="T2" fmla="*/ 0 w 3"/>
                  <a:gd name="T3" fmla="*/ 15 h 15"/>
                  <a:gd name="T4" fmla="*/ 3 w 3"/>
                  <a:gd name="T5" fmla="*/ 0 h 15"/>
                  <a:gd name="T6" fmla="*/ 3 w 3"/>
                  <a:gd name="T7" fmla="*/ 0 h 15"/>
                </a:gdLst>
                <a:ahLst/>
                <a:cxnLst>
                  <a:cxn ang="0">
                    <a:pos x="T0" y="T1"/>
                  </a:cxn>
                  <a:cxn ang="0">
                    <a:pos x="T2" y="T3"/>
                  </a:cxn>
                  <a:cxn ang="0">
                    <a:pos x="T4" y="T5"/>
                  </a:cxn>
                  <a:cxn ang="0">
                    <a:pos x="T6" y="T7"/>
                  </a:cxn>
                </a:cxnLst>
                <a:rect l="0" t="0" r="r" b="b"/>
                <a:pathLst>
                  <a:path w="3" h="15">
                    <a:moveTo>
                      <a:pt x="3" y="0"/>
                    </a:moveTo>
                    <a:lnTo>
                      <a:pt x="0" y="15"/>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Freeform 173"/>
              <p:cNvSpPr>
                <a:spLocks/>
              </p:cNvSpPr>
              <p:nvPr/>
            </p:nvSpPr>
            <p:spPr bwMode="auto">
              <a:xfrm>
                <a:off x="7248526" y="1573213"/>
                <a:ext cx="17463" cy="26988"/>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03" name="Group 702"/>
          <p:cNvGrpSpPr/>
          <p:nvPr/>
        </p:nvGrpSpPr>
        <p:grpSpPr>
          <a:xfrm>
            <a:off x="2324098" y="1556158"/>
            <a:ext cx="2424932" cy="2083983"/>
            <a:chOff x="2324098" y="1556158"/>
            <a:chExt cx="2424932" cy="2083983"/>
          </a:xfrm>
        </p:grpSpPr>
        <p:sp>
          <p:nvSpPr>
            <p:cNvPr id="115" name="TextBox 114"/>
            <p:cNvSpPr txBox="1"/>
            <p:nvPr/>
          </p:nvSpPr>
          <p:spPr>
            <a:xfrm>
              <a:off x="2324098" y="2347479"/>
              <a:ext cx="2424932" cy="1292662"/>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Author U-SQL scripts (with </a:t>
              </a:r>
              <a:br>
                <a:rPr kumimoji="0" lang="en-IN"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br>
              <a:r>
                <a:rPr kumimoji="0" lang="en-IN"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C# code)</a:t>
              </a:r>
            </a:p>
          </p:txBody>
        </p:sp>
        <p:grpSp>
          <p:nvGrpSpPr>
            <p:cNvPr id="317" name="Group 316"/>
            <p:cNvGrpSpPr/>
            <p:nvPr/>
          </p:nvGrpSpPr>
          <p:grpSpPr>
            <a:xfrm>
              <a:off x="2929411" y="1556158"/>
              <a:ext cx="1171316" cy="638460"/>
              <a:chOff x="5138738" y="2898775"/>
              <a:chExt cx="1919287" cy="1046163"/>
            </a:xfrm>
          </p:grpSpPr>
          <p:sp>
            <p:nvSpPr>
              <p:cNvPr id="318" name="Freeform 167"/>
              <p:cNvSpPr>
                <a:spLocks/>
              </p:cNvSpPr>
              <p:nvPr/>
            </p:nvSpPr>
            <p:spPr bwMode="auto">
              <a:xfrm>
                <a:off x="5138738" y="2898775"/>
                <a:ext cx="903288" cy="1046163"/>
              </a:xfrm>
              <a:custGeom>
                <a:avLst/>
                <a:gdLst>
                  <a:gd name="T0" fmla="*/ 0 w 569"/>
                  <a:gd name="T1" fmla="*/ 0 h 659"/>
                  <a:gd name="T2" fmla="*/ 569 w 569"/>
                  <a:gd name="T3" fmla="*/ 0 h 659"/>
                  <a:gd name="T4" fmla="*/ 569 w 569"/>
                  <a:gd name="T5" fmla="*/ 659 h 659"/>
                  <a:gd name="T6" fmla="*/ 0 w 569"/>
                  <a:gd name="T7" fmla="*/ 659 h 659"/>
                  <a:gd name="T8" fmla="*/ 0 w 569"/>
                  <a:gd name="T9" fmla="*/ 0 h 659"/>
                  <a:gd name="T10" fmla="*/ 0 w 569"/>
                  <a:gd name="T11" fmla="*/ 0 h 659"/>
                </a:gdLst>
                <a:ahLst/>
                <a:cxnLst>
                  <a:cxn ang="0">
                    <a:pos x="T0" y="T1"/>
                  </a:cxn>
                  <a:cxn ang="0">
                    <a:pos x="T2" y="T3"/>
                  </a:cxn>
                  <a:cxn ang="0">
                    <a:pos x="T4" y="T5"/>
                  </a:cxn>
                  <a:cxn ang="0">
                    <a:pos x="T6" y="T7"/>
                  </a:cxn>
                  <a:cxn ang="0">
                    <a:pos x="T8" y="T9"/>
                  </a:cxn>
                  <a:cxn ang="0">
                    <a:pos x="T10" y="T11"/>
                  </a:cxn>
                </a:cxnLst>
                <a:rect l="0" t="0" r="r" b="b"/>
                <a:pathLst>
                  <a:path w="569" h="659">
                    <a:moveTo>
                      <a:pt x="0" y="0"/>
                    </a:moveTo>
                    <a:lnTo>
                      <a:pt x="569" y="0"/>
                    </a:lnTo>
                    <a:lnTo>
                      <a:pt x="569" y="659"/>
                    </a:lnTo>
                    <a:lnTo>
                      <a:pt x="0" y="65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Freeform 168"/>
              <p:cNvSpPr>
                <a:spLocks/>
              </p:cNvSpPr>
              <p:nvPr/>
            </p:nvSpPr>
            <p:spPr bwMode="auto">
              <a:xfrm>
                <a:off x="6153150" y="2898775"/>
                <a:ext cx="904875" cy="1046163"/>
              </a:xfrm>
              <a:custGeom>
                <a:avLst/>
                <a:gdLst>
                  <a:gd name="T0" fmla="*/ 0 w 570"/>
                  <a:gd name="T1" fmla="*/ 0 h 659"/>
                  <a:gd name="T2" fmla="*/ 570 w 570"/>
                  <a:gd name="T3" fmla="*/ 0 h 659"/>
                  <a:gd name="T4" fmla="*/ 570 w 570"/>
                  <a:gd name="T5" fmla="*/ 659 h 659"/>
                  <a:gd name="T6" fmla="*/ 0 w 570"/>
                  <a:gd name="T7" fmla="*/ 659 h 659"/>
                  <a:gd name="T8" fmla="*/ 0 w 570"/>
                  <a:gd name="T9" fmla="*/ 0 h 659"/>
                  <a:gd name="T10" fmla="*/ 0 w 570"/>
                  <a:gd name="T11" fmla="*/ 0 h 659"/>
                </a:gdLst>
                <a:ahLst/>
                <a:cxnLst>
                  <a:cxn ang="0">
                    <a:pos x="T0" y="T1"/>
                  </a:cxn>
                  <a:cxn ang="0">
                    <a:pos x="T2" y="T3"/>
                  </a:cxn>
                  <a:cxn ang="0">
                    <a:pos x="T4" y="T5"/>
                  </a:cxn>
                  <a:cxn ang="0">
                    <a:pos x="T6" y="T7"/>
                  </a:cxn>
                  <a:cxn ang="0">
                    <a:pos x="T8" y="T9"/>
                  </a:cxn>
                  <a:cxn ang="0">
                    <a:pos x="T10" y="T11"/>
                  </a:cxn>
                </a:cxnLst>
                <a:rect l="0" t="0" r="r" b="b"/>
                <a:pathLst>
                  <a:path w="570" h="659">
                    <a:moveTo>
                      <a:pt x="0" y="0"/>
                    </a:moveTo>
                    <a:lnTo>
                      <a:pt x="570" y="0"/>
                    </a:lnTo>
                    <a:lnTo>
                      <a:pt x="570" y="659"/>
                    </a:lnTo>
                    <a:lnTo>
                      <a:pt x="0" y="65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0" name="Freeform 169"/>
              <p:cNvSpPr>
                <a:spLocks/>
              </p:cNvSpPr>
              <p:nvPr/>
            </p:nvSpPr>
            <p:spPr bwMode="auto">
              <a:xfrm>
                <a:off x="6042025" y="2898775"/>
                <a:ext cx="111125" cy="1046163"/>
              </a:xfrm>
              <a:custGeom>
                <a:avLst/>
                <a:gdLst>
                  <a:gd name="T0" fmla="*/ 0 w 70"/>
                  <a:gd name="T1" fmla="*/ 0 h 659"/>
                  <a:gd name="T2" fmla="*/ 70 w 70"/>
                  <a:gd name="T3" fmla="*/ 0 h 659"/>
                  <a:gd name="T4" fmla="*/ 70 w 70"/>
                  <a:gd name="T5" fmla="*/ 659 h 659"/>
                  <a:gd name="T6" fmla="*/ 0 w 70"/>
                  <a:gd name="T7" fmla="*/ 659 h 659"/>
                  <a:gd name="T8" fmla="*/ 0 w 70"/>
                  <a:gd name="T9" fmla="*/ 0 h 659"/>
                  <a:gd name="T10" fmla="*/ 0 w 70"/>
                  <a:gd name="T11" fmla="*/ 0 h 659"/>
                </a:gdLst>
                <a:ahLst/>
                <a:cxnLst>
                  <a:cxn ang="0">
                    <a:pos x="T0" y="T1"/>
                  </a:cxn>
                  <a:cxn ang="0">
                    <a:pos x="T2" y="T3"/>
                  </a:cxn>
                  <a:cxn ang="0">
                    <a:pos x="T4" y="T5"/>
                  </a:cxn>
                  <a:cxn ang="0">
                    <a:pos x="T6" y="T7"/>
                  </a:cxn>
                  <a:cxn ang="0">
                    <a:pos x="T8" y="T9"/>
                  </a:cxn>
                  <a:cxn ang="0">
                    <a:pos x="T10" y="T11"/>
                  </a:cxn>
                </a:cxnLst>
                <a:rect l="0" t="0" r="r" b="b"/>
                <a:pathLst>
                  <a:path w="70" h="659">
                    <a:moveTo>
                      <a:pt x="0" y="0"/>
                    </a:moveTo>
                    <a:lnTo>
                      <a:pt x="70" y="0"/>
                    </a:lnTo>
                    <a:lnTo>
                      <a:pt x="70" y="659"/>
                    </a:lnTo>
                    <a:lnTo>
                      <a:pt x="0" y="659"/>
                    </a:lnTo>
                    <a:lnTo>
                      <a:pt x="0"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170"/>
              <p:cNvSpPr>
                <a:spLocks/>
              </p:cNvSpPr>
              <p:nvPr/>
            </p:nvSpPr>
            <p:spPr bwMode="auto">
              <a:xfrm>
                <a:off x="5195888" y="2924175"/>
                <a:ext cx="1804988" cy="993775"/>
              </a:xfrm>
              <a:custGeom>
                <a:avLst/>
                <a:gdLst>
                  <a:gd name="T0" fmla="*/ 515 w 812"/>
                  <a:gd name="T1" fmla="*/ 1 h 447"/>
                  <a:gd name="T2" fmla="*/ 486 w 812"/>
                  <a:gd name="T3" fmla="*/ 0 h 447"/>
                  <a:gd name="T4" fmla="*/ 419 w 812"/>
                  <a:gd name="T5" fmla="*/ 10 h 447"/>
                  <a:gd name="T6" fmla="*/ 407 w 812"/>
                  <a:gd name="T7" fmla="*/ 17 h 447"/>
                  <a:gd name="T8" fmla="*/ 393 w 812"/>
                  <a:gd name="T9" fmla="*/ 9 h 447"/>
                  <a:gd name="T10" fmla="*/ 328 w 812"/>
                  <a:gd name="T11" fmla="*/ 0 h 447"/>
                  <a:gd name="T12" fmla="*/ 297 w 812"/>
                  <a:gd name="T13" fmla="*/ 1 h 447"/>
                  <a:gd name="T14" fmla="*/ 0 w 812"/>
                  <a:gd name="T15" fmla="*/ 17 h 447"/>
                  <a:gd name="T16" fmla="*/ 0 w 812"/>
                  <a:gd name="T17" fmla="*/ 431 h 447"/>
                  <a:gd name="T18" fmla="*/ 0 w 812"/>
                  <a:gd name="T19" fmla="*/ 431 h 447"/>
                  <a:gd name="T20" fmla="*/ 31 w 812"/>
                  <a:gd name="T21" fmla="*/ 431 h 447"/>
                  <a:gd name="T22" fmla="*/ 297 w 812"/>
                  <a:gd name="T23" fmla="*/ 446 h 447"/>
                  <a:gd name="T24" fmla="*/ 328 w 812"/>
                  <a:gd name="T25" fmla="*/ 447 h 447"/>
                  <a:gd name="T26" fmla="*/ 393 w 812"/>
                  <a:gd name="T27" fmla="*/ 439 h 447"/>
                  <a:gd name="T28" fmla="*/ 407 w 812"/>
                  <a:gd name="T29" fmla="*/ 431 h 447"/>
                  <a:gd name="T30" fmla="*/ 419 w 812"/>
                  <a:gd name="T31" fmla="*/ 438 h 447"/>
                  <a:gd name="T32" fmla="*/ 486 w 812"/>
                  <a:gd name="T33" fmla="*/ 447 h 447"/>
                  <a:gd name="T34" fmla="*/ 515 w 812"/>
                  <a:gd name="T35" fmla="*/ 446 h 447"/>
                  <a:gd name="T36" fmla="*/ 781 w 812"/>
                  <a:gd name="T37" fmla="*/ 431 h 447"/>
                  <a:gd name="T38" fmla="*/ 812 w 812"/>
                  <a:gd name="T39" fmla="*/ 431 h 447"/>
                  <a:gd name="T40" fmla="*/ 812 w 812"/>
                  <a:gd name="T41" fmla="*/ 431 h 447"/>
                  <a:gd name="T42" fmla="*/ 812 w 812"/>
                  <a:gd name="T43" fmla="*/ 17 h 447"/>
                  <a:gd name="T44" fmla="*/ 515 w 812"/>
                  <a:gd name="T45" fmla="*/ 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2" h="447">
                    <a:moveTo>
                      <a:pt x="515" y="1"/>
                    </a:moveTo>
                    <a:cubicBezTo>
                      <a:pt x="506" y="1"/>
                      <a:pt x="496" y="0"/>
                      <a:pt x="486" y="0"/>
                    </a:cubicBezTo>
                    <a:cubicBezTo>
                      <a:pt x="449" y="0"/>
                      <a:pt x="429" y="5"/>
                      <a:pt x="419" y="10"/>
                    </a:cubicBezTo>
                    <a:cubicBezTo>
                      <a:pt x="410" y="14"/>
                      <a:pt x="407" y="17"/>
                      <a:pt x="407" y="17"/>
                    </a:cubicBezTo>
                    <a:cubicBezTo>
                      <a:pt x="407" y="17"/>
                      <a:pt x="404" y="13"/>
                      <a:pt x="393" y="9"/>
                    </a:cubicBezTo>
                    <a:cubicBezTo>
                      <a:pt x="382" y="4"/>
                      <a:pt x="363" y="0"/>
                      <a:pt x="328" y="0"/>
                    </a:cubicBezTo>
                    <a:cubicBezTo>
                      <a:pt x="317" y="0"/>
                      <a:pt x="307" y="1"/>
                      <a:pt x="297" y="1"/>
                    </a:cubicBezTo>
                    <a:cubicBezTo>
                      <a:pt x="245" y="5"/>
                      <a:pt x="192" y="17"/>
                      <a:pt x="0" y="17"/>
                    </a:cubicBezTo>
                    <a:cubicBezTo>
                      <a:pt x="0" y="431"/>
                      <a:pt x="0" y="431"/>
                      <a:pt x="0" y="431"/>
                    </a:cubicBezTo>
                    <a:cubicBezTo>
                      <a:pt x="0" y="431"/>
                      <a:pt x="0" y="431"/>
                      <a:pt x="0" y="431"/>
                    </a:cubicBezTo>
                    <a:cubicBezTo>
                      <a:pt x="31" y="431"/>
                      <a:pt x="31" y="431"/>
                      <a:pt x="31" y="431"/>
                    </a:cubicBezTo>
                    <a:cubicBezTo>
                      <a:pt x="198" y="432"/>
                      <a:pt x="248" y="442"/>
                      <a:pt x="297" y="446"/>
                    </a:cubicBezTo>
                    <a:cubicBezTo>
                      <a:pt x="307" y="446"/>
                      <a:pt x="317" y="447"/>
                      <a:pt x="328" y="447"/>
                    </a:cubicBezTo>
                    <a:cubicBezTo>
                      <a:pt x="363" y="447"/>
                      <a:pt x="382" y="443"/>
                      <a:pt x="393" y="439"/>
                    </a:cubicBezTo>
                    <a:cubicBezTo>
                      <a:pt x="404" y="434"/>
                      <a:pt x="407" y="431"/>
                      <a:pt x="407" y="431"/>
                    </a:cubicBezTo>
                    <a:cubicBezTo>
                      <a:pt x="407" y="431"/>
                      <a:pt x="410" y="434"/>
                      <a:pt x="419" y="438"/>
                    </a:cubicBezTo>
                    <a:cubicBezTo>
                      <a:pt x="429" y="442"/>
                      <a:pt x="449" y="447"/>
                      <a:pt x="486" y="447"/>
                    </a:cubicBezTo>
                    <a:cubicBezTo>
                      <a:pt x="496" y="447"/>
                      <a:pt x="506" y="446"/>
                      <a:pt x="515" y="446"/>
                    </a:cubicBezTo>
                    <a:cubicBezTo>
                      <a:pt x="564" y="442"/>
                      <a:pt x="614" y="432"/>
                      <a:pt x="781" y="431"/>
                    </a:cubicBezTo>
                    <a:cubicBezTo>
                      <a:pt x="812" y="431"/>
                      <a:pt x="812" y="431"/>
                      <a:pt x="812" y="431"/>
                    </a:cubicBezTo>
                    <a:cubicBezTo>
                      <a:pt x="812" y="431"/>
                      <a:pt x="812" y="431"/>
                      <a:pt x="812" y="431"/>
                    </a:cubicBezTo>
                    <a:cubicBezTo>
                      <a:pt x="812" y="17"/>
                      <a:pt x="812" y="17"/>
                      <a:pt x="812" y="17"/>
                    </a:cubicBezTo>
                    <a:cubicBezTo>
                      <a:pt x="619" y="17"/>
                      <a:pt x="567" y="5"/>
                      <a:pt x="51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171"/>
              <p:cNvSpPr>
                <a:spLocks/>
              </p:cNvSpPr>
              <p:nvPr/>
            </p:nvSpPr>
            <p:spPr bwMode="auto">
              <a:xfrm>
                <a:off x="5856288" y="2924175"/>
                <a:ext cx="212725" cy="993775"/>
              </a:xfrm>
              <a:custGeom>
                <a:avLst/>
                <a:gdLst>
                  <a:gd name="T0" fmla="*/ 0 w 96"/>
                  <a:gd name="T1" fmla="*/ 1 h 447"/>
                  <a:gd name="T2" fmla="*/ 0 w 96"/>
                  <a:gd name="T3" fmla="*/ 446 h 447"/>
                  <a:gd name="T4" fmla="*/ 31 w 96"/>
                  <a:gd name="T5" fmla="*/ 447 h 447"/>
                  <a:gd name="T6" fmla="*/ 96 w 96"/>
                  <a:gd name="T7" fmla="*/ 439 h 447"/>
                  <a:gd name="T8" fmla="*/ 96 w 96"/>
                  <a:gd name="T9" fmla="*/ 9 h 447"/>
                  <a:gd name="T10" fmla="*/ 31 w 96"/>
                  <a:gd name="T11" fmla="*/ 0 h 447"/>
                  <a:gd name="T12" fmla="*/ 0 w 96"/>
                  <a:gd name="T13" fmla="*/ 1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0" y="1"/>
                    </a:moveTo>
                    <a:cubicBezTo>
                      <a:pt x="0" y="446"/>
                      <a:pt x="0" y="446"/>
                      <a:pt x="0" y="446"/>
                    </a:cubicBezTo>
                    <a:cubicBezTo>
                      <a:pt x="10" y="446"/>
                      <a:pt x="19" y="447"/>
                      <a:pt x="31" y="447"/>
                    </a:cubicBezTo>
                    <a:cubicBezTo>
                      <a:pt x="66" y="447"/>
                      <a:pt x="85" y="443"/>
                      <a:pt x="96" y="439"/>
                    </a:cubicBezTo>
                    <a:cubicBezTo>
                      <a:pt x="96" y="9"/>
                      <a:pt x="96" y="9"/>
                      <a:pt x="96" y="9"/>
                    </a:cubicBezTo>
                    <a:cubicBezTo>
                      <a:pt x="85" y="4"/>
                      <a:pt x="66" y="0"/>
                      <a:pt x="31" y="0"/>
                    </a:cubicBezTo>
                    <a:cubicBezTo>
                      <a:pt x="19" y="0"/>
                      <a:pt x="10" y="1"/>
                      <a:pt x="0" y="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3" name="Freeform 172"/>
              <p:cNvSpPr>
                <a:spLocks/>
              </p:cNvSpPr>
              <p:nvPr/>
            </p:nvSpPr>
            <p:spPr bwMode="auto">
              <a:xfrm>
                <a:off x="6127750" y="2924175"/>
                <a:ext cx="212725" cy="993775"/>
              </a:xfrm>
              <a:custGeom>
                <a:avLst/>
                <a:gdLst>
                  <a:gd name="T0" fmla="*/ 67 w 96"/>
                  <a:gd name="T1" fmla="*/ 0 h 447"/>
                  <a:gd name="T2" fmla="*/ 0 w 96"/>
                  <a:gd name="T3" fmla="*/ 10 h 447"/>
                  <a:gd name="T4" fmla="*/ 0 w 96"/>
                  <a:gd name="T5" fmla="*/ 438 h 447"/>
                  <a:gd name="T6" fmla="*/ 67 w 96"/>
                  <a:gd name="T7" fmla="*/ 447 h 447"/>
                  <a:gd name="T8" fmla="*/ 96 w 96"/>
                  <a:gd name="T9" fmla="*/ 446 h 447"/>
                  <a:gd name="T10" fmla="*/ 96 w 96"/>
                  <a:gd name="T11" fmla="*/ 1 h 447"/>
                  <a:gd name="T12" fmla="*/ 67 w 96"/>
                  <a:gd name="T13" fmla="*/ 0 h 447"/>
                </a:gdLst>
                <a:ahLst/>
                <a:cxnLst>
                  <a:cxn ang="0">
                    <a:pos x="T0" y="T1"/>
                  </a:cxn>
                  <a:cxn ang="0">
                    <a:pos x="T2" y="T3"/>
                  </a:cxn>
                  <a:cxn ang="0">
                    <a:pos x="T4" y="T5"/>
                  </a:cxn>
                  <a:cxn ang="0">
                    <a:pos x="T6" y="T7"/>
                  </a:cxn>
                  <a:cxn ang="0">
                    <a:pos x="T8" y="T9"/>
                  </a:cxn>
                  <a:cxn ang="0">
                    <a:pos x="T10" y="T11"/>
                  </a:cxn>
                  <a:cxn ang="0">
                    <a:pos x="T12" y="T13"/>
                  </a:cxn>
                </a:cxnLst>
                <a:rect l="0" t="0" r="r" b="b"/>
                <a:pathLst>
                  <a:path w="96" h="447">
                    <a:moveTo>
                      <a:pt x="67" y="0"/>
                    </a:moveTo>
                    <a:cubicBezTo>
                      <a:pt x="31" y="0"/>
                      <a:pt x="10" y="5"/>
                      <a:pt x="0" y="10"/>
                    </a:cubicBezTo>
                    <a:cubicBezTo>
                      <a:pt x="0" y="438"/>
                      <a:pt x="0" y="438"/>
                      <a:pt x="0" y="438"/>
                    </a:cubicBezTo>
                    <a:cubicBezTo>
                      <a:pt x="10" y="442"/>
                      <a:pt x="31" y="447"/>
                      <a:pt x="67" y="447"/>
                    </a:cubicBezTo>
                    <a:cubicBezTo>
                      <a:pt x="78" y="447"/>
                      <a:pt x="87" y="446"/>
                      <a:pt x="96" y="446"/>
                    </a:cubicBezTo>
                    <a:cubicBezTo>
                      <a:pt x="96" y="1"/>
                      <a:pt x="96" y="1"/>
                      <a:pt x="96" y="1"/>
                    </a:cubicBezTo>
                    <a:cubicBezTo>
                      <a:pt x="87" y="1"/>
                      <a:pt x="78" y="0"/>
                      <a:pt x="6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4" name="Freeform 173"/>
              <p:cNvSpPr>
                <a:spLocks/>
              </p:cNvSpPr>
              <p:nvPr/>
            </p:nvSpPr>
            <p:spPr bwMode="auto">
              <a:xfrm>
                <a:off x="6069013" y="2944813"/>
                <a:ext cx="58738" cy="952500"/>
              </a:xfrm>
              <a:custGeom>
                <a:avLst/>
                <a:gdLst>
                  <a:gd name="T0" fmla="*/ 0 w 26"/>
                  <a:gd name="T1" fmla="*/ 429 h 429"/>
                  <a:gd name="T2" fmla="*/ 14 w 26"/>
                  <a:gd name="T3" fmla="*/ 421 h 429"/>
                  <a:gd name="T4" fmla="*/ 26 w 26"/>
                  <a:gd name="T5" fmla="*/ 428 h 429"/>
                  <a:gd name="T6" fmla="*/ 26 w 26"/>
                  <a:gd name="T7" fmla="*/ 1 h 429"/>
                  <a:gd name="T8" fmla="*/ 14 w 26"/>
                  <a:gd name="T9" fmla="*/ 7 h 429"/>
                  <a:gd name="T10" fmla="*/ 0 w 26"/>
                  <a:gd name="T11" fmla="*/ 0 h 429"/>
                  <a:gd name="T12" fmla="*/ 0 w 2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26" h="429">
                    <a:moveTo>
                      <a:pt x="0" y="429"/>
                    </a:moveTo>
                    <a:cubicBezTo>
                      <a:pt x="12" y="425"/>
                      <a:pt x="14" y="421"/>
                      <a:pt x="14" y="421"/>
                    </a:cubicBezTo>
                    <a:cubicBezTo>
                      <a:pt x="14" y="421"/>
                      <a:pt x="17" y="424"/>
                      <a:pt x="26" y="428"/>
                    </a:cubicBezTo>
                    <a:cubicBezTo>
                      <a:pt x="26" y="1"/>
                      <a:pt x="26" y="1"/>
                      <a:pt x="26" y="1"/>
                    </a:cubicBezTo>
                    <a:cubicBezTo>
                      <a:pt x="17" y="4"/>
                      <a:pt x="14" y="7"/>
                      <a:pt x="14" y="7"/>
                    </a:cubicBezTo>
                    <a:cubicBezTo>
                      <a:pt x="14" y="7"/>
                      <a:pt x="12" y="4"/>
                      <a:pt x="0" y="0"/>
                    </a:cubicBezTo>
                    <a:cubicBezTo>
                      <a:pt x="0" y="429"/>
                      <a:pt x="0" y="429"/>
                      <a:pt x="0" y="429"/>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5" name="Freeform 174"/>
              <p:cNvSpPr>
                <a:spLocks/>
              </p:cNvSpPr>
              <p:nvPr/>
            </p:nvSpPr>
            <p:spPr bwMode="auto">
              <a:xfrm>
                <a:off x="5335588" y="3017838"/>
                <a:ext cx="255588" cy="265113"/>
              </a:xfrm>
              <a:custGeom>
                <a:avLst/>
                <a:gdLst>
                  <a:gd name="T0" fmla="*/ 115 w 115"/>
                  <a:gd name="T1" fmla="*/ 118 h 119"/>
                  <a:gd name="T2" fmla="*/ 0 w 115"/>
                  <a:gd name="T3" fmla="*/ 119 h 119"/>
                  <a:gd name="T4" fmla="*/ 0 w 115"/>
                  <a:gd name="T5" fmla="*/ 4 h 119"/>
                  <a:gd name="T6" fmla="*/ 115 w 115"/>
                  <a:gd name="T7" fmla="*/ 0 h 119"/>
                  <a:gd name="T8" fmla="*/ 115 w 115"/>
                  <a:gd name="T9" fmla="*/ 118 h 119"/>
                </a:gdLst>
                <a:ahLst/>
                <a:cxnLst>
                  <a:cxn ang="0">
                    <a:pos x="T0" y="T1"/>
                  </a:cxn>
                  <a:cxn ang="0">
                    <a:pos x="T2" y="T3"/>
                  </a:cxn>
                  <a:cxn ang="0">
                    <a:pos x="T4" y="T5"/>
                  </a:cxn>
                  <a:cxn ang="0">
                    <a:pos x="T6" y="T7"/>
                  </a:cxn>
                  <a:cxn ang="0">
                    <a:pos x="T8" y="T9"/>
                  </a:cxn>
                </a:cxnLst>
                <a:rect l="0" t="0" r="r" b="b"/>
                <a:pathLst>
                  <a:path w="115" h="119">
                    <a:moveTo>
                      <a:pt x="115" y="118"/>
                    </a:moveTo>
                    <a:cubicBezTo>
                      <a:pt x="77" y="119"/>
                      <a:pt x="38" y="119"/>
                      <a:pt x="0" y="119"/>
                    </a:cubicBezTo>
                    <a:cubicBezTo>
                      <a:pt x="0" y="80"/>
                      <a:pt x="0" y="42"/>
                      <a:pt x="0" y="4"/>
                    </a:cubicBezTo>
                    <a:cubicBezTo>
                      <a:pt x="39" y="4"/>
                      <a:pt x="77" y="2"/>
                      <a:pt x="115" y="0"/>
                    </a:cubicBezTo>
                    <a:cubicBezTo>
                      <a:pt x="115" y="40"/>
                      <a:pt x="115" y="79"/>
                      <a:pt x="115" y="118"/>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6" name="Freeform 175"/>
              <p:cNvSpPr>
                <a:spLocks noEditPoints="1"/>
              </p:cNvSpPr>
              <p:nvPr/>
            </p:nvSpPr>
            <p:spPr bwMode="auto">
              <a:xfrm>
                <a:off x="5400675" y="3060700"/>
                <a:ext cx="127000" cy="184150"/>
              </a:xfrm>
              <a:custGeom>
                <a:avLst/>
                <a:gdLst>
                  <a:gd name="T0" fmla="*/ 28 w 57"/>
                  <a:gd name="T1" fmla="*/ 83 h 83"/>
                  <a:gd name="T2" fmla="*/ 0 w 57"/>
                  <a:gd name="T3" fmla="*/ 43 h 83"/>
                  <a:gd name="T4" fmla="*/ 8 w 57"/>
                  <a:gd name="T5" fmla="*/ 12 h 83"/>
                  <a:gd name="T6" fmla="*/ 30 w 57"/>
                  <a:gd name="T7" fmla="*/ 1 h 83"/>
                  <a:gd name="T8" fmla="*/ 57 w 57"/>
                  <a:gd name="T9" fmla="*/ 40 h 83"/>
                  <a:gd name="T10" fmla="*/ 49 w 57"/>
                  <a:gd name="T11" fmla="*/ 72 h 83"/>
                  <a:gd name="T12" fmla="*/ 28 w 57"/>
                  <a:gd name="T13" fmla="*/ 83 h 83"/>
                  <a:gd name="T14" fmla="*/ 29 w 57"/>
                  <a:gd name="T15" fmla="*/ 14 h 83"/>
                  <a:gd name="T16" fmla="*/ 18 w 57"/>
                  <a:gd name="T17" fmla="*/ 43 h 83"/>
                  <a:gd name="T18" fmla="*/ 28 w 57"/>
                  <a:gd name="T19" fmla="*/ 69 h 83"/>
                  <a:gd name="T20" fmla="*/ 39 w 57"/>
                  <a:gd name="T21" fmla="*/ 42 h 83"/>
                  <a:gd name="T22" fmla="*/ 29 w 57"/>
                  <a:gd name="T23" fmla="*/ 1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83">
                    <a:moveTo>
                      <a:pt x="28" y="83"/>
                    </a:moveTo>
                    <a:cubicBezTo>
                      <a:pt x="10" y="83"/>
                      <a:pt x="0" y="70"/>
                      <a:pt x="0" y="43"/>
                    </a:cubicBezTo>
                    <a:cubicBezTo>
                      <a:pt x="0" y="30"/>
                      <a:pt x="3" y="20"/>
                      <a:pt x="8" y="12"/>
                    </a:cubicBezTo>
                    <a:cubicBezTo>
                      <a:pt x="13" y="5"/>
                      <a:pt x="20" y="1"/>
                      <a:pt x="30" y="1"/>
                    </a:cubicBezTo>
                    <a:cubicBezTo>
                      <a:pt x="48" y="0"/>
                      <a:pt x="57" y="13"/>
                      <a:pt x="57" y="40"/>
                    </a:cubicBezTo>
                    <a:cubicBezTo>
                      <a:pt x="57" y="54"/>
                      <a:pt x="55" y="64"/>
                      <a:pt x="49" y="72"/>
                    </a:cubicBezTo>
                    <a:cubicBezTo>
                      <a:pt x="45" y="79"/>
                      <a:pt x="37" y="83"/>
                      <a:pt x="28" y="83"/>
                    </a:cubicBezTo>
                    <a:close/>
                    <a:moveTo>
                      <a:pt x="29" y="14"/>
                    </a:moveTo>
                    <a:cubicBezTo>
                      <a:pt x="22" y="14"/>
                      <a:pt x="18" y="24"/>
                      <a:pt x="18" y="43"/>
                    </a:cubicBezTo>
                    <a:cubicBezTo>
                      <a:pt x="18" y="60"/>
                      <a:pt x="21" y="69"/>
                      <a:pt x="28" y="69"/>
                    </a:cubicBezTo>
                    <a:cubicBezTo>
                      <a:pt x="36" y="69"/>
                      <a:pt x="39" y="60"/>
                      <a:pt x="39" y="42"/>
                    </a:cubicBezTo>
                    <a:cubicBezTo>
                      <a:pt x="39" y="23"/>
                      <a:pt x="36" y="14"/>
                      <a:pt x="29" y="1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7" name="Freeform 176"/>
              <p:cNvSpPr>
                <a:spLocks noEditPoints="1"/>
              </p:cNvSpPr>
              <p:nvPr/>
            </p:nvSpPr>
            <p:spPr bwMode="auto">
              <a:xfrm>
                <a:off x="5351463" y="3327400"/>
                <a:ext cx="44450" cy="58738"/>
              </a:xfrm>
              <a:custGeom>
                <a:avLst/>
                <a:gdLst>
                  <a:gd name="T0" fmla="*/ 10 w 20"/>
                  <a:gd name="T1" fmla="*/ 27 h 27"/>
                  <a:gd name="T2" fmla="*/ 0 w 20"/>
                  <a:gd name="T3" fmla="*/ 13 h 27"/>
                  <a:gd name="T4" fmla="*/ 3 w 20"/>
                  <a:gd name="T5" fmla="*/ 3 h 27"/>
                  <a:gd name="T6" fmla="*/ 10 w 20"/>
                  <a:gd name="T7" fmla="*/ 0 h 27"/>
                  <a:gd name="T8" fmla="*/ 20 w 20"/>
                  <a:gd name="T9" fmla="*/ 13 h 27"/>
                  <a:gd name="T10" fmla="*/ 17 w 20"/>
                  <a:gd name="T11" fmla="*/ 23 h 27"/>
                  <a:gd name="T12" fmla="*/ 10 w 20"/>
                  <a:gd name="T13" fmla="*/ 27 h 27"/>
                  <a:gd name="T14" fmla="*/ 10 w 20"/>
                  <a:gd name="T15" fmla="*/ 4 h 27"/>
                  <a:gd name="T16" fmla="*/ 7 w 20"/>
                  <a:gd name="T17" fmla="*/ 13 h 27"/>
                  <a:gd name="T18" fmla="*/ 10 w 20"/>
                  <a:gd name="T19" fmla="*/ 22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2"/>
                      <a:pt x="0" y="13"/>
                    </a:cubicBezTo>
                    <a:cubicBezTo>
                      <a:pt x="0" y="9"/>
                      <a:pt x="1" y="6"/>
                      <a:pt x="3" y="3"/>
                    </a:cubicBezTo>
                    <a:cubicBezTo>
                      <a:pt x="5" y="1"/>
                      <a:pt x="7" y="0"/>
                      <a:pt x="10" y="0"/>
                    </a:cubicBezTo>
                    <a:cubicBezTo>
                      <a:pt x="17" y="0"/>
                      <a:pt x="20" y="4"/>
                      <a:pt x="20" y="13"/>
                    </a:cubicBezTo>
                    <a:cubicBezTo>
                      <a:pt x="20" y="17"/>
                      <a:pt x="19" y="21"/>
                      <a:pt x="17" y="23"/>
                    </a:cubicBezTo>
                    <a:cubicBezTo>
                      <a:pt x="16" y="25"/>
                      <a:pt x="13" y="27"/>
                      <a:pt x="10" y="27"/>
                    </a:cubicBezTo>
                    <a:close/>
                    <a:moveTo>
                      <a:pt x="10" y="4"/>
                    </a:moveTo>
                    <a:cubicBezTo>
                      <a:pt x="8" y="4"/>
                      <a:pt x="7" y="7"/>
                      <a:pt x="7" y="13"/>
                    </a:cubicBezTo>
                    <a:cubicBezTo>
                      <a:pt x="7" y="19"/>
                      <a:pt x="8" y="22"/>
                      <a:pt x="10" y="22"/>
                    </a:cubicBezTo>
                    <a:cubicBezTo>
                      <a:pt x="12" y="22"/>
                      <a:pt x="14" y="19"/>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8" name="Freeform 177"/>
              <p:cNvSpPr>
                <a:spLocks noEditPoints="1"/>
              </p:cNvSpPr>
              <p:nvPr/>
            </p:nvSpPr>
            <p:spPr bwMode="auto">
              <a:xfrm>
                <a:off x="5400675"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10"/>
                      <a:pt x="1" y="6"/>
                      <a:pt x="3" y="4"/>
                    </a:cubicBezTo>
                    <a:cubicBezTo>
                      <a:pt x="4" y="2"/>
                      <a:pt x="7" y="0"/>
                      <a:pt x="10" y="0"/>
                    </a:cubicBezTo>
                    <a:cubicBezTo>
                      <a:pt x="16" y="0"/>
                      <a:pt x="19" y="5"/>
                      <a:pt x="19" y="14"/>
                    </a:cubicBezTo>
                    <a:cubicBezTo>
                      <a:pt x="19" y="18"/>
                      <a:pt x="18" y="21"/>
                      <a:pt x="17" y="24"/>
                    </a:cubicBezTo>
                    <a:cubicBezTo>
                      <a:pt x="15" y="26"/>
                      <a:pt x="13" y="28"/>
                      <a:pt x="10" y="28"/>
                    </a:cubicBezTo>
                    <a:close/>
                    <a:moveTo>
                      <a:pt x="10" y="5"/>
                    </a:moveTo>
                    <a:cubicBezTo>
                      <a:pt x="8" y="5"/>
                      <a:pt x="6" y="8"/>
                      <a:pt x="6" y="14"/>
                    </a:cubicBezTo>
                    <a:cubicBezTo>
                      <a:pt x="6" y="20"/>
                      <a:pt x="8"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9" name="Freeform 178"/>
              <p:cNvSpPr>
                <a:spLocks noEditPoints="1"/>
              </p:cNvSpPr>
              <p:nvPr/>
            </p:nvSpPr>
            <p:spPr bwMode="auto">
              <a:xfrm>
                <a:off x="5449888" y="3324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2"/>
                      <a:pt x="6" y="0"/>
                      <a:pt x="10" y="0"/>
                    </a:cubicBezTo>
                    <a:cubicBezTo>
                      <a:pt x="16" y="0"/>
                      <a:pt x="19" y="5"/>
                      <a:pt x="19" y="14"/>
                    </a:cubicBezTo>
                    <a:cubicBezTo>
                      <a:pt x="19" y="18"/>
                      <a:pt x="18" y="21"/>
                      <a:pt x="16" y="24"/>
                    </a:cubicBezTo>
                    <a:cubicBezTo>
                      <a:pt x="15" y="26"/>
                      <a:pt x="12" y="28"/>
                      <a:pt x="9" y="28"/>
                    </a:cubicBezTo>
                    <a:close/>
                    <a:moveTo>
                      <a:pt x="10" y="5"/>
                    </a:moveTo>
                    <a:cubicBezTo>
                      <a:pt x="7" y="5"/>
                      <a:pt x="6" y="8"/>
                      <a:pt x="6" y="14"/>
                    </a:cubicBezTo>
                    <a:cubicBezTo>
                      <a:pt x="6" y="20"/>
                      <a:pt x="7" y="23"/>
                      <a:pt x="10" y="23"/>
                    </a:cubicBezTo>
                    <a:cubicBezTo>
                      <a:pt x="12" y="23"/>
                      <a:pt x="13" y="20"/>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Freeform 179"/>
              <p:cNvSpPr>
                <a:spLocks/>
              </p:cNvSpPr>
              <p:nvPr/>
            </p:nvSpPr>
            <p:spPr bwMode="auto">
              <a:xfrm>
                <a:off x="5502275" y="3324225"/>
                <a:ext cx="26988"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3 w 12"/>
                  <a:gd name="T11" fmla="*/ 8 h 27"/>
                  <a:gd name="T12" fmla="*/ 2 w 12"/>
                  <a:gd name="T13" fmla="*/ 8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Freeform 180"/>
              <p:cNvSpPr>
                <a:spLocks noEditPoints="1"/>
              </p:cNvSpPr>
              <p:nvPr/>
            </p:nvSpPr>
            <p:spPr bwMode="auto">
              <a:xfrm>
                <a:off x="5545138" y="3324225"/>
                <a:ext cx="42863" cy="61913"/>
              </a:xfrm>
              <a:custGeom>
                <a:avLst/>
                <a:gdLst>
                  <a:gd name="T0" fmla="*/ 10 w 19"/>
                  <a:gd name="T1" fmla="*/ 28 h 28"/>
                  <a:gd name="T2" fmla="*/ 0 w 19"/>
                  <a:gd name="T3" fmla="*/ 14 h 28"/>
                  <a:gd name="T4" fmla="*/ 3 w 19"/>
                  <a:gd name="T5" fmla="*/ 4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3"/>
                      <a:pt x="0" y="14"/>
                    </a:cubicBezTo>
                    <a:cubicBezTo>
                      <a:pt x="0" y="9"/>
                      <a:pt x="1" y="6"/>
                      <a:pt x="3" y="4"/>
                    </a:cubicBezTo>
                    <a:cubicBezTo>
                      <a:pt x="4" y="1"/>
                      <a:pt x="7" y="0"/>
                      <a:pt x="10" y="0"/>
                    </a:cubicBezTo>
                    <a:cubicBezTo>
                      <a:pt x="16" y="0"/>
                      <a:pt x="19" y="4"/>
                      <a:pt x="19" y="14"/>
                    </a:cubicBezTo>
                    <a:cubicBezTo>
                      <a:pt x="19" y="18"/>
                      <a:pt x="18" y="21"/>
                      <a:pt x="17" y="24"/>
                    </a:cubicBezTo>
                    <a:cubicBezTo>
                      <a:pt x="15" y="26"/>
                      <a:pt x="13" y="28"/>
                      <a:pt x="10" y="28"/>
                    </a:cubicBezTo>
                    <a:close/>
                    <a:moveTo>
                      <a:pt x="10" y="4"/>
                    </a:moveTo>
                    <a:cubicBezTo>
                      <a:pt x="7" y="5"/>
                      <a:pt x="6" y="8"/>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Freeform 181"/>
              <p:cNvSpPr>
                <a:spLocks noEditPoints="1"/>
              </p:cNvSpPr>
              <p:nvPr/>
            </p:nvSpPr>
            <p:spPr bwMode="auto">
              <a:xfrm>
                <a:off x="5594350" y="3322638"/>
                <a:ext cx="41275" cy="63500"/>
              </a:xfrm>
              <a:custGeom>
                <a:avLst/>
                <a:gdLst>
                  <a:gd name="T0" fmla="*/ 9 w 19"/>
                  <a:gd name="T1" fmla="*/ 29 h 29"/>
                  <a:gd name="T2" fmla="*/ 0 w 19"/>
                  <a:gd name="T3" fmla="*/ 15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7"/>
                      <a:pt x="3" y="5"/>
                    </a:cubicBezTo>
                    <a:cubicBezTo>
                      <a:pt x="4" y="2"/>
                      <a:pt x="7" y="1"/>
                      <a:pt x="10" y="1"/>
                    </a:cubicBezTo>
                    <a:cubicBezTo>
                      <a:pt x="16" y="0"/>
                      <a:pt x="19" y="5"/>
                      <a:pt x="19" y="15"/>
                    </a:cubicBezTo>
                    <a:cubicBezTo>
                      <a:pt x="19" y="19"/>
                      <a:pt x="18" y="22"/>
                      <a:pt x="17" y="25"/>
                    </a:cubicBezTo>
                    <a:cubicBezTo>
                      <a:pt x="15" y="27"/>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Freeform 182"/>
              <p:cNvSpPr>
                <a:spLocks/>
              </p:cNvSpPr>
              <p:nvPr/>
            </p:nvSpPr>
            <p:spPr bwMode="auto">
              <a:xfrm>
                <a:off x="5646738" y="3322638"/>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9 h 28"/>
                  <a:gd name="T12" fmla="*/ 2 w 12"/>
                  <a:gd name="T13" fmla="*/ 9 h 28"/>
                  <a:gd name="T14" fmla="*/ 0 w 12"/>
                  <a:gd name="T15" fmla="*/ 9 h 28"/>
                  <a:gd name="T16" fmla="*/ 0 w 12"/>
                  <a:gd name="T17" fmla="*/ 5 h 28"/>
                  <a:gd name="T18" fmla="*/ 5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10" y="28"/>
                      <a:pt x="8" y="28"/>
                      <a:pt x="6" y="28"/>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8"/>
                      <a:pt x="0" y="7"/>
                      <a:pt x="0" y="5"/>
                    </a:cubicBezTo>
                    <a:cubicBezTo>
                      <a:pt x="2" y="4"/>
                      <a:pt x="3" y="4"/>
                      <a:pt x="5"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Freeform 183"/>
              <p:cNvSpPr>
                <a:spLocks/>
              </p:cNvSpPr>
              <p:nvPr/>
            </p:nvSpPr>
            <p:spPr bwMode="auto">
              <a:xfrm>
                <a:off x="5695950" y="3322638"/>
                <a:ext cx="26988" cy="61913"/>
              </a:xfrm>
              <a:custGeom>
                <a:avLst/>
                <a:gdLst>
                  <a:gd name="T0" fmla="*/ 11 w 12"/>
                  <a:gd name="T1" fmla="*/ 0 h 28"/>
                  <a:gd name="T2" fmla="*/ 12 w 12"/>
                  <a:gd name="T3" fmla="*/ 28 h 28"/>
                  <a:gd name="T4" fmla="*/ 5 w 12"/>
                  <a:gd name="T5" fmla="*/ 28 h 28"/>
                  <a:gd name="T6" fmla="*/ 5 w 12"/>
                  <a:gd name="T7" fmla="*/ 7 h 28"/>
                  <a:gd name="T8" fmla="*/ 4 w 12"/>
                  <a:gd name="T9" fmla="*/ 8 h 28"/>
                  <a:gd name="T10" fmla="*/ 3 w 12"/>
                  <a:gd name="T11" fmla="*/ 9 h 28"/>
                  <a:gd name="T12" fmla="*/ 2 w 12"/>
                  <a:gd name="T13" fmla="*/ 9 h 28"/>
                  <a:gd name="T14" fmla="*/ 0 w 12"/>
                  <a:gd name="T15" fmla="*/ 9 h 28"/>
                  <a:gd name="T16" fmla="*/ 0 w 12"/>
                  <a:gd name="T17" fmla="*/ 5 h 28"/>
                  <a:gd name="T18" fmla="*/ 4 w 12"/>
                  <a:gd name="T19" fmla="*/ 3 h 28"/>
                  <a:gd name="T20" fmla="*/ 8 w 12"/>
                  <a:gd name="T21" fmla="*/ 1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2"/>
                      <a:pt x="11" y="17"/>
                      <a:pt x="12" y="28"/>
                    </a:cubicBezTo>
                    <a:cubicBezTo>
                      <a:pt x="9" y="28"/>
                      <a:pt x="8" y="28"/>
                      <a:pt x="5" y="28"/>
                    </a:cubicBezTo>
                    <a:cubicBezTo>
                      <a:pt x="5" y="20"/>
                      <a:pt x="5" y="16"/>
                      <a:pt x="5" y="7"/>
                    </a:cubicBezTo>
                    <a:cubicBezTo>
                      <a:pt x="5" y="7"/>
                      <a:pt x="5" y="8"/>
                      <a:pt x="4" y="8"/>
                    </a:cubicBezTo>
                    <a:cubicBezTo>
                      <a:pt x="4" y="8"/>
                      <a:pt x="3" y="8"/>
                      <a:pt x="3" y="9"/>
                    </a:cubicBezTo>
                    <a:cubicBezTo>
                      <a:pt x="3" y="9"/>
                      <a:pt x="2" y="9"/>
                      <a:pt x="2" y="9"/>
                    </a:cubicBezTo>
                    <a:cubicBezTo>
                      <a:pt x="1" y="9"/>
                      <a:pt x="1" y="9"/>
                      <a:pt x="0" y="9"/>
                    </a:cubicBezTo>
                    <a:cubicBezTo>
                      <a:pt x="0" y="7"/>
                      <a:pt x="0" y="6"/>
                      <a:pt x="0" y="5"/>
                    </a:cubicBezTo>
                    <a:cubicBezTo>
                      <a:pt x="2" y="4"/>
                      <a:pt x="3" y="3"/>
                      <a:pt x="4" y="3"/>
                    </a:cubicBezTo>
                    <a:cubicBezTo>
                      <a:pt x="5" y="2"/>
                      <a:pt x="7" y="1"/>
                      <a:pt x="8" y="1"/>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5" name="Freeform 184"/>
              <p:cNvSpPr>
                <a:spLocks noEditPoints="1"/>
              </p:cNvSpPr>
              <p:nvPr/>
            </p:nvSpPr>
            <p:spPr bwMode="auto">
              <a:xfrm>
                <a:off x="5738813" y="3322638"/>
                <a:ext cx="41275" cy="61913"/>
              </a:xfrm>
              <a:custGeom>
                <a:avLst/>
                <a:gdLst>
                  <a:gd name="T0" fmla="*/ 9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9 w 19"/>
                  <a:gd name="T13" fmla="*/ 28 h 28"/>
                  <a:gd name="T14" fmla="*/ 10 w 19"/>
                  <a:gd name="T15" fmla="*/ 5 h 28"/>
                  <a:gd name="T16" fmla="*/ 6 w 19"/>
                  <a:gd name="T17" fmla="*/ 15 h 28"/>
                  <a:gd name="T18" fmla="*/ 10 w 19"/>
                  <a:gd name="T19" fmla="*/ 24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4"/>
                      <a:pt x="0" y="15"/>
                    </a:cubicBezTo>
                    <a:cubicBezTo>
                      <a:pt x="0" y="10"/>
                      <a:pt x="1" y="6"/>
                      <a:pt x="3" y="4"/>
                    </a:cubicBezTo>
                    <a:cubicBezTo>
                      <a:pt x="4" y="2"/>
                      <a:pt x="7" y="0"/>
                      <a:pt x="10" y="0"/>
                    </a:cubicBezTo>
                    <a:cubicBezTo>
                      <a:pt x="16" y="0"/>
                      <a:pt x="19" y="5"/>
                      <a:pt x="19" y="14"/>
                    </a:cubicBezTo>
                    <a:cubicBezTo>
                      <a:pt x="19" y="19"/>
                      <a:pt x="18" y="23"/>
                      <a:pt x="17" y="25"/>
                    </a:cubicBezTo>
                    <a:cubicBezTo>
                      <a:pt x="15" y="27"/>
                      <a:pt x="12" y="28"/>
                      <a:pt x="9" y="28"/>
                    </a:cubicBezTo>
                    <a:close/>
                    <a:moveTo>
                      <a:pt x="10" y="5"/>
                    </a:moveTo>
                    <a:cubicBezTo>
                      <a:pt x="7" y="5"/>
                      <a:pt x="6" y="8"/>
                      <a:pt x="6" y="15"/>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185"/>
              <p:cNvSpPr>
                <a:spLocks/>
              </p:cNvSpPr>
              <p:nvPr/>
            </p:nvSpPr>
            <p:spPr bwMode="auto">
              <a:xfrm>
                <a:off x="5791200" y="3322638"/>
                <a:ext cx="26988" cy="61913"/>
              </a:xfrm>
              <a:custGeom>
                <a:avLst/>
                <a:gdLst>
                  <a:gd name="T0" fmla="*/ 11 w 12"/>
                  <a:gd name="T1" fmla="*/ 0 h 28"/>
                  <a:gd name="T2" fmla="*/ 12 w 12"/>
                  <a:gd name="T3" fmla="*/ 28 h 28"/>
                  <a:gd name="T4" fmla="*/ 6 w 12"/>
                  <a:gd name="T5" fmla="*/ 28 h 28"/>
                  <a:gd name="T6" fmla="*/ 6 w 12"/>
                  <a:gd name="T7" fmla="*/ 7 h 28"/>
                  <a:gd name="T8" fmla="*/ 5 w 12"/>
                  <a:gd name="T9" fmla="*/ 7 h 28"/>
                  <a:gd name="T10" fmla="*/ 3 w 12"/>
                  <a:gd name="T11" fmla="*/ 8 h 28"/>
                  <a:gd name="T12" fmla="*/ 2 w 12"/>
                  <a:gd name="T13" fmla="*/ 9 h 28"/>
                  <a:gd name="T14" fmla="*/ 0 w 12"/>
                  <a:gd name="T15" fmla="*/ 9 h 28"/>
                  <a:gd name="T16" fmla="*/ 0 w 12"/>
                  <a:gd name="T17" fmla="*/ 4 h 28"/>
                  <a:gd name="T18" fmla="*/ 5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1" y="11"/>
                      <a:pt x="11" y="17"/>
                      <a:pt x="12" y="28"/>
                    </a:cubicBezTo>
                    <a:cubicBezTo>
                      <a:pt x="9" y="28"/>
                      <a:pt x="8" y="28"/>
                      <a:pt x="6" y="28"/>
                    </a:cubicBezTo>
                    <a:cubicBezTo>
                      <a:pt x="6" y="19"/>
                      <a:pt x="6" y="15"/>
                      <a:pt x="6" y="7"/>
                    </a:cubicBezTo>
                    <a:cubicBezTo>
                      <a:pt x="6" y="7"/>
                      <a:pt x="5" y="7"/>
                      <a:pt x="5" y="7"/>
                    </a:cubicBezTo>
                    <a:cubicBezTo>
                      <a:pt x="4" y="8"/>
                      <a:pt x="4" y="8"/>
                      <a:pt x="3" y="8"/>
                    </a:cubicBezTo>
                    <a:cubicBezTo>
                      <a:pt x="3" y="8"/>
                      <a:pt x="2" y="8"/>
                      <a:pt x="2" y="9"/>
                    </a:cubicBezTo>
                    <a:cubicBezTo>
                      <a:pt x="1" y="9"/>
                      <a:pt x="1" y="9"/>
                      <a:pt x="0" y="9"/>
                    </a:cubicBezTo>
                    <a:cubicBezTo>
                      <a:pt x="0" y="7"/>
                      <a:pt x="0" y="6"/>
                      <a:pt x="0" y="4"/>
                    </a:cubicBezTo>
                    <a:cubicBezTo>
                      <a:pt x="1" y="4"/>
                      <a:pt x="3" y="3"/>
                      <a:pt x="5"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186"/>
              <p:cNvSpPr>
                <a:spLocks noEditPoints="1"/>
              </p:cNvSpPr>
              <p:nvPr/>
            </p:nvSpPr>
            <p:spPr bwMode="auto">
              <a:xfrm>
                <a:off x="5834063" y="3322638"/>
                <a:ext cx="44450" cy="61913"/>
              </a:xfrm>
              <a:custGeom>
                <a:avLst/>
                <a:gdLst>
                  <a:gd name="T0" fmla="*/ 10 w 20"/>
                  <a:gd name="T1" fmla="*/ 28 h 28"/>
                  <a:gd name="T2" fmla="*/ 0 w 20"/>
                  <a:gd name="T3" fmla="*/ 15 h 28"/>
                  <a:gd name="T4" fmla="*/ 3 w 20"/>
                  <a:gd name="T5" fmla="*/ 4 h 28"/>
                  <a:gd name="T6" fmla="*/ 10 w 20"/>
                  <a:gd name="T7" fmla="*/ 0 h 28"/>
                  <a:gd name="T8" fmla="*/ 20 w 20"/>
                  <a:gd name="T9" fmla="*/ 14 h 28"/>
                  <a:gd name="T10" fmla="*/ 17 w 20"/>
                  <a:gd name="T11" fmla="*/ 25 h 28"/>
                  <a:gd name="T12" fmla="*/ 10 w 20"/>
                  <a:gd name="T13" fmla="*/ 28 h 28"/>
                  <a:gd name="T14" fmla="*/ 10 w 20"/>
                  <a:gd name="T15" fmla="*/ 4 h 28"/>
                  <a:gd name="T16" fmla="*/ 6 w 20"/>
                  <a:gd name="T17" fmla="*/ 15 h 28"/>
                  <a:gd name="T18" fmla="*/ 10 w 20"/>
                  <a:gd name="T19" fmla="*/ 24 h 28"/>
                  <a:gd name="T20" fmla="*/ 13 w 20"/>
                  <a:gd name="T21" fmla="*/ 14 h 28"/>
                  <a:gd name="T22" fmla="*/ 10 w 20"/>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8"/>
                      <a:pt x="0" y="24"/>
                      <a:pt x="0" y="15"/>
                    </a:cubicBezTo>
                    <a:cubicBezTo>
                      <a:pt x="0" y="10"/>
                      <a:pt x="1" y="6"/>
                      <a:pt x="3" y="4"/>
                    </a:cubicBezTo>
                    <a:cubicBezTo>
                      <a:pt x="5" y="1"/>
                      <a:pt x="7" y="0"/>
                      <a:pt x="10" y="0"/>
                    </a:cubicBezTo>
                    <a:cubicBezTo>
                      <a:pt x="17" y="0"/>
                      <a:pt x="20" y="4"/>
                      <a:pt x="20" y="14"/>
                    </a:cubicBezTo>
                    <a:cubicBezTo>
                      <a:pt x="20" y="18"/>
                      <a:pt x="19" y="22"/>
                      <a:pt x="17" y="25"/>
                    </a:cubicBezTo>
                    <a:cubicBezTo>
                      <a:pt x="16" y="27"/>
                      <a:pt x="13" y="28"/>
                      <a:pt x="10" y="28"/>
                    </a:cubicBezTo>
                    <a:close/>
                    <a:moveTo>
                      <a:pt x="10" y="4"/>
                    </a:moveTo>
                    <a:cubicBezTo>
                      <a:pt x="8" y="4"/>
                      <a:pt x="6" y="8"/>
                      <a:pt x="6" y="15"/>
                    </a:cubicBezTo>
                    <a:cubicBezTo>
                      <a:pt x="6" y="20"/>
                      <a:pt x="8"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187"/>
              <p:cNvSpPr>
                <a:spLocks noEditPoints="1"/>
              </p:cNvSpPr>
              <p:nvPr/>
            </p:nvSpPr>
            <p:spPr bwMode="auto">
              <a:xfrm>
                <a:off x="5883275" y="3322638"/>
                <a:ext cx="41275" cy="61913"/>
              </a:xfrm>
              <a:custGeom>
                <a:avLst/>
                <a:gdLst>
                  <a:gd name="T0" fmla="*/ 10 w 19"/>
                  <a:gd name="T1" fmla="*/ 28 h 28"/>
                  <a:gd name="T2" fmla="*/ 0 w 19"/>
                  <a:gd name="T3" fmla="*/ 15 h 28"/>
                  <a:gd name="T4" fmla="*/ 2 w 19"/>
                  <a:gd name="T5" fmla="*/ 3 h 28"/>
                  <a:gd name="T6" fmla="*/ 10 w 19"/>
                  <a:gd name="T7" fmla="*/ 0 h 28"/>
                  <a:gd name="T8" fmla="*/ 19 w 19"/>
                  <a:gd name="T9" fmla="*/ 14 h 28"/>
                  <a:gd name="T10" fmla="*/ 17 w 19"/>
                  <a:gd name="T11" fmla="*/ 25 h 28"/>
                  <a:gd name="T12" fmla="*/ 10 w 19"/>
                  <a:gd name="T13" fmla="*/ 28 h 28"/>
                  <a:gd name="T14" fmla="*/ 10 w 19"/>
                  <a:gd name="T15" fmla="*/ 4 h 28"/>
                  <a:gd name="T16" fmla="*/ 6 w 19"/>
                  <a:gd name="T17" fmla="*/ 14 h 28"/>
                  <a:gd name="T18" fmla="*/ 10 w 19"/>
                  <a:gd name="T19" fmla="*/ 24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9"/>
                      <a:pt x="1" y="6"/>
                      <a:pt x="2" y="3"/>
                    </a:cubicBezTo>
                    <a:cubicBezTo>
                      <a:pt x="4" y="1"/>
                      <a:pt x="7" y="0"/>
                      <a:pt x="10" y="0"/>
                    </a:cubicBezTo>
                    <a:cubicBezTo>
                      <a:pt x="16" y="0"/>
                      <a:pt x="19" y="4"/>
                      <a:pt x="19" y="14"/>
                    </a:cubicBezTo>
                    <a:cubicBezTo>
                      <a:pt x="19" y="18"/>
                      <a:pt x="19" y="22"/>
                      <a:pt x="17" y="25"/>
                    </a:cubicBezTo>
                    <a:cubicBezTo>
                      <a:pt x="15" y="27"/>
                      <a:pt x="13" y="28"/>
                      <a:pt x="10" y="28"/>
                    </a:cubicBezTo>
                    <a:close/>
                    <a:moveTo>
                      <a:pt x="10" y="4"/>
                    </a:moveTo>
                    <a:cubicBezTo>
                      <a:pt x="7" y="4"/>
                      <a:pt x="6" y="8"/>
                      <a:pt x="6" y="14"/>
                    </a:cubicBezTo>
                    <a:cubicBezTo>
                      <a:pt x="6" y="20"/>
                      <a:pt x="7" y="24"/>
                      <a:pt x="10" y="24"/>
                    </a:cubicBezTo>
                    <a:cubicBezTo>
                      <a:pt x="12" y="24"/>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188"/>
              <p:cNvSpPr>
                <a:spLocks/>
              </p:cNvSpPr>
              <p:nvPr/>
            </p:nvSpPr>
            <p:spPr bwMode="auto">
              <a:xfrm>
                <a:off x="5935663" y="3319463"/>
                <a:ext cx="26988" cy="65088"/>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4 w 12"/>
                  <a:gd name="T11" fmla="*/ 9 h 29"/>
                  <a:gd name="T12" fmla="*/ 2 w 12"/>
                  <a:gd name="T13" fmla="*/ 9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10" y="29"/>
                      <a:pt x="8" y="29"/>
                      <a:pt x="6" y="29"/>
                    </a:cubicBezTo>
                    <a:cubicBezTo>
                      <a:pt x="6" y="20"/>
                      <a:pt x="6" y="16"/>
                      <a:pt x="6" y="7"/>
                    </a:cubicBezTo>
                    <a:cubicBezTo>
                      <a:pt x="6" y="7"/>
                      <a:pt x="6" y="8"/>
                      <a:pt x="5" y="8"/>
                    </a:cubicBezTo>
                    <a:cubicBezTo>
                      <a:pt x="5" y="8"/>
                      <a:pt x="4" y="9"/>
                      <a:pt x="4" y="9"/>
                    </a:cubicBezTo>
                    <a:cubicBezTo>
                      <a:pt x="3" y="9"/>
                      <a:pt x="2" y="9"/>
                      <a:pt x="2" y="9"/>
                    </a:cubicBezTo>
                    <a:cubicBezTo>
                      <a:pt x="1" y="9"/>
                      <a:pt x="1" y="10"/>
                      <a:pt x="0" y="10"/>
                    </a:cubicBezTo>
                    <a:cubicBezTo>
                      <a:pt x="0" y="8"/>
                      <a:pt x="0" y="7"/>
                      <a:pt x="0" y="5"/>
                    </a:cubicBezTo>
                    <a:cubicBezTo>
                      <a:pt x="2" y="4"/>
                      <a:pt x="4"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189"/>
              <p:cNvSpPr>
                <a:spLocks noEditPoints="1"/>
              </p:cNvSpPr>
              <p:nvPr/>
            </p:nvSpPr>
            <p:spPr bwMode="auto">
              <a:xfrm>
                <a:off x="5351463" y="3408363"/>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10"/>
                      <a:pt x="1" y="6"/>
                      <a:pt x="3" y="3"/>
                    </a:cubicBezTo>
                    <a:cubicBezTo>
                      <a:pt x="5" y="1"/>
                      <a:pt x="7" y="0"/>
                      <a:pt x="10" y="0"/>
                    </a:cubicBezTo>
                    <a:cubicBezTo>
                      <a:pt x="17" y="0"/>
                      <a:pt x="20" y="4"/>
                      <a:pt x="20" y="13"/>
                    </a:cubicBezTo>
                    <a:cubicBezTo>
                      <a:pt x="20" y="18"/>
                      <a:pt x="19" y="21"/>
                      <a:pt x="17" y="24"/>
                    </a:cubicBezTo>
                    <a:cubicBezTo>
                      <a:pt x="16" y="26"/>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1" name="Freeform 190"/>
              <p:cNvSpPr>
                <a:spLocks noEditPoints="1"/>
              </p:cNvSpPr>
              <p:nvPr/>
            </p:nvSpPr>
            <p:spPr bwMode="auto">
              <a:xfrm>
                <a:off x="5400675" y="3408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10"/>
                      <a:pt x="1" y="6"/>
                      <a:pt x="3" y="3"/>
                    </a:cubicBezTo>
                    <a:cubicBezTo>
                      <a:pt x="4" y="1"/>
                      <a:pt x="7" y="0"/>
                      <a:pt x="10" y="0"/>
                    </a:cubicBezTo>
                    <a:cubicBezTo>
                      <a:pt x="16" y="0"/>
                      <a:pt x="19" y="4"/>
                      <a:pt x="19" y="13"/>
                    </a:cubicBezTo>
                    <a:cubicBezTo>
                      <a:pt x="19" y="18"/>
                      <a:pt x="18" y="21"/>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2" name="Freeform 191"/>
              <p:cNvSpPr>
                <a:spLocks noEditPoints="1"/>
              </p:cNvSpPr>
              <p:nvPr/>
            </p:nvSpPr>
            <p:spPr bwMode="auto">
              <a:xfrm>
                <a:off x="5449888"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1"/>
                      <a:pt x="16" y="24"/>
                    </a:cubicBezTo>
                    <a:cubicBezTo>
                      <a:pt x="15" y="26"/>
                      <a:pt x="12" y="27"/>
                      <a:pt x="9" y="27"/>
                    </a:cubicBezTo>
                    <a:close/>
                    <a:moveTo>
                      <a:pt x="10" y="4"/>
                    </a:moveTo>
                    <a:cubicBezTo>
                      <a:pt x="7" y="4"/>
                      <a:pt x="6" y="8"/>
                      <a:pt x="6" y="14"/>
                    </a:cubicBezTo>
                    <a:cubicBezTo>
                      <a:pt x="6" y="20"/>
                      <a:pt x="7"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3" name="Freeform 192"/>
              <p:cNvSpPr>
                <a:spLocks noEditPoints="1"/>
              </p:cNvSpPr>
              <p:nvPr/>
            </p:nvSpPr>
            <p:spPr bwMode="auto">
              <a:xfrm>
                <a:off x="5499100" y="3408363"/>
                <a:ext cx="41275" cy="60325"/>
              </a:xfrm>
              <a:custGeom>
                <a:avLst/>
                <a:gdLst>
                  <a:gd name="T0" fmla="*/ 9 w 19"/>
                  <a:gd name="T1" fmla="*/ 27 h 27"/>
                  <a:gd name="T2" fmla="*/ 0 w 19"/>
                  <a:gd name="T3" fmla="*/ 14 h 27"/>
                  <a:gd name="T4" fmla="*/ 2 w 19"/>
                  <a:gd name="T5" fmla="*/ 3 h 27"/>
                  <a:gd name="T6" fmla="*/ 10 w 19"/>
                  <a:gd name="T7" fmla="*/ 0 h 27"/>
                  <a:gd name="T8" fmla="*/ 19 w 19"/>
                  <a:gd name="T9" fmla="*/ 13 h 27"/>
                  <a:gd name="T10" fmla="*/ 16 w 19"/>
                  <a:gd name="T11" fmla="*/ 24 h 27"/>
                  <a:gd name="T12" fmla="*/ 9 w 19"/>
                  <a:gd name="T13" fmla="*/ 27 h 27"/>
                  <a:gd name="T14" fmla="*/ 9 w 19"/>
                  <a:gd name="T15" fmla="*/ 4 h 27"/>
                  <a:gd name="T16" fmla="*/ 5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2" y="3"/>
                    </a:cubicBezTo>
                    <a:cubicBezTo>
                      <a:pt x="4" y="1"/>
                      <a:pt x="6" y="0"/>
                      <a:pt x="10" y="0"/>
                    </a:cubicBezTo>
                    <a:cubicBezTo>
                      <a:pt x="16" y="0"/>
                      <a:pt x="19" y="4"/>
                      <a:pt x="19" y="13"/>
                    </a:cubicBezTo>
                    <a:cubicBezTo>
                      <a:pt x="19" y="18"/>
                      <a:pt x="18" y="22"/>
                      <a:pt x="16" y="24"/>
                    </a:cubicBezTo>
                    <a:cubicBezTo>
                      <a:pt x="15" y="26"/>
                      <a:pt x="12" y="27"/>
                      <a:pt x="9" y="27"/>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4" name="Freeform 193"/>
              <p:cNvSpPr>
                <a:spLocks/>
              </p:cNvSpPr>
              <p:nvPr/>
            </p:nvSpPr>
            <p:spPr bwMode="auto">
              <a:xfrm>
                <a:off x="5551488" y="3408363"/>
                <a:ext cx="25400" cy="60325"/>
              </a:xfrm>
              <a:custGeom>
                <a:avLst/>
                <a:gdLst>
                  <a:gd name="T0" fmla="*/ 11 w 11"/>
                  <a:gd name="T1" fmla="*/ 0 h 27"/>
                  <a:gd name="T2" fmla="*/ 11 w 11"/>
                  <a:gd name="T3" fmla="*/ 27 h 27"/>
                  <a:gd name="T4" fmla="*/ 6 w 11"/>
                  <a:gd name="T5" fmla="*/ 27 h 27"/>
                  <a:gd name="T6" fmla="*/ 6 w 11"/>
                  <a:gd name="T7" fmla="*/ 7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6"/>
                      <a:pt x="11" y="27"/>
                    </a:cubicBezTo>
                    <a:cubicBezTo>
                      <a:pt x="9" y="27"/>
                      <a:pt x="8" y="27"/>
                      <a:pt x="6" y="27"/>
                    </a:cubicBezTo>
                    <a:cubicBezTo>
                      <a:pt x="6" y="19"/>
                      <a:pt x="6" y="14"/>
                      <a:pt x="6" y="7"/>
                    </a:cubicBezTo>
                    <a:cubicBezTo>
                      <a:pt x="6" y="7"/>
                      <a:pt x="5" y="7"/>
                      <a:pt x="4" y="7"/>
                    </a:cubicBezTo>
                    <a:cubicBezTo>
                      <a:pt x="4" y="8"/>
                      <a:pt x="3" y="8"/>
                      <a:pt x="3" y="8"/>
                    </a:cubicBezTo>
                    <a:cubicBezTo>
                      <a:pt x="2" y="8"/>
                      <a:pt x="2" y="8"/>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5" name="Freeform 194"/>
              <p:cNvSpPr>
                <a:spLocks noEditPoints="1"/>
              </p:cNvSpPr>
              <p:nvPr/>
            </p:nvSpPr>
            <p:spPr bwMode="auto">
              <a:xfrm>
                <a:off x="5594350" y="3408363"/>
                <a:ext cx="41275" cy="60325"/>
              </a:xfrm>
              <a:custGeom>
                <a:avLst/>
                <a:gdLst>
                  <a:gd name="T0" fmla="*/ 9 w 19"/>
                  <a:gd name="T1" fmla="*/ 27 h 27"/>
                  <a:gd name="T2" fmla="*/ 0 w 19"/>
                  <a:gd name="T3" fmla="*/ 14 h 27"/>
                  <a:gd name="T4" fmla="*/ 3 w 19"/>
                  <a:gd name="T5" fmla="*/ 3 h 27"/>
                  <a:gd name="T6" fmla="*/ 10 w 19"/>
                  <a:gd name="T7" fmla="*/ 0 h 27"/>
                  <a:gd name="T8" fmla="*/ 19 w 19"/>
                  <a:gd name="T9" fmla="*/ 13 h 27"/>
                  <a:gd name="T10" fmla="*/ 17 w 19"/>
                  <a:gd name="T11" fmla="*/ 24 h 27"/>
                  <a:gd name="T12" fmla="*/ 9 w 19"/>
                  <a:gd name="T13" fmla="*/ 27 h 27"/>
                  <a:gd name="T14" fmla="*/ 9 w 19"/>
                  <a:gd name="T15" fmla="*/ 4 h 27"/>
                  <a:gd name="T16" fmla="*/ 6 w 19"/>
                  <a:gd name="T17" fmla="*/ 14 h 27"/>
                  <a:gd name="T18" fmla="*/ 9 w 19"/>
                  <a:gd name="T19" fmla="*/ 23 h 27"/>
                  <a:gd name="T20" fmla="*/ 13 w 19"/>
                  <a:gd name="T21" fmla="*/ 14 h 27"/>
                  <a:gd name="T22" fmla="*/ 9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9" y="27"/>
                    </a:moveTo>
                    <a:cubicBezTo>
                      <a:pt x="3" y="27"/>
                      <a:pt x="0" y="23"/>
                      <a:pt x="0" y="14"/>
                    </a:cubicBezTo>
                    <a:cubicBezTo>
                      <a:pt x="0" y="10"/>
                      <a:pt x="1" y="6"/>
                      <a:pt x="3" y="3"/>
                    </a:cubicBezTo>
                    <a:cubicBezTo>
                      <a:pt x="4" y="1"/>
                      <a:pt x="7" y="0"/>
                      <a:pt x="10" y="0"/>
                    </a:cubicBezTo>
                    <a:cubicBezTo>
                      <a:pt x="16" y="0"/>
                      <a:pt x="19" y="4"/>
                      <a:pt x="19" y="13"/>
                    </a:cubicBezTo>
                    <a:cubicBezTo>
                      <a:pt x="19" y="18"/>
                      <a:pt x="18" y="22"/>
                      <a:pt x="17" y="24"/>
                    </a:cubicBezTo>
                    <a:cubicBezTo>
                      <a:pt x="15" y="26"/>
                      <a:pt x="13" y="27"/>
                      <a:pt x="9" y="27"/>
                    </a:cubicBezTo>
                    <a:close/>
                    <a:moveTo>
                      <a:pt x="9" y="4"/>
                    </a:moveTo>
                    <a:cubicBezTo>
                      <a:pt x="7" y="4"/>
                      <a:pt x="6" y="8"/>
                      <a:pt x="6" y="14"/>
                    </a:cubicBezTo>
                    <a:cubicBezTo>
                      <a:pt x="6"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6" name="Freeform 195"/>
              <p:cNvSpPr>
                <a:spLocks noEditPoints="1"/>
              </p:cNvSpPr>
              <p:nvPr/>
            </p:nvSpPr>
            <p:spPr bwMode="auto">
              <a:xfrm>
                <a:off x="5640388" y="3408363"/>
                <a:ext cx="44450" cy="63500"/>
              </a:xfrm>
              <a:custGeom>
                <a:avLst/>
                <a:gdLst>
                  <a:gd name="T0" fmla="*/ 10 w 20"/>
                  <a:gd name="T1" fmla="*/ 28 h 28"/>
                  <a:gd name="T2" fmla="*/ 0 w 20"/>
                  <a:gd name="T3" fmla="*/ 14 h 28"/>
                  <a:gd name="T4" fmla="*/ 3 w 20"/>
                  <a:gd name="T5" fmla="*/ 3 h 28"/>
                  <a:gd name="T6" fmla="*/ 10 w 20"/>
                  <a:gd name="T7" fmla="*/ 0 h 28"/>
                  <a:gd name="T8" fmla="*/ 20 w 20"/>
                  <a:gd name="T9" fmla="*/ 13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4" y="28"/>
                      <a:pt x="0" y="23"/>
                      <a:pt x="0" y="14"/>
                    </a:cubicBezTo>
                    <a:cubicBezTo>
                      <a:pt x="0" y="10"/>
                      <a:pt x="1" y="6"/>
                      <a:pt x="3" y="3"/>
                    </a:cubicBezTo>
                    <a:cubicBezTo>
                      <a:pt x="5" y="1"/>
                      <a:pt x="7" y="0"/>
                      <a:pt x="10" y="0"/>
                    </a:cubicBezTo>
                    <a:cubicBezTo>
                      <a:pt x="17" y="0"/>
                      <a:pt x="20" y="5"/>
                      <a:pt x="20" y="13"/>
                    </a:cubicBezTo>
                    <a:cubicBezTo>
                      <a:pt x="20" y="18"/>
                      <a:pt x="19" y="22"/>
                      <a:pt x="17" y="24"/>
                    </a:cubicBezTo>
                    <a:cubicBezTo>
                      <a:pt x="16" y="27"/>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7" name="Freeform 196"/>
              <p:cNvSpPr>
                <a:spLocks/>
              </p:cNvSpPr>
              <p:nvPr/>
            </p:nvSpPr>
            <p:spPr bwMode="auto">
              <a:xfrm>
                <a:off x="5695950" y="3408363"/>
                <a:ext cx="26988" cy="60325"/>
              </a:xfrm>
              <a:custGeom>
                <a:avLst/>
                <a:gdLst>
                  <a:gd name="T0" fmla="*/ 12 w 12"/>
                  <a:gd name="T1" fmla="*/ 0 h 27"/>
                  <a:gd name="T2" fmla="*/ 12 w 12"/>
                  <a:gd name="T3" fmla="*/ 27 h 27"/>
                  <a:gd name="T4" fmla="*/ 6 w 12"/>
                  <a:gd name="T5" fmla="*/ 27 h 27"/>
                  <a:gd name="T6" fmla="*/ 6 w 12"/>
                  <a:gd name="T7" fmla="*/ 7 h 27"/>
                  <a:gd name="T8" fmla="*/ 4 w 12"/>
                  <a:gd name="T9" fmla="*/ 7 h 27"/>
                  <a:gd name="T10" fmla="*/ 3 w 12"/>
                  <a:gd name="T11" fmla="*/ 8 h 27"/>
                  <a:gd name="T12" fmla="*/ 2 w 12"/>
                  <a:gd name="T13" fmla="*/ 9 h 27"/>
                  <a:gd name="T14" fmla="*/ 0 w 12"/>
                  <a:gd name="T15" fmla="*/ 9 h 27"/>
                  <a:gd name="T16" fmla="*/ 0 w 12"/>
                  <a:gd name="T17" fmla="*/ 4 h 27"/>
                  <a:gd name="T18" fmla="*/ 4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9" y="27"/>
                      <a:pt x="8" y="27"/>
                      <a:pt x="6" y="27"/>
                    </a:cubicBezTo>
                    <a:cubicBezTo>
                      <a:pt x="6" y="19"/>
                      <a:pt x="6" y="15"/>
                      <a:pt x="6" y="7"/>
                    </a:cubicBezTo>
                    <a:cubicBezTo>
                      <a:pt x="5" y="7"/>
                      <a:pt x="5" y="7"/>
                      <a:pt x="4" y="7"/>
                    </a:cubicBezTo>
                    <a:cubicBezTo>
                      <a:pt x="4" y="8"/>
                      <a:pt x="4" y="8"/>
                      <a:pt x="3" y="8"/>
                    </a:cubicBezTo>
                    <a:cubicBezTo>
                      <a:pt x="3" y="8"/>
                      <a:pt x="2" y="8"/>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197"/>
              <p:cNvSpPr>
                <a:spLocks/>
              </p:cNvSpPr>
              <p:nvPr/>
            </p:nvSpPr>
            <p:spPr bwMode="auto">
              <a:xfrm>
                <a:off x="5743575" y="3408363"/>
                <a:ext cx="25400" cy="60325"/>
              </a:xfrm>
              <a:custGeom>
                <a:avLst/>
                <a:gdLst>
                  <a:gd name="T0" fmla="*/ 12 w 12"/>
                  <a:gd name="T1" fmla="*/ 0 h 27"/>
                  <a:gd name="T2" fmla="*/ 12 w 12"/>
                  <a:gd name="T3" fmla="*/ 27 h 27"/>
                  <a:gd name="T4" fmla="*/ 6 w 12"/>
                  <a:gd name="T5" fmla="*/ 27 h 27"/>
                  <a:gd name="T6" fmla="*/ 6 w 12"/>
                  <a:gd name="T7" fmla="*/ 7 h 27"/>
                  <a:gd name="T8" fmla="*/ 5 w 12"/>
                  <a:gd name="T9" fmla="*/ 7 h 27"/>
                  <a:gd name="T10" fmla="*/ 4 w 12"/>
                  <a:gd name="T11" fmla="*/ 8 h 27"/>
                  <a:gd name="T12" fmla="*/ 2 w 12"/>
                  <a:gd name="T13" fmla="*/ 9 h 27"/>
                  <a:gd name="T14" fmla="*/ 0 w 12"/>
                  <a:gd name="T15" fmla="*/ 9 h 27"/>
                  <a:gd name="T16" fmla="*/ 0 w 12"/>
                  <a:gd name="T17" fmla="*/ 4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6"/>
                      <a:pt x="12" y="27"/>
                    </a:cubicBezTo>
                    <a:cubicBezTo>
                      <a:pt x="10" y="27"/>
                      <a:pt x="8" y="27"/>
                      <a:pt x="6" y="27"/>
                    </a:cubicBezTo>
                    <a:cubicBezTo>
                      <a:pt x="6" y="19"/>
                      <a:pt x="6" y="15"/>
                      <a:pt x="6" y="7"/>
                    </a:cubicBezTo>
                    <a:cubicBezTo>
                      <a:pt x="6" y="7"/>
                      <a:pt x="6" y="7"/>
                      <a:pt x="5" y="7"/>
                    </a:cubicBezTo>
                    <a:cubicBezTo>
                      <a:pt x="5" y="8"/>
                      <a:pt x="4" y="8"/>
                      <a:pt x="4" y="8"/>
                    </a:cubicBezTo>
                    <a:cubicBezTo>
                      <a:pt x="3" y="8"/>
                      <a:pt x="3" y="8"/>
                      <a:pt x="2" y="9"/>
                    </a:cubicBezTo>
                    <a:cubicBezTo>
                      <a:pt x="2" y="9"/>
                      <a:pt x="1" y="9"/>
                      <a:pt x="0" y="9"/>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Freeform 198"/>
              <p:cNvSpPr>
                <a:spLocks noEditPoints="1"/>
              </p:cNvSpPr>
              <p:nvPr/>
            </p:nvSpPr>
            <p:spPr bwMode="auto">
              <a:xfrm>
                <a:off x="5786438" y="3408363"/>
                <a:ext cx="42863" cy="63500"/>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7 w 19"/>
                  <a:gd name="T11" fmla="*/ 24 h 28"/>
                  <a:gd name="T12" fmla="*/ 9 w 19"/>
                  <a:gd name="T13" fmla="*/ 28 h 28"/>
                  <a:gd name="T14" fmla="*/ 9 w 19"/>
                  <a:gd name="T15" fmla="*/ 5 h 28"/>
                  <a:gd name="T16" fmla="*/ 6 w 19"/>
                  <a:gd name="T17" fmla="*/ 14 h 28"/>
                  <a:gd name="T18" fmla="*/ 9 w 19"/>
                  <a:gd name="T19" fmla="*/ 23 h 28"/>
                  <a:gd name="T20" fmla="*/ 13 w 19"/>
                  <a:gd name="T21" fmla="*/ 14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0" y="6"/>
                      <a:pt x="2" y="3"/>
                    </a:cubicBezTo>
                    <a:cubicBezTo>
                      <a:pt x="4" y="1"/>
                      <a:pt x="7" y="0"/>
                      <a:pt x="10" y="0"/>
                    </a:cubicBezTo>
                    <a:cubicBezTo>
                      <a:pt x="16" y="0"/>
                      <a:pt x="19" y="5"/>
                      <a:pt x="19" y="14"/>
                    </a:cubicBezTo>
                    <a:cubicBezTo>
                      <a:pt x="19" y="19"/>
                      <a:pt x="18" y="22"/>
                      <a:pt x="17" y="24"/>
                    </a:cubicBezTo>
                    <a:cubicBezTo>
                      <a:pt x="14" y="27"/>
                      <a:pt x="12" y="28"/>
                      <a:pt x="9" y="28"/>
                    </a:cubicBezTo>
                    <a:close/>
                    <a:moveTo>
                      <a:pt x="9" y="5"/>
                    </a:moveTo>
                    <a:cubicBezTo>
                      <a:pt x="7" y="5"/>
                      <a:pt x="6" y="8"/>
                      <a:pt x="6" y="14"/>
                    </a:cubicBezTo>
                    <a:cubicBezTo>
                      <a:pt x="6" y="20"/>
                      <a:pt x="7" y="23"/>
                      <a:pt x="9" y="23"/>
                    </a:cubicBezTo>
                    <a:cubicBezTo>
                      <a:pt x="12" y="23"/>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199"/>
              <p:cNvSpPr>
                <a:spLocks/>
              </p:cNvSpPr>
              <p:nvPr/>
            </p:nvSpPr>
            <p:spPr bwMode="auto">
              <a:xfrm>
                <a:off x="5840413" y="3408363"/>
                <a:ext cx="23813" cy="63500"/>
              </a:xfrm>
              <a:custGeom>
                <a:avLst/>
                <a:gdLst>
                  <a:gd name="T0" fmla="*/ 11 w 11"/>
                  <a:gd name="T1" fmla="*/ 0 h 28"/>
                  <a:gd name="T2" fmla="*/ 11 w 11"/>
                  <a:gd name="T3" fmla="*/ 28 h 28"/>
                  <a:gd name="T4" fmla="*/ 6 w 11"/>
                  <a:gd name="T5" fmla="*/ 28 h 28"/>
                  <a:gd name="T6" fmla="*/ 6 w 11"/>
                  <a:gd name="T7" fmla="*/ 7 h 28"/>
                  <a:gd name="T8" fmla="*/ 5 w 11"/>
                  <a:gd name="T9" fmla="*/ 7 h 28"/>
                  <a:gd name="T10" fmla="*/ 3 w 11"/>
                  <a:gd name="T11" fmla="*/ 8 h 28"/>
                  <a:gd name="T12" fmla="*/ 1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6" y="28"/>
                    </a:cubicBezTo>
                    <a:cubicBezTo>
                      <a:pt x="6" y="19"/>
                      <a:pt x="6" y="15"/>
                      <a:pt x="6" y="7"/>
                    </a:cubicBezTo>
                    <a:cubicBezTo>
                      <a:pt x="5" y="7"/>
                      <a:pt x="5" y="7"/>
                      <a:pt x="5" y="7"/>
                    </a:cubicBezTo>
                    <a:cubicBezTo>
                      <a:pt x="4" y="8"/>
                      <a:pt x="3" y="8"/>
                      <a:pt x="3" y="8"/>
                    </a:cubicBezTo>
                    <a:cubicBezTo>
                      <a:pt x="2" y="8"/>
                      <a:pt x="2" y="9"/>
                      <a:pt x="1" y="9"/>
                    </a:cubicBezTo>
                    <a:cubicBezTo>
                      <a:pt x="1" y="9"/>
                      <a:pt x="0" y="9"/>
                      <a:pt x="0" y="9"/>
                    </a:cubicBezTo>
                    <a:cubicBezTo>
                      <a:pt x="0" y="7"/>
                      <a:pt x="0" y="6"/>
                      <a:pt x="0" y="4"/>
                    </a:cubicBezTo>
                    <a:cubicBezTo>
                      <a:pt x="1" y="4"/>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Freeform 200"/>
              <p:cNvSpPr>
                <a:spLocks/>
              </p:cNvSpPr>
              <p:nvPr/>
            </p:nvSpPr>
            <p:spPr bwMode="auto">
              <a:xfrm>
                <a:off x="5889625" y="3408363"/>
                <a:ext cx="23813" cy="63500"/>
              </a:xfrm>
              <a:custGeom>
                <a:avLst/>
                <a:gdLst>
                  <a:gd name="T0" fmla="*/ 11 w 11"/>
                  <a:gd name="T1" fmla="*/ 0 h 28"/>
                  <a:gd name="T2" fmla="*/ 11 w 11"/>
                  <a:gd name="T3" fmla="*/ 28 h 28"/>
                  <a:gd name="T4" fmla="*/ 5 w 11"/>
                  <a:gd name="T5" fmla="*/ 28 h 28"/>
                  <a:gd name="T6" fmla="*/ 5 w 11"/>
                  <a:gd name="T7" fmla="*/ 7 h 28"/>
                  <a:gd name="T8" fmla="*/ 4 w 11"/>
                  <a:gd name="T9" fmla="*/ 7 h 28"/>
                  <a:gd name="T10" fmla="*/ 3 w 11"/>
                  <a:gd name="T11" fmla="*/ 8 h 28"/>
                  <a:gd name="T12" fmla="*/ 2 w 11"/>
                  <a:gd name="T13" fmla="*/ 9 h 28"/>
                  <a:gd name="T14" fmla="*/ 0 w 11"/>
                  <a:gd name="T15" fmla="*/ 9 h 28"/>
                  <a:gd name="T16" fmla="*/ 0 w 11"/>
                  <a:gd name="T17" fmla="*/ 4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1"/>
                      <a:pt x="11" y="17"/>
                      <a:pt x="11" y="28"/>
                    </a:cubicBezTo>
                    <a:cubicBezTo>
                      <a:pt x="9" y="28"/>
                      <a:pt x="8" y="28"/>
                      <a:pt x="5" y="28"/>
                    </a:cubicBezTo>
                    <a:cubicBezTo>
                      <a:pt x="5" y="19"/>
                      <a:pt x="5" y="15"/>
                      <a:pt x="5" y="7"/>
                    </a:cubicBezTo>
                    <a:cubicBezTo>
                      <a:pt x="5" y="7"/>
                      <a:pt x="5" y="7"/>
                      <a:pt x="4" y="7"/>
                    </a:cubicBezTo>
                    <a:cubicBezTo>
                      <a:pt x="4" y="8"/>
                      <a:pt x="4" y="8"/>
                      <a:pt x="3" y="8"/>
                    </a:cubicBezTo>
                    <a:cubicBezTo>
                      <a:pt x="3" y="8"/>
                      <a:pt x="2" y="9"/>
                      <a:pt x="2" y="9"/>
                    </a:cubicBezTo>
                    <a:cubicBezTo>
                      <a:pt x="1" y="9"/>
                      <a:pt x="0" y="9"/>
                      <a:pt x="0" y="9"/>
                    </a:cubicBezTo>
                    <a:cubicBezTo>
                      <a:pt x="0" y="7"/>
                      <a:pt x="0" y="6"/>
                      <a:pt x="0" y="4"/>
                    </a:cubicBezTo>
                    <a:cubicBezTo>
                      <a:pt x="2" y="4"/>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201"/>
              <p:cNvSpPr>
                <a:spLocks noEditPoints="1"/>
              </p:cNvSpPr>
              <p:nvPr/>
            </p:nvSpPr>
            <p:spPr bwMode="auto">
              <a:xfrm>
                <a:off x="5930900" y="3408363"/>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4 h 29"/>
                  <a:gd name="T12" fmla="*/ 9 w 19"/>
                  <a:gd name="T13" fmla="*/ 29 h 29"/>
                  <a:gd name="T14" fmla="*/ 10 w 19"/>
                  <a:gd name="T15" fmla="*/ 4 h 29"/>
                  <a:gd name="T16" fmla="*/ 5 w 19"/>
                  <a:gd name="T17" fmla="*/ 14 h 29"/>
                  <a:gd name="T18" fmla="*/ 10 w 19"/>
                  <a:gd name="T19" fmla="*/ 24 h 29"/>
                  <a:gd name="T20" fmla="*/ 13 w 19"/>
                  <a:gd name="T21" fmla="*/ 14 h 29"/>
                  <a:gd name="T22" fmla="*/ 10 w 19"/>
                  <a:gd name="T23"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2" y="3"/>
                    </a:cubicBezTo>
                    <a:cubicBezTo>
                      <a:pt x="4" y="1"/>
                      <a:pt x="7" y="0"/>
                      <a:pt x="10" y="0"/>
                    </a:cubicBezTo>
                    <a:cubicBezTo>
                      <a:pt x="16" y="0"/>
                      <a:pt x="19" y="4"/>
                      <a:pt x="19" y="14"/>
                    </a:cubicBezTo>
                    <a:cubicBezTo>
                      <a:pt x="19" y="19"/>
                      <a:pt x="18" y="22"/>
                      <a:pt x="16" y="24"/>
                    </a:cubicBezTo>
                    <a:cubicBezTo>
                      <a:pt x="15" y="27"/>
                      <a:pt x="12" y="29"/>
                      <a:pt x="9" y="29"/>
                    </a:cubicBezTo>
                    <a:close/>
                    <a:moveTo>
                      <a:pt x="10" y="4"/>
                    </a:moveTo>
                    <a:cubicBezTo>
                      <a:pt x="7" y="4"/>
                      <a:pt x="5" y="8"/>
                      <a:pt x="5" y="14"/>
                    </a:cubicBezTo>
                    <a:cubicBezTo>
                      <a:pt x="5" y="20"/>
                      <a:pt x="7" y="24"/>
                      <a:pt x="10" y="24"/>
                    </a:cubicBezTo>
                    <a:cubicBezTo>
                      <a:pt x="12" y="24"/>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202"/>
              <p:cNvSpPr>
                <a:spLocks/>
              </p:cNvSpPr>
              <p:nvPr/>
            </p:nvSpPr>
            <p:spPr bwMode="auto">
              <a:xfrm>
                <a:off x="5360988" y="3494088"/>
                <a:ext cx="22225" cy="58738"/>
              </a:xfrm>
              <a:custGeom>
                <a:avLst/>
                <a:gdLst>
                  <a:gd name="T0" fmla="*/ 10 w 10"/>
                  <a:gd name="T1" fmla="*/ 0 h 27"/>
                  <a:gd name="T2" fmla="*/ 10 w 10"/>
                  <a:gd name="T3" fmla="*/ 27 h 27"/>
                  <a:gd name="T4" fmla="*/ 5 w 10"/>
                  <a:gd name="T5" fmla="*/ 27 h 27"/>
                  <a:gd name="T6" fmla="*/ 5 w 10"/>
                  <a:gd name="T7" fmla="*/ 6 h 27"/>
                  <a:gd name="T8" fmla="*/ 4 w 10"/>
                  <a:gd name="T9" fmla="*/ 7 h 27"/>
                  <a:gd name="T10" fmla="*/ 2 w 10"/>
                  <a:gd name="T11" fmla="*/ 8 h 27"/>
                  <a:gd name="T12" fmla="*/ 1 w 10"/>
                  <a:gd name="T13" fmla="*/ 8 h 27"/>
                  <a:gd name="T14" fmla="*/ 0 w 10"/>
                  <a:gd name="T15" fmla="*/ 8 h 27"/>
                  <a:gd name="T16" fmla="*/ 0 w 10"/>
                  <a:gd name="T17" fmla="*/ 4 h 27"/>
                  <a:gd name="T18" fmla="*/ 4 w 10"/>
                  <a:gd name="T19" fmla="*/ 2 h 27"/>
                  <a:gd name="T20" fmla="*/ 7 w 10"/>
                  <a:gd name="T21" fmla="*/ 0 h 27"/>
                  <a:gd name="T22" fmla="*/ 10 w 10"/>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7">
                    <a:moveTo>
                      <a:pt x="10" y="0"/>
                    </a:moveTo>
                    <a:cubicBezTo>
                      <a:pt x="10" y="11"/>
                      <a:pt x="10" y="16"/>
                      <a:pt x="10" y="27"/>
                    </a:cubicBezTo>
                    <a:cubicBezTo>
                      <a:pt x="8" y="27"/>
                      <a:pt x="7" y="27"/>
                      <a:pt x="5" y="27"/>
                    </a:cubicBezTo>
                    <a:cubicBezTo>
                      <a:pt x="5" y="18"/>
                      <a:pt x="5" y="15"/>
                      <a:pt x="5" y="6"/>
                    </a:cubicBezTo>
                    <a:cubicBezTo>
                      <a:pt x="5" y="6"/>
                      <a:pt x="4" y="7"/>
                      <a:pt x="4" y="7"/>
                    </a:cubicBezTo>
                    <a:cubicBezTo>
                      <a:pt x="3" y="7"/>
                      <a:pt x="3" y="7"/>
                      <a:pt x="2" y="8"/>
                    </a:cubicBezTo>
                    <a:cubicBezTo>
                      <a:pt x="2" y="8"/>
                      <a:pt x="2" y="8"/>
                      <a:pt x="1" y="8"/>
                    </a:cubicBezTo>
                    <a:cubicBezTo>
                      <a:pt x="0" y="8"/>
                      <a:pt x="0" y="8"/>
                      <a:pt x="0" y="8"/>
                    </a:cubicBezTo>
                    <a:cubicBezTo>
                      <a:pt x="0" y="7"/>
                      <a:pt x="0" y="6"/>
                      <a:pt x="0" y="4"/>
                    </a:cubicBezTo>
                    <a:cubicBezTo>
                      <a:pt x="1" y="3"/>
                      <a:pt x="2" y="3"/>
                      <a:pt x="4" y="2"/>
                    </a:cubicBezTo>
                    <a:cubicBezTo>
                      <a:pt x="5" y="1"/>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203"/>
              <p:cNvSpPr>
                <a:spLocks noEditPoints="1"/>
              </p:cNvSpPr>
              <p:nvPr/>
            </p:nvSpPr>
            <p:spPr bwMode="auto">
              <a:xfrm>
                <a:off x="5400675" y="3494088"/>
                <a:ext cx="42863" cy="58738"/>
              </a:xfrm>
              <a:custGeom>
                <a:avLst/>
                <a:gdLst>
                  <a:gd name="T0" fmla="*/ 10 w 19"/>
                  <a:gd name="T1" fmla="*/ 27 h 27"/>
                  <a:gd name="T2" fmla="*/ 0 w 19"/>
                  <a:gd name="T3" fmla="*/ 14 h 27"/>
                  <a:gd name="T4" fmla="*/ 3 w 19"/>
                  <a:gd name="T5" fmla="*/ 4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4"/>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7"/>
                      <a:pt x="6" y="14"/>
                    </a:cubicBezTo>
                    <a:cubicBezTo>
                      <a:pt x="6" y="20"/>
                      <a:pt x="8"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5" name="Freeform 204"/>
              <p:cNvSpPr>
                <a:spLocks noEditPoints="1"/>
              </p:cNvSpPr>
              <p:nvPr/>
            </p:nvSpPr>
            <p:spPr bwMode="auto">
              <a:xfrm>
                <a:off x="5449888" y="3494088"/>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4 h 28"/>
                  <a:gd name="T12" fmla="*/ 9 w 19"/>
                  <a:gd name="T13" fmla="*/ 28 h 28"/>
                  <a:gd name="T14" fmla="*/ 10 w 19"/>
                  <a:gd name="T15" fmla="*/ 4 h 28"/>
                  <a:gd name="T16" fmla="*/ 6 w 19"/>
                  <a:gd name="T17" fmla="*/ 14 h 28"/>
                  <a:gd name="T18" fmla="*/ 10 w 19"/>
                  <a:gd name="T19" fmla="*/ 23 h 28"/>
                  <a:gd name="T20" fmla="*/ 13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2" y="4"/>
                    </a:cubicBezTo>
                    <a:cubicBezTo>
                      <a:pt x="4" y="1"/>
                      <a:pt x="6" y="0"/>
                      <a:pt x="10" y="0"/>
                    </a:cubicBezTo>
                    <a:cubicBezTo>
                      <a:pt x="16" y="0"/>
                      <a:pt x="19" y="5"/>
                      <a:pt x="19" y="14"/>
                    </a:cubicBezTo>
                    <a:cubicBezTo>
                      <a:pt x="19" y="18"/>
                      <a:pt x="18" y="21"/>
                      <a:pt x="16" y="24"/>
                    </a:cubicBezTo>
                    <a:cubicBezTo>
                      <a:pt x="15" y="27"/>
                      <a:pt x="12" y="28"/>
                      <a:pt x="9" y="28"/>
                    </a:cubicBezTo>
                    <a:close/>
                    <a:moveTo>
                      <a:pt x="10" y="4"/>
                    </a:moveTo>
                    <a:cubicBezTo>
                      <a:pt x="7" y="4"/>
                      <a:pt x="6" y="7"/>
                      <a:pt x="6" y="14"/>
                    </a:cubicBezTo>
                    <a:cubicBezTo>
                      <a:pt x="6" y="20"/>
                      <a:pt x="7" y="23"/>
                      <a:pt x="10" y="23"/>
                    </a:cubicBezTo>
                    <a:cubicBezTo>
                      <a:pt x="12" y="23"/>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6" name="Freeform 205"/>
              <p:cNvSpPr>
                <a:spLocks/>
              </p:cNvSpPr>
              <p:nvPr/>
            </p:nvSpPr>
            <p:spPr bwMode="auto">
              <a:xfrm>
                <a:off x="5502275" y="3494088"/>
                <a:ext cx="26988" cy="61913"/>
              </a:xfrm>
              <a:custGeom>
                <a:avLst/>
                <a:gdLst>
                  <a:gd name="T0" fmla="*/ 12 w 12"/>
                  <a:gd name="T1" fmla="*/ 0 h 28"/>
                  <a:gd name="T2" fmla="*/ 12 w 12"/>
                  <a:gd name="T3" fmla="*/ 28 h 28"/>
                  <a:gd name="T4" fmla="*/ 6 w 12"/>
                  <a:gd name="T5" fmla="*/ 27 h 28"/>
                  <a:gd name="T6" fmla="*/ 6 w 12"/>
                  <a:gd name="T7" fmla="*/ 7 h 28"/>
                  <a:gd name="T8" fmla="*/ 5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6"/>
                      <a:pt x="12" y="28"/>
                    </a:cubicBezTo>
                    <a:cubicBezTo>
                      <a:pt x="9" y="28"/>
                      <a:pt x="8" y="28"/>
                      <a:pt x="6" y="27"/>
                    </a:cubicBezTo>
                    <a:cubicBezTo>
                      <a:pt x="6" y="19"/>
                      <a:pt x="6" y="15"/>
                      <a:pt x="6" y="7"/>
                    </a:cubicBezTo>
                    <a:cubicBezTo>
                      <a:pt x="5" y="7"/>
                      <a:pt x="5" y="7"/>
                      <a:pt x="5" y="7"/>
                    </a:cubicBezTo>
                    <a:cubicBezTo>
                      <a:pt x="4" y="8"/>
                      <a:pt x="4" y="8"/>
                      <a:pt x="3" y="8"/>
                    </a:cubicBezTo>
                    <a:cubicBezTo>
                      <a:pt x="3" y="8"/>
                      <a:pt x="2" y="8"/>
                      <a:pt x="2" y="8"/>
                    </a:cubicBezTo>
                    <a:cubicBezTo>
                      <a:pt x="1" y="9"/>
                      <a:pt x="1" y="9"/>
                      <a:pt x="0" y="9"/>
                    </a:cubicBezTo>
                    <a:cubicBezTo>
                      <a:pt x="0" y="7"/>
                      <a:pt x="0" y="6"/>
                      <a:pt x="0" y="4"/>
                    </a:cubicBezTo>
                    <a:cubicBezTo>
                      <a:pt x="2" y="4"/>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7" name="Freeform 206"/>
              <p:cNvSpPr>
                <a:spLocks noEditPoints="1"/>
              </p:cNvSpPr>
              <p:nvPr/>
            </p:nvSpPr>
            <p:spPr bwMode="auto">
              <a:xfrm>
                <a:off x="5545138" y="3494088"/>
                <a:ext cx="42863" cy="61913"/>
              </a:xfrm>
              <a:custGeom>
                <a:avLst/>
                <a:gdLst>
                  <a:gd name="T0" fmla="*/ 10 w 19"/>
                  <a:gd name="T1" fmla="*/ 28 h 28"/>
                  <a:gd name="T2" fmla="*/ 0 w 19"/>
                  <a:gd name="T3" fmla="*/ 15 h 28"/>
                  <a:gd name="T4" fmla="*/ 3 w 19"/>
                  <a:gd name="T5" fmla="*/ 4 h 28"/>
                  <a:gd name="T6" fmla="*/ 10 w 19"/>
                  <a:gd name="T7" fmla="*/ 0 h 28"/>
                  <a:gd name="T8" fmla="*/ 19 w 19"/>
                  <a:gd name="T9" fmla="*/ 14 h 28"/>
                  <a:gd name="T10" fmla="*/ 17 w 19"/>
                  <a:gd name="T11" fmla="*/ 25 h 28"/>
                  <a:gd name="T12" fmla="*/ 10 w 19"/>
                  <a:gd name="T13" fmla="*/ 28 h 28"/>
                  <a:gd name="T14" fmla="*/ 10 w 19"/>
                  <a:gd name="T15" fmla="*/ 5 h 28"/>
                  <a:gd name="T16" fmla="*/ 6 w 19"/>
                  <a:gd name="T17" fmla="*/ 15 h 28"/>
                  <a:gd name="T18" fmla="*/ 10 w 19"/>
                  <a:gd name="T19" fmla="*/ 24 h 28"/>
                  <a:gd name="T20" fmla="*/ 14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8"/>
                      <a:pt x="0" y="24"/>
                      <a:pt x="0" y="15"/>
                    </a:cubicBezTo>
                    <a:cubicBezTo>
                      <a:pt x="0" y="10"/>
                      <a:pt x="1" y="6"/>
                      <a:pt x="3" y="4"/>
                    </a:cubicBezTo>
                    <a:cubicBezTo>
                      <a:pt x="4" y="2"/>
                      <a:pt x="7" y="0"/>
                      <a:pt x="10" y="0"/>
                    </a:cubicBezTo>
                    <a:cubicBezTo>
                      <a:pt x="16" y="1"/>
                      <a:pt x="19" y="5"/>
                      <a:pt x="19" y="14"/>
                    </a:cubicBezTo>
                    <a:cubicBezTo>
                      <a:pt x="19" y="19"/>
                      <a:pt x="18" y="22"/>
                      <a:pt x="17" y="25"/>
                    </a:cubicBezTo>
                    <a:cubicBezTo>
                      <a:pt x="15" y="27"/>
                      <a:pt x="13" y="28"/>
                      <a:pt x="10" y="28"/>
                    </a:cubicBezTo>
                    <a:close/>
                    <a:moveTo>
                      <a:pt x="10" y="5"/>
                    </a:moveTo>
                    <a:cubicBezTo>
                      <a:pt x="7" y="5"/>
                      <a:pt x="6" y="8"/>
                      <a:pt x="6" y="15"/>
                    </a:cubicBezTo>
                    <a:cubicBezTo>
                      <a:pt x="6" y="20"/>
                      <a:pt x="7" y="24"/>
                      <a:pt x="10" y="24"/>
                    </a:cubicBezTo>
                    <a:cubicBezTo>
                      <a:pt x="12" y="24"/>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8" name="Freeform 207"/>
              <p:cNvSpPr>
                <a:spLocks noEditPoints="1"/>
              </p:cNvSpPr>
              <p:nvPr/>
            </p:nvSpPr>
            <p:spPr bwMode="auto">
              <a:xfrm>
                <a:off x="5594350" y="3494088"/>
                <a:ext cx="41275" cy="63500"/>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2"/>
                      <a:pt x="7" y="0"/>
                      <a:pt x="10" y="0"/>
                    </a:cubicBezTo>
                    <a:cubicBezTo>
                      <a:pt x="16" y="0"/>
                      <a:pt x="19" y="5"/>
                      <a:pt x="19" y="15"/>
                    </a:cubicBezTo>
                    <a:cubicBezTo>
                      <a:pt x="19" y="19"/>
                      <a:pt x="18" y="22"/>
                      <a:pt x="17" y="25"/>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9" name="Freeform 208"/>
              <p:cNvSpPr>
                <a:spLocks/>
              </p:cNvSpPr>
              <p:nvPr/>
            </p:nvSpPr>
            <p:spPr bwMode="auto">
              <a:xfrm>
                <a:off x="5646738" y="3494088"/>
                <a:ext cx="26988" cy="63500"/>
              </a:xfrm>
              <a:custGeom>
                <a:avLst/>
                <a:gdLst>
                  <a:gd name="T0" fmla="*/ 12 w 12"/>
                  <a:gd name="T1" fmla="*/ 0 h 29"/>
                  <a:gd name="T2" fmla="*/ 12 w 12"/>
                  <a:gd name="T3" fmla="*/ 29 h 29"/>
                  <a:gd name="T4" fmla="*/ 6 w 12"/>
                  <a:gd name="T5" fmla="*/ 29 h 29"/>
                  <a:gd name="T6" fmla="*/ 6 w 12"/>
                  <a:gd name="T7" fmla="*/ 7 h 29"/>
                  <a:gd name="T8" fmla="*/ 5 w 12"/>
                  <a:gd name="T9" fmla="*/ 8 h 29"/>
                  <a:gd name="T10" fmla="*/ 3 w 12"/>
                  <a:gd name="T11" fmla="*/ 9 h 29"/>
                  <a:gd name="T12" fmla="*/ 2 w 12"/>
                  <a:gd name="T13" fmla="*/ 9 h 29"/>
                  <a:gd name="T14" fmla="*/ 0 w 12"/>
                  <a:gd name="T15" fmla="*/ 9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9"/>
                    </a:cubicBezTo>
                    <a:cubicBezTo>
                      <a:pt x="6" y="20"/>
                      <a:pt x="6" y="16"/>
                      <a:pt x="6" y="7"/>
                    </a:cubicBezTo>
                    <a:cubicBezTo>
                      <a:pt x="5" y="7"/>
                      <a:pt x="5" y="8"/>
                      <a:pt x="5" y="8"/>
                    </a:cubicBezTo>
                    <a:cubicBezTo>
                      <a:pt x="4" y="8"/>
                      <a:pt x="4" y="8"/>
                      <a:pt x="3" y="9"/>
                    </a:cubicBezTo>
                    <a:cubicBezTo>
                      <a:pt x="3" y="9"/>
                      <a:pt x="2" y="9"/>
                      <a:pt x="2" y="9"/>
                    </a:cubicBezTo>
                    <a:cubicBezTo>
                      <a:pt x="1" y="9"/>
                      <a:pt x="1" y="9"/>
                      <a:pt x="0" y="9"/>
                    </a:cubicBezTo>
                    <a:cubicBezTo>
                      <a:pt x="0" y="7"/>
                      <a:pt x="0" y="6"/>
                      <a:pt x="0" y="5"/>
                    </a:cubicBezTo>
                    <a:cubicBezTo>
                      <a:pt x="2" y="4"/>
                      <a:pt x="3"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0" name="Freeform 209"/>
              <p:cNvSpPr>
                <a:spLocks/>
              </p:cNvSpPr>
              <p:nvPr/>
            </p:nvSpPr>
            <p:spPr bwMode="auto">
              <a:xfrm>
                <a:off x="5695950" y="3494088"/>
                <a:ext cx="26988" cy="63500"/>
              </a:xfrm>
              <a:custGeom>
                <a:avLst/>
                <a:gdLst>
                  <a:gd name="T0" fmla="*/ 12 w 12"/>
                  <a:gd name="T1" fmla="*/ 0 h 29"/>
                  <a:gd name="T2" fmla="*/ 12 w 12"/>
                  <a:gd name="T3" fmla="*/ 29 h 29"/>
                  <a:gd name="T4" fmla="*/ 6 w 12"/>
                  <a:gd name="T5" fmla="*/ 29 h 29"/>
                  <a:gd name="T6" fmla="*/ 6 w 12"/>
                  <a:gd name="T7" fmla="*/ 7 h 29"/>
                  <a:gd name="T8" fmla="*/ 4 w 12"/>
                  <a:gd name="T9" fmla="*/ 8 h 29"/>
                  <a:gd name="T10" fmla="*/ 3 w 12"/>
                  <a:gd name="T11" fmla="*/ 9 h 29"/>
                  <a:gd name="T12" fmla="*/ 2 w 12"/>
                  <a:gd name="T13" fmla="*/ 9 h 29"/>
                  <a:gd name="T14" fmla="*/ 0 w 12"/>
                  <a:gd name="T15" fmla="*/ 10 h 29"/>
                  <a:gd name="T16" fmla="*/ 0 w 12"/>
                  <a:gd name="T17" fmla="*/ 5 h 29"/>
                  <a:gd name="T18" fmla="*/ 4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2"/>
                      <a:pt x="12" y="18"/>
                      <a:pt x="12" y="29"/>
                    </a:cubicBezTo>
                    <a:cubicBezTo>
                      <a:pt x="9" y="29"/>
                      <a:pt x="8" y="29"/>
                      <a:pt x="6" y="29"/>
                    </a:cubicBezTo>
                    <a:cubicBezTo>
                      <a:pt x="6" y="20"/>
                      <a:pt x="6" y="16"/>
                      <a:pt x="6" y="7"/>
                    </a:cubicBezTo>
                    <a:cubicBezTo>
                      <a:pt x="5" y="8"/>
                      <a:pt x="5" y="8"/>
                      <a:pt x="4" y="8"/>
                    </a:cubicBezTo>
                    <a:cubicBezTo>
                      <a:pt x="4" y="8"/>
                      <a:pt x="4" y="9"/>
                      <a:pt x="3" y="9"/>
                    </a:cubicBezTo>
                    <a:cubicBezTo>
                      <a:pt x="3" y="9"/>
                      <a:pt x="2" y="9"/>
                      <a:pt x="2" y="9"/>
                    </a:cubicBezTo>
                    <a:cubicBezTo>
                      <a:pt x="1" y="9"/>
                      <a:pt x="1" y="10"/>
                      <a:pt x="0" y="10"/>
                    </a:cubicBezTo>
                    <a:cubicBezTo>
                      <a:pt x="0" y="8"/>
                      <a:pt x="0" y="7"/>
                      <a:pt x="0" y="5"/>
                    </a:cubicBezTo>
                    <a:cubicBezTo>
                      <a:pt x="2" y="4"/>
                      <a:pt x="3" y="4"/>
                      <a:pt x="4" y="3"/>
                    </a:cubicBezTo>
                    <a:cubicBezTo>
                      <a:pt x="6" y="2"/>
                      <a:pt x="7" y="2"/>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1" name="Freeform 210"/>
              <p:cNvSpPr>
                <a:spLocks noEditPoints="1"/>
              </p:cNvSpPr>
              <p:nvPr/>
            </p:nvSpPr>
            <p:spPr bwMode="auto">
              <a:xfrm>
                <a:off x="5738813" y="3495675"/>
                <a:ext cx="41275" cy="65088"/>
              </a:xfrm>
              <a:custGeom>
                <a:avLst/>
                <a:gdLst>
                  <a:gd name="T0" fmla="*/ 9 w 19"/>
                  <a:gd name="T1" fmla="*/ 29 h 29"/>
                  <a:gd name="T2" fmla="*/ 0 w 19"/>
                  <a:gd name="T3" fmla="*/ 15 h 29"/>
                  <a:gd name="T4" fmla="*/ 3 w 19"/>
                  <a:gd name="T5" fmla="*/ 4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5"/>
                    </a:cubicBezTo>
                    <a:cubicBezTo>
                      <a:pt x="0" y="10"/>
                      <a:pt x="1" y="6"/>
                      <a:pt x="3" y="4"/>
                    </a:cubicBezTo>
                    <a:cubicBezTo>
                      <a:pt x="4" y="1"/>
                      <a:pt x="7" y="0"/>
                      <a:pt x="10" y="0"/>
                    </a:cubicBezTo>
                    <a:cubicBezTo>
                      <a:pt x="16" y="0"/>
                      <a:pt x="19" y="5"/>
                      <a:pt x="19" y="15"/>
                    </a:cubicBezTo>
                    <a:cubicBezTo>
                      <a:pt x="19" y="19"/>
                      <a:pt x="18" y="23"/>
                      <a:pt x="17" y="26"/>
                    </a:cubicBezTo>
                    <a:cubicBezTo>
                      <a:pt x="15" y="28"/>
                      <a:pt x="12" y="29"/>
                      <a:pt x="9" y="29"/>
                    </a:cubicBezTo>
                    <a:close/>
                    <a:moveTo>
                      <a:pt x="10" y="5"/>
                    </a:moveTo>
                    <a:cubicBezTo>
                      <a:pt x="7" y="5"/>
                      <a:pt x="6" y="8"/>
                      <a:pt x="6" y="15"/>
                    </a:cubicBezTo>
                    <a:cubicBezTo>
                      <a:pt x="6" y="21"/>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2" name="Freeform 211"/>
              <p:cNvSpPr>
                <a:spLocks/>
              </p:cNvSpPr>
              <p:nvPr/>
            </p:nvSpPr>
            <p:spPr bwMode="auto">
              <a:xfrm>
                <a:off x="5791200" y="3495675"/>
                <a:ext cx="26988" cy="66675"/>
              </a:xfrm>
              <a:custGeom>
                <a:avLst/>
                <a:gdLst>
                  <a:gd name="T0" fmla="*/ 12 w 12"/>
                  <a:gd name="T1" fmla="*/ 0 h 30"/>
                  <a:gd name="T2" fmla="*/ 12 w 12"/>
                  <a:gd name="T3" fmla="*/ 30 h 30"/>
                  <a:gd name="T4" fmla="*/ 6 w 12"/>
                  <a:gd name="T5" fmla="*/ 29 h 30"/>
                  <a:gd name="T6" fmla="*/ 6 w 12"/>
                  <a:gd name="T7" fmla="*/ 7 h 30"/>
                  <a:gd name="T8" fmla="*/ 5 w 12"/>
                  <a:gd name="T9" fmla="*/ 8 h 30"/>
                  <a:gd name="T10" fmla="*/ 4 w 12"/>
                  <a:gd name="T11" fmla="*/ 9 h 30"/>
                  <a:gd name="T12" fmla="*/ 2 w 12"/>
                  <a:gd name="T13" fmla="*/ 9 h 30"/>
                  <a:gd name="T14" fmla="*/ 0 w 12"/>
                  <a:gd name="T15" fmla="*/ 9 h 30"/>
                  <a:gd name="T16" fmla="*/ 0 w 12"/>
                  <a:gd name="T17" fmla="*/ 4 h 30"/>
                  <a:gd name="T18" fmla="*/ 5 w 12"/>
                  <a:gd name="T19" fmla="*/ 3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1"/>
                      <a:pt x="12" y="18"/>
                      <a:pt x="12" y="30"/>
                    </a:cubicBezTo>
                    <a:cubicBezTo>
                      <a:pt x="9" y="30"/>
                      <a:pt x="8" y="29"/>
                      <a:pt x="6" y="29"/>
                    </a:cubicBezTo>
                    <a:cubicBezTo>
                      <a:pt x="6" y="20"/>
                      <a:pt x="6" y="16"/>
                      <a:pt x="6" y="7"/>
                    </a:cubicBezTo>
                    <a:cubicBezTo>
                      <a:pt x="6" y="7"/>
                      <a:pt x="5" y="8"/>
                      <a:pt x="5" y="8"/>
                    </a:cubicBezTo>
                    <a:cubicBezTo>
                      <a:pt x="5" y="8"/>
                      <a:pt x="4" y="8"/>
                      <a:pt x="4" y="9"/>
                    </a:cubicBezTo>
                    <a:cubicBezTo>
                      <a:pt x="3" y="9"/>
                      <a:pt x="2" y="9"/>
                      <a:pt x="2" y="9"/>
                    </a:cubicBezTo>
                    <a:cubicBezTo>
                      <a:pt x="1" y="9"/>
                      <a:pt x="1" y="9"/>
                      <a:pt x="0" y="9"/>
                    </a:cubicBezTo>
                    <a:cubicBezTo>
                      <a:pt x="0" y="7"/>
                      <a:pt x="0" y="6"/>
                      <a:pt x="0" y="4"/>
                    </a:cubicBezTo>
                    <a:cubicBezTo>
                      <a:pt x="2" y="4"/>
                      <a:pt x="3" y="3"/>
                      <a:pt x="5" y="3"/>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3" name="Freeform 212"/>
              <p:cNvSpPr>
                <a:spLocks noEditPoints="1"/>
              </p:cNvSpPr>
              <p:nvPr/>
            </p:nvSpPr>
            <p:spPr bwMode="auto">
              <a:xfrm>
                <a:off x="5834063" y="3497263"/>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4 h 30"/>
                  <a:gd name="T10" fmla="*/ 17 w 20"/>
                  <a:gd name="T11" fmla="*/ 26 h 30"/>
                  <a:gd name="T12" fmla="*/ 10 w 20"/>
                  <a:gd name="T13" fmla="*/ 30 h 30"/>
                  <a:gd name="T14" fmla="*/ 10 w 20"/>
                  <a:gd name="T15" fmla="*/ 4 h 30"/>
                  <a:gd name="T16" fmla="*/ 7 w 20"/>
                  <a:gd name="T17" fmla="*/ 15 h 30"/>
                  <a:gd name="T18" fmla="*/ 10 w 20"/>
                  <a:gd name="T19" fmla="*/ 25 h 30"/>
                  <a:gd name="T20" fmla="*/ 13 w 20"/>
                  <a:gd name="T21" fmla="*/ 15 h 30"/>
                  <a:gd name="T22" fmla="*/ 10 w 20"/>
                  <a:gd name="T2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5"/>
                      <a:pt x="0" y="15"/>
                    </a:cubicBezTo>
                    <a:cubicBezTo>
                      <a:pt x="0" y="10"/>
                      <a:pt x="1" y="6"/>
                      <a:pt x="3" y="3"/>
                    </a:cubicBezTo>
                    <a:cubicBezTo>
                      <a:pt x="5" y="1"/>
                      <a:pt x="7" y="0"/>
                      <a:pt x="10" y="0"/>
                    </a:cubicBezTo>
                    <a:cubicBezTo>
                      <a:pt x="17" y="0"/>
                      <a:pt x="20" y="4"/>
                      <a:pt x="20" y="14"/>
                    </a:cubicBezTo>
                    <a:cubicBezTo>
                      <a:pt x="20" y="20"/>
                      <a:pt x="19" y="23"/>
                      <a:pt x="17" y="26"/>
                    </a:cubicBezTo>
                    <a:cubicBezTo>
                      <a:pt x="16" y="28"/>
                      <a:pt x="13" y="30"/>
                      <a:pt x="10" y="30"/>
                    </a:cubicBezTo>
                    <a:close/>
                    <a:moveTo>
                      <a:pt x="10" y="4"/>
                    </a:moveTo>
                    <a:cubicBezTo>
                      <a:pt x="8" y="4"/>
                      <a:pt x="7" y="8"/>
                      <a:pt x="7" y="15"/>
                    </a:cubicBezTo>
                    <a:cubicBezTo>
                      <a:pt x="7" y="22"/>
                      <a:pt x="8" y="25"/>
                      <a:pt x="10" y="25"/>
                    </a:cubicBezTo>
                    <a:cubicBezTo>
                      <a:pt x="12" y="25"/>
                      <a:pt x="13" y="22"/>
                      <a:pt x="13" y="15"/>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4" name="Freeform 213"/>
              <p:cNvSpPr>
                <a:spLocks noEditPoints="1"/>
              </p:cNvSpPr>
              <p:nvPr/>
            </p:nvSpPr>
            <p:spPr bwMode="auto">
              <a:xfrm>
                <a:off x="5883275" y="3497263"/>
                <a:ext cx="41275" cy="69850"/>
              </a:xfrm>
              <a:custGeom>
                <a:avLst/>
                <a:gdLst>
                  <a:gd name="T0" fmla="*/ 10 w 19"/>
                  <a:gd name="T1" fmla="*/ 30 h 31"/>
                  <a:gd name="T2" fmla="*/ 0 w 19"/>
                  <a:gd name="T3" fmla="*/ 15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0"/>
                      <a:pt x="0" y="25"/>
                      <a:pt x="0" y="15"/>
                    </a:cubicBezTo>
                    <a:cubicBezTo>
                      <a:pt x="0" y="10"/>
                      <a:pt x="1" y="6"/>
                      <a:pt x="3" y="4"/>
                    </a:cubicBezTo>
                    <a:cubicBezTo>
                      <a:pt x="4" y="1"/>
                      <a:pt x="7" y="0"/>
                      <a:pt x="10" y="0"/>
                    </a:cubicBezTo>
                    <a:cubicBezTo>
                      <a:pt x="16" y="0"/>
                      <a:pt x="19" y="5"/>
                      <a:pt x="19" y="15"/>
                    </a:cubicBezTo>
                    <a:cubicBezTo>
                      <a:pt x="19" y="20"/>
                      <a:pt x="19" y="24"/>
                      <a:pt x="17" y="26"/>
                    </a:cubicBezTo>
                    <a:cubicBezTo>
                      <a:pt x="15" y="29"/>
                      <a:pt x="13" y="31"/>
                      <a:pt x="10" y="30"/>
                    </a:cubicBezTo>
                    <a:close/>
                    <a:moveTo>
                      <a:pt x="10" y="5"/>
                    </a:moveTo>
                    <a:cubicBezTo>
                      <a:pt x="7" y="5"/>
                      <a:pt x="6" y="8"/>
                      <a:pt x="6" y="15"/>
                    </a:cubicBezTo>
                    <a:cubicBezTo>
                      <a:pt x="6" y="22"/>
                      <a:pt x="7" y="25"/>
                      <a:pt x="10"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5" name="Freeform 214"/>
              <p:cNvSpPr>
                <a:spLocks/>
              </p:cNvSpPr>
              <p:nvPr/>
            </p:nvSpPr>
            <p:spPr bwMode="auto">
              <a:xfrm>
                <a:off x="5935663" y="3497263"/>
                <a:ext cx="26988" cy="66675"/>
              </a:xfrm>
              <a:custGeom>
                <a:avLst/>
                <a:gdLst>
                  <a:gd name="T0" fmla="*/ 12 w 12"/>
                  <a:gd name="T1" fmla="*/ 0 h 30"/>
                  <a:gd name="T2" fmla="*/ 12 w 12"/>
                  <a:gd name="T3" fmla="*/ 30 h 30"/>
                  <a:gd name="T4" fmla="*/ 6 w 12"/>
                  <a:gd name="T5" fmla="*/ 30 h 30"/>
                  <a:gd name="T6" fmla="*/ 6 w 12"/>
                  <a:gd name="T7" fmla="*/ 7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0"/>
                    </a:moveTo>
                    <a:cubicBezTo>
                      <a:pt x="12" y="12"/>
                      <a:pt x="12" y="17"/>
                      <a:pt x="12" y="30"/>
                    </a:cubicBezTo>
                    <a:cubicBezTo>
                      <a:pt x="10" y="30"/>
                      <a:pt x="8" y="30"/>
                      <a:pt x="6" y="30"/>
                    </a:cubicBezTo>
                    <a:cubicBezTo>
                      <a:pt x="6" y="21"/>
                      <a:pt x="6" y="16"/>
                      <a:pt x="6" y="7"/>
                    </a:cubicBezTo>
                    <a:cubicBezTo>
                      <a:pt x="6" y="7"/>
                      <a:pt x="6" y="7"/>
                      <a:pt x="5" y="8"/>
                    </a:cubicBezTo>
                    <a:cubicBezTo>
                      <a:pt x="5" y="8"/>
                      <a:pt x="4" y="9"/>
                      <a:pt x="4" y="9"/>
                    </a:cubicBezTo>
                    <a:cubicBezTo>
                      <a:pt x="3" y="9"/>
                      <a:pt x="2" y="9"/>
                      <a:pt x="2" y="9"/>
                    </a:cubicBezTo>
                    <a:cubicBezTo>
                      <a:pt x="1" y="9"/>
                      <a:pt x="1" y="10"/>
                      <a:pt x="0" y="10"/>
                    </a:cubicBezTo>
                    <a:cubicBezTo>
                      <a:pt x="0" y="7"/>
                      <a:pt x="0" y="6"/>
                      <a:pt x="0" y="4"/>
                    </a:cubicBezTo>
                    <a:cubicBezTo>
                      <a:pt x="2" y="3"/>
                      <a:pt x="4" y="3"/>
                      <a:pt x="5"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6" name="Freeform 215"/>
              <p:cNvSpPr>
                <a:spLocks noEditPoints="1"/>
              </p:cNvSpPr>
              <p:nvPr/>
            </p:nvSpPr>
            <p:spPr bwMode="auto">
              <a:xfrm>
                <a:off x="5351463" y="3578225"/>
                <a:ext cx="44450" cy="60325"/>
              </a:xfrm>
              <a:custGeom>
                <a:avLst/>
                <a:gdLst>
                  <a:gd name="T0" fmla="*/ 10 w 20"/>
                  <a:gd name="T1" fmla="*/ 27 h 27"/>
                  <a:gd name="T2" fmla="*/ 0 w 20"/>
                  <a:gd name="T3" fmla="*/ 14 h 27"/>
                  <a:gd name="T4" fmla="*/ 3 w 20"/>
                  <a:gd name="T5" fmla="*/ 3 h 27"/>
                  <a:gd name="T6" fmla="*/ 10 w 20"/>
                  <a:gd name="T7" fmla="*/ 0 h 27"/>
                  <a:gd name="T8" fmla="*/ 20 w 20"/>
                  <a:gd name="T9" fmla="*/ 13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3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3" y="27"/>
                      <a:pt x="0" y="23"/>
                      <a:pt x="0" y="14"/>
                    </a:cubicBezTo>
                    <a:cubicBezTo>
                      <a:pt x="0" y="9"/>
                      <a:pt x="1" y="5"/>
                      <a:pt x="3" y="3"/>
                    </a:cubicBezTo>
                    <a:cubicBezTo>
                      <a:pt x="5" y="1"/>
                      <a:pt x="7" y="0"/>
                      <a:pt x="10" y="0"/>
                    </a:cubicBezTo>
                    <a:cubicBezTo>
                      <a:pt x="17" y="0"/>
                      <a:pt x="20" y="4"/>
                      <a:pt x="20" y="13"/>
                    </a:cubicBezTo>
                    <a:cubicBezTo>
                      <a:pt x="20" y="17"/>
                      <a:pt x="19" y="21"/>
                      <a:pt x="17" y="24"/>
                    </a:cubicBezTo>
                    <a:cubicBezTo>
                      <a:pt x="16" y="26"/>
                      <a:pt x="13" y="27"/>
                      <a:pt x="10" y="27"/>
                    </a:cubicBezTo>
                    <a:close/>
                    <a:moveTo>
                      <a:pt x="10" y="4"/>
                    </a:moveTo>
                    <a:cubicBezTo>
                      <a:pt x="8" y="4"/>
                      <a:pt x="7" y="7"/>
                      <a:pt x="7" y="14"/>
                    </a:cubicBezTo>
                    <a:cubicBezTo>
                      <a:pt x="7" y="20"/>
                      <a:pt x="8" y="23"/>
                      <a:pt x="10" y="23"/>
                    </a:cubicBezTo>
                    <a:cubicBezTo>
                      <a:pt x="12" y="23"/>
                      <a:pt x="14" y="20"/>
                      <a:pt x="14" y="13"/>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7" name="Freeform 216"/>
              <p:cNvSpPr>
                <a:spLocks noEditPoints="1"/>
              </p:cNvSpPr>
              <p:nvPr/>
            </p:nvSpPr>
            <p:spPr bwMode="auto">
              <a:xfrm>
                <a:off x="5400675" y="3578225"/>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6"/>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8" name="Freeform 217"/>
              <p:cNvSpPr>
                <a:spLocks noEditPoints="1"/>
              </p:cNvSpPr>
              <p:nvPr/>
            </p:nvSpPr>
            <p:spPr bwMode="auto">
              <a:xfrm>
                <a:off x="5449888" y="3578225"/>
                <a:ext cx="41275" cy="61913"/>
              </a:xfrm>
              <a:custGeom>
                <a:avLst/>
                <a:gdLst>
                  <a:gd name="T0" fmla="*/ 9 w 19"/>
                  <a:gd name="T1" fmla="*/ 28 h 28"/>
                  <a:gd name="T2" fmla="*/ 0 w 19"/>
                  <a:gd name="T3" fmla="*/ 14 h 28"/>
                  <a:gd name="T4" fmla="*/ 2 w 19"/>
                  <a:gd name="T5" fmla="*/ 4 h 28"/>
                  <a:gd name="T6" fmla="*/ 10 w 19"/>
                  <a:gd name="T7" fmla="*/ 0 h 28"/>
                  <a:gd name="T8" fmla="*/ 19 w 19"/>
                  <a:gd name="T9" fmla="*/ 14 h 28"/>
                  <a:gd name="T10" fmla="*/ 16 w 19"/>
                  <a:gd name="T11" fmla="*/ 25 h 28"/>
                  <a:gd name="T12" fmla="*/ 9 w 19"/>
                  <a:gd name="T13" fmla="*/ 28 h 28"/>
                  <a:gd name="T14" fmla="*/ 10 w 19"/>
                  <a:gd name="T15" fmla="*/ 5 h 28"/>
                  <a:gd name="T16" fmla="*/ 6 w 19"/>
                  <a:gd name="T17" fmla="*/ 14 h 28"/>
                  <a:gd name="T18" fmla="*/ 10 w 19"/>
                  <a:gd name="T19" fmla="*/ 23 h 28"/>
                  <a:gd name="T20" fmla="*/ 13 w 19"/>
                  <a:gd name="T21" fmla="*/ 14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10"/>
                      <a:pt x="1" y="6"/>
                      <a:pt x="2" y="4"/>
                    </a:cubicBezTo>
                    <a:cubicBezTo>
                      <a:pt x="4" y="1"/>
                      <a:pt x="6" y="0"/>
                      <a:pt x="10" y="0"/>
                    </a:cubicBezTo>
                    <a:cubicBezTo>
                      <a:pt x="16" y="0"/>
                      <a:pt x="19" y="5"/>
                      <a:pt x="19" y="14"/>
                    </a:cubicBezTo>
                    <a:cubicBezTo>
                      <a:pt x="19" y="19"/>
                      <a:pt x="18" y="22"/>
                      <a:pt x="16" y="25"/>
                    </a:cubicBezTo>
                    <a:cubicBezTo>
                      <a:pt x="15" y="27"/>
                      <a:pt x="12" y="28"/>
                      <a:pt x="9" y="28"/>
                    </a:cubicBezTo>
                    <a:close/>
                    <a:moveTo>
                      <a:pt x="10" y="5"/>
                    </a:moveTo>
                    <a:cubicBezTo>
                      <a:pt x="7" y="5"/>
                      <a:pt x="6" y="8"/>
                      <a:pt x="6" y="14"/>
                    </a:cubicBezTo>
                    <a:cubicBezTo>
                      <a:pt x="6" y="20"/>
                      <a:pt x="7" y="23"/>
                      <a:pt x="10" y="23"/>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9" name="Freeform 218"/>
              <p:cNvSpPr>
                <a:spLocks noEditPoints="1"/>
              </p:cNvSpPr>
              <p:nvPr/>
            </p:nvSpPr>
            <p:spPr bwMode="auto">
              <a:xfrm>
                <a:off x="5499100" y="3579813"/>
                <a:ext cx="41275" cy="61913"/>
              </a:xfrm>
              <a:custGeom>
                <a:avLst/>
                <a:gdLst>
                  <a:gd name="T0" fmla="*/ 9 w 19"/>
                  <a:gd name="T1" fmla="*/ 28 h 28"/>
                  <a:gd name="T2" fmla="*/ 0 w 19"/>
                  <a:gd name="T3" fmla="*/ 14 h 28"/>
                  <a:gd name="T4" fmla="*/ 2 w 19"/>
                  <a:gd name="T5" fmla="*/ 3 h 28"/>
                  <a:gd name="T6" fmla="*/ 10 w 19"/>
                  <a:gd name="T7" fmla="*/ 0 h 28"/>
                  <a:gd name="T8" fmla="*/ 19 w 19"/>
                  <a:gd name="T9" fmla="*/ 14 h 28"/>
                  <a:gd name="T10" fmla="*/ 16 w 19"/>
                  <a:gd name="T11" fmla="*/ 24 h 28"/>
                  <a:gd name="T12" fmla="*/ 9 w 19"/>
                  <a:gd name="T13" fmla="*/ 28 h 28"/>
                  <a:gd name="T14" fmla="*/ 9 w 19"/>
                  <a:gd name="T15" fmla="*/ 4 h 28"/>
                  <a:gd name="T16" fmla="*/ 5 w 19"/>
                  <a:gd name="T17" fmla="*/ 14 h 28"/>
                  <a:gd name="T18" fmla="*/ 9 w 19"/>
                  <a:gd name="T19" fmla="*/ 23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5"/>
                      <a:pt x="2" y="3"/>
                    </a:cubicBezTo>
                    <a:cubicBezTo>
                      <a:pt x="4" y="1"/>
                      <a:pt x="6" y="0"/>
                      <a:pt x="10" y="0"/>
                    </a:cubicBezTo>
                    <a:cubicBezTo>
                      <a:pt x="16" y="0"/>
                      <a:pt x="19" y="4"/>
                      <a:pt x="19" y="14"/>
                    </a:cubicBezTo>
                    <a:cubicBezTo>
                      <a:pt x="19" y="19"/>
                      <a:pt x="18" y="22"/>
                      <a:pt x="16" y="24"/>
                    </a:cubicBezTo>
                    <a:cubicBezTo>
                      <a:pt x="15" y="27"/>
                      <a:pt x="12" y="28"/>
                      <a:pt x="9" y="28"/>
                    </a:cubicBezTo>
                    <a:close/>
                    <a:moveTo>
                      <a:pt x="9" y="4"/>
                    </a:moveTo>
                    <a:cubicBezTo>
                      <a:pt x="7" y="4"/>
                      <a:pt x="5" y="8"/>
                      <a:pt x="5" y="14"/>
                    </a:cubicBezTo>
                    <a:cubicBezTo>
                      <a:pt x="5" y="20"/>
                      <a:pt x="7" y="23"/>
                      <a:pt x="9" y="23"/>
                    </a:cubicBezTo>
                    <a:cubicBezTo>
                      <a:pt x="12" y="23"/>
                      <a:pt x="13" y="20"/>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0" name="Freeform 219"/>
              <p:cNvSpPr>
                <a:spLocks/>
              </p:cNvSpPr>
              <p:nvPr/>
            </p:nvSpPr>
            <p:spPr bwMode="auto">
              <a:xfrm>
                <a:off x="5551488" y="3579813"/>
                <a:ext cx="25400" cy="65088"/>
              </a:xfrm>
              <a:custGeom>
                <a:avLst/>
                <a:gdLst>
                  <a:gd name="T0" fmla="*/ 11 w 11"/>
                  <a:gd name="T1" fmla="*/ 0 h 29"/>
                  <a:gd name="T2" fmla="*/ 11 w 11"/>
                  <a:gd name="T3" fmla="*/ 29 h 29"/>
                  <a:gd name="T4" fmla="*/ 6 w 11"/>
                  <a:gd name="T5" fmla="*/ 28 h 29"/>
                  <a:gd name="T6" fmla="*/ 6 w 11"/>
                  <a:gd name="T7" fmla="*/ 7 h 29"/>
                  <a:gd name="T8" fmla="*/ 4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1"/>
                      <a:pt x="11" y="17"/>
                      <a:pt x="11" y="29"/>
                    </a:cubicBezTo>
                    <a:cubicBezTo>
                      <a:pt x="9" y="28"/>
                      <a:pt x="8" y="28"/>
                      <a:pt x="6" y="28"/>
                    </a:cubicBezTo>
                    <a:cubicBezTo>
                      <a:pt x="6" y="20"/>
                      <a:pt x="6" y="15"/>
                      <a:pt x="6" y="7"/>
                    </a:cubicBezTo>
                    <a:cubicBezTo>
                      <a:pt x="6" y="7"/>
                      <a:pt x="5" y="8"/>
                      <a:pt x="4" y="8"/>
                    </a:cubicBezTo>
                    <a:cubicBezTo>
                      <a:pt x="4" y="8"/>
                      <a:pt x="3" y="8"/>
                      <a:pt x="3" y="8"/>
                    </a:cubicBezTo>
                    <a:cubicBezTo>
                      <a:pt x="2" y="9"/>
                      <a:pt x="2" y="9"/>
                      <a:pt x="1" y="9"/>
                    </a:cubicBezTo>
                    <a:cubicBezTo>
                      <a:pt x="1" y="9"/>
                      <a:pt x="0" y="9"/>
                      <a:pt x="0" y="9"/>
                    </a:cubicBezTo>
                    <a:cubicBezTo>
                      <a:pt x="0" y="7"/>
                      <a:pt x="0" y="6"/>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1" name="Freeform 220"/>
              <p:cNvSpPr>
                <a:spLocks noEditPoints="1"/>
              </p:cNvSpPr>
              <p:nvPr/>
            </p:nvSpPr>
            <p:spPr bwMode="auto">
              <a:xfrm>
                <a:off x="5594350" y="3582988"/>
                <a:ext cx="41275" cy="61913"/>
              </a:xfrm>
              <a:custGeom>
                <a:avLst/>
                <a:gdLst>
                  <a:gd name="T0" fmla="*/ 9 w 19"/>
                  <a:gd name="T1" fmla="*/ 28 h 28"/>
                  <a:gd name="T2" fmla="*/ 0 w 19"/>
                  <a:gd name="T3" fmla="*/ 14 h 28"/>
                  <a:gd name="T4" fmla="*/ 3 w 19"/>
                  <a:gd name="T5" fmla="*/ 3 h 28"/>
                  <a:gd name="T6" fmla="*/ 10 w 19"/>
                  <a:gd name="T7" fmla="*/ 0 h 28"/>
                  <a:gd name="T8" fmla="*/ 19 w 19"/>
                  <a:gd name="T9" fmla="*/ 14 h 28"/>
                  <a:gd name="T10" fmla="*/ 17 w 19"/>
                  <a:gd name="T11" fmla="*/ 25 h 28"/>
                  <a:gd name="T12" fmla="*/ 9 w 19"/>
                  <a:gd name="T13" fmla="*/ 28 h 28"/>
                  <a:gd name="T14" fmla="*/ 9 w 19"/>
                  <a:gd name="T15" fmla="*/ 4 h 28"/>
                  <a:gd name="T16" fmla="*/ 6 w 19"/>
                  <a:gd name="T17" fmla="*/ 14 h 28"/>
                  <a:gd name="T18" fmla="*/ 9 w 19"/>
                  <a:gd name="T19" fmla="*/ 24 h 28"/>
                  <a:gd name="T20" fmla="*/ 13 w 19"/>
                  <a:gd name="T21" fmla="*/ 14 h 28"/>
                  <a:gd name="T22" fmla="*/ 9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4"/>
                    </a:cubicBezTo>
                    <a:cubicBezTo>
                      <a:pt x="0" y="9"/>
                      <a:pt x="1" y="6"/>
                      <a:pt x="3" y="3"/>
                    </a:cubicBezTo>
                    <a:cubicBezTo>
                      <a:pt x="4" y="1"/>
                      <a:pt x="7" y="0"/>
                      <a:pt x="10" y="0"/>
                    </a:cubicBezTo>
                    <a:cubicBezTo>
                      <a:pt x="16" y="0"/>
                      <a:pt x="19" y="4"/>
                      <a:pt x="19" y="14"/>
                    </a:cubicBezTo>
                    <a:cubicBezTo>
                      <a:pt x="19" y="19"/>
                      <a:pt x="18" y="22"/>
                      <a:pt x="17" y="25"/>
                    </a:cubicBezTo>
                    <a:cubicBezTo>
                      <a:pt x="15" y="27"/>
                      <a:pt x="13" y="28"/>
                      <a:pt x="9" y="28"/>
                    </a:cubicBezTo>
                    <a:close/>
                    <a:moveTo>
                      <a:pt x="9" y="4"/>
                    </a:moveTo>
                    <a:cubicBezTo>
                      <a:pt x="7" y="4"/>
                      <a:pt x="6" y="8"/>
                      <a:pt x="6" y="14"/>
                    </a:cubicBezTo>
                    <a:cubicBezTo>
                      <a:pt x="6" y="21"/>
                      <a:pt x="7" y="24"/>
                      <a:pt x="9" y="24"/>
                    </a:cubicBezTo>
                    <a:cubicBezTo>
                      <a:pt x="12" y="24"/>
                      <a:pt x="13" y="21"/>
                      <a:pt x="13" y="14"/>
                    </a:cubicBezTo>
                    <a:cubicBezTo>
                      <a:pt x="13" y="8"/>
                      <a:pt x="12" y="4"/>
                      <a:pt x="9"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2" name="Freeform 221"/>
              <p:cNvSpPr>
                <a:spLocks noEditPoints="1"/>
              </p:cNvSpPr>
              <p:nvPr/>
            </p:nvSpPr>
            <p:spPr bwMode="auto">
              <a:xfrm>
                <a:off x="5640388" y="3582988"/>
                <a:ext cx="44450" cy="66675"/>
              </a:xfrm>
              <a:custGeom>
                <a:avLst/>
                <a:gdLst>
                  <a:gd name="T0" fmla="*/ 10 w 20"/>
                  <a:gd name="T1" fmla="*/ 29 h 30"/>
                  <a:gd name="T2" fmla="*/ 0 w 20"/>
                  <a:gd name="T3" fmla="*/ 15 h 30"/>
                  <a:gd name="T4" fmla="*/ 3 w 20"/>
                  <a:gd name="T5" fmla="*/ 4 h 30"/>
                  <a:gd name="T6" fmla="*/ 10 w 20"/>
                  <a:gd name="T7" fmla="*/ 0 h 30"/>
                  <a:gd name="T8" fmla="*/ 20 w 20"/>
                  <a:gd name="T9" fmla="*/ 15 h 30"/>
                  <a:gd name="T10" fmla="*/ 17 w 20"/>
                  <a:gd name="T11" fmla="*/ 26 h 30"/>
                  <a:gd name="T12" fmla="*/ 10 w 20"/>
                  <a:gd name="T13" fmla="*/ 29 h 30"/>
                  <a:gd name="T14" fmla="*/ 10 w 20"/>
                  <a:gd name="T15" fmla="*/ 5 h 30"/>
                  <a:gd name="T16" fmla="*/ 7 w 20"/>
                  <a:gd name="T17" fmla="*/ 15 h 30"/>
                  <a:gd name="T18" fmla="*/ 10 w 20"/>
                  <a:gd name="T19" fmla="*/ 24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29"/>
                    </a:moveTo>
                    <a:cubicBezTo>
                      <a:pt x="4" y="29"/>
                      <a:pt x="0" y="24"/>
                      <a:pt x="0" y="15"/>
                    </a:cubicBezTo>
                    <a:cubicBezTo>
                      <a:pt x="0" y="10"/>
                      <a:pt x="1" y="6"/>
                      <a:pt x="3" y="4"/>
                    </a:cubicBezTo>
                    <a:cubicBezTo>
                      <a:pt x="5" y="1"/>
                      <a:pt x="7" y="0"/>
                      <a:pt x="10" y="0"/>
                    </a:cubicBezTo>
                    <a:cubicBezTo>
                      <a:pt x="17" y="0"/>
                      <a:pt x="20" y="5"/>
                      <a:pt x="20" y="15"/>
                    </a:cubicBezTo>
                    <a:cubicBezTo>
                      <a:pt x="20" y="20"/>
                      <a:pt x="19" y="23"/>
                      <a:pt x="17" y="26"/>
                    </a:cubicBezTo>
                    <a:cubicBezTo>
                      <a:pt x="16" y="28"/>
                      <a:pt x="13" y="30"/>
                      <a:pt x="10" y="29"/>
                    </a:cubicBezTo>
                    <a:close/>
                    <a:moveTo>
                      <a:pt x="10" y="5"/>
                    </a:moveTo>
                    <a:cubicBezTo>
                      <a:pt x="8" y="5"/>
                      <a:pt x="7" y="8"/>
                      <a:pt x="7" y="15"/>
                    </a:cubicBezTo>
                    <a:cubicBezTo>
                      <a:pt x="7" y="21"/>
                      <a:pt x="8" y="24"/>
                      <a:pt x="10" y="24"/>
                    </a:cubicBezTo>
                    <a:cubicBezTo>
                      <a:pt x="12" y="25"/>
                      <a:pt x="14" y="21"/>
                      <a:pt x="14" y="15"/>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3" name="Freeform 222"/>
              <p:cNvSpPr>
                <a:spLocks/>
              </p:cNvSpPr>
              <p:nvPr/>
            </p:nvSpPr>
            <p:spPr bwMode="auto">
              <a:xfrm>
                <a:off x="5695950" y="3584575"/>
                <a:ext cx="26988" cy="65088"/>
              </a:xfrm>
              <a:custGeom>
                <a:avLst/>
                <a:gdLst>
                  <a:gd name="T0" fmla="*/ 12 w 12"/>
                  <a:gd name="T1" fmla="*/ 0 h 29"/>
                  <a:gd name="T2" fmla="*/ 12 w 12"/>
                  <a:gd name="T3" fmla="*/ 29 h 29"/>
                  <a:gd name="T4" fmla="*/ 6 w 12"/>
                  <a:gd name="T5" fmla="*/ 28 h 29"/>
                  <a:gd name="T6" fmla="*/ 6 w 12"/>
                  <a:gd name="T7" fmla="*/ 6 h 29"/>
                  <a:gd name="T8" fmla="*/ 4 w 12"/>
                  <a:gd name="T9" fmla="*/ 8 h 29"/>
                  <a:gd name="T10" fmla="*/ 3 w 12"/>
                  <a:gd name="T11" fmla="*/ 8 h 29"/>
                  <a:gd name="T12" fmla="*/ 2 w 12"/>
                  <a:gd name="T13" fmla="*/ 9 h 29"/>
                  <a:gd name="T14" fmla="*/ 0 w 12"/>
                  <a:gd name="T15" fmla="*/ 9 h 29"/>
                  <a:gd name="T16" fmla="*/ 0 w 12"/>
                  <a:gd name="T17" fmla="*/ 4 h 29"/>
                  <a:gd name="T18" fmla="*/ 4 w 12"/>
                  <a:gd name="T19" fmla="*/ 2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9" y="29"/>
                      <a:pt x="8" y="29"/>
                      <a:pt x="6" y="28"/>
                    </a:cubicBezTo>
                    <a:cubicBezTo>
                      <a:pt x="6" y="20"/>
                      <a:pt x="6" y="15"/>
                      <a:pt x="6" y="6"/>
                    </a:cubicBezTo>
                    <a:cubicBezTo>
                      <a:pt x="5" y="7"/>
                      <a:pt x="5" y="7"/>
                      <a:pt x="4" y="8"/>
                    </a:cubicBezTo>
                    <a:cubicBezTo>
                      <a:pt x="4" y="8"/>
                      <a:pt x="4" y="8"/>
                      <a:pt x="3" y="8"/>
                    </a:cubicBezTo>
                    <a:cubicBezTo>
                      <a:pt x="3" y="8"/>
                      <a:pt x="2" y="9"/>
                      <a:pt x="2" y="9"/>
                    </a:cubicBezTo>
                    <a:cubicBezTo>
                      <a:pt x="1" y="9"/>
                      <a:pt x="1" y="9"/>
                      <a:pt x="0" y="9"/>
                    </a:cubicBezTo>
                    <a:cubicBezTo>
                      <a:pt x="0" y="7"/>
                      <a:pt x="0" y="6"/>
                      <a:pt x="0" y="4"/>
                    </a:cubicBezTo>
                    <a:cubicBezTo>
                      <a:pt x="2" y="3"/>
                      <a:pt x="3" y="3"/>
                      <a:pt x="4" y="2"/>
                    </a:cubicBezTo>
                    <a:cubicBezTo>
                      <a:pt x="6" y="1"/>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223"/>
              <p:cNvSpPr>
                <a:spLocks/>
              </p:cNvSpPr>
              <p:nvPr/>
            </p:nvSpPr>
            <p:spPr bwMode="auto">
              <a:xfrm>
                <a:off x="5743575" y="3584575"/>
                <a:ext cx="25400" cy="66675"/>
              </a:xfrm>
              <a:custGeom>
                <a:avLst/>
                <a:gdLst>
                  <a:gd name="T0" fmla="*/ 12 w 12"/>
                  <a:gd name="T1" fmla="*/ 1 h 30"/>
                  <a:gd name="T2" fmla="*/ 12 w 12"/>
                  <a:gd name="T3" fmla="*/ 30 h 30"/>
                  <a:gd name="T4" fmla="*/ 6 w 12"/>
                  <a:gd name="T5" fmla="*/ 30 h 30"/>
                  <a:gd name="T6" fmla="*/ 6 w 12"/>
                  <a:gd name="T7" fmla="*/ 8 h 30"/>
                  <a:gd name="T8" fmla="*/ 5 w 12"/>
                  <a:gd name="T9" fmla="*/ 9 h 30"/>
                  <a:gd name="T10" fmla="*/ 4 w 12"/>
                  <a:gd name="T11" fmla="*/ 9 h 30"/>
                  <a:gd name="T12" fmla="*/ 2 w 12"/>
                  <a:gd name="T13" fmla="*/ 10 h 30"/>
                  <a:gd name="T14" fmla="*/ 0 w 12"/>
                  <a:gd name="T15" fmla="*/ 10 h 30"/>
                  <a:gd name="T16" fmla="*/ 0 w 12"/>
                  <a:gd name="T17" fmla="*/ 4 h 30"/>
                  <a:gd name="T18" fmla="*/ 5 w 12"/>
                  <a:gd name="T19" fmla="*/ 3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2"/>
                      <a:pt x="12" y="18"/>
                      <a:pt x="12" y="30"/>
                    </a:cubicBezTo>
                    <a:cubicBezTo>
                      <a:pt x="10" y="30"/>
                      <a:pt x="9" y="30"/>
                      <a:pt x="6" y="30"/>
                    </a:cubicBezTo>
                    <a:cubicBezTo>
                      <a:pt x="6" y="21"/>
                      <a:pt x="6" y="16"/>
                      <a:pt x="6" y="8"/>
                    </a:cubicBezTo>
                    <a:cubicBezTo>
                      <a:pt x="6" y="8"/>
                      <a:pt x="6" y="8"/>
                      <a:pt x="5" y="9"/>
                    </a:cubicBezTo>
                    <a:cubicBezTo>
                      <a:pt x="5" y="9"/>
                      <a:pt x="4" y="9"/>
                      <a:pt x="4" y="9"/>
                    </a:cubicBezTo>
                    <a:cubicBezTo>
                      <a:pt x="3" y="9"/>
                      <a:pt x="3" y="10"/>
                      <a:pt x="2" y="10"/>
                    </a:cubicBezTo>
                    <a:cubicBezTo>
                      <a:pt x="2" y="10"/>
                      <a:pt x="1" y="10"/>
                      <a:pt x="0" y="10"/>
                    </a:cubicBezTo>
                    <a:cubicBezTo>
                      <a:pt x="0" y="8"/>
                      <a:pt x="0" y="7"/>
                      <a:pt x="0" y="4"/>
                    </a:cubicBezTo>
                    <a:cubicBezTo>
                      <a:pt x="2" y="4"/>
                      <a:pt x="4" y="3"/>
                      <a:pt x="5" y="3"/>
                    </a:cubicBezTo>
                    <a:cubicBezTo>
                      <a:pt x="6" y="2"/>
                      <a:pt x="7" y="1"/>
                      <a:pt x="8" y="0"/>
                    </a:cubicBezTo>
                    <a:cubicBezTo>
                      <a:pt x="10" y="1"/>
                      <a:pt x="10" y="1"/>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Freeform 224"/>
              <p:cNvSpPr>
                <a:spLocks noEditPoints="1"/>
              </p:cNvSpPr>
              <p:nvPr/>
            </p:nvSpPr>
            <p:spPr bwMode="auto">
              <a:xfrm>
                <a:off x="5786438" y="3586163"/>
                <a:ext cx="42863" cy="69850"/>
              </a:xfrm>
              <a:custGeom>
                <a:avLst/>
                <a:gdLst>
                  <a:gd name="T0" fmla="*/ 9 w 19"/>
                  <a:gd name="T1" fmla="*/ 31 h 31"/>
                  <a:gd name="T2" fmla="*/ 0 w 19"/>
                  <a:gd name="T3" fmla="*/ 15 h 31"/>
                  <a:gd name="T4" fmla="*/ 2 w 19"/>
                  <a:gd name="T5" fmla="*/ 4 h 31"/>
                  <a:gd name="T6" fmla="*/ 10 w 19"/>
                  <a:gd name="T7" fmla="*/ 0 h 31"/>
                  <a:gd name="T8" fmla="*/ 19 w 19"/>
                  <a:gd name="T9" fmla="*/ 16 h 31"/>
                  <a:gd name="T10" fmla="*/ 17 w 19"/>
                  <a:gd name="T11" fmla="*/ 27 h 31"/>
                  <a:gd name="T12" fmla="*/ 9 w 19"/>
                  <a:gd name="T13" fmla="*/ 31 h 31"/>
                  <a:gd name="T14" fmla="*/ 9 w 19"/>
                  <a:gd name="T15" fmla="*/ 5 h 31"/>
                  <a:gd name="T16" fmla="*/ 6 w 19"/>
                  <a:gd name="T17" fmla="*/ 16 h 31"/>
                  <a:gd name="T18" fmla="*/ 9 w 19"/>
                  <a:gd name="T19" fmla="*/ 26 h 31"/>
                  <a:gd name="T20" fmla="*/ 13 w 19"/>
                  <a:gd name="T21" fmla="*/ 16 h 31"/>
                  <a:gd name="T22" fmla="*/ 9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5"/>
                      <a:pt x="0" y="15"/>
                    </a:cubicBezTo>
                    <a:cubicBezTo>
                      <a:pt x="0" y="11"/>
                      <a:pt x="0" y="7"/>
                      <a:pt x="2" y="4"/>
                    </a:cubicBezTo>
                    <a:cubicBezTo>
                      <a:pt x="4" y="1"/>
                      <a:pt x="7" y="0"/>
                      <a:pt x="10" y="0"/>
                    </a:cubicBezTo>
                    <a:cubicBezTo>
                      <a:pt x="16" y="1"/>
                      <a:pt x="19" y="6"/>
                      <a:pt x="19" y="16"/>
                    </a:cubicBezTo>
                    <a:cubicBezTo>
                      <a:pt x="19" y="21"/>
                      <a:pt x="18" y="25"/>
                      <a:pt x="17" y="27"/>
                    </a:cubicBezTo>
                    <a:cubicBezTo>
                      <a:pt x="14" y="30"/>
                      <a:pt x="12" y="31"/>
                      <a:pt x="9" y="31"/>
                    </a:cubicBezTo>
                    <a:close/>
                    <a:moveTo>
                      <a:pt x="9" y="5"/>
                    </a:moveTo>
                    <a:cubicBezTo>
                      <a:pt x="7" y="5"/>
                      <a:pt x="6" y="9"/>
                      <a:pt x="6" y="16"/>
                    </a:cubicBezTo>
                    <a:cubicBezTo>
                      <a:pt x="6" y="22"/>
                      <a:pt x="7" y="26"/>
                      <a:pt x="9" y="26"/>
                    </a:cubicBezTo>
                    <a:cubicBezTo>
                      <a:pt x="12" y="26"/>
                      <a:pt x="13" y="23"/>
                      <a:pt x="13" y="16"/>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Freeform 225"/>
              <p:cNvSpPr>
                <a:spLocks/>
              </p:cNvSpPr>
              <p:nvPr/>
            </p:nvSpPr>
            <p:spPr bwMode="auto">
              <a:xfrm>
                <a:off x="5840413" y="3590925"/>
                <a:ext cx="23813" cy="66675"/>
              </a:xfrm>
              <a:custGeom>
                <a:avLst/>
                <a:gdLst>
                  <a:gd name="T0" fmla="*/ 11 w 11"/>
                  <a:gd name="T1" fmla="*/ 0 h 30"/>
                  <a:gd name="T2" fmla="*/ 11 w 11"/>
                  <a:gd name="T3" fmla="*/ 30 h 30"/>
                  <a:gd name="T4" fmla="*/ 6 w 11"/>
                  <a:gd name="T5" fmla="*/ 30 h 30"/>
                  <a:gd name="T6" fmla="*/ 6 w 11"/>
                  <a:gd name="T7" fmla="*/ 7 h 30"/>
                  <a:gd name="T8" fmla="*/ 5 w 11"/>
                  <a:gd name="T9" fmla="*/ 7 h 30"/>
                  <a:gd name="T10" fmla="*/ 3 w 11"/>
                  <a:gd name="T11" fmla="*/ 8 h 30"/>
                  <a:gd name="T12" fmla="*/ 1 w 11"/>
                  <a:gd name="T13" fmla="*/ 9 h 30"/>
                  <a:gd name="T14" fmla="*/ 0 w 11"/>
                  <a:gd name="T15" fmla="*/ 9 h 30"/>
                  <a:gd name="T16" fmla="*/ 0 w 11"/>
                  <a:gd name="T17" fmla="*/ 4 h 30"/>
                  <a:gd name="T18" fmla="*/ 4 w 11"/>
                  <a:gd name="T19" fmla="*/ 2 h 30"/>
                  <a:gd name="T20" fmla="*/ 8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2"/>
                      <a:pt x="11" y="18"/>
                      <a:pt x="11" y="30"/>
                    </a:cubicBezTo>
                    <a:cubicBezTo>
                      <a:pt x="9" y="30"/>
                      <a:pt x="8" y="30"/>
                      <a:pt x="6" y="30"/>
                    </a:cubicBezTo>
                    <a:cubicBezTo>
                      <a:pt x="6" y="20"/>
                      <a:pt x="6" y="16"/>
                      <a:pt x="6" y="7"/>
                    </a:cubicBezTo>
                    <a:cubicBezTo>
                      <a:pt x="5" y="7"/>
                      <a:pt x="5" y="7"/>
                      <a:pt x="5" y="7"/>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0"/>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226"/>
              <p:cNvSpPr>
                <a:spLocks/>
              </p:cNvSpPr>
              <p:nvPr/>
            </p:nvSpPr>
            <p:spPr bwMode="auto">
              <a:xfrm>
                <a:off x="5889625" y="3590925"/>
                <a:ext cx="23813" cy="68263"/>
              </a:xfrm>
              <a:custGeom>
                <a:avLst/>
                <a:gdLst>
                  <a:gd name="T0" fmla="*/ 11 w 11"/>
                  <a:gd name="T1" fmla="*/ 0 h 31"/>
                  <a:gd name="T2" fmla="*/ 11 w 11"/>
                  <a:gd name="T3" fmla="*/ 31 h 31"/>
                  <a:gd name="T4" fmla="*/ 5 w 11"/>
                  <a:gd name="T5" fmla="*/ 31 h 31"/>
                  <a:gd name="T6" fmla="*/ 5 w 11"/>
                  <a:gd name="T7" fmla="*/ 7 h 31"/>
                  <a:gd name="T8" fmla="*/ 4 w 11"/>
                  <a:gd name="T9" fmla="*/ 8 h 31"/>
                  <a:gd name="T10" fmla="*/ 3 w 11"/>
                  <a:gd name="T11" fmla="*/ 9 h 31"/>
                  <a:gd name="T12" fmla="*/ 2 w 11"/>
                  <a:gd name="T13" fmla="*/ 9 h 31"/>
                  <a:gd name="T14" fmla="*/ 0 w 11"/>
                  <a:gd name="T15" fmla="*/ 10 h 31"/>
                  <a:gd name="T16" fmla="*/ 0 w 11"/>
                  <a:gd name="T17" fmla="*/ 4 h 31"/>
                  <a:gd name="T18" fmla="*/ 4 w 11"/>
                  <a:gd name="T19" fmla="*/ 3 h 31"/>
                  <a:gd name="T20" fmla="*/ 8 w 11"/>
                  <a:gd name="T21" fmla="*/ 0 h 31"/>
                  <a:gd name="T22" fmla="*/ 11 w 1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1">
                    <a:moveTo>
                      <a:pt x="11" y="0"/>
                    </a:moveTo>
                    <a:cubicBezTo>
                      <a:pt x="11" y="12"/>
                      <a:pt x="11" y="18"/>
                      <a:pt x="11" y="31"/>
                    </a:cubicBezTo>
                    <a:cubicBezTo>
                      <a:pt x="9" y="31"/>
                      <a:pt x="8" y="31"/>
                      <a:pt x="5" y="31"/>
                    </a:cubicBezTo>
                    <a:cubicBezTo>
                      <a:pt x="5" y="21"/>
                      <a:pt x="5" y="17"/>
                      <a:pt x="5" y="7"/>
                    </a:cubicBezTo>
                    <a:cubicBezTo>
                      <a:pt x="5" y="8"/>
                      <a:pt x="5" y="8"/>
                      <a:pt x="4" y="8"/>
                    </a:cubicBezTo>
                    <a:cubicBezTo>
                      <a:pt x="4" y="8"/>
                      <a:pt x="4" y="9"/>
                      <a:pt x="3" y="9"/>
                    </a:cubicBezTo>
                    <a:cubicBezTo>
                      <a:pt x="3" y="9"/>
                      <a:pt x="2" y="9"/>
                      <a:pt x="2" y="9"/>
                    </a:cubicBezTo>
                    <a:cubicBezTo>
                      <a:pt x="1" y="9"/>
                      <a:pt x="0" y="10"/>
                      <a:pt x="0" y="10"/>
                    </a:cubicBezTo>
                    <a:cubicBezTo>
                      <a:pt x="0" y="7"/>
                      <a:pt x="0" y="6"/>
                      <a:pt x="0" y="4"/>
                    </a:cubicBezTo>
                    <a:cubicBezTo>
                      <a:pt x="2" y="4"/>
                      <a:pt x="3" y="3"/>
                      <a:pt x="4" y="3"/>
                    </a:cubicBezTo>
                    <a:cubicBezTo>
                      <a:pt x="5"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227"/>
              <p:cNvSpPr>
                <a:spLocks noEditPoints="1"/>
              </p:cNvSpPr>
              <p:nvPr/>
            </p:nvSpPr>
            <p:spPr bwMode="auto">
              <a:xfrm>
                <a:off x="5930900" y="3590925"/>
                <a:ext cx="42863" cy="71438"/>
              </a:xfrm>
              <a:custGeom>
                <a:avLst/>
                <a:gdLst>
                  <a:gd name="T0" fmla="*/ 9 w 19"/>
                  <a:gd name="T1" fmla="*/ 32 h 32"/>
                  <a:gd name="T2" fmla="*/ 0 w 19"/>
                  <a:gd name="T3" fmla="*/ 16 h 32"/>
                  <a:gd name="T4" fmla="*/ 2 w 19"/>
                  <a:gd name="T5" fmla="*/ 4 h 32"/>
                  <a:gd name="T6" fmla="*/ 10 w 19"/>
                  <a:gd name="T7" fmla="*/ 0 h 32"/>
                  <a:gd name="T8" fmla="*/ 19 w 19"/>
                  <a:gd name="T9" fmla="*/ 16 h 32"/>
                  <a:gd name="T10" fmla="*/ 16 w 19"/>
                  <a:gd name="T11" fmla="*/ 27 h 32"/>
                  <a:gd name="T12" fmla="*/ 9 w 19"/>
                  <a:gd name="T13" fmla="*/ 32 h 32"/>
                  <a:gd name="T14" fmla="*/ 10 w 19"/>
                  <a:gd name="T15" fmla="*/ 5 h 32"/>
                  <a:gd name="T16" fmla="*/ 5 w 19"/>
                  <a:gd name="T17" fmla="*/ 16 h 32"/>
                  <a:gd name="T18" fmla="*/ 10 w 19"/>
                  <a:gd name="T19" fmla="*/ 26 h 32"/>
                  <a:gd name="T20" fmla="*/ 13 w 19"/>
                  <a:gd name="T21" fmla="*/ 16 h 32"/>
                  <a:gd name="T22" fmla="*/ 10 w 19"/>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2">
                    <a:moveTo>
                      <a:pt x="9" y="32"/>
                    </a:moveTo>
                    <a:cubicBezTo>
                      <a:pt x="3" y="32"/>
                      <a:pt x="0" y="26"/>
                      <a:pt x="0" y="16"/>
                    </a:cubicBezTo>
                    <a:cubicBezTo>
                      <a:pt x="0" y="11"/>
                      <a:pt x="1" y="7"/>
                      <a:pt x="2" y="4"/>
                    </a:cubicBezTo>
                    <a:cubicBezTo>
                      <a:pt x="4" y="2"/>
                      <a:pt x="7" y="0"/>
                      <a:pt x="10" y="0"/>
                    </a:cubicBezTo>
                    <a:cubicBezTo>
                      <a:pt x="16" y="0"/>
                      <a:pt x="19" y="6"/>
                      <a:pt x="19" y="16"/>
                    </a:cubicBezTo>
                    <a:cubicBezTo>
                      <a:pt x="19" y="21"/>
                      <a:pt x="18" y="25"/>
                      <a:pt x="16" y="27"/>
                    </a:cubicBezTo>
                    <a:cubicBezTo>
                      <a:pt x="15" y="30"/>
                      <a:pt x="12" y="32"/>
                      <a:pt x="9" y="32"/>
                    </a:cubicBezTo>
                    <a:close/>
                    <a:moveTo>
                      <a:pt x="10" y="5"/>
                    </a:moveTo>
                    <a:cubicBezTo>
                      <a:pt x="7" y="5"/>
                      <a:pt x="5" y="9"/>
                      <a:pt x="5" y="16"/>
                    </a:cubicBezTo>
                    <a:cubicBezTo>
                      <a:pt x="5" y="23"/>
                      <a:pt x="7" y="26"/>
                      <a:pt x="10" y="26"/>
                    </a:cubicBezTo>
                    <a:cubicBezTo>
                      <a:pt x="12" y="26"/>
                      <a:pt x="13" y="23"/>
                      <a:pt x="13" y="16"/>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228"/>
              <p:cNvSpPr>
                <a:spLocks/>
              </p:cNvSpPr>
              <p:nvPr/>
            </p:nvSpPr>
            <p:spPr bwMode="auto">
              <a:xfrm>
                <a:off x="5360988" y="3659188"/>
                <a:ext cx="22225" cy="63500"/>
              </a:xfrm>
              <a:custGeom>
                <a:avLst/>
                <a:gdLst>
                  <a:gd name="T0" fmla="*/ 10 w 10"/>
                  <a:gd name="T1" fmla="*/ 0 h 28"/>
                  <a:gd name="T2" fmla="*/ 10 w 10"/>
                  <a:gd name="T3" fmla="*/ 28 h 28"/>
                  <a:gd name="T4" fmla="*/ 5 w 10"/>
                  <a:gd name="T5" fmla="*/ 28 h 28"/>
                  <a:gd name="T6" fmla="*/ 5 w 10"/>
                  <a:gd name="T7" fmla="*/ 6 h 28"/>
                  <a:gd name="T8" fmla="*/ 4 w 10"/>
                  <a:gd name="T9" fmla="*/ 8 h 28"/>
                  <a:gd name="T10" fmla="*/ 2 w 10"/>
                  <a:gd name="T11" fmla="*/ 8 h 28"/>
                  <a:gd name="T12" fmla="*/ 1 w 10"/>
                  <a:gd name="T13" fmla="*/ 9 h 28"/>
                  <a:gd name="T14" fmla="*/ 0 w 10"/>
                  <a:gd name="T15" fmla="*/ 9 h 28"/>
                  <a:gd name="T16" fmla="*/ 0 w 10"/>
                  <a:gd name="T17" fmla="*/ 4 h 28"/>
                  <a:gd name="T18" fmla="*/ 4 w 10"/>
                  <a:gd name="T19" fmla="*/ 2 h 28"/>
                  <a:gd name="T20" fmla="*/ 7 w 10"/>
                  <a:gd name="T21" fmla="*/ 0 h 28"/>
                  <a:gd name="T22" fmla="*/ 10 w 10"/>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8">
                    <a:moveTo>
                      <a:pt x="10" y="0"/>
                    </a:moveTo>
                    <a:cubicBezTo>
                      <a:pt x="10" y="11"/>
                      <a:pt x="10" y="16"/>
                      <a:pt x="10" y="28"/>
                    </a:cubicBezTo>
                    <a:cubicBezTo>
                      <a:pt x="8" y="28"/>
                      <a:pt x="7" y="28"/>
                      <a:pt x="5" y="28"/>
                    </a:cubicBezTo>
                    <a:cubicBezTo>
                      <a:pt x="5" y="19"/>
                      <a:pt x="5" y="15"/>
                      <a:pt x="5" y="6"/>
                    </a:cubicBezTo>
                    <a:cubicBezTo>
                      <a:pt x="5" y="7"/>
                      <a:pt x="4" y="7"/>
                      <a:pt x="4" y="8"/>
                    </a:cubicBezTo>
                    <a:cubicBezTo>
                      <a:pt x="3" y="8"/>
                      <a:pt x="3" y="8"/>
                      <a:pt x="2" y="8"/>
                    </a:cubicBezTo>
                    <a:cubicBezTo>
                      <a:pt x="2" y="9"/>
                      <a:pt x="2" y="9"/>
                      <a:pt x="1" y="9"/>
                    </a:cubicBezTo>
                    <a:cubicBezTo>
                      <a:pt x="0" y="9"/>
                      <a:pt x="0" y="9"/>
                      <a:pt x="0" y="9"/>
                    </a:cubicBezTo>
                    <a:cubicBezTo>
                      <a:pt x="0" y="7"/>
                      <a:pt x="0" y="6"/>
                      <a:pt x="0" y="4"/>
                    </a:cubicBezTo>
                    <a:cubicBezTo>
                      <a:pt x="1" y="4"/>
                      <a:pt x="2" y="3"/>
                      <a:pt x="4" y="2"/>
                    </a:cubicBezTo>
                    <a:cubicBezTo>
                      <a:pt x="5" y="2"/>
                      <a:pt x="6" y="1"/>
                      <a:pt x="7" y="0"/>
                    </a:cubicBezTo>
                    <a:cubicBezTo>
                      <a:pt x="8" y="0"/>
                      <a:pt x="9" y="0"/>
                      <a:pt x="1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229"/>
              <p:cNvSpPr>
                <a:spLocks noEditPoints="1"/>
              </p:cNvSpPr>
              <p:nvPr/>
            </p:nvSpPr>
            <p:spPr bwMode="auto">
              <a:xfrm>
                <a:off x="5400675" y="3662363"/>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3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3"/>
                      <a:pt x="0" y="14"/>
                    </a:cubicBezTo>
                    <a:cubicBezTo>
                      <a:pt x="0" y="9"/>
                      <a:pt x="1" y="5"/>
                      <a:pt x="3" y="3"/>
                    </a:cubicBezTo>
                    <a:cubicBezTo>
                      <a:pt x="4" y="1"/>
                      <a:pt x="7" y="0"/>
                      <a:pt x="10" y="0"/>
                    </a:cubicBezTo>
                    <a:cubicBezTo>
                      <a:pt x="16" y="0"/>
                      <a:pt x="19" y="4"/>
                      <a:pt x="19" y="14"/>
                    </a:cubicBezTo>
                    <a:cubicBezTo>
                      <a:pt x="19" y="18"/>
                      <a:pt x="18" y="22"/>
                      <a:pt x="17" y="24"/>
                    </a:cubicBezTo>
                    <a:cubicBezTo>
                      <a:pt x="15" y="26"/>
                      <a:pt x="13" y="27"/>
                      <a:pt x="10" y="27"/>
                    </a:cubicBezTo>
                    <a:close/>
                    <a:moveTo>
                      <a:pt x="10" y="4"/>
                    </a:moveTo>
                    <a:cubicBezTo>
                      <a:pt x="8" y="4"/>
                      <a:pt x="6" y="8"/>
                      <a:pt x="6" y="14"/>
                    </a:cubicBezTo>
                    <a:cubicBezTo>
                      <a:pt x="6" y="20"/>
                      <a:pt x="8" y="23"/>
                      <a:pt x="10" y="23"/>
                    </a:cubicBezTo>
                    <a:cubicBezTo>
                      <a:pt x="12" y="23"/>
                      <a:pt x="13" y="20"/>
                      <a:pt x="13" y="14"/>
                    </a:cubicBezTo>
                    <a:cubicBezTo>
                      <a:pt x="13"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230"/>
              <p:cNvSpPr>
                <a:spLocks noEditPoints="1"/>
              </p:cNvSpPr>
              <p:nvPr/>
            </p:nvSpPr>
            <p:spPr bwMode="auto">
              <a:xfrm>
                <a:off x="5449888" y="3662363"/>
                <a:ext cx="41275" cy="63500"/>
              </a:xfrm>
              <a:custGeom>
                <a:avLst/>
                <a:gdLst>
                  <a:gd name="T0" fmla="*/ 9 w 19"/>
                  <a:gd name="T1" fmla="*/ 28 h 29"/>
                  <a:gd name="T2" fmla="*/ 0 w 19"/>
                  <a:gd name="T3" fmla="*/ 14 h 29"/>
                  <a:gd name="T4" fmla="*/ 2 w 19"/>
                  <a:gd name="T5" fmla="*/ 4 h 29"/>
                  <a:gd name="T6" fmla="*/ 10 w 19"/>
                  <a:gd name="T7" fmla="*/ 0 h 29"/>
                  <a:gd name="T8" fmla="*/ 19 w 19"/>
                  <a:gd name="T9" fmla="*/ 14 h 29"/>
                  <a:gd name="T10" fmla="*/ 16 w 19"/>
                  <a:gd name="T11" fmla="*/ 25 h 29"/>
                  <a:gd name="T12" fmla="*/ 9 w 19"/>
                  <a:gd name="T13" fmla="*/ 28 h 29"/>
                  <a:gd name="T14" fmla="*/ 10 w 19"/>
                  <a:gd name="T15" fmla="*/ 5 h 29"/>
                  <a:gd name="T16" fmla="*/ 6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2" y="4"/>
                    </a:cubicBezTo>
                    <a:cubicBezTo>
                      <a:pt x="4" y="1"/>
                      <a:pt x="6" y="0"/>
                      <a:pt x="10" y="0"/>
                    </a:cubicBezTo>
                    <a:cubicBezTo>
                      <a:pt x="16" y="1"/>
                      <a:pt x="19" y="6"/>
                      <a:pt x="19" y="14"/>
                    </a:cubicBezTo>
                    <a:cubicBezTo>
                      <a:pt x="19" y="19"/>
                      <a:pt x="18" y="23"/>
                      <a:pt x="16" y="25"/>
                    </a:cubicBezTo>
                    <a:cubicBezTo>
                      <a:pt x="15" y="27"/>
                      <a:pt x="12" y="29"/>
                      <a:pt x="9" y="28"/>
                    </a:cubicBezTo>
                    <a:close/>
                    <a:moveTo>
                      <a:pt x="10" y="5"/>
                    </a:moveTo>
                    <a:cubicBezTo>
                      <a:pt x="7" y="5"/>
                      <a:pt x="6" y="8"/>
                      <a:pt x="6" y="14"/>
                    </a:cubicBezTo>
                    <a:cubicBezTo>
                      <a:pt x="6"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231"/>
              <p:cNvSpPr>
                <a:spLocks/>
              </p:cNvSpPr>
              <p:nvPr/>
            </p:nvSpPr>
            <p:spPr bwMode="auto">
              <a:xfrm>
                <a:off x="5502275" y="3663950"/>
                <a:ext cx="26988" cy="61913"/>
              </a:xfrm>
              <a:custGeom>
                <a:avLst/>
                <a:gdLst>
                  <a:gd name="T0" fmla="*/ 12 w 12"/>
                  <a:gd name="T1" fmla="*/ 0 h 28"/>
                  <a:gd name="T2" fmla="*/ 12 w 12"/>
                  <a:gd name="T3" fmla="*/ 28 h 28"/>
                  <a:gd name="T4" fmla="*/ 6 w 12"/>
                  <a:gd name="T5" fmla="*/ 28 h 28"/>
                  <a:gd name="T6" fmla="*/ 6 w 12"/>
                  <a:gd name="T7" fmla="*/ 7 h 28"/>
                  <a:gd name="T8" fmla="*/ 5 w 12"/>
                  <a:gd name="T9" fmla="*/ 8 h 28"/>
                  <a:gd name="T10" fmla="*/ 3 w 12"/>
                  <a:gd name="T11" fmla="*/ 8 h 28"/>
                  <a:gd name="T12" fmla="*/ 2 w 12"/>
                  <a:gd name="T13" fmla="*/ 9 h 28"/>
                  <a:gd name="T14" fmla="*/ 0 w 12"/>
                  <a:gd name="T15" fmla="*/ 9 h 28"/>
                  <a:gd name="T16" fmla="*/ 0 w 12"/>
                  <a:gd name="T17" fmla="*/ 4 h 28"/>
                  <a:gd name="T18" fmla="*/ 4 w 12"/>
                  <a:gd name="T19" fmla="*/ 3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7"/>
                    </a:cubicBezTo>
                    <a:cubicBezTo>
                      <a:pt x="5" y="7"/>
                      <a:pt x="5" y="7"/>
                      <a:pt x="5" y="8"/>
                    </a:cubicBezTo>
                    <a:cubicBezTo>
                      <a:pt x="4" y="8"/>
                      <a:pt x="4" y="8"/>
                      <a:pt x="3" y="8"/>
                    </a:cubicBezTo>
                    <a:cubicBezTo>
                      <a:pt x="3" y="9"/>
                      <a:pt x="2" y="9"/>
                      <a:pt x="2" y="9"/>
                    </a:cubicBezTo>
                    <a:cubicBezTo>
                      <a:pt x="1" y="9"/>
                      <a:pt x="1" y="9"/>
                      <a:pt x="0" y="9"/>
                    </a:cubicBezTo>
                    <a:cubicBezTo>
                      <a:pt x="0" y="7"/>
                      <a:pt x="0" y="6"/>
                      <a:pt x="0" y="4"/>
                    </a:cubicBezTo>
                    <a:cubicBezTo>
                      <a:pt x="2" y="4"/>
                      <a:pt x="3" y="3"/>
                      <a:pt x="4"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3" name="Freeform 232"/>
              <p:cNvSpPr>
                <a:spLocks noEditPoints="1"/>
              </p:cNvSpPr>
              <p:nvPr/>
            </p:nvSpPr>
            <p:spPr bwMode="auto">
              <a:xfrm>
                <a:off x="5545138" y="3668713"/>
                <a:ext cx="42863" cy="61913"/>
              </a:xfrm>
              <a:custGeom>
                <a:avLst/>
                <a:gdLst>
                  <a:gd name="T0" fmla="*/ 10 w 19"/>
                  <a:gd name="T1" fmla="*/ 28 h 28"/>
                  <a:gd name="T2" fmla="*/ 0 w 19"/>
                  <a:gd name="T3" fmla="*/ 14 h 28"/>
                  <a:gd name="T4" fmla="*/ 3 w 19"/>
                  <a:gd name="T5" fmla="*/ 3 h 28"/>
                  <a:gd name="T6" fmla="*/ 10 w 19"/>
                  <a:gd name="T7" fmla="*/ 0 h 28"/>
                  <a:gd name="T8" fmla="*/ 19 w 19"/>
                  <a:gd name="T9" fmla="*/ 14 h 28"/>
                  <a:gd name="T10" fmla="*/ 17 w 19"/>
                  <a:gd name="T11" fmla="*/ 24 h 28"/>
                  <a:gd name="T12" fmla="*/ 10 w 19"/>
                  <a:gd name="T13" fmla="*/ 28 h 28"/>
                  <a:gd name="T14" fmla="*/ 10 w 19"/>
                  <a:gd name="T15" fmla="*/ 4 h 28"/>
                  <a:gd name="T16" fmla="*/ 6 w 19"/>
                  <a:gd name="T17" fmla="*/ 14 h 28"/>
                  <a:gd name="T18" fmla="*/ 10 w 19"/>
                  <a:gd name="T19" fmla="*/ 23 h 28"/>
                  <a:gd name="T20" fmla="*/ 14 w 19"/>
                  <a:gd name="T21" fmla="*/ 14 h 28"/>
                  <a:gd name="T22" fmla="*/ 10 w 19"/>
                  <a:gd name="T2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10" y="28"/>
                    </a:moveTo>
                    <a:cubicBezTo>
                      <a:pt x="3" y="27"/>
                      <a:pt x="0" y="23"/>
                      <a:pt x="0" y="14"/>
                    </a:cubicBezTo>
                    <a:cubicBezTo>
                      <a:pt x="0" y="9"/>
                      <a:pt x="1" y="5"/>
                      <a:pt x="3" y="3"/>
                    </a:cubicBezTo>
                    <a:cubicBezTo>
                      <a:pt x="5" y="1"/>
                      <a:pt x="7" y="0"/>
                      <a:pt x="10" y="0"/>
                    </a:cubicBezTo>
                    <a:cubicBezTo>
                      <a:pt x="16" y="0"/>
                      <a:pt x="19" y="5"/>
                      <a:pt x="19" y="14"/>
                    </a:cubicBezTo>
                    <a:cubicBezTo>
                      <a:pt x="19" y="18"/>
                      <a:pt x="18" y="22"/>
                      <a:pt x="17" y="24"/>
                    </a:cubicBezTo>
                    <a:cubicBezTo>
                      <a:pt x="15" y="27"/>
                      <a:pt x="13" y="28"/>
                      <a:pt x="10" y="28"/>
                    </a:cubicBezTo>
                    <a:close/>
                    <a:moveTo>
                      <a:pt x="10" y="4"/>
                    </a:moveTo>
                    <a:cubicBezTo>
                      <a:pt x="7" y="4"/>
                      <a:pt x="6" y="7"/>
                      <a:pt x="6" y="14"/>
                    </a:cubicBezTo>
                    <a:cubicBezTo>
                      <a:pt x="6" y="20"/>
                      <a:pt x="7" y="23"/>
                      <a:pt x="10" y="23"/>
                    </a:cubicBezTo>
                    <a:cubicBezTo>
                      <a:pt x="12" y="23"/>
                      <a:pt x="14" y="20"/>
                      <a:pt x="14" y="14"/>
                    </a:cubicBezTo>
                    <a:cubicBezTo>
                      <a:pt x="14"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233"/>
              <p:cNvSpPr>
                <a:spLocks noEditPoints="1"/>
              </p:cNvSpPr>
              <p:nvPr/>
            </p:nvSpPr>
            <p:spPr bwMode="auto">
              <a:xfrm>
                <a:off x="5594350" y="3668713"/>
                <a:ext cx="41275" cy="65088"/>
              </a:xfrm>
              <a:custGeom>
                <a:avLst/>
                <a:gdLst>
                  <a:gd name="T0" fmla="*/ 9 w 19"/>
                  <a:gd name="T1" fmla="*/ 29 h 29"/>
                  <a:gd name="T2" fmla="*/ 0 w 19"/>
                  <a:gd name="T3" fmla="*/ 15 h 29"/>
                  <a:gd name="T4" fmla="*/ 3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5"/>
                    </a:cubicBezTo>
                    <a:cubicBezTo>
                      <a:pt x="0" y="10"/>
                      <a:pt x="1" y="6"/>
                      <a:pt x="3" y="4"/>
                    </a:cubicBezTo>
                    <a:cubicBezTo>
                      <a:pt x="4" y="2"/>
                      <a:pt x="7" y="0"/>
                      <a:pt x="10" y="1"/>
                    </a:cubicBezTo>
                    <a:cubicBezTo>
                      <a:pt x="16" y="1"/>
                      <a:pt x="19" y="6"/>
                      <a:pt x="19" y="15"/>
                    </a:cubicBezTo>
                    <a:cubicBezTo>
                      <a:pt x="19" y="19"/>
                      <a:pt x="18" y="23"/>
                      <a:pt x="17" y="26"/>
                    </a:cubicBezTo>
                    <a:cubicBezTo>
                      <a:pt x="15" y="28"/>
                      <a:pt x="13" y="29"/>
                      <a:pt x="9" y="29"/>
                    </a:cubicBezTo>
                    <a:close/>
                    <a:moveTo>
                      <a:pt x="9" y="5"/>
                    </a:moveTo>
                    <a:cubicBezTo>
                      <a:pt x="7" y="5"/>
                      <a:pt x="6" y="8"/>
                      <a:pt x="6" y="15"/>
                    </a:cubicBezTo>
                    <a:cubicBezTo>
                      <a:pt x="6" y="21"/>
                      <a:pt x="7" y="24"/>
                      <a:pt x="9" y="24"/>
                    </a:cubicBezTo>
                    <a:cubicBezTo>
                      <a:pt x="12" y="24"/>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5" name="Freeform 234"/>
              <p:cNvSpPr>
                <a:spLocks/>
              </p:cNvSpPr>
              <p:nvPr/>
            </p:nvSpPr>
            <p:spPr bwMode="auto">
              <a:xfrm>
                <a:off x="5646738" y="3670300"/>
                <a:ext cx="26988" cy="65088"/>
              </a:xfrm>
              <a:custGeom>
                <a:avLst/>
                <a:gdLst>
                  <a:gd name="T0" fmla="*/ 12 w 12"/>
                  <a:gd name="T1" fmla="*/ 0 h 29"/>
                  <a:gd name="T2" fmla="*/ 12 w 12"/>
                  <a:gd name="T3" fmla="*/ 29 h 29"/>
                  <a:gd name="T4" fmla="*/ 6 w 12"/>
                  <a:gd name="T5" fmla="*/ 28 h 29"/>
                  <a:gd name="T6" fmla="*/ 6 w 12"/>
                  <a:gd name="T7" fmla="*/ 7 h 29"/>
                  <a:gd name="T8" fmla="*/ 5 w 12"/>
                  <a:gd name="T9" fmla="*/ 8 h 29"/>
                  <a:gd name="T10" fmla="*/ 3 w 12"/>
                  <a:gd name="T11" fmla="*/ 8 h 29"/>
                  <a:gd name="T12" fmla="*/ 2 w 12"/>
                  <a:gd name="T13" fmla="*/ 9 h 29"/>
                  <a:gd name="T14" fmla="*/ 0 w 12"/>
                  <a:gd name="T15" fmla="*/ 9 h 29"/>
                  <a:gd name="T16" fmla="*/ 0 w 12"/>
                  <a:gd name="T17" fmla="*/ 4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9"/>
                    </a:cubicBezTo>
                    <a:cubicBezTo>
                      <a:pt x="10" y="29"/>
                      <a:pt x="9" y="29"/>
                      <a:pt x="6" y="28"/>
                    </a:cubicBezTo>
                    <a:cubicBezTo>
                      <a:pt x="6" y="20"/>
                      <a:pt x="6" y="16"/>
                      <a:pt x="6" y="7"/>
                    </a:cubicBezTo>
                    <a:cubicBezTo>
                      <a:pt x="5" y="7"/>
                      <a:pt x="5" y="7"/>
                      <a:pt x="5" y="8"/>
                    </a:cubicBezTo>
                    <a:cubicBezTo>
                      <a:pt x="4" y="8"/>
                      <a:pt x="4" y="8"/>
                      <a:pt x="3" y="8"/>
                    </a:cubicBezTo>
                    <a:cubicBezTo>
                      <a:pt x="3" y="8"/>
                      <a:pt x="2" y="9"/>
                      <a:pt x="2" y="9"/>
                    </a:cubicBezTo>
                    <a:cubicBezTo>
                      <a:pt x="1" y="9"/>
                      <a:pt x="1" y="9"/>
                      <a:pt x="0" y="9"/>
                    </a:cubicBezTo>
                    <a:cubicBezTo>
                      <a:pt x="0" y="7"/>
                      <a:pt x="0" y="6"/>
                      <a:pt x="0" y="4"/>
                    </a:cubicBezTo>
                    <a:cubicBezTo>
                      <a:pt x="2" y="4"/>
                      <a:pt x="3" y="3"/>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235"/>
              <p:cNvSpPr>
                <a:spLocks/>
              </p:cNvSpPr>
              <p:nvPr/>
            </p:nvSpPr>
            <p:spPr bwMode="auto">
              <a:xfrm>
                <a:off x="5695950" y="3675063"/>
                <a:ext cx="26988"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7 h 28"/>
                  <a:gd name="T12" fmla="*/ 2 w 12"/>
                  <a:gd name="T13" fmla="*/ 8 h 28"/>
                  <a:gd name="T14" fmla="*/ 0 w 12"/>
                  <a:gd name="T15" fmla="*/ 8 h 28"/>
                  <a:gd name="T16" fmla="*/ 0 w 12"/>
                  <a:gd name="T17" fmla="*/ 3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1"/>
                      <a:pt x="12" y="17"/>
                      <a:pt x="12" y="28"/>
                    </a:cubicBezTo>
                    <a:cubicBezTo>
                      <a:pt x="9" y="28"/>
                      <a:pt x="8" y="28"/>
                      <a:pt x="6" y="28"/>
                    </a:cubicBezTo>
                    <a:cubicBezTo>
                      <a:pt x="6" y="19"/>
                      <a:pt x="6" y="15"/>
                      <a:pt x="6" y="6"/>
                    </a:cubicBezTo>
                    <a:cubicBezTo>
                      <a:pt x="5" y="6"/>
                      <a:pt x="5" y="7"/>
                      <a:pt x="4" y="7"/>
                    </a:cubicBezTo>
                    <a:cubicBezTo>
                      <a:pt x="4" y="7"/>
                      <a:pt x="4" y="7"/>
                      <a:pt x="3" y="7"/>
                    </a:cubicBezTo>
                    <a:cubicBezTo>
                      <a:pt x="3" y="8"/>
                      <a:pt x="2" y="8"/>
                      <a:pt x="2" y="8"/>
                    </a:cubicBezTo>
                    <a:cubicBezTo>
                      <a:pt x="1" y="8"/>
                      <a:pt x="1" y="8"/>
                      <a:pt x="0" y="8"/>
                    </a:cubicBezTo>
                    <a:cubicBezTo>
                      <a:pt x="0" y="6"/>
                      <a:pt x="0" y="5"/>
                      <a:pt x="0" y="3"/>
                    </a:cubicBezTo>
                    <a:cubicBezTo>
                      <a:pt x="2" y="3"/>
                      <a:pt x="3" y="2"/>
                      <a:pt x="4" y="2"/>
                    </a:cubicBezTo>
                    <a:cubicBezTo>
                      <a:pt x="6" y="1"/>
                      <a:pt x="7" y="0"/>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236"/>
              <p:cNvSpPr>
                <a:spLocks noEditPoints="1"/>
              </p:cNvSpPr>
              <p:nvPr/>
            </p:nvSpPr>
            <p:spPr bwMode="auto">
              <a:xfrm>
                <a:off x="5738813" y="3678238"/>
                <a:ext cx="41275" cy="63500"/>
              </a:xfrm>
              <a:custGeom>
                <a:avLst/>
                <a:gdLst>
                  <a:gd name="T0" fmla="*/ 9 w 19"/>
                  <a:gd name="T1" fmla="*/ 29 h 29"/>
                  <a:gd name="T2" fmla="*/ 0 w 19"/>
                  <a:gd name="T3" fmla="*/ 14 h 29"/>
                  <a:gd name="T4" fmla="*/ 3 w 19"/>
                  <a:gd name="T5" fmla="*/ 3 h 29"/>
                  <a:gd name="T6" fmla="*/ 10 w 19"/>
                  <a:gd name="T7" fmla="*/ 0 h 29"/>
                  <a:gd name="T8" fmla="*/ 19 w 19"/>
                  <a:gd name="T9" fmla="*/ 15 h 29"/>
                  <a:gd name="T10" fmla="*/ 17 w 19"/>
                  <a:gd name="T11" fmla="*/ 26 h 29"/>
                  <a:gd name="T12" fmla="*/ 9 w 19"/>
                  <a:gd name="T13" fmla="*/ 29 h 29"/>
                  <a:gd name="T14" fmla="*/ 10 w 19"/>
                  <a:gd name="T15" fmla="*/ 5 h 29"/>
                  <a:gd name="T16" fmla="*/ 6 w 19"/>
                  <a:gd name="T17" fmla="*/ 15 h 29"/>
                  <a:gd name="T18" fmla="*/ 10 w 19"/>
                  <a:gd name="T19" fmla="*/ 25 h 29"/>
                  <a:gd name="T20" fmla="*/ 13 w 19"/>
                  <a:gd name="T21" fmla="*/ 15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4"/>
                      <a:pt x="0" y="14"/>
                    </a:cubicBezTo>
                    <a:cubicBezTo>
                      <a:pt x="0" y="10"/>
                      <a:pt x="1" y="6"/>
                      <a:pt x="3" y="3"/>
                    </a:cubicBezTo>
                    <a:cubicBezTo>
                      <a:pt x="4" y="1"/>
                      <a:pt x="7" y="0"/>
                      <a:pt x="10" y="0"/>
                    </a:cubicBezTo>
                    <a:cubicBezTo>
                      <a:pt x="16" y="0"/>
                      <a:pt x="19" y="5"/>
                      <a:pt x="19" y="15"/>
                    </a:cubicBezTo>
                    <a:cubicBezTo>
                      <a:pt x="19" y="20"/>
                      <a:pt x="18" y="24"/>
                      <a:pt x="17" y="26"/>
                    </a:cubicBezTo>
                    <a:cubicBezTo>
                      <a:pt x="15" y="28"/>
                      <a:pt x="12" y="29"/>
                      <a:pt x="9" y="29"/>
                    </a:cubicBezTo>
                    <a:close/>
                    <a:moveTo>
                      <a:pt x="10" y="5"/>
                    </a:moveTo>
                    <a:cubicBezTo>
                      <a:pt x="7" y="4"/>
                      <a:pt x="6" y="8"/>
                      <a:pt x="6" y="15"/>
                    </a:cubicBezTo>
                    <a:cubicBezTo>
                      <a:pt x="6" y="21"/>
                      <a:pt x="7" y="24"/>
                      <a:pt x="10" y="25"/>
                    </a:cubicBezTo>
                    <a:cubicBezTo>
                      <a:pt x="12" y="25"/>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8" name="Freeform 237"/>
              <p:cNvSpPr>
                <a:spLocks/>
              </p:cNvSpPr>
              <p:nvPr/>
            </p:nvSpPr>
            <p:spPr bwMode="auto">
              <a:xfrm>
                <a:off x="5791200" y="3679825"/>
                <a:ext cx="26988" cy="66675"/>
              </a:xfrm>
              <a:custGeom>
                <a:avLst/>
                <a:gdLst>
                  <a:gd name="T0" fmla="*/ 12 w 12"/>
                  <a:gd name="T1" fmla="*/ 1 h 30"/>
                  <a:gd name="T2" fmla="*/ 12 w 12"/>
                  <a:gd name="T3" fmla="*/ 30 h 30"/>
                  <a:gd name="T4" fmla="*/ 6 w 12"/>
                  <a:gd name="T5" fmla="*/ 30 h 30"/>
                  <a:gd name="T6" fmla="*/ 6 w 12"/>
                  <a:gd name="T7" fmla="*/ 8 h 30"/>
                  <a:gd name="T8" fmla="*/ 5 w 12"/>
                  <a:gd name="T9" fmla="*/ 8 h 30"/>
                  <a:gd name="T10" fmla="*/ 4 w 12"/>
                  <a:gd name="T11" fmla="*/ 9 h 30"/>
                  <a:gd name="T12" fmla="*/ 2 w 12"/>
                  <a:gd name="T13" fmla="*/ 9 h 30"/>
                  <a:gd name="T14" fmla="*/ 0 w 12"/>
                  <a:gd name="T15" fmla="*/ 10 h 30"/>
                  <a:gd name="T16" fmla="*/ 0 w 12"/>
                  <a:gd name="T17" fmla="*/ 4 h 30"/>
                  <a:gd name="T18" fmla="*/ 5 w 12"/>
                  <a:gd name="T19" fmla="*/ 2 h 30"/>
                  <a:gd name="T20" fmla="*/ 8 w 12"/>
                  <a:gd name="T21" fmla="*/ 0 h 30"/>
                  <a:gd name="T22" fmla="*/ 12 w 12"/>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0">
                    <a:moveTo>
                      <a:pt x="12" y="1"/>
                    </a:moveTo>
                    <a:cubicBezTo>
                      <a:pt x="12" y="13"/>
                      <a:pt x="12" y="19"/>
                      <a:pt x="12" y="30"/>
                    </a:cubicBezTo>
                    <a:cubicBezTo>
                      <a:pt x="9" y="30"/>
                      <a:pt x="8" y="30"/>
                      <a:pt x="6" y="30"/>
                    </a:cubicBezTo>
                    <a:cubicBezTo>
                      <a:pt x="6" y="21"/>
                      <a:pt x="6" y="16"/>
                      <a:pt x="6" y="8"/>
                    </a:cubicBezTo>
                    <a:cubicBezTo>
                      <a:pt x="6" y="8"/>
                      <a:pt x="5" y="8"/>
                      <a:pt x="5" y="8"/>
                    </a:cubicBezTo>
                    <a:cubicBezTo>
                      <a:pt x="5" y="9"/>
                      <a:pt x="4" y="9"/>
                      <a:pt x="4" y="9"/>
                    </a:cubicBezTo>
                    <a:cubicBezTo>
                      <a:pt x="3" y="9"/>
                      <a:pt x="2" y="9"/>
                      <a:pt x="2" y="9"/>
                    </a:cubicBezTo>
                    <a:cubicBezTo>
                      <a:pt x="1" y="10"/>
                      <a:pt x="1" y="10"/>
                      <a:pt x="0" y="10"/>
                    </a:cubicBezTo>
                    <a:cubicBezTo>
                      <a:pt x="0" y="8"/>
                      <a:pt x="0" y="6"/>
                      <a:pt x="0" y="4"/>
                    </a:cubicBezTo>
                    <a:cubicBezTo>
                      <a:pt x="2" y="4"/>
                      <a:pt x="3" y="3"/>
                      <a:pt x="5" y="2"/>
                    </a:cubicBezTo>
                    <a:cubicBezTo>
                      <a:pt x="6" y="2"/>
                      <a:pt x="7" y="1"/>
                      <a:pt x="8" y="0"/>
                    </a:cubicBezTo>
                    <a:cubicBezTo>
                      <a:pt x="10" y="0"/>
                      <a:pt x="10" y="0"/>
                      <a:pt x="12"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9" name="Freeform 238"/>
              <p:cNvSpPr>
                <a:spLocks noEditPoints="1"/>
              </p:cNvSpPr>
              <p:nvPr/>
            </p:nvSpPr>
            <p:spPr bwMode="auto">
              <a:xfrm>
                <a:off x="5834063" y="3684588"/>
                <a:ext cx="44450" cy="66675"/>
              </a:xfrm>
              <a:custGeom>
                <a:avLst/>
                <a:gdLst>
                  <a:gd name="T0" fmla="*/ 10 w 20"/>
                  <a:gd name="T1" fmla="*/ 30 h 30"/>
                  <a:gd name="T2" fmla="*/ 0 w 20"/>
                  <a:gd name="T3" fmla="*/ 15 h 30"/>
                  <a:gd name="T4" fmla="*/ 3 w 20"/>
                  <a:gd name="T5" fmla="*/ 3 h 30"/>
                  <a:gd name="T6" fmla="*/ 10 w 20"/>
                  <a:gd name="T7" fmla="*/ 0 h 30"/>
                  <a:gd name="T8" fmla="*/ 20 w 20"/>
                  <a:gd name="T9" fmla="*/ 15 h 30"/>
                  <a:gd name="T10" fmla="*/ 17 w 20"/>
                  <a:gd name="T11" fmla="*/ 26 h 30"/>
                  <a:gd name="T12" fmla="*/ 10 w 20"/>
                  <a:gd name="T13" fmla="*/ 30 h 30"/>
                  <a:gd name="T14" fmla="*/ 10 w 20"/>
                  <a:gd name="T15" fmla="*/ 5 h 30"/>
                  <a:gd name="T16" fmla="*/ 7 w 20"/>
                  <a:gd name="T17" fmla="*/ 15 h 30"/>
                  <a:gd name="T18" fmla="*/ 10 w 20"/>
                  <a:gd name="T19" fmla="*/ 25 h 30"/>
                  <a:gd name="T20" fmla="*/ 14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3" y="30"/>
                      <a:pt x="0" y="24"/>
                      <a:pt x="0" y="15"/>
                    </a:cubicBezTo>
                    <a:cubicBezTo>
                      <a:pt x="0" y="10"/>
                      <a:pt x="1" y="6"/>
                      <a:pt x="3" y="3"/>
                    </a:cubicBezTo>
                    <a:cubicBezTo>
                      <a:pt x="5" y="1"/>
                      <a:pt x="7" y="0"/>
                      <a:pt x="10" y="0"/>
                    </a:cubicBezTo>
                    <a:cubicBezTo>
                      <a:pt x="17" y="0"/>
                      <a:pt x="20" y="6"/>
                      <a:pt x="20" y="15"/>
                    </a:cubicBezTo>
                    <a:cubicBezTo>
                      <a:pt x="20" y="20"/>
                      <a:pt x="19" y="24"/>
                      <a:pt x="17" y="26"/>
                    </a:cubicBezTo>
                    <a:cubicBezTo>
                      <a:pt x="16" y="29"/>
                      <a:pt x="13" y="30"/>
                      <a:pt x="10" y="30"/>
                    </a:cubicBezTo>
                    <a:close/>
                    <a:moveTo>
                      <a:pt x="10" y="5"/>
                    </a:moveTo>
                    <a:cubicBezTo>
                      <a:pt x="8" y="5"/>
                      <a:pt x="7" y="8"/>
                      <a:pt x="7" y="15"/>
                    </a:cubicBezTo>
                    <a:cubicBezTo>
                      <a:pt x="7" y="22"/>
                      <a:pt x="8"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0" name="Freeform 239"/>
              <p:cNvSpPr>
                <a:spLocks noEditPoints="1"/>
              </p:cNvSpPr>
              <p:nvPr/>
            </p:nvSpPr>
            <p:spPr bwMode="auto">
              <a:xfrm>
                <a:off x="5883275" y="3686175"/>
                <a:ext cx="41275" cy="69850"/>
              </a:xfrm>
              <a:custGeom>
                <a:avLst/>
                <a:gdLst>
                  <a:gd name="T0" fmla="*/ 10 w 19"/>
                  <a:gd name="T1" fmla="*/ 31 h 31"/>
                  <a:gd name="T2" fmla="*/ 0 w 19"/>
                  <a:gd name="T3" fmla="*/ 15 h 31"/>
                  <a:gd name="T4" fmla="*/ 3 w 19"/>
                  <a:gd name="T5" fmla="*/ 3 h 31"/>
                  <a:gd name="T6" fmla="*/ 10 w 19"/>
                  <a:gd name="T7" fmla="*/ 0 h 31"/>
                  <a:gd name="T8" fmla="*/ 19 w 19"/>
                  <a:gd name="T9" fmla="*/ 15 h 31"/>
                  <a:gd name="T10" fmla="*/ 17 w 19"/>
                  <a:gd name="T11" fmla="*/ 27 h 31"/>
                  <a:gd name="T12" fmla="*/ 10 w 19"/>
                  <a:gd name="T13" fmla="*/ 31 h 31"/>
                  <a:gd name="T14" fmla="*/ 10 w 19"/>
                  <a:gd name="T15" fmla="*/ 5 h 31"/>
                  <a:gd name="T16" fmla="*/ 6 w 19"/>
                  <a:gd name="T17" fmla="*/ 15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1"/>
                    </a:moveTo>
                    <a:cubicBezTo>
                      <a:pt x="3" y="30"/>
                      <a:pt x="0" y="25"/>
                      <a:pt x="0" y="15"/>
                    </a:cubicBezTo>
                    <a:cubicBezTo>
                      <a:pt x="0" y="10"/>
                      <a:pt x="1" y="6"/>
                      <a:pt x="3" y="3"/>
                    </a:cubicBezTo>
                    <a:cubicBezTo>
                      <a:pt x="4" y="1"/>
                      <a:pt x="7" y="0"/>
                      <a:pt x="10" y="0"/>
                    </a:cubicBezTo>
                    <a:cubicBezTo>
                      <a:pt x="16" y="0"/>
                      <a:pt x="19" y="5"/>
                      <a:pt x="19" y="15"/>
                    </a:cubicBezTo>
                    <a:cubicBezTo>
                      <a:pt x="19" y="21"/>
                      <a:pt x="19" y="24"/>
                      <a:pt x="17" y="27"/>
                    </a:cubicBezTo>
                    <a:cubicBezTo>
                      <a:pt x="15" y="30"/>
                      <a:pt x="13" y="31"/>
                      <a:pt x="10" y="31"/>
                    </a:cubicBezTo>
                    <a:close/>
                    <a:moveTo>
                      <a:pt x="10" y="5"/>
                    </a:moveTo>
                    <a:cubicBezTo>
                      <a:pt x="7" y="5"/>
                      <a:pt x="6" y="8"/>
                      <a:pt x="6" y="15"/>
                    </a:cubicBezTo>
                    <a:cubicBezTo>
                      <a:pt x="6" y="22"/>
                      <a:pt x="7" y="25"/>
                      <a:pt x="10" y="25"/>
                    </a:cubicBezTo>
                    <a:cubicBezTo>
                      <a:pt x="12" y="26"/>
                      <a:pt x="13" y="22"/>
                      <a:pt x="13" y="15"/>
                    </a:cubicBezTo>
                    <a:cubicBezTo>
                      <a:pt x="13"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1" name="Freeform 240"/>
              <p:cNvSpPr>
                <a:spLocks/>
              </p:cNvSpPr>
              <p:nvPr/>
            </p:nvSpPr>
            <p:spPr bwMode="auto">
              <a:xfrm>
                <a:off x="5935663" y="3686175"/>
                <a:ext cx="26988" cy="69850"/>
              </a:xfrm>
              <a:custGeom>
                <a:avLst/>
                <a:gdLst>
                  <a:gd name="T0" fmla="*/ 12 w 12"/>
                  <a:gd name="T1" fmla="*/ 0 h 31"/>
                  <a:gd name="T2" fmla="*/ 12 w 12"/>
                  <a:gd name="T3" fmla="*/ 31 h 31"/>
                  <a:gd name="T4" fmla="*/ 6 w 12"/>
                  <a:gd name="T5" fmla="*/ 31 h 31"/>
                  <a:gd name="T6" fmla="*/ 6 w 12"/>
                  <a:gd name="T7" fmla="*/ 8 h 31"/>
                  <a:gd name="T8" fmla="*/ 5 w 12"/>
                  <a:gd name="T9" fmla="*/ 9 h 31"/>
                  <a:gd name="T10" fmla="*/ 4 w 12"/>
                  <a:gd name="T11" fmla="*/ 10 h 31"/>
                  <a:gd name="T12" fmla="*/ 2 w 12"/>
                  <a:gd name="T13" fmla="*/ 10 h 31"/>
                  <a:gd name="T14" fmla="*/ 0 w 12"/>
                  <a:gd name="T15" fmla="*/ 10 h 31"/>
                  <a:gd name="T16" fmla="*/ 0 w 12"/>
                  <a:gd name="T17" fmla="*/ 5 h 31"/>
                  <a:gd name="T18" fmla="*/ 5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3"/>
                      <a:pt x="12" y="19"/>
                      <a:pt x="12" y="31"/>
                    </a:cubicBezTo>
                    <a:cubicBezTo>
                      <a:pt x="10" y="31"/>
                      <a:pt x="8" y="31"/>
                      <a:pt x="6" y="31"/>
                    </a:cubicBezTo>
                    <a:cubicBezTo>
                      <a:pt x="6" y="22"/>
                      <a:pt x="6" y="17"/>
                      <a:pt x="6" y="8"/>
                    </a:cubicBezTo>
                    <a:cubicBezTo>
                      <a:pt x="6" y="8"/>
                      <a:pt x="6" y="9"/>
                      <a:pt x="5" y="9"/>
                    </a:cubicBezTo>
                    <a:cubicBezTo>
                      <a:pt x="5" y="9"/>
                      <a:pt x="4" y="9"/>
                      <a:pt x="4" y="10"/>
                    </a:cubicBezTo>
                    <a:cubicBezTo>
                      <a:pt x="3" y="10"/>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2" name="Freeform 241"/>
              <p:cNvSpPr>
                <a:spLocks noEditPoints="1"/>
              </p:cNvSpPr>
              <p:nvPr/>
            </p:nvSpPr>
            <p:spPr bwMode="auto">
              <a:xfrm>
                <a:off x="5351463" y="3744913"/>
                <a:ext cx="44450" cy="61913"/>
              </a:xfrm>
              <a:custGeom>
                <a:avLst/>
                <a:gdLst>
                  <a:gd name="T0" fmla="*/ 10 w 20"/>
                  <a:gd name="T1" fmla="*/ 28 h 28"/>
                  <a:gd name="T2" fmla="*/ 0 w 20"/>
                  <a:gd name="T3" fmla="*/ 14 h 28"/>
                  <a:gd name="T4" fmla="*/ 3 w 20"/>
                  <a:gd name="T5" fmla="*/ 4 h 28"/>
                  <a:gd name="T6" fmla="*/ 10 w 20"/>
                  <a:gd name="T7" fmla="*/ 0 h 28"/>
                  <a:gd name="T8" fmla="*/ 20 w 20"/>
                  <a:gd name="T9" fmla="*/ 14 h 28"/>
                  <a:gd name="T10" fmla="*/ 17 w 20"/>
                  <a:gd name="T11" fmla="*/ 24 h 28"/>
                  <a:gd name="T12" fmla="*/ 10 w 20"/>
                  <a:gd name="T13" fmla="*/ 28 h 28"/>
                  <a:gd name="T14" fmla="*/ 10 w 20"/>
                  <a:gd name="T15" fmla="*/ 5 h 28"/>
                  <a:gd name="T16" fmla="*/ 7 w 20"/>
                  <a:gd name="T17" fmla="*/ 14 h 28"/>
                  <a:gd name="T18" fmla="*/ 10 w 20"/>
                  <a:gd name="T19" fmla="*/ 23 h 28"/>
                  <a:gd name="T20" fmla="*/ 14 w 20"/>
                  <a:gd name="T21" fmla="*/ 14 h 28"/>
                  <a:gd name="T22" fmla="*/ 10 w 20"/>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8">
                    <a:moveTo>
                      <a:pt x="10" y="28"/>
                    </a:moveTo>
                    <a:cubicBezTo>
                      <a:pt x="3" y="27"/>
                      <a:pt x="0" y="23"/>
                      <a:pt x="0" y="14"/>
                    </a:cubicBezTo>
                    <a:cubicBezTo>
                      <a:pt x="0" y="9"/>
                      <a:pt x="1" y="6"/>
                      <a:pt x="3" y="4"/>
                    </a:cubicBezTo>
                    <a:cubicBezTo>
                      <a:pt x="5" y="1"/>
                      <a:pt x="7" y="0"/>
                      <a:pt x="10" y="0"/>
                    </a:cubicBezTo>
                    <a:cubicBezTo>
                      <a:pt x="17" y="0"/>
                      <a:pt x="20" y="5"/>
                      <a:pt x="20" y="14"/>
                    </a:cubicBezTo>
                    <a:cubicBezTo>
                      <a:pt x="20" y="18"/>
                      <a:pt x="19" y="22"/>
                      <a:pt x="17" y="24"/>
                    </a:cubicBezTo>
                    <a:cubicBezTo>
                      <a:pt x="16" y="26"/>
                      <a:pt x="13" y="28"/>
                      <a:pt x="10" y="28"/>
                    </a:cubicBezTo>
                    <a:close/>
                    <a:moveTo>
                      <a:pt x="10" y="5"/>
                    </a:moveTo>
                    <a:cubicBezTo>
                      <a:pt x="8" y="5"/>
                      <a:pt x="7" y="8"/>
                      <a:pt x="7" y="14"/>
                    </a:cubicBezTo>
                    <a:cubicBezTo>
                      <a:pt x="7" y="20"/>
                      <a:pt x="8" y="23"/>
                      <a:pt x="10" y="23"/>
                    </a:cubicBezTo>
                    <a:cubicBezTo>
                      <a:pt x="12" y="23"/>
                      <a:pt x="14" y="20"/>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242"/>
              <p:cNvSpPr>
                <a:spLocks noEditPoints="1"/>
              </p:cNvSpPr>
              <p:nvPr/>
            </p:nvSpPr>
            <p:spPr bwMode="auto">
              <a:xfrm>
                <a:off x="5400675" y="3746500"/>
                <a:ext cx="42863" cy="60325"/>
              </a:xfrm>
              <a:custGeom>
                <a:avLst/>
                <a:gdLst>
                  <a:gd name="T0" fmla="*/ 10 w 19"/>
                  <a:gd name="T1" fmla="*/ 27 h 27"/>
                  <a:gd name="T2" fmla="*/ 0 w 19"/>
                  <a:gd name="T3" fmla="*/ 14 h 27"/>
                  <a:gd name="T4" fmla="*/ 3 w 19"/>
                  <a:gd name="T5" fmla="*/ 3 h 27"/>
                  <a:gd name="T6" fmla="*/ 10 w 19"/>
                  <a:gd name="T7" fmla="*/ 0 h 27"/>
                  <a:gd name="T8" fmla="*/ 19 w 19"/>
                  <a:gd name="T9" fmla="*/ 14 h 27"/>
                  <a:gd name="T10" fmla="*/ 17 w 19"/>
                  <a:gd name="T11" fmla="*/ 24 h 27"/>
                  <a:gd name="T12" fmla="*/ 10 w 19"/>
                  <a:gd name="T13" fmla="*/ 27 h 27"/>
                  <a:gd name="T14" fmla="*/ 10 w 19"/>
                  <a:gd name="T15" fmla="*/ 4 h 27"/>
                  <a:gd name="T16" fmla="*/ 6 w 19"/>
                  <a:gd name="T17" fmla="*/ 14 h 27"/>
                  <a:gd name="T18" fmla="*/ 10 w 19"/>
                  <a:gd name="T19" fmla="*/ 22 h 27"/>
                  <a:gd name="T20" fmla="*/ 13 w 19"/>
                  <a:gd name="T21" fmla="*/ 14 h 27"/>
                  <a:gd name="T22" fmla="*/ 10 w 19"/>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7">
                    <a:moveTo>
                      <a:pt x="10" y="27"/>
                    </a:moveTo>
                    <a:cubicBezTo>
                      <a:pt x="3" y="27"/>
                      <a:pt x="0" y="22"/>
                      <a:pt x="0" y="14"/>
                    </a:cubicBezTo>
                    <a:cubicBezTo>
                      <a:pt x="0" y="9"/>
                      <a:pt x="1" y="6"/>
                      <a:pt x="3" y="3"/>
                    </a:cubicBezTo>
                    <a:cubicBezTo>
                      <a:pt x="4" y="1"/>
                      <a:pt x="7" y="0"/>
                      <a:pt x="10" y="0"/>
                    </a:cubicBezTo>
                    <a:cubicBezTo>
                      <a:pt x="16" y="0"/>
                      <a:pt x="19" y="5"/>
                      <a:pt x="19" y="14"/>
                    </a:cubicBezTo>
                    <a:cubicBezTo>
                      <a:pt x="19" y="18"/>
                      <a:pt x="18" y="21"/>
                      <a:pt x="17" y="24"/>
                    </a:cubicBezTo>
                    <a:cubicBezTo>
                      <a:pt x="15" y="26"/>
                      <a:pt x="13" y="27"/>
                      <a:pt x="10" y="27"/>
                    </a:cubicBezTo>
                    <a:close/>
                    <a:moveTo>
                      <a:pt x="10" y="4"/>
                    </a:moveTo>
                    <a:cubicBezTo>
                      <a:pt x="8" y="4"/>
                      <a:pt x="6" y="7"/>
                      <a:pt x="6" y="14"/>
                    </a:cubicBezTo>
                    <a:cubicBezTo>
                      <a:pt x="6" y="19"/>
                      <a:pt x="8" y="22"/>
                      <a:pt x="10" y="22"/>
                    </a:cubicBezTo>
                    <a:cubicBezTo>
                      <a:pt x="12" y="22"/>
                      <a:pt x="13" y="20"/>
                      <a:pt x="13" y="14"/>
                    </a:cubicBezTo>
                    <a:cubicBezTo>
                      <a:pt x="13" y="7"/>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4" name="Freeform 243"/>
              <p:cNvSpPr>
                <a:spLocks noEditPoints="1"/>
              </p:cNvSpPr>
              <p:nvPr/>
            </p:nvSpPr>
            <p:spPr bwMode="auto">
              <a:xfrm>
                <a:off x="5449888" y="3746500"/>
                <a:ext cx="41275" cy="61913"/>
              </a:xfrm>
              <a:custGeom>
                <a:avLst/>
                <a:gdLst>
                  <a:gd name="T0" fmla="*/ 9 w 19"/>
                  <a:gd name="T1" fmla="*/ 28 h 28"/>
                  <a:gd name="T2" fmla="*/ 0 w 19"/>
                  <a:gd name="T3" fmla="*/ 15 h 28"/>
                  <a:gd name="T4" fmla="*/ 2 w 19"/>
                  <a:gd name="T5" fmla="*/ 4 h 28"/>
                  <a:gd name="T6" fmla="*/ 10 w 19"/>
                  <a:gd name="T7" fmla="*/ 0 h 28"/>
                  <a:gd name="T8" fmla="*/ 19 w 19"/>
                  <a:gd name="T9" fmla="*/ 15 h 28"/>
                  <a:gd name="T10" fmla="*/ 16 w 19"/>
                  <a:gd name="T11" fmla="*/ 25 h 28"/>
                  <a:gd name="T12" fmla="*/ 9 w 19"/>
                  <a:gd name="T13" fmla="*/ 28 h 28"/>
                  <a:gd name="T14" fmla="*/ 10 w 19"/>
                  <a:gd name="T15" fmla="*/ 5 h 28"/>
                  <a:gd name="T16" fmla="*/ 6 w 19"/>
                  <a:gd name="T17" fmla="*/ 15 h 28"/>
                  <a:gd name="T18" fmla="*/ 10 w 19"/>
                  <a:gd name="T19" fmla="*/ 24 h 28"/>
                  <a:gd name="T20" fmla="*/ 13 w 19"/>
                  <a:gd name="T21" fmla="*/ 15 h 28"/>
                  <a:gd name="T22" fmla="*/ 10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2"/>
                      <a:pt x="6" y="0"/>
                      <a:pt x="10" y="0"/>
                    </a:cubicBezTo>
                    <a:cubicBezTo>
                      <a:pt x="16" y="1"/>
                      <a:pt x="19" y="6"/>
                      <a:pt x="19" y="15"/>
                    </a:cubicBezTo>
                    <a:cubicBezTo>
                      <a:pt x="19" y="19"/>
                      <a:pt x="18" y="22"/>
                      <a:pt x="16" y="25"/>
                    </a:cubicBezTo>
                    <a:cubicBezTo>
                      <a:pt x="15" y="27"/>
                      <a:pt x="12" y="28"/>
                      <a:pt x="9" y="28"/>
                    </a:cubicBezTo>
                    <a:close/>
                    <a:moveTo>
                      <a:pt x="10" y="5"/>
                    </a:moveTo>
                    <a:cubicBezTo>
                      <a:pt x="7" y="5"/>
                      <a:pt x="6" y="8"/>
                      <a:pt x="6" y="15"/>
                    </a:cubicBezTo>
                    <a:cubicBezTo>
                      <a:pt x="6" y="20"/>
                      <a:pt x="7" y="24"/>
                      <a:pt x="10" y="24"/>
                    </a:cubicBezTo>
                    <a:cubicBezTo>
                      <a:pt x="12" y="24"/>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5" name="Freeform 244"/>
              <p:cNvSpPr>
                <a:spLocks noEditPoints="1"/>
              </p:cNvSpPr>
              <p:nvPr/>
            </p:nvSpPr>
            <p:spPr bwMode="auto">
              <a:xfrm>
                <a:off x="5499100" y="3748088"/>
                <a:ext cx="41275" cy="63500"/>
              </a:xfrm>
              <a:custGeom>
                <a:avLst/>
                <a:gdLst>
                  <a:gd name="T0" fmla="*/ 9 w 19"/>
                  <a:gd name="T1" fmla="*/ 28 h 28"/>
                  <a:gd name="T2" fmla="*/ 0 w 19"/>
                  <a:gd name="T3" fmla="*/ 15 h 28"/>
                  <a:gd name="T4" fmla="*/ 2 w 19"/>
                  <a:gd name="T5" fmla="*/ 4 h 28"/>
                  <a:gd name="T6" fmla="*/ 10 w 19"/>
                  <a:gd name="T7" fmla="*/ 1 h 28"/>
                  <a:gd name="T8" fmla="*/ 19 w 19"/>
                  <a:gd name="T9" fmla="*/ 15 h 28"/>
                  <a:gd name="T10" fmla="*/ 16 w 19"/>
                  <a:gd name="T11" fmla="*/ 25 h 28"/>
                  <a:gd name="T12" fmla="*/ 9 w 19"/>
                  <a:gd name="T13" fmla="*/ 28 h 28"/>
                  <a:gd name="T14" fmla="*/ 9 w 19"/>
                  <a:gd name="T15" fmla="*/ 5 h 28"/>
                  <a:gd name="T16" fmla="*/ 5 w 19"/>
                  <a:gd name="T17" fmla="*/ 15 h 28"/>
                  <a:gd name="T18" fmla="*/ 9 w 19"/>
                  <a:gd name="T19" fmla="*/ 24 h 28"/>
                  <a:gd name="T20" fmla="*/ 13 w 19"/>
                  <a:gd name="T21" fmla="*/ 15 h 28"/>
                  <a:gd name="T22" fmla="*/ 9 w 19"/>
                  <a:gd name="T2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8">
                    <a:moveTo>
                      <a:pt x="9" y="28"/>
                    </a:moveTo>
                    <a:cubicBezTo>
                      <a:pt x="3" y="28"/>
                      <a:pt x="0" y="23"/>
                      <a:pt x="0" y="15"/>
                    </a:cubicBezTo>
                    <a:cubicBezTo>
                      <a:pt x="0" y="10"/>
                      <a:pt x="1" y="6"/>
                      <a:pt x="2" y="4"/>
                    </a:cubicBezTo>
                    <a:cubicBezTo>
                      <a:pt x="4" y="1"/>
                      <a:pt x="6" y="0"/>
                      <a:pt x="10" y="1"/>
                    </a:cubicBezTo>
                    <a:cubicBezTo>
                      <a:pt x="16" y="1"/>
                      <a:pt x="19" y="6"/>
                      <a:pt x="19" y="15"/>
                    </a:cubicBezTo>
                    <a:cubicBezTo>
                      <a:pt x="19" y="19"/>
                      <a:pt x="18" y="23"/>
                      <a:pt x="16" y="25"/>
                    </a:cubicBezTo>
                    <a:cubicBezTo>
                      <a:pt x="15" y="27"/>
                      <a:pt x="12" y="28"/>
                      <a:pt x="9" y="28"/>
                    </a:cubicBezTo>
                    <a:close/>
                    <a:moveTo>
                      <a:pt x="9" y="5"/>
                    </a:moveTo>
                    <a:cubicBezTo>
                      <a:pt x="7" y="5"/>
                      <a:pt x="5" y="8"/>
                      <a:pt x="5" y="15"/>
                    </a:cubicBezTo>
                    <a:cubicBezTo>
                      <a:pt x="5" y="20"/>
                      <a:pt x="7" y="23"/>
                      <a:pt x="9" y="24"/>
                    </a:cubicBezTo>
                    <a:cubicBezTo>
                      <a:pt x="12" y="24"/>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6" name="Freeform 245"/>
              <p:cNvSpPr>
                <a:spLocks/>
              </p:cNvSpPr>
              <p:nvPr/>
            </p:nvSpPr>
            <p:spPr bwMode="auto">
              <a:xfrm>
                <a:off x="5551488" y="3752850"/>
                <a:ext cx="25400" cy="60325"/>
              </a:xfrm>
              <a:custGeom>
                <a:avLst/>
                <a:gdLst>
                  <a:gd name="T0" fmla="*/ 11 w 11"/>
                  <a:gd name="T1" fmla="*/ 0 h 27"/>
                  <a:gd name="T2" fmla="*/ 11 w 11"/>
                  <a:gd name="T3" fmla="*/ 27 h 27"/>
                  <a:gd name="T4" fmla="*/ 6 w 11"/>
                  <a:gd name="T5" fmla="*/ 27 h 27"/>
                  <a:gd name="T6" fmla="*/ 6 w 11"/>
                  <a:gd name="T7" fmla="*/ 6 h 27"/>
                  <a:gd name="T8" fmla="*/ 4 w 11"/>
                  <a:gd name="T9" fmla="*/ 7 h 27"/>
                  <a:gd name="T10" fmla="*/ 3 w 11"/>
                  <a:gd name="T11" fmla="*/ 8 h 27"/>
                  <a:gd name="T12" fmla="*/ 1 w 11"/>
                  <a:gd name="T13" fmla="*/ 9 h 27"/>
                  <a:gd name="T14" fmla="*/ 0 w 11"/>
                  <a:gd name="T15" fmla="*/ 9 h 27"/>
                  <a:gd name="T16" fmla="*/ 0 w 11"/>
                  <a:gd name="T17" fmla="*/ 4 h 27"/>
                  <a:gd name="T18" fmla="*/ 4 w 11"/>
                  <a:gd name="T19" fmla="*/ 2 h 27"/>
                  <a:gd name="T20" fmla="*/ 8 w 11"/>
                  <a:gd name="T21" fmla="*/ 0 h 27"/>
                  <a:gd name="T22" fmla="*/ 11 w 11"/>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7">
                    <a:moveTo>
                      <a:pt x="11" y="0"/>
                    </a:moveTo>
                    <a:cubicBezTo>
                      <a:pt x="11" y="11"/>
                      <a:pt x="11" y="17"/>
                      <a:pt x="11" y="27"/>
                    </a:cubicBezTo>
                    <a:cubicBezTo>
                      <a:pt x="9" y="27"/>
                      <a:pt x="8" y="27"/>
                      <a:pt x="6" y="27"/>
                    </a:cubicBezTo>
                    <a:cubicBezTo>
                      <a:pt x="6" y="19"/>
                      <a:pt x="6" y="15"/>
                      <a:pt x="6" y="6"/>
                    </a:cubicBezTo>
                    <a:cubicBezTo>
                      <a:pt x="6" y="7"/>
                      <a:pt x="5" y="7"/>
                      <a:pt x="4" y="7"/>
                    </a:cubicBezTo>
                    <a:cubicBezTo>
                      <a:pt x="4" y="7"/>
                      <a:pt x="3" y="8"/>
                      <a:pt x="3" y="8"/>
                    </a:cubicBezTo>
                    <a:cubicBezTo>
                      <a:pt x="2" y="8"/>
                      <a:pt x="2" y="9"/>
                      <a:pt x="1" y="9"/>
                    </a:cubicBezTo>
                    <a:cubicBezTo>
                      <a:pt x="1" y="9"/>
                      <a:pt x="0" y="9"/>
                      <a:pt x="0" y="9"/>
                    </a:cubicBezTo>
                    <a:cubicBezTo>
                      <a:pt x="0" y="6"/>
                      <a:pt x="0" y="5"/>
                      <a:pt x="0" y="4"/>
                    </a:cubicBezTo>
                    <a:cubicBezTo>
                      <a:pt x="1" y="3"/>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7" name="Freeform 246"/>
              <p:cNvSpPr>
                <a:spLocks noEditPoints="1"/>
              </p:cNvSpPr>
              <p:nvPr/>
            </p:nvSpPr>
            <p:spPr bwMode="auto">
              <a:xfrm>
                <a:off x="5594350" y="3756025"/>
                <a:ext cx="41275" cy="63500"/>
              </a:xfrm>
              <a:custGeom>
                <a:avLst/>
                <a:gdLst>
                  <a:gd name="T0" fmla="*/ 9 w 19"/>
                  <a:gd name="T1" fmla="*/ 28 h 29"/>
                  <a:gd name="T2" fmla="*/ 0 w 19"/>
                  <a:gd name="T3" fmla="*/ 14 h 29"/>
                  <a:gd name="T4" fmla="*/ 3 w 19"/>
                  <a:gd name="T5" fmla="*/ 4 h 29"/>
                  <a:gd name="T6" fmla="*/ 10 w 19"/>
                  <a:gd name="T7" fmla="*/ 1 h 29"/>
                  <a:gd name="T8" fmla="*/ 19 w 19"/>
                  <a:gd name="T9" fmla="*/ 15 h 29"/>
                  <a:gd name="T10" fmla="*/ 17 w 19"/>
                  <a:gd name="T11" fmla="*/ 25 h 29"/>
                  <a:gd name="T12" fmla="*/ 9 w 19"/>
                  <a:gd name="T13" fmla="*/ 28 h 29"/>
                  <a:gd name="T14" fmla="*/ 9 w 19"/>
                  <a:gd name="T15" fmla="*/ 5 h 29"/>
                  <a:gd name="T16" fmla="*/ 6 w 19"/>
                  <a:gd name="T17" fmla="*/ 14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8"/>
                      <a:pt x="0" y="23"/>
                      <a:pt x="0" y="14"/>
                    </a:cubicBezTo>
                    <a:cubicBezTo>
                      <a:pt x="0" y="10"/>
                      <a:pt x="1" y="6"/>
                      <a:pt x="3" y="4"/>
                    </a:cubicBezTo>
                    <a:cubicBezTo>
                      <a:pt x="4" y="1"/>
                      <a:pt x="7" y="0"/>
                      <a:pt x="10" y="1"/>
                    </a:cubicBezTo>
                    <a:cubicBezTo>
                      <a:pt x="16" y="1"/>
                      <a:pt x="19" y="6"/>
                      <a:pt x="19" y="15"/>
                    </a:cubicBezTo>
                    <a:cubicBezTo>
                      <a:pt x="19" y="20"/>
                      <a:pt x="18" y="23"/>
                      <a:pt x="17" y="25"/>
                    </a:cubicBezTo>
                    <a:cubicBezTo>
                      <a:pt x="15" y="27"/>
                      <a:pt x="13" y="29"/>
                      <a:pt x="9" y="28"/>
                    </a:cubicBezTo>
                    <a:close/>
                    <a:moveTo>
                      <a:pt x="9" y="5"/>
                    </a:moveTo>
                    <a:cubicBezTo>
                      <a:pt x="7" y="5"/>
                      <a:pt x="6" y="8"/>
                      <a:pt x="6" y="14"/>
                    </a:cubicBezTo>
                    <a:cubicBezTo>
                      <a:pt x="6" y="21"/>
                      <a:pt x="7" y="24"/>
                      <a:pt x="9" y="24"/>
                    </a:cubicBezTo>
                    <a:cubicBezTo>
                      <a:pt x="12" y="24"/>
                      <a:pt x="13" y="21"/>
                      <a:pt x="13" y="15"/>
                    </a:cubicBezTo>
                    <a:cubicBezTo>
                      <a:pt x="13" y="9"/>
                      <a:pt x="12" y="6"/>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8" name="Freeform 247"/>
              <p:cNvSpPr>
                <a:spLocks noEditPoints="1"/>
              </p:cNvSpPr>
              <p:nvPr/>
            </p:nvSpPr>
            <p:spPr bwMode="auto">
              <a:xfrm>
                <a:off x="5640388" y="3759200"/>
                <a:ext cx="44450" cy="60325"/>
              </a:xfrm>
              <a:custGeom>
                <a:avLst/>
                <a:gdLst>
                  <a:gd name="T0" fmla="*/ 10 w 20"/>
                  <a:gd name="T1" fmla="*/ 27 h 27"/>
                  <a:gd name="T2" fmla="*/ 0 w 20"/>
                  <a:gd name="T3" fmla="*/ 13 h 27"/>
                  <a:gd name="T4" fmla="*/ 3 w 20"/>
                  <a:gd name="T5" fmla="*/ 3 h 27"/>
                  <a:gd name="T6" fmla="*/ 10 w 20"/>
                  <a:gd name="T7" fmla="*/ 0 h 27"/>
                  <a:gd name="T8" fmla="*/ 20 w 20"/>
                  <a:gd name="T9" fmla="*/ 14 h 27"/>
                  <a:gd name="T10" fmla="*/ 17 w 20"/>
                  <a:gd name="T11" fmla="*/ 24 h 27"/>
                  <a:gd name="T12" fmla="*/ 10 w 20"/>
                  <a:gd name="T13" fmla="*/ 27 h 27"/>
                  <a:gd name="T14" fmla="*/ 10 w 20"/>
                  <a:gd name="T15" fmla="*/ 4 h 27"/>
                  <a:gd name="T16" fmla="*/ 7 w 20"/>
                  <a:gd name="T17" fmla="*/ 14 h 27"/>
                  <a:gd name="T18" fmla="*/ 10 w 20"/>
                  <a:gd name="T19" fmla="*/ 23 h 27"/>
                  <a:gd name="T20" fmla="*/ 14 w 20"/>
                  <a:gd name="T21" fmla="*/ 14 h 27"/>
                  <a:gd name="T22" fmla="*/ 10 w 20"/>
                  <a:gd name="T2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7">
                    <a:moveTo>
                      <a:pt x="10" y="27"/>
                    </a:moveTo>
                    <a:cubicBezTo>
                      <a:pt x="4" y="27"/>
                      <a:pt x="0" y="23"/>
                      <a:pt x="0" y="13"/>
                    </a:cubicBezTo>
                    <a:cubicBezTo>
                      <a:pt x="0" y="9"/>
                      <a:pt x="1" y="5"/>
                      <a:pt x="3" y="3"/>
                    </a:cubicBezTo>
                    <a:cubicBezTo>
                      <a:pt x="5" y="1"/>
                      <a:pt x="7" y="0"/>
                      <a:pt x="10" y="0"/>
                    </a:cubicBezTo>
                    <a:cubicBezTo>
                      <a:pt x="17" y="0"/>
                      <a:pt x="20" y="5"/>
                      <a:pt x="20" y="14"/>
                    </a:cubicBezTo>
                    <a:cubicBezTo>
                      <a:pt x="20" y="19"/>
                      <a:pt x="19" y="22"/>
                      <a:pt x="17" y="24"/>
                    </a:cubicBezTo>
                    <a:cubicBezTo>
                      <a:pt x="16" y="27"/>
                      <a:pt x="13" y="27"/>
                      <a:pt x="10" y="27"/>
                    </a:cubicBezTo>
                    <a:close/>
                    <a:moveTo>
                      <a:pt x="10" y="4"/>
                    </a:moveTo>
                    <a:cubicBezTo>
                      <a:pt x="8" y="4"/>
                      <a:pt x="7" y="8"/>
                      <a:pt x="7" y="14"/>
                    </a:cubicBezTo>
                    <a:cubicBezTo>
                      <a:pt x="7" y="20"/>
                      <a:pt x="8" y="23"/>
                      <a:pt x="10" y="23"/>
                    </a:cubicBezTo>
                    <a:cubicBezTo>
                      <a:pt x="12" y="23"/>
                      <a:pt x="14" y="20"/>
                      <a:pt x="14" y="14"/>
                    </a:cubicBezTo>
                    <a:cubicBezTo>
                      <a:pt x="14" y="8"/>
                      <a:pt x="12" y="4"/>
                      <a:pt x="10" y="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9" name="Freeform 248"/>
              <p:cNvSpPr>
                <a:spLocks/>
              </p:cNvSpPr>
              <p:nvPr/>
            </p:nvSpPr>
            <p:spPr bwMode="auto">
              <a:xfrm>
                <a:off x="5695950" y="3762375"/>
                <a:ext cx="26988" cy="61913"/>
              </a:xfrm>
              <a:custGeom>
                <a:avLst/>
                <a:gdLst>
                  <a:gd name="T0" fmla="*/ 12 w 12"/>
                  <a:gd name="T1" fmla="*/ 0 h 28"/>
                  <a:gd name="T2" fmla="*/ 12 w 12"/>
                  <a:gd name="T3" fmla="*/ 28 h 28"/>
                  <a:gd name="T4" fmla="*/ 6 w 12"/>
                  <a:gd name="T5" fmla="*/ 27 h 28"/>
                  <a:gd name="T6" fmla="*/ 6 w 12"/>
                  <a:gd name="T7" fmla="*/ 7 h 28"/>
                  <a:gd name="T8" fmla="*/ 4 w 12"/>
                  <a:gd name="T9" fmla="*/ 8 h 28"/>
                  <a:gd name="T10" fmla="*/ 3 w 12"/>
                  <a:gd name="T11" fmla="*/ 8 h 28"/>
                  <a:gd name="T12" fmla="*/ 2 w 12"/>
                  <a:gd name="T13" fmla="*/ 9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2"/>
                      <a:pt x="12" y="18"/>
                      <a:pt x="12" y="28"/>
                    </a:cubicBezTo>
                    <a:cubicBezTo>
                      <a:pt x="9" y="28"/>
                      <a:pt x="8" y="28"/>
                      <a:pt x="6" y="27"/>
                    </a:cubicBezTo>
                    <a:cubicBezTo>
                      <a:pt x="6" y="20"/>
                      <a:pt x="6" y="15"/>
                      <a:pt x="6" y="7"/>
                    </a:cubicBezTo>
                    <a:cubicBezTo>
                      <a:pt x="5" y="7"/>
                      <a:pt x="5" y="7"/>
                      <a:pt x="4" y="8"/>
                    </a:cubicBezTo>
                    <a:cubicBezTo>
                      <a:pt x="4" y="8"/>
                      <a:pt x="4" y="8"/>
                      <a:pt x="3" y="8"/>
                    </a:cubicBezTo>
                    <a:cubicBezTo>
                      <a:pt x="3" y="8"/>
                      <a:pt x="2" y="9"/>
                      <a:pt x="2" y="9"/>
                    </a:cubicBezTo>
                    <a:cubicBezTo>
                      <a:pt x="1" y="9"/>
                      <a:pt x="1" y="9"/>
                      <a:pt x="0" y="9"/>
                    </a:cubicBezTo>
                    <a:cubicBezTo>
                      <a:pt x="0" y="7"/>
                      <a:pt x="0" y="5"/>
                      <a:pt x="0" y="4"/>
                    </a:cubicBezTo>
                    <a:cubicBezTo>
                      <a:pt x="2" y="3"/>
                      <a:pt x="3" y="3"/>
                      <a:pt x="4" y="2"/>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0" name="Freeform 249"/>
              <p:cNvSpPr>
                <a:spLocks/>
              </p:cNvSpPr>
              <p:nvPr/>
            </p:nvSpPr>
            <p:spPr bwMode="auto">
              <a:xfrm>
                <a:off x="5743575" y="3768725"/>
                <a:ext cx="25400" cy="60325"/>
              </a:xfrm>
              <a:custGeom>
                <a:avLst/>
                <a:gdLst>
                  <a:gd name="T0" fmla="*/ 12 w 12"/>
                  <a:gd name="T1" fmla="*/ 0 h 27"/>
                  <a:gd name="T2" fmla="*/ 12 w 12"/>
                  <a:gd name="T3" fmla="*/ 27 h 27"/>
                  <a:gd name="T4" fmla="*/ 6 w 12"/>
                  <a:gd name="T5" fmla="*/ 27 h 27"/>
                  <a:gd name="T6" fmla="*/ 6 w 12"/>
                  <a:gd name="T7" fmla="*/ 6 h 27"/>
                  <a:gd name="T8" fmla="*/ 5 w 12"/>
                  <a:gd name="T9" fmla="*/ 7 h 27"/>
                  <a:gd name="T10" fmla="*/ 4 w 12"/>
                  <a:gd name="T11" fmla="*/ 7 h 27"/>
                  <a:gd name="T12" fmla="*/ 2 w 12"/>
                  <a:gd name="T13" fmla="*/ 8 h 27"/>
                  <a:gd name="T14" fmla="*/ 0 w 12"/>
                  <a:gd name="T15" fmla="*/ 8 h 27"/>
                  <a:gd name="T16" fmla="*/ 0 w 12"/>
                  <a:gd name="T17" fmla="*/ 3 h 27"/>
                  <a:gd name="T18" fmla="*/ 5 w 12"/>
                  <a:gd name="T19" fmla="*/ 2 h 27"/>
                  <a:gd name="T20" fmla="*/ 8 w 12"/>
                  <a:gd name="T21" fmla="*/ 0 h 27"/>
                  <a:gd name="T22" fmla="*/ 12 w 12"/>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7">
                    <a:moveTo>
                      <a:pt x="12" y="0"/>
                    </a:moveTo>
                    <a:cubicBezTo>
                      <a:pt x="12" y="11"/>
                      <a:pt x="12" y="17"/>
                      <a:pt x="12" y="27"/>
                    </a:cubicBezTo>
                    <a:cubicBezTo>
                      <a:pt x="10" y="27"/>
                      <a:pt x="9" y="27"/>
                      <a:pt x="6" y="27"/>
                    </a:cubicBezTo>
                    <a:cubicBezTo>
                      <a:pt x="6" y="19"/>
                      <a:pt x="6" y="15"/>
                      <a:pt x="6" y="6"/>
                    </a:cubicBezTo>
                    <a:cubicBezTo>
                      <a:pt x="6" y="6"/>
                      <a:pt x="6" y="6"/>
                      <a:pt x="5" y="7"/>
                    </a:cubicBezTo>
                    <a:cubicBezTo>
                      <a:pt x="5" y="7"/>
                      <a:pt x="4" y="7"/>
                      <a:pt x="4" y="7"/>
                    </a:cubicBezTo>
                    <a:cubicBezTo>
                      <a:pt x="3" y="7"/>
                      <a:pt x="3" y="7"/>
                      <a:pt x="2" y="8"/>
                    </a:cubicBezTo>
                    <a:cubicBezTo>
                      <a:pt x="2" y="8"/>
                      <a:pt x="1" y="8"/>
                      <a:pt x="0" y="8"/>
                    </a:cubicBezTo>
                    <a:cubicBezTo>
                      <a:pt x="0" y="6"/>
                      <a:pt x="0" y="5"/>
                      <a:pt x="0" y="3"/>
                    </a:cubicBezTo>
                    <a:cubicBezTo>
                      <a:pt x="2" y="3"/>
                      <a:pt x="4" y="2"/>
                      <a:pt x="5" y="2"/>
                    </a:cubicBezTo>
                    <a:cubicBezTo>
                      <a:pt x="6" y="1"/>
                      <a:pt x="7" y="0"/>
                      <a:pt x="8" y="0"/>
                    </a:cubicBezTo>
                    <a:cubicBezTo>
                      <a:pt x="10" y="0"/>
                      <a:pt x="11"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1" name="Freeform 250"/>
              <p:cNvSpPr>
                <a:spLocks noEditPoints="1"/>
              </p:cNvSpPr>
              <p:nvPr/>
            </p:nvSpPr>
            <p:spPr bwMode="auto">
              <a:xfrm>
                <a:off x="5786438" y="3770313"/>
                <a:ext cx="42863" cy="65088"/>
              </a:xfrm>
              <a:custGeom>
                <a:avLst/>
                <a:gdLst>
                  <a:gd name="T0" fmla="*/ 9 w 19"/>
                  <a:gd name="T1" fmla="*/ 29 h 29"/>
                  <a:gd name="T2" fmla="*/ 0 w 19"/>
                  <a:gd name="T3" fmla="*/ 14 h 29"/>
                  <a:gd name="T4" fmla="*/ 2 w 19"/>
                  <a:gd name="T5" fmla="*/ 4 h 29"/>
                  <a:gd name="T6" fmla="*/ 10 w 19"/>
                  <a:gd name="T7" fmla="*/ 1 h 29"/>
                  <a:gd name="T8" fmla="*/ 19 w 19"/>
                  <a:gd name="T9" fmla="*/ 15 h 29"/>
                  <a:gd name="T10" fmla="*/ 17 w 19"/>
                  <a:gd name="T11" fmla="*/ 26 h 29"/>
                  <a:gd name="T12" fmla="*/ 9 w 19"/>
                  <a:gd name="T13" fmla="*/ 29 h 29"/>
                  <a:gd name="T14" fmla="*/ 9 w 19"/>
                  <a:gd name="T15" fmla="*/ 5 h 29"/>
                  <a:gd name="T16" fmla="*/ 6 w 19"/>
                  <a:gd name="T17" fmla="*/ 15 h 29"/>
                  <a:gd name="T18" fmla="*/ 9 w 19"/>
                  <a:gd name="T19" fmla="*/ 24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3"/>
                      <a:pt x="0" y="14"/>
                    </a:cubicBezTo>
                    <a:cubicBezTo>
                      <a:pt x="0" y="9"/>
                      <a:pt x="0" y="6"/>
                      <a:pt x="2" y="4"/>
                    </a:cubicBezTo>
                    <a:cubicBezTo>
                      <a:pt x="4" y="1"/>
                      <a:pt x="7" y="0"/>
                      <a:pt x="10" y="1"/>
                    </a:cubicBezTo>
                    <a:cubicBezTo>
                      <a:pt x="16" y="1"/>
                      <a:pt x="19" y="6"/>
                      <a:pt x="19" y="15"/>
                    </a:cubicBezTo>
                    <a:cubicBezTo>
                      <a:pt x="19" y="20"/>
                      <a:pt x="18" y="24"/>
                      <a:pt x="17" y="26"/>
                    </a:cubicBezTo>
                    <a:cubicBezTo>
                      <a:pt x="14" y="28"/>
                      <a:pt x="12" y="29"/>
                      <a:pt x="9" y="29"/>
                    </a:cubicBezTo>
                    <a:close/>
                    <a:moveTo>
                      <a:pt x="9" y="5"/>
                    </a:moveTo>
                    <a:cubicBezTo>
                      <a:pt x="7" y="5"/>
                      <a:pt x="6" y="8"/>
                      <a:pt x="6" y="15"/>
                    </a:cubicBezTo>
                    <a:cubicBezTo>
                      <a:pt x="6" y="21"/>
                      <a:pt x="7" y="24"/>
                      <a:pt x="9" y="24"/>
                    </a:cubicBezTo>
                    <a:cubicBezTo>
                      <a:pt x="12" y="25"/>
                      <a:pt x="13" y="21"/>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2" name="Freeform 251"/>
              <p:cNvSpPr>
                <a:spLocks/>
              </p:cNvSpPr>
              <p:nvPr/>
            </p:nvSpPr>
            <p:spPr bwMode="auto">
              <a:xfrm>
                <a:off x="5840413" y="3775075"/>
                <a:ext cx="23813" cy="65088"/>
              </a:xfrm>
              <a:custGeom>
                <a:avLst/>
                <a:gdLst>
                  <a:gd name="T0" fmla="*/ 11 w 11"/>
                  <a:gd name="T1" fmla="*/ 0 h 29"/>
                  <a:gd name="T2" fmla="*/ 11 w 11"/>
                  <a:gd name="T3" fmla="*/ 29 h 29"/>
                  <a:gd name="T4" fmla="*/ 6 w 11"/>
                  <a:gd name="T5" fmla="*/ 28 h 29"/>
                  <a:gd name="T6" fmla="*/ 6 w 11"/>
                  <a:gd name="T7" fmla="*/ 7 h 29"/>
                  <a:gd name="T8" fmla="*/ 5 w 11"/>
                  <a:gd name="T9" fmla="*/ 8 h 29"/>
                  <a:gd name="T10" fmla="*/ 3 w 11"/>
                  <a:gd name="T11" fmla="*/ 8 h 29"/>
                  <a:gd name="T12" fmla="*/ 1 w 11"/>
                  <a:gd name="T13" fmla="*/ 9 h 29"/>
                  <a:gd name="T14" fmla="*/ 0 w 11"/>
                  <a:gd name="T15" fmla="*/ 9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8"/>
                      <a:pt x="8" y="28"/>
                      <a:pt x="6" y="28"/>
                    </a:cubicBezTo>
                    <a:cubicBezTo>
                      <a:pt x="6" y="20"/>
                      <a:pt x="6" y="16"/>
                      <a:pt x="6" y="7"/>
                    </a:cubicBezTo>
                    <a:cubicBezTo>
                      <a:pt x="5" y="7"/>
                      <a:pt x="5" y="7"/>
                      <a:pt x="5" y="8"/>
                    </a:cubicBezTo>
                    <a:cubicBezTo>
                      <a:pt x="4" y="8"/>
                      <a:pt x="3" y="8"/>
                      <a:pt x="3" y="8"/>
                    </a:cubicBezTo>
                    <a:cubicBezTo>
                      <a:pt x="2" y="8"/>
                      <a:pt x="2" y="8"/>
                      <a:pt x="1" y="9"/>
                    </a:cubicBezTo>
                    <a:cubicBezTo>
                      <a:pt x="1" y="9"/>
                      <a:pt x="0" y="9"/>
                      <a:pt x="0" y="9"/>
                    </a:cubicBezTo>
                    <a:cubicBezTo>
                      <a:pt x="0" y="7"/>
                      <a:pt x="0" y="6"/>
                      <a:pt x="0" y="4"/>
                    </a:cubicBezTo>
                    <a:cubicBezTo>
                      <a:pt x="1" y="3"/>
                      <a:pt x="3" y="3"/>
                      <a:pt x="4" y="2"/>
                    </a:cubicBezTo>
                    <a:cubicBezTo>
                      <a:pt x="6"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252"/>
              <p:cNvSpPr>
                <a:spLocks/>
              </p:cNvSpPr>
              <p:nvPr/>
            </p:nvSpPr>
            <p:spPr bwMode="auto">
              <a:xfrm>
                <a:off x="5889625" y="3779838"/>
                <a:ext cx="23813" cy="61913"/>
              </a:xfrm>
              <a:custGeom>
                <a:avLst/>
                <a:gdLst>
                  <a:gd name="T0" fmla="*/ 11 w 11"/>
                  <a:gd name="T1" fmla="*/ 0 h 28"/>
                  <a:gd name="T2" fmla="*/ 11 w 11"/>
                  <a:gd name="T3" fmla="*/ 28 h 28"/>
                  <a:gd name="T4" fmla="*/ 5 w 11"/>
                  <a:gd name="T5" fmla="*/ 28 h 28"/>
                  <a:gd name="T6" fmla="*/ 5 w 11"/>
                  <a:gd name="T7" fmla="*/ 6 h 28"/>
                  <a:gd name="T8" fmla="*/ 4 w 11"/>
                  <a:gd name="T9" fmla="*/ 8 h 28"/>
                  <a:gd name="T10" fmla="*/ 3 w 11"/>
                  <a:gd name="T11" fmla="*/ 8 h 28"/>
                  <a:gd name="T12" fmla="*/ 2 w 11"/>
                  <a:gd name="T13" fmla="*/ 9 h 28"/>
                  <a:gd name="T14" fmla="*/ 0 w 11"/>
                  <a:gd name="T15" fmla="*/ 9 h 28"/>
                  <a:gd name="T16" fmla="*/ 0 w 11"/>
                  <a:gd name="T17" fmla="*/ 3 h 28"/>
                  <a:gd name="T18" fmla="*/ 4 w 11"/>
                  <a:gd name="T19" fmla="*/ 2 h 28"/>
                  <a:gd name="T20" fmla="*/ 8 w 11"/>
                  <a:gd name="T21" fmla="*/ 0 h 28"/>
                  <a:gd name="T22" fmla="*/ 11 w 11"/>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8">
                    <a:moveTo>
                      <a:pt x="11" y="0"/>
                    </a:moveTo>
                    <a:cubicBezTo>
                      <a:pt x="11" y="12"/>
                      <a:pt x="11" y="17"/>
                      <a:pt x="11" y="28"/>
                    </a:cubicBezTo>
                    <a:cubicBezTo>
                      <a:pt x="9" y="28"/>
                      <a:pt x="8" y="28"/>
                      <a:pt x="5" y="28"/>
                    </a:cubicBezTo>
                    <a:cubicBezTo>
                      <a:pt x="5" y="20"/>
                      <a:pt x="5" y="15"/>
                      <a:pt x="5" y="6"/>
                    </a:cubicBezTo>
                    <a:cubicBezTo>
                      <a:pt x="5" y="7"/>
                      <a:pt x="5" y="7"/>
                      <a:pt x="4" y="8"/>
                    </a:cubicBezTo>
                    <a:cubicBezTo>
                      <a:pt x="4" y="8"/>
                      <a:pt x="4" y="8"/>
                      <a:pt x="3" y="8"/>
                    </a:cubicBezTo>
                    <a:cubicBezTo>
                      <a:pt x="3" y="8"/>
                      <a:pt x="2" y="9"/>
                      <a:pt x="2" y="9"/>
                    </a:cubicBezTo>
                    <a:cubicBezTo>
                      <a:pt x="1" y="9"/>
                      <a:pt x="0" y="9"/>
                      <a:pt x="0" y="9"/>
                    </a:cubicBezTo>
                    <a:cubicBezTo>
                      <a:pt x="0" y="6"/>
                      <a:pt x="0" y="5"/>
                      <a:pt x="0" y="3"/>
                    </a:cubicBezTo>
                    <a:cubicBezTo>
                      <a:pt x="2" y="3"/>
                      <a:pt x="3" y="3"/>
                      <a:pt x="4" y="2"/>
                    </a:cubicBezTo>
                    <a:cubicBezTo>
                      <a:pt x="5" y="1"/>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4" name="Freeform 253"/>
              <p:cNvSpPr>
                <a:spLocks noEditPoints="1"/>
              </p:cNvSpPr>
              <p:nvPr/>
            </p:nvSpPr>
            <p:spPr bwMode="auto">
              <a:xfrm>
                <a:off x="5930900" y="3781425"/>
                <a:ext cx="42863" cy="65088"/>
              </a:xfrm>
              <a:custGeom>
                <a:avLst/>
                <a:gdLst>
                  <a:gd name="T0" fmla="*/ 9 w 19"/>
                  <a:gd name="T1" fmla="*/ 29 h 29"/>
                  <a:gd name="T2" fmla="*/ 0 w 19"/>
                  <a:gd name="T3" fmla="*/ 14 h 29"/>
                  <a:gd name="T4" fmla="*/ 2 w 19"/>
                  <a:gd name="T5" fmla="*/ 3 h 29"/>
                  <a:gd name="T6" fmla="*/ 10 w 19"/>
                  <a:gd name="T7" fmla="*/ 0 h 29"/>
                  <a:gd name="T8" fmla="*/ 19 w 19"/>
                  <a:gd name="T9" fmla="*/ 14 h 29"/>
                  <a:gd name="T10" fmla="*/ 16 w 19"/>
                  <a:gd name="T11" fmla="*/ 25 h 29"/>
                  <a:gd name="T12" fmla="*/ 9 w 19"/>
                  <a:gd name="T13" fmla="*/ 29 h 29"/>
                  <a:gd name="T14" fmla="*/ 10 w 19"/>
                  <a:gd name="T15" fmla="*/ 5 h 29"/>
                  <a:gd name="T16" fmla="*/ 5 w 19"/>
                  <a:gd name="T17" fmla="*/ 14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8"/>
                      <a:pt x="0" y="24"/>
                      <a:pt x="0" y="14"/>
                    </a:cubicBezTo>
                    <a:cubicBezTo>
                      <a:pt x="0" y="10"/>
                      <a:pt x="1" y="6"/>
                      <a:pt x="2" y="3"/>
                    </a:cubicBezTo>
                    <a:cubicBezTo>
                      <a:pt x="4" y="1"/>
                      <a:pt x="7" y="0"/>
                      <a:pt x="10" y="0"/>
                    </a:cubicBezTo>
                    <a:cubicBezTo>
                      <a:pt x="16" y="0"/>
                      <a:pt x="19" y="5"/>
                      <a:pt x="19" y="14"/>
                    </a:cubicBezTo>
                    <a:cubicBezTo>
                      <a:pt x="19" y="19"/>
                      <a:pt x="18" y="23"/>
                      <a:pt x="16" y="25"/>
                    </a:cubicBezTo>
                    <a:cubicBezTo>
                      <a:pt x="15" y="27"/>
                      <a:pt x="12" y="29"/>
                      <a:pt x="9" y="29"/>
                    </a:cubicBezTo>
                    <a:close/>
                    <a:moveTo>
                      <a:pt x="10" y="5"/>
                    </a:moveTo>
                    <a:cubicBezTo>
                      <a:pt x="7" y="5"/>
                      <a:pt x="5" y="8"/>
                      <a:pt x="5" y="14"/>
                    </a:cubicBezTo>
                    <a:cubicBezTo>
                      <a:pt x="5" y="21"/>
                      <a:pt x="7" y="24"/>
                      <a:pt x="10" y="24"/>
                    </a:cubicBezTo>
                    <a:cubicBezTo>
                      <a:pt x="12" y="24"/>
                      <a:pt x="13" y="21"/>
                      <a:pt x="13" y="14"/>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5" name="Freeform 254"/>
              <p:cNvSpPr>
                <a:spLocks noEditPoints="1"/>
              </p:cNvSpPr>
              <p:nvPr/>
            </p:nvSpPr>
            <p:spPr bwMode="auto">
              <a:xfrm>
                <a:off x="5645150" y="3062288"/>
                <a:ext cx="42863" cy="65088"/>
              </a:xfrm>
              <a:custGeom>
                <a:avLst/>
                <a:gdLst>
                  <a:gd name="T0" fmla="*/ 9 w 19"/>
                  <a:gd name="T1" fmla="*/ 28 h 29"/>
                  <a:gd name="T2" fmla="*/ 0 w 19"/>
                  <a:gd name="T3" fmla="*/ 15 h 29"/>
                  <a:gd name="T4" fmla="*/ 2 w 19"/>
                  <a:gd name="T5" fmla="*/ 4 h 29"/>
                  <a:gd name="T6" fmla="*/ 10 w 19"/>
                  <a:gd name="T7" fmla="*/ 1 h 29"/>
                  <a:gd name="T8" fmla="*/ 19 w 19"/>
                  <a:gd name="T9" fmla="*/ 14 h 29"/>
                  <a:gd name="T10" fmla="*/ 16 w 19"/>
                  <a:gd name="T11" fmla="*/ 25 h 29"/>
                  <a:gd name="T12" fmla="*/ 9 w 19"/>
                  <a:gd name="T13" fmla="*/ 28 h 29"/>
                  <a:gd name="T14" fmla="*/ 9 w 19"/>
                  <a:gd name="T15" fmla="*/ 5 h 29"/>
                  <a:gd name="T16" fmla="*/ 5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8"/>
                    </a:moveTo>
                    <a:cubicBezTo>
                      <a:pt x="3" y="29"/>
                      <a:pt x="0" y="24"/>
                      <a:pt x="0" y="15"/>
                    </a:cubicBezTo>
                    <a:cubicBezTo>
                      <a:pt x="0" y="11"/>
                      <a:pt x="0" y="7"/>
                      <a:pt x="2" y="4"/>
                    </a:cubicBezTo>
                    <a:cubicBezTo>
                      <a:pt x="4" y="2"/>
                      <a:pt x="6" y="1"/>
                      <a:pt x="10" y="1"/>
                    </a:cubicBezTo>
                    <a:cubicBezTo>
                      <a:pt x="15" y="0"/>
                      <a:pt x="19" y="4"/>
                      <a:pt x="19" y="14"/>
                    </a:cubicBezTo>
                    <a:cubicBezTo>
                      <a:pt x="19" y="18"/>
                      <a:pt x="17" y="22"/>
                      <a:pt x="16" y="25"/>
                    </a:cubicBezTo>
                    <a:cubicBezTo>
                      <a:pt x="14" y="27"/>
                      <a:pt x="12" y="28"/>
                      <a:pt x="9" y="28"/>
                    </a:cubicBezTo>
                    <a:close/>
                    <a:moveTo>
                      <a:pt x="9" y="5"/>
                    </a:moveTo>
                    <a:cubicBezTo>
                      <a:pt x="6" y="5"/>
                      <a:pt x="5" y="8"/>
                      <a:pt x="5" y="15"/>
                    </a:cubicBezTo>
                    <a:cubicBezTo>
                      <a:pt x="5" y="21"/>
                      <a:pt x="6"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6" name="Freeform 255"/>
              <p:cNvSpPr>
                <a:spLocks noEditPoints="1"/>
              </p:cNvSpPr>
              <p:nvPr/>
            </p:nvSpPr>
            <p:spPr bwMode="auto">
              <a:xfrm>
                <a:off x="5691188" y="3057525"/>
                <a:ext cx="42863" cy="66675"/>
              </a:xfrm>
              <a:custGeom>
                <a:avLst/>
                <a:gdLst>
                  <a:gd name="T0" fmla="*/ 9 w 19"/>
                  <a:gd name="T1" fmla="*/ 29 h 30"/>
                  <a:gd name="T2" fmla="*/ 0 w 19"/>
                  <a:gd name="T3" fmla="*/ 16 h 30"/>
                  <a:gd name="T4" fmla="*/ 2 w 19"/>
                  <a:gd name="T5" fmla="*/ 5 h 30"/>
                  <a:gd name="T6" fmla="*/ 9 w 19"/>
                  <a:gd name="T7" fmla="*/ 1 h 30"/>
                  <a:gd name="T8" fmla="*/ 19 w 19"/>
                  <a:gd name="T9" fmla="*/ 14 h 30"/>
                  <a:gd name="T10" fmla="*/ 16 w 19"/>
                  <a:gd name="T11" fmla="*/ 25 h 30"/>
                  <a:gd name="T12" fmla="*/ 9 w 19"/>
                  <a:gd name="T13" fmla="*/ 29 h 30"/>
                  <a:gd name="T14" fmla="*/ 9 w 19"/>
                  <a:gd name="T15" fmla="*/ 6 h 30"/>
                  <a:gd name="T16" fmla="*/ 6 w 19"/>
                  <a:gd name="T17" fmla="*/ 15 h 30"/>
                  <a:gd name="T18" fmla="*/ 9 w 19"/>
                  <a:gd name="T19" fmla="*/ 24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29"/>
                    </a:moveTo>
                    <a:cubicBezTo>
                      <a:pt x="3" y="30"/>
                      <a:pt x="0" y="25"/>
                      <a:pt x="0" y="16"/>
                    </a:cubicBezTo>
                    <a:cubicBezTo>
                      <a:pt x="0" y="11"/>
                      <a:pt x="1" y="8"/>
                      <a:pt x="2" y="5"/>
                    </a:cubicBezTo>
                    <a:cubicBezTo>
                      <a:pt x="4" y="2"/>
                      <a:pt x="6" y="1"/>
                      <a:pt x="9" y="1"/>
                    </a:cubicBezTo>
                    <a:cubicBezTo>
                      <a:pt x="16" y="0"/>
                      <a:pt x="19" y="5"/>
                      <a:pt x="19" y="14"/>
                    </a:cubicBezTo>
                    <a:cubicBezTo>
                      <a:pt x="19" y="19"/>
                      <a:pt x="18" y="22"/>
                      <a:pt x="16" y="25"/>
                    </a:cubicBezTo>
                    <a:cubicBezTo>
                      <a:pt x="15" y="28"/>
                      <a:pt x="12" y="29"/>
                      <a:pt x="9" y="29"/>
                    </a:cubicBezTo>
                    <a:close/>
                    <a:moveTo>
                      <a:pt x="9" y="6"/>
                    </a:moveTo>
                    <a:cubicBezTo>
                      <a:pt x="7" y="6"/>
                      <a:pt x="6" y="9"/>
                      <a:pt x="6" y="15"/>
                    </a:cubicBezTo>
                    <a:cubicBezTo>
                      <a:pt x="6" y="22"/>
                      <a:pt x="7" y="25"/>
                      <a:pt x="9" y="24"/>
                    </a:cubicBezTo>
                    <a:cubicBezTo>
                      <a:pt x="11" y="24"/>
                      <a:pt x="13" y="21"/>
                      <a:pt x="13" y="15"/>
                    </a:cubicBezTo>
                    <a:cubicBezTo>
                      <a:pt x="13" y="8"/>
                      <a:pt x="11"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256"/>
              <p:cNvSpPr>
                <a:spLocks noEditPoints="1"/>
              </p:cNvSpPr>
              <p:nvPr/>
            </p:nvSpPr>
            <p:spPr bwMode="auto">
              <a:xfrm>
                <a:off x="5738813" y="3055938"/>
                <a:ext cx="41275" cy="63500"/>
              </a:xfrm>
              <a:custGeom>
                <a:avLst/>
                <a:gdLst>
                  <a:gd name="T0" fmla="*/ 10 w 19"/>
                  <a:gd name="T1" fmla="*/ 29 h 29"/>
                  <a:gd name="T2" fmla="*/ 0 w 19"/>
                  <a:gd name="T3" fmla="*/ 15 h 29"/>
                  <a:gd name="T4" fmla="*/ 3 w 19"/>
                  <a:gd name="T5" fmla="*/ 4 h 29"/>
                  <a:gd name="T6" fmla="*/ 10 w 19"/>
                  <a:gd name="T7" fmla="*/ 0 h 29"/>
                  <a:gd name="T8" fmla="*/ 19 w 19"/>
                  <a:gd name="T9" fmla="*/ 13 h 29"/>
                  <a:gd name="T10" fmla="*/ 17 w 19"/>
                  <a:gd name="T11" fmla="*/ 24 h 29"/>
                  <a:gd name="T12" fmla="*/ 10 w 19"/>
                  <a:gd name="T13" fmla="*/ 29 h 29"/>
                  <a:gd name="T14" fmla="*/ 10 w 19"/>
                  <a:gd name="T15" fmla="*/ 5 h 29"/>
                  <a:gd name="T16" fmla="*/ 6 w 19"/>
                  <a:gd name="T17" fmla="*/ 15 h 29"/>
                  <a:gd name="T18" fmla="*/ 10 w 19"/>
                  <a:gd name="T19" fmla="*/ 24 h 29"/>
                  <a:gd name="T20" fmla="*/ 13 w 19"/>
                  <a:gd name="T21" fmla="*/ 14 h 29"/>
                  <a:gd name="T22" fmla="*/ 10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10" y="29"/>
                    </a:moveTo>
                    <a:cubicBezTo>
                      <a:pt x="4" y="29"/>
                      <a:pt x="0" y="25"/>
                      <a:pt x="0" y="15"/>
                    </a:cubicBezTo>
                    <a:cubicBezTo>
                      <a:pt x="0" y="11"/>
                      <a:pt x="1" y="7"/>
                      <a:pt x="3" y="4"/>
                    </a:cubicBezTo>
                    <a:cubicBezTo>
                      <a:pt x="5" y="2"/>
                      <a:pt x="7" y="0"/>
                      <a:pt x="10" y="0"/>
                    </a:cubicBezTo>
                    <a:cubicBezTo>
                      <a:pt x="16" y="0"/>
                      <a:pt x="19" y="4"/>
                      <a:pt x="19" y="13"/>
                    </a:cubicBezTo>
                    <a:cubicBezTo>
                      <a:pt x="19" y="18"/>
                      <a:pt x="19" y="22"/>
                      <a:pt x="17" y="24"/>
                    </a:cubicBezTo>
                    <a:cubicBezTo>
                      <a:pt x="15" y="27"/>
                      <a:pt x="13" y="29"/>
                      <a:pt x="10" y="29"/>
                    </a:cubicBezTo>
                    <a:close/>
                    <a:moveTo>
                      <a:pt x="10" y="5"/>
                    </a:moveTo>
                    <a:cubicBezTo>
                      <a:pt x="7" y="5"/>
                      <a:pt x="6" y="8"/>
                      <a:pt x="6" y="15"/>
                    </a:cubicBezTo>
                    <a:cubicBezTo>
                      <a:pt x="6" y="21"/>
                      <a:pt x="7" y="24"/>
                      <a:pt x="10" y="24"/>
                    </a:cubicBezTo>
                    <a:cubicBezTo>
                      <a:pt x="12" y="24"/>
                      <a:pt x="13" y="21"/>
                      <a:pt x="13" y="14"/>
                    </a:cubicBezTo>
                    <a:cubicBezTo>
                      <a:pt x="13" y="8"/>
                      <a:pt x="12" y="4"/>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257"/>
              <p:cNvSpPr>
                <a:spLocks/>
              </p:cNvSpPr>
              <p:nvPr/>
            </p:nvSpPr>
            <p:spPr bwMode="auto">
              <a:xfrm>
                <a:off x="5791200" y="3051175"/>
                <a:ext cx="26988" cy="65088"/>
              </a:xfrm>
              <a:custGeom>
                <a:avLst/>
                <a:gdLst>
                  <a:gd name="T0" fmla="*/ 12 w 12"/>
                  <a:gd name="T1" fmla="*/ 0 h 29"/>
                  <a:gd name="T2" fmla="*/ 12 w 12"/>
                  <a:gd name="T3" fmla="*/ 28 h 29"/>
                  <a:gd name="T4" fmla="*/ 6 w 12"/>
                  <a:gd name="T5" fmla="*/ 29 h 29"/>
                  <a:gd name="T6" fmla="*/ 6 w 12"/>
                  <a:gd name="T7" fmla="*/ 7 h 29"/>
                  <a:gd name="T8" fmla="*/ 5 w 12"/>
                  <a:gd name="T9" fmla="*/ 8 h 29"/>
                  <a:gd name="T10" fmla="*/ 4 w 12"/>
                  <a:gd name="T11" fmla="*/ 9 h 29"/>
                  <a:gd name="T12" fmla="*/ 2 w 12"/>
                  <a:gd name="T13" fmla="*/ 10 h 29"/>
                  <a:gd name="T14" fmla="*/ 0 w 12"/>
                  <a:gd name="T15" fmla="*/ 10 h 29"/>
                  <a:gd name="T16" fmla="*/ 0 w 12"/>
                  <a:gd name="T17" fmla="*/ 5 h 29"/>
                  <a:gd name="T18" fmla="*/ 5 w 12"/>
                  <a:gd name="T19" fmla="*/ 3 h 29"/>
                  <a:gd name="T20" fmla="*/ 8 w 12"/>
                  <a:gd name="T21" fmla="*/ 0 h 29"/>
                  <a:gd name="T22" fmla="*/ 12 w 1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12" y="0"/>
                    </a:moveTo>
                    <a:cubicBezTo>
                      <a:pt x="12" y="11"/>
                      <a:pt x="12" y="17"/>
                      <a:pt x="12" y="28"/>
                    </a:cubicBezTo>
                    <a:cubicBezTo>
                      <a:pt x="10" y="28"/>
                      <a:pt x="9" y="28"/>
                      <a:pt x="6" y="29"/>
                    </a:cubicBezTo>
                    <a:cubicBezTo>
                      <a:pt x="6" y="20"/>
                      <a:pt x="6" y="16"/>
                      <a:pt x="6" y="7"/>
                    </a:cubicBezTo>
                    <a:cubicBezTo>
                      <a:pt x="6" y="8"/>
                      <a:pt x="6" y="8"/>
                      <a:pt x="5" y="8"/>
                    </a:cubicBezTo>
                    <a:cubicBezTo>
                      <a:pt x="5" y="9"/>
                      <a:pt x="4" y="9"/>
                      <a:pt x="4" y="9"/>
                    </a:cubicBezTo>
                    <a:cubicBezTo>
                      <a:pt x="3" y="9"/>
                      <a:pt x="2" y="10"/>
                      <a:pt x="2" y="10"/>
                    </a:cubicBezTo>
                    <a:cubicBezTo>
                      <a:pt x="1" y="10"/>
                      <a:pt x="1" y="10"/>
                      <a:pt x="0" y="10"/>
                    </a:cubicBezTo>
                    <a:cubicBezTo>
                      <a:pt x="0" y="8"/>
                      <a:pt x="0" y="7"/>
                      <a:pt x="0" y="5"/>
                    </a:cubicBezTo>
                    <a:cubicBezTo>
                      <a:pt x="2" y="4"/>
                      <a:pt x="4" y="4"/>
                      <a:pt x="5" y="3"/>
                    </a:cubicBezTo>
                    <a:cubicBezTo>
                      <a:pt x="6" y="2"/>
                      <a:pt x="7" y="1"/>
                      <a:pt x="8" y="0"/>
                    </a:cubicBezTo>
                    <a:cubicBezTo>
                      <a:pt x="10"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258"/>
              <p:cNvSpPr>
                <a:spLocks noEditPoints="1"/>
              </p:cNvSpPr>
              <p:nvPr/>
            </p:nvSpPr>
            <p:spPr bwMode="auto">
              <a:xfrm>
                <a:off x="5835650" y="3046413"/>
                <a:ext cx="42863" cy="69850"/>
              </a:xfrm>
              <a:custGeom>
                <a:avLst/>
                <a:gdLst>
                  <a:gd name="T0" fmla="*/ 9 w 19"/>
                  <a:gd name="T1" fmla="*/ 30 h 31"/>
                  <a:gd name="T2" fmla="*/ 0 w 19"/>
                  <a:gd name="T3" fmla="*/ 16 h 31"/>
                  <a:gd name="T4" fmla="*/ 3 w 19"/>
                  <a:gd name="T5" fmla="*/ 5 h 31"/>
                  <a:gd name="T6" fmla="*/ 10 w 19"/>
                  <a:gd name="T7" fmla="*/ 1 h 31"/>
                  <a:gd name="T8" fmla="*/ 19 w 19"/>
                  <a:gd name="T9" fmla="*/ 14 h 31"/>
                  <a:gd name="T10" fmla="*/ 17 w 19"/>
                  <a:gd name="T11" fmla="*/ 26 h 31"/>
                  <a:gd name="T12" fmla="*/ 9 w 19"/>
                  <a:gd name="T13" fmla="*/ 30 h 31"/>
                  <a:gd name="T14" fmla="*/ 10 w 19"/>
                  <a:gd name="T15" fmla="*/ 5 h 31"/>
                  <a:gd name="T16" fmla="*/ 6 w 19"/>
                  <a:gd name="T17" fmla="*/ 16 h 31"/>
                  <a:gd name="T18" fmla="*/ 10 w 19"/>
                  <a:gd name="T19" fmla="*/ 25 h 31"/>
                  <a:gd name="T20" fmla="*/ 13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0"/>
                    </a:moveTo>
                    <a:cubicBezTo>
                      <a:pt x="3" y="31"/>
                      <a:pt x="0" y="26"/>
                      <a:pt x="0" y="16"/>
                    </a:cubicBezTo>
                    <a:cubicBezTo>
                      <a:pt x="0" y="12"/>
                      <a:pt x="1" y="7"/>
                      <a:pt x="3" y="5"/>
                    </a:cubicBezTo>
                    <a:cubicBezTo>
                      <a:pt x="4" y="2"/>
                      <a:pt x="7" y="1"/>
                      <a:pt x="10" y="1"/>
                    </a:cubicBezTo>
                    <a:cubicBezTo>
                      <a:pt x="16" y="0"/>
                      <a:pt x="19" y="5"/>
                      <a:pt x="19" y="14"/>
                    </a:cubicBezTo>
                    <a:cubicBezTo>
                      <a:pt x="19" y="19"/>
                      <a:pt x="18" y="23"/>
                      <a:pt x="17" y="26"/>
                    </a:cubicBezTo>
                    <a:cubicBezTo>
                      <a:pt x="15" y="28"/>
                      <a:pt x="12" y="30"/>
                      <a:pt x="9" y="30"/>
                    </a:cubicBezTo>
                    <a:close/>
                    <a:moveTo>
                      <a:pt x="10" y="5"/>
                    </a:moveTo>
                    <a:cubicBezTo>
                      <a:pt x="7" y="5"/>
                      <a:pt x="6" y="9"/>
                      <a:pt x="6" y="16"/>
                    </a:cubicBezTo>
                    <a:cubicBezTo>
                      <a:pt x="6" y="22"/>
                      <a:pt x="7" y="25"/>
                      <a:pt x="10" y="25"/>
                    </a:cubicBezTo>
                    <a:cubicBezTo>
                      <a:pt x="12" y="25"/>
                      <a:pt x="14"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0" name="Freeform 259"/>
              <p:cNvSpPr>
                <a:spLocks noEditPoints="1"/>
              </p:cNvSpPr>
              <p:nvPr/>
            </p:nvSpPr>
            <p:spPr bwMode="auto">
              <a:xfrm>
                <a:off x="5884863" y="3044825"/>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4 h 30"/>
                  <a:gd name="T10" fmla="*/ 17 w 19"/>
                  <a:gd name="T11" fmla="*/ 26 h 30"/>
                  <a:gd name="T12" fmla="*/ 9 w 19"/>
                  <a:gd name="T13" fmla="*/ 30 h 30"/>
                  <a:gd name="T14" fmla="*/ 9 w 19"/>
                  <a:gd name="T15" fmla="*/ 5 h 30"/>
                  <a:gd name="T16" fmla="*/ 6 w 19"/>
                  <a:gd name="T17" fmla="*/ 15 h 30"/>
                  <a:gd name="T18" fmla="*/ 9 w 19"/>
                  <a:gd name="T19" fmla="*/ 25 h 30"/>
                  <a:gd name="T20" fmla="*/ 13 w 19"/>
                  <a:gd name="T21" fmla="*/ 15 h 30"/>
                  <a:gd name="T22" fmla="*/ 9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3" y="5"/>
                    </a:cubicBezTo>
                    <a:cubicBezTo>
                      <a:pt x="4" y="2"/>
                      <a:pt x="7" y="0"/>
                      <a:pt x="10" y="0"/>
                    </a:cubicBezTo>
                    <a:cubicBezTo>
                      <a:pt x="16" y="0"/>
                      <a:pt x="19" y="5"/>
                      <a:pt x="19" y="14"/>
                    </a:cubicBezTo>
                    <a:cubicBezTo>
                      <a:pt x="19" y="19"/>
                      <a:pt x="18" y="23"/>
                      <a:pt x="17" y="26"/>
                    </a:cubicBezTo>
                    <a:cubicBezTo>
                      <a:pt x="15" y="28"/>
                      <a:pt x="12" y="29"/>
                      <a:pt x="9" y="30"/>
                    </a:cubicBezTo>
                    <a:close/>
                    <a:moveTo>
                      <a:pt x="9" y="5"/>
                    </a:moveTo>
                    <a:cubicBezTo>
                      <a:pt x="7" y="5"/>
                      <a:pt x="6" y="8"/>
                      <a:pt x="6" y="15"/>
                    </a:cubicBezTo>
                    <a:cubicBezTo>
                      <a:pt x="6" y="21"/>
                      <a:pt x="7" y="25"/>
                      <a:pt x="9" y="25"/>
                    </a:cubicBezTo>
                    <a:cubicBezTo>
                      <a:pt x="12" y="25"/>
                      <a:pt x="13" y="21"/>
                      <a:pt x="13" y="15"/>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260"/>
              <p:cNvSpPr>
                <a:spLocks/>
              </p:cNvSpPr>
              <p:nvPr/>
            </p:nvSpPr>
            <p:spPr bwMode="auto">
              <a:xfrm>
                <a:off x="5938838" y="3044825"/>
                <a:ext cx="25400" cy="61913"/>
              </a:xfrm>
              <a:custGeom>
                <a:avLst/>
                <a:gdLst>
                  <a:gd name="T0" fmla="*/ 12 w 12"/>
                  <a:gd name="T1" fmla="*/ 0 h 28"/>
                  <a:gd name="T2" fmla="*/ 12 w 12"/>
                  <a:gd name="T3" fmla="*/ 28 h 28"/>
                  <a:gd name="T4" fmla="*/ 6 w 12"/>
                  <a:gd name="T5" fmla="*/ 28 h 28"/>
                  <a:gd name="T6" fmla="*/ 6 w 12"/>
                  <a:gd name="T7" fmla="*/ 6 h 28"/>
                  <a:gd name="T8" fmla="*/ 4 w 12"/>
                  <a:gd name="T9" fmla="*/ 7 h 28"/>
                  <a:gd name="T10" fmla="*/ 3 w 12"/>
                  <a:gd name="T11" fmla="*/ 8 h 28"/>
                  <a:gd name="T12" fmla="*/ 2 w 12"/>
                  <a:gd name="T13" fmla="*/ 8 h 28"/>
                  <a:gd name="T14" fmla="*/ 0 w 12"/>
                  <a:gd name="T15" fmla="*/ 9 h 28"/>
                  <a:gd name="T16" fmla="*/ 0 w 12"/>
                  <a:gd name="T17" fmla="*/ 4 h 28"/>
                  <a:gd name="T18" fmla="*/ 4 w 12"/>
                  <a:gd name="T19" fmla="*/ 2 h 28"/>
                  <a:gd name="T20" fmla="*/ 8 w 12"/>
                  <a:gd name="T21" fmla="*/ 0 h 28"/>
                  <a:gd name="T22" fmla="*/ 12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2" y="0"/>
                    </a:moveTo>
                    <a:cubicBezTo>
                      <a:pt x="12" y="10"/>
                      <a:pt x="12" y="17"/>
                      <a:pt x="12" y="28"/>
                    </a:cubicBezTo>
                    <a:cubicBezTo>
                      <a:pt x="9" y="28"/>
                      <a:pt x="8" y="28"/>
                      <a:pt x="6" y="28"/>
                    </a:cubicBezTo>
                    <a:cubicBezTo>
                      <a:pt x="6" y="19"/>
                      <a:pt x="6" y="15"/>
                      <a:pt x="6" y="6"/>
                    </a:cubicBezTo>
                    <a:cubicBezTo>
                      <a:pt x="6" y="7"/>
                      <a:pt x="5" y="7"/>
                      <a:pt x="4" y="7"/>
                    </a:cubicBezTo>
                    <a:cubicBezTo>
                      <a:pt x="4" y="7"/>
                      <a:pt x="4" y="8"/>
                      <a:pt x="3" y="8"/>
                    </a:cubicBezTo>
                    <a:cubicBezTo>
                      <a:pt x="3" y="8"/>
                      <a:pt x="2" y="8"/>
                      <a:pt x="2" y="8"/>
                    </a:cubicBezTo>
                    <a:cubicBezTo>
                      <a:pt x="1" y="9"/>
                      <a:pt x="1" y="9"/>
                      <a:pt x="0" y="9"/>
                    </a:cubicBezTo>
                    <a:cubicBezTo>
                      <a:pt x="0" y="7"/>
                      <a:pt x="0" y="6"/>
                      <a:pt x="0" y="4"/>
                    </a:cubicBezTo>
                    <a:cubicBezTo>
                      <a:pt x="2" y="3"/>
                      <a:pt x="3" y="3"/>
                      <a:pt x="4" y="2"/>
                    </a:cubicBezTo>
                    <a:cubicBezTo>
                      <a:pt x="6" y="1"/>
                      <a:pt x="7" y="0"/>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261"/>
              <p:cNvSpPr>
                <a:spLocks noEditPoints="1"/>
              </p:cNvSpPr>
              <p:nvPr/>
            </p:nvSpPr>
            <p:spPr bwMode="auto">
              <a:xfrm>
                <a:off x="5645150" y="3146425"/>
                <a:ext cx="42863" cy="66675"/>
              </a:xfrm>
              <a:custGeom>
                <a:avLst/>
                <a:gdLst>
                  <a:gd name="T0" fmla="*/ 9 w 19"/>
                  <a:gd name="T1" fmla="*/ 30 h 30"/>
                  <a:gd name="T2" fmla="*/ 0 w 19"/>
                  <a:gd name="T3" fmla="*/ 16 h 30"/>
                  <a:gd name="T4" fmla="*/ 2 w 19"/>
                  <a:gd name="T5" fmla="*/ 5 h 30"/>
                  <a:gd name="T6" fmla="*/ 10 w 19"/>
                  <a:gd name="T7" fmla="*/ 1 h 30"/>
                  <a:gd name="T8" fmla="*/ 19 w 19"/>
                  <a:gd name="T9" fmla="*/ 15 h 30"/>
                  <a:gd name="T10" fmla="*/ 16 w 19"/>
                  <a:gd name="T11" fmla="*/ 26 h 30"/>
                  <a:gd name="T12" fmla="*/ 9 w 19"/>
                  <a:gd name="T13" fmla="*/ 30 h 30"/>
                  <a:gd name="T14" fmla="*/ 9 w 19"/>
                  <a:gd name="T15" fmla="*/ 6 h 30"/>
                  <a:gd name="T16" fmla="*/ 5 w 19"/>
                  <a:gd name="T17" fmla="*/ 16 h 30"/>
                  <a:gd name="T18" fmla="*/ 9 w 19"/>
                  <a:gd name="T19" fmla="*/ 25 h 30"/>
                  <a:gd name="T20" fmla="*/ 13 w 19"/>
                  <a:gd name="T21" fmla="*/ 15 h 30"/>
                  <a:gd name="T22" fmla="*/ 9 w 19"/>
                  <a:gd name="T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6"/>
                    </a:cubicBezTo>
                    <a:cubicBezTo>
                      <a:pt x="0" y="11"/>
                      <a:pt x="0" y="7"/>
                      <a:pt x="2" y="5"/>
                    </a:cubicBezTo>
                    <a:cubicBezTo>
                      <a:pt x="4" y="3"/>
                      <a:pt x="6" y="1"/>
                      <a:pt x="10" y="1"/>
                    </a:cubicBezTo>
                    <a:cubicBezTo>
                      <a:pt x="15" y="0"/>
                      <a:pt x="19" y="5"/>
                      <a:pt x="19" y="15"/>
                    </a:cubicBezTo>
                    <a:cubicBezTo>
                      <a:pt x="19" y="19"/>
                      <a:pt x="17" y="23"/>
                      <a:pt x="16" y="26"/>
                    </a:cubicBezTo>
                    <a:cubicBezTo>
                      <a:pt x="14" y="28"/>
                      <a:pt x="12" y="30"/>
                      <a:pt x="9" y="30"/>
                    </a:cubicBezTo>
                    <a:close/>
                    <a:moveTo>
                      <a:pt x="9" y="6"/>
                    </a:moveTo>
                    <a:cubicBezTo>
                      <a:pt x="6" y="6"/>
                      <a:pt x="5" y="9"/>
                      <a:pt x="5" y="16"/>
                    </a:cubicBezTo>
                    <a:cubicBezTo>
                      <a:pt x="5" y="22"/>
                      <a:pt x="6" y="25"/>
                      <a:pt x="9" y="25"/>
                    </a:cubicBezTo>
                    <a:cubicBezTo>
                      <a:pt x="12" y="25"/>
                      <a:pt x="13" y="22"/>
                      <a:pt x="13" y="15"/>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3" name="Freeform 262"/>
              <p:cNvSpPr>
                <a:spLocks noEditPoints="1"/>
              </p:cNvSpPr>
              <p:nvPr/>
            </p:nvSpPr>
            <p:spPr bwMode="auto">
              <a:xfrm>
                <a:off x="5691188" y="3146425"/>
                <a:ext cx="42863" cy="65088"/>
              </a:xfrm>
              <a:custGeom>
                <a:avLst/>
                <a:gdLst>
                  <a:gd name="T0" fmla="*/ 9 w 19"/>
                  <a:gd name="T1" fmla="*/ 29 h 29"/>
                  <a:gd name="T2" fmla="*/ 0 w 19"/>
                  <a:gd name="T3" fmla="*/ 15 h 29"/>
                  <a:gd name="T4" fmla="*/ 3 w 19"/>
                  <a:gd name="T5" fmla="*/ 4 h 29"/>
                  <a:gd name="T6" fmla="*/ 10 w 19"/>
                  <a:gd name="T7" fmla="*/ 0 h 29"/>
                  <a:gd name="T8" fmla="*/ 19 w 19"/>
                  <a:gd name="T9" fmla="*/ 14 h 29"/>
                  <a:gd name="T10" fmla="*/ 17 w 19"/>
                  <a:gd name="T11" fmla="*/ 25 h 29"/>
                  <a:gd name="T12" fmla="*/ 9 w 19"/>
                  <a:gd name="T13" fmla="*/ 29 h 29"/>
                  <a:gd name="T14" fmla="*/ 9 w 19"/>
                  <a:gd name="T15" fmla="*/ 5 h 29"/>
                  <a:gd name="T16" fmla="*/ 6 w 19"/>
                  <a:gd name="T17" fmla="*/ 15 h 29"/>
                  <a:gd name="T18" fmla="*/ 9 w 19"/>
                  <a:gd name="T19" fmla="*/ 24 h 29"/>
                  <a:gd name="T20" fmla="*/ 13 w 19"/>
                  <a:gd name="T21" fmla="*/ 14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5"/>
                    </a:cubicBezTo>
                    <a:cubicBezTo>
                      <a:pt x="0" y="10"/>
                      <a:pt x="1" y="7"/>
                      <a:pt x="3" y="4"/>
                    </a:cubicBezTo>
                    <a:cubicBezTo>
                      <a:pt x="4" y="2"/>
                      <a:pt x="7" y="0"/>
                      <a:pt x="10" y="0"/>
                    </a:cubicBezTo>
                    <a:cubicBezTo>
                      <a:pt x="16" y="0"/>
                      <a:pt x="19" y="4"/>
                      <a:pt x="19" y="14"/>
                    </a:cubicBezTo>
                    <a:cubicBezTo>
                      <a:pt x="19" y="18"/>
                      <a:pt x="18" y="22"/>
                      <a:pt x="17" y="25"/>
                    </a:cubicBezTo>
                    <a:cubicBezTo>
                      <a:pt x="15" y="27"/>
                      <a:pt x="12" y="29"/>
                      <a:pt x="9" y="29"/>
                    </a:cubicBezTo>
                    <a:close/>
                    <a:moveTo>
                      <a:pt x="9" y="5"/>
                    </a:moveTo>
                    <a:cubicBezTo>
                      <a:pt x="7" y="5"/>
                      <a:pt x="6" y="8"/>
                      <a:pt x="6" y="15"/>
                    </a:cubicBezTo>
                    <a:cubicBezTo>
                      <a:pt x="6" y="21"/>
                      <a:pt x="7" y="24"/>
                      <a:pt x="9" y="24"/>
                    </a:cubicBezTo>
                    <a:cubicBezTo>
                      <a:pt x="12" y="24"/>
                      <a:pt x="13" y="20"/>
                      <a:pt x="13" y="14"/>
                    </a:cubicBezTo>
                    <a:cubicBezTo>
                      <a:pt x="13" y="8"/>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263"/>
              <p:cNvSpPr>
                <a:spLocks noEditPoints="1"/>
              </p:cNvSpPr>
              <p:nvPr/>
            </p:nvSpPr>
            <p:spPr bwMode="auto">
              <a:xfrm>
                <a:off x="5738813" y="3141663"/>
                <a:ext cx="44450" cy="66675"/>
              </a:xfrm>
              <a:custGeom>
                <a:avLst/>
                <a:gdLst>
                  <a:gd name="T0" fmla="*/ 10 w 20"/>
                  <a:gd name="T1" fmla="*/ 30 h 30"/>
                  <a:gd name="T2" fmla="*/ 0 w 20"/>
                  <a:gd name="T3" fmla="*/ 16 h 30"/>
                  <a:gd name="T4" fmla="*/ 3 w 20"/>
                  <a:gd name="T5" fmla="*/ 5 h 30"/>
                  <a:gd name="T6" fmla="*/ 10 w 20"/>
                  <a:gd name="T7" fmla="*/ 0 h 30"/>
                  <a:gd name="T8" fmla="*/ 20 w 20"/>
                  <a:gd name="T9" fmla="*/ 15 h 30"/>
                  <a:gd name="T10" fmla="*/ 17 w 20"/>
                  <a:gd name="T11" fmla="*/ 26 h 30"/>
                  <a:gd name="T12" fmla="*/ 10 w 20"/>
                  <a:gd name="T13" fmla="*/ 30 h 30"/>
                  <a:gd name="T14" fmla="*/ 10 w 20"/>
                  <a:gd name="T15" fmla="*/ 5 h 30"/>
                  <a:gd name="T16" fmla="*/ 6 w 20"/>
                  <a:gd name="T17" fmla="*/ 16 h 30"/>
                  <a:gd name="T18" fmla="*/ 10 w 20"/>
                  <a:gd name="T19" fmla="*/ 25 h 30"/>
                  <a:gd name="T20" fmla="*/ 13 w 20"/>
                  <a:gd name="T21" fmla="*/ 15 h 30"/>
                  <a:gd name="T22" fmla="*/ 10 w 20"/>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0">
                    <a:moveTo>
                      <a:pt x="10" y="30"/>
                    </a:moveTo>
                    <a:cubicBezTo>
                      <a:pt x="4" y="30"/>
                      <a:pt x="0" y="26"/>
                      <a:pt x="0" y="16"/>
                    </a:cubicBezTo>
                    <a:cubicBezTo>
                      <a:pt x="0" y="11"/>
                      <a:pt x="1" y="8"/>
                      <a:pt x="3" y="5"/>
                    </a:cubicBezTo>
                    <a:cubicBezTo>
                      <a:pt x="5" y="3"/>
                      <a:pt x="7" y="1"/>
                      <a:pt x="10" y="0"/>
                    </a:cubicBezTo>
                    <a:cubicBezTo>
                      <a:pt x="17" y="0"/>
                      <a:pt x="20" y="5"/>
                      <a:pt x="20" y="15"/>
                    </a:cubicBezTo>
                    <a:cubicBezTo>
                      <a:pt x="20" y="19"/>
                      <a:pt x="19" y="23"/>
                      <a:pt x="17" y="26"/>
                    </a:cubicBezTo>
                    <a:cubicBezTo>
                      <a:pt x="15" y="28"/>
                      <a:pt x="13" y="30"/>
                      <a:pt x="10" y="30"/>
                    </a:cubicBezTo>
                    <a:close/>
                    <a:moveTo>
                      <a:pt x="10" y="5"/>
                    </a:moveTo>
                    <a:cubicBezTo>
                      <a:pt x="8" y="6"/>
                      <a:pt x="6" y="9"/>
                      <a:pt x="6" y="16"/>
                    </a:cubicBezTo>
                    <a:cubicBezTo>
                      <a:pt x="6" y="22"/>
                      <a:pt x="8"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5" name="Freeform 264"/>
              <p:cNvSpPr>
                <a:spLocks noEditPoints="1"/>
              </p:cNvSpPr>
              <p:nvPr/>
            </p:nvSpPr>
            <p:spPr bwMode="auto">
              <a:xfrm>
                <a:off x="5786438" y="3140075"/>
                <a:ext cx="42863" cy="66675"/>
              </a:xfrm>
              <a:custGeom>
                <a:avLst/>
                <a:gdLst>
                  <a:gd name="T0" fmla="*/ 10 w 19"/>
                  <a:gd name="T1" fmla="*/ 30 h 30"/>
                  <a:gd name="T2" fmla="*/ 0 w 19"/>
                  <a:gd name="T3" fmla="*/ 16 h 30"/>
                  <a:gd name="T4" fmla="*/ 2 w 19"/>
                  <a:gd name="T5" fmla="*/ 5 h 30"/>
                  <a:gd name="T6" fmla="*/ 10 w 19"/>
                  <a:gd name="T7" fmla="*/ 1 h 30"/>
                  <a:gd name="T8" fmla="*/ 19 w 19"/>
                  <a:gd name="T9" fmla="*/ 15 h 30"/>
                  <a:gd name="T10" fmla="*/ 17 w 19"/>
                  <a:gd name="T11" fmla="*/ 26 h 30"/>
                  <a:gd name="T12" fmla="*/ 10 w 19"/>
                  <a:gd name="T13" fmla="*/ 30 h 30"/>
                  <a:gd name="T14" fmla="*/ 10 w 19"/>
                  <a:gd name="T15" fmla="*/ 5 h 30"/>
                  <a:gd name="T16" fmla="*/ 6 w 19"/>
                  <a:gd name="T17" fmla="*/ 16 h 30"/>
                  <a:gd name="T18" fmla="*/ 10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10" y="30"/>
                    </a:moveTo>
                    <a:cubicBezTo>
                      <a:pt x="3" y="30"/>
                      <a:pt x="0" y="26"/>
                      <a:pt x="0" y="16"/>
                    </a:cubicBezTo>
                    <a:cubicBezTo>
                      <a:pt x="0" y="11"/>
                      <a:pt x="1" y="7"/>
                      <a:pt x="2" y="5"/>
                    </a:cubicBezTo>
                    <a:cubicBezTo>
                      <a:pt x="5" y="2"/>
                      <a:pt x="7" y="1"/>
                      <a:pt x="10" y="1"/>
                    </a:cubicBezTo>
                    <a:cubicBezTo>
                      <a:pt x="16" y="0"/>
                      <a:pt x="19" y="5"/>
                      <a:pt x="19" y="15"/>
                    </a:cubicBezTo>
                    <a:cubicBezTo>
                      <a:pt x="19" y="19"/>
                      <a:pt x="19" y="23"/>
                      <a:pt x="17" y="26"/>
                    </a:cubicBezTo>
                    <a:cubicBezTo>
                      <a:pt x="15" y="28"/>
                      <a:pt x="13" y="30"/>
                      <a:pt x="10" y="30"/>
                    </a:cubicBezTo>
                    <a:close/>
                    <a:moveTo>
                      <a:pt x="10" y="5"/>
                    </a:moveTo>
                    <a:cubicBezTo>
                      <a:pt x="7" y="5"/>
                      <a:pt x="6" y="9"/>
                      <a:pt x="6" y="16"/>
                    </a:cubicBezTo>
                    <a:cubicBezTo>
                      <a:pt x="6" y="22"/>
                      <a:pt x="7" y="25"/>
                      <a:pt x="10" y="25"/>
                    </a:cubicBezTo>
                    <a:cubicBezTo>
                      <a:pt x="12" y="25"/>
                      <a:pt x="13" y="21"/>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6" name="Freeform 265"/>
              <p:cNvSpPr>
                <a:spLocks/>
              </p:cNvSpPr>
              <p:nvPr/>
            </p:nvSpPr>
            <p:spPr bwMode="auto">
              <a:xfrm>
                <a:off x="5842000" y="3138488"/>
                <a:ext cx="25400" cy="66675"/>
              </a:xfrm>
              <a:custGeom>
                <a:avLst/>
                <a:gdLst>
                  <a:gd name="T0" fmla="*/ 11 w 11"/>
                  <a:gd name="T1" fmla="*/ 0 h 30"/>
                  <a:gd name="T2" fmla="*/ 11 w 11"/>
                  <a:gd name="T3" fmla="*/ 29 h 30"/>
                  <a:gd name="T4" fmla="*/ 5 w 11"/>
                  <a:gd name="T5" fmla="*/ 30 h 30"/>
                  <a:gd name="T6" fmla="*/ 5 w 11"/>
                  <a:gd name="T7" fmla="*/ 7 h 30"/>
                  <a:gd name="T8" fmla="*/ 4 w 11"/>
                  <a:gd name="T9" fmla="*/ 8 h 30"/>
                  <a:gd name="T10" fmla="*/ 3 w 11"/>
                  <a:gd name="T11" fmla="*/ 9 h 30"/>
                  <a:gd name="T12" fmla="*/ 1 w 11"/>
                  <a:gd name="T13" fmla="*/ 9 h 30"/>
                  <a:gd name="T14" fmla="*/ 0 w 11"/>
                  <a:gd name="T15" fmla="*/ 10 h 30"/>
                  <a:gd name="T16" fmla="*/ 0 w 11"/>
                  <a:gd name="T17" fmla="*/ 5 h 30"/>
                  <a:gd name="T18" fmla="*/ 4 w 11"/>
                  <a:gd name="T19" fmla="*/ 3 h 30"/>
                  <a:gd name="T20" fmla="*/ 7 w 11"/>
                  <a:gd name="T21" fmla="*/ 0 h 30"/>
                  <a:gd name="T22" fmla="*/ 11 w 1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30">
                    <a:moveTo>
                      <a:pt x="11" y="0"/>
                    </a:moveTo>
                    <a:cubicBezTo>
                      <a:pt x="11" y="11"/>
                      <a:pt x="11" y="18"/>
                      <a:pt x="11" y="29"/>
                    </a:cubicBezTo>
                    <a:cubicBezTo>
                      <a:pt x="9" y="29"/>
                      <a:pt x="8" y="30"/>
                      <a:pt x="5" y="30"/>
                    </a:cubicBezTo>
                    <a:cubicBezTo>
                      <a:pt x="5" y="21"/>
                      <a:pt x="5" y="16"/>
                      <a:pt x="5" y="7"/>
                    </a:cubicBezTo>
                    <a:cubicBezTo>
                      <a:pt x="5" y="7"/>
                      <a:pt x="5" y="8"/>
                      <a:pt x="4" y="8"/>
                    </a:cubicBezTo>
                    <a:cubicBezTo>
                      <a:pt x="4" y="8"/>
                      <a:pt x="3" y="9"/>
                      <a:pt x="3" y="9"/>
                    </a:cubicBezTo>
                    <a:cubicBezTo>
                      <a:pt x="2" y="9"/>
                      <a:pt x="2" y="9"/>
                      <a:pt x="1" y="9"/>
                    </a:cubicBezTo>
                    <a:cubicBezTo>
                      <a:pt x="1" y="10"/>
                      <a:pt x="0" y="10"/>
                      <a:pt x="0" y="10"/>
                    </a:cubicBezTo>
                    <a:cubicBezTo>
                      <a:pt x="0" y="8"/>
                      <a:pt x="0" y="7"/>
                      <a:pt x="0" y="5"/>
                    </a:cubicBezTo>
                    <a:cubicBezTo>
                      <a:pt x="1" y="4"/>
                      <a:pt x="3" y="4"/>
                      <a:pt x="4" y="3"/>
                    </a:cubicBezTo>
                    <a:cubicBezTo>
                      <a:pt x="5" y="2"/>
                      <a:pt x="6" y="1"/>
                      <a:pt x="7" y="0"/>
                    </a:cubicBezTo>
                    <a:cubicBezTo>
                      <a:pt x="9" y="0"/>
                      <a:pt x="9"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7" name="Freeform 266"/>
              <p:cNvSpPr>
                <a:spLocks noEditPoints="1"/>
              </p:cNvSpPr>
              <p:nvPr/>
            </p:nvSpPr>
            <p:spPr bwMode="auto">
              <a:xfrm>
                <a:off x="5884863" y="3135313"/>
                <a:ext cx="42863" cy="66675"/>
              </a:xfrm>
              <a:custGeom>
                <a:avLst/>
                <a:gdLst>
                  <a:gd name="T0" fmla="*/ 9 w 19"/>
                  <a:gd name="T1" fmla="*/ 30 h 30"/>
                  <a:gd name="T2" fmla="*/ 0 w 19"/>
                  <a:gd name="T3" fmla="*/ 16 h 30"/>
                  <a:gd name="T4" fmla="*/ 3 w 19"/>
                  <a:gd name="T5" fmla="*/ 5 h 30"/>
                  <a:gd name="T6" fmla="*/ 10 w 19"/>
                  <a:gd name="T7" fmla="*/ 0 h 30"/>
                  <a:gd name="T8" fmla="*/ 19 w 19"/>
                  <a:gd name="T9" fmla="*/ 15 h 30"/>
                  <a:gd name="T10" fmla="*/ 17 w 19"/>
                  <a:gd name="T11" fmla="*/ 26 h 30"/>
                  <a:gd name="T12" fmla="*/ 9 w 19"/>
                  <a:gd name="T13" fmla="*/ 30 h 30"/>
                  <a:gd name="T14" fmla="*/ 10 w 19"/>
                  <a:gd name="T15" fmla="*/ 5 h 30"/>
                  <a:gd name="T16" fmla="*/ 6 w 19"/>
                  <a:gd name="T17" fmla="*/ 16 h 30"/>
                  <a:gd name="T18" fmla="*/ 9 w 19"/>
                  <a:gd name="T19" fmla="*/ 26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6"/>
                      <a:pt x="0" y="16"/>
                    </a:cubicBezTo>
                    <a:cubicBezTo>
                      <a:pt x="0" y="11"/>
                      <a:pt x="1" y="7"/>
                      <a:pt x="3" y="5"/>
                    </a:cubicBezTo>
                    <a:cubicBezTo>
                      <a:pt x="4" y="1"/>
                      <a:pt x="7" y="0"/>
                      <a:pt x="10" y="0"/>
                    </a:cubicBezTo>
                    <a:cubicBezTo>
                      <a:pt x="16" y="0"/>
                      <a:pt x="19" y="5"/>
                      <a:pt x="19" y="15"/>
                    </a:cubicBezTo>
                    <a:cubicBezTo>
                      <a:pt x="19" y="20"/>
                      <a:pt x="18" y="23"/>
                      <a:pt x="17" y="26"/>
                    </a:cubicBezTo>
                    <a:cubicBezTo>
                      <a:pt x="15" y="29"/>
                      <a:pt x="12" y="30"/>
                      <a:pt x="9" y="30"/>
                    </a:cubicBezTo>
                    <a:close/>
                    <a:moveTo>
                      <a:pt x="10" y="5"/>
                    </a:moveTo>
                    <a:cubicBezTo>
                      <a:pt x="7" y="5"/>
                      <a:pt x="6" y="9"/>
                      <a:pt x="6" y="16"/>
                    </a:cubicBezTo>
                    <a:cubicBezTo>
                      <a:pt x="6" y="22"/>
                      <a:pt x="7" y="26"/>
                      <a:pt x="9" y="26"/>
                    </a:cubicBezTo>
                    <a:cubicBezTo>
                      <a:pt x="12" y="26"/>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8" name="Freeform 267"/>
              <p:cNvSpPr>
                <a:spLocks noEditPoints="1"/>
              </p:cNvSpPr>
              <p:nvPr/>
            </p:nvSpPr>
            <p:spPr bwMode="auto">
              <a:xfrm>
                <a:off x="5934075" y="3133725"/>
                <a:ext cx="41275" cy="68263"/>
              </a:xfrm>
              <a:custGeom>
                <a:avLst/>
                <a:gdLst>
                  <a:gd name="T0" fmla="*/ 9 w 19"/>
                  <a:gd name="T1" fmla="*/ 31 h 31"/>
                  <a:gd name="T2" fmla="*/ 0 w 19"/>
                  <a:gd name="T3" fmla="*/ 16 h 31"/>
                  <a:gd name="T4" fmla="*/ 2 w 19"/>
                  <a:gd name="T5" fmla="*/ 5 h 31"/>
                  <a:gd name="T6" fmla="*/ 10 w 19"/>
                  <a:gd name="T7" fmla="*/ 0 h 31"/>
                  <a:gd name="T8" fmla="*/ 19 w 19"/>
                  <a:gd name="T9" fmla="*/ 16 h 31"/>
                  <a:gd name="T10" fmla="*/ 16 w 19"/>
                  <a:gd name="T11" fmla="*/ 27 h 31"/>
                  <a:gd name="T12" fmla="*/ 9 w 19"/>
                  <a:gd name="T13" fmla="*/ 31 h 31"/>
                  <a:gd name="T14" fmla="*/ 9 w 19"/>
                  <a:gd name="T15" fmla="*/ 6 h 31"/>
                  <a:gd name="T16" fmla="*/ 5 w 19"/>
                  <a:gd name="T17" fmla="*/ 16 h 31"/>
                  <a:gd name="T18" fmla="*/ 9 w 19"/>
                  <a:gd name="T19" fmla="*/ 26 h 31"/>
                  <a:gd name="T20" fmla="*/ 13 w 19"/>
                  <a:gd name="T21" fmla="*/ 16 h 31"/>
                  <a:gd name="T22" fmla="*/ 9 w 19"/>
                  <a:gd name="T23"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9" y="31"/>
                    </a:moveTo>
                    <a:cubicBezTo>
                      <a:pt x="3" y="31"/>
                      <a:pt x="0" y="26"/>
                      <a:pt x="0" y="16"/>
                    </a:cubicBezTo>
                    <a:cubicBezTo>
                      <a:pt x="0" y="11"/>
                      <a:pt x="0" y="7"/>
                      <a:pt x="2" y="5"/>
                    </a:cubicBezTo>
                    <a:cubicBezTo>
                      <a:pt x="4" y="2"/>
                      <a:pt x="6" y="0"/>
                      <a:pt x="10" y="0"/>
                    </a:cubicBezTo>
                    <a:cubicBezTo>
                      <a:pt x="15" y="0"/>
                      <a:pt x="19" y="5"/>
                      <a:pt x="19" y="16"/>
                    </a:cubicBezTo>
                    <a:cubicBezTo>
                      <a:pt x="19" y="20"/>
                      <a:pt x="18" y="25"/>
                      <a:pt x="16" y="27"/>
                    </a:cubicBezTo>
                    <a:cubicBezTo>
                      <a:pt x="14" y="30"/>
                      <a:pt x="12" y="31"/>
                      <a:pt x="9" y="31"/>
                    </a:cubicBezTo>
                    <a:close/>
                    <a:moveTo>
                      <a:pt x="9" y="6"/>
                    </a:moveTo>
                    <a:cubicBezTo>
                      <a:pt x="6" y="6"/>
                      <a:pt x="5" y="9"/>
                      <a:pt x="5" y="16"/>
                    </a:cubicBezTo>
                    <a:cubicBezTo>
                      <a:pt x="5" y="23"/>
                      <a:pt x="6" y="26"/>
                      <a:pt x="9" y="26"/>
                    </a:cubicBezTo>
                    <a:cubicBezTo>
                      <a:pt x="12" y="26"/>
                      <a:pt x="13" y="22"/>
                      <a:pt x="13" y="16"/>
                    </a:cubicBezTo>
                    <a:cubicBezTo>
                      <a:pt x="13" y="9"/>
                      <a:pt x="12" y="6"/>
                      <a:pt x="9"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9" name="Freeform 268"/>
              <p:cNvSpPr>
                <a:spLocks/>
              </p:cNvSpPr>
              <p:nvPr/>
            </p:nvSpPr>
            <p:spPr bwMode="auto">
              <a:xfrm>
                <a:off x="5649913" y="3235325"/>
                <a:ext cx="26988" cy="61913"/>
              </a:xfrm>
              <a:custGeom>
                <a:avLst/>
                <a:gdLst>
                  <a:gd name="T0" fmla="*/ 11 w 12"/>
                  <a:gd name="T1" fmla="*/ 0 h 28"/>
                  <a:gd name="T2" fmla="*/ 12 w 12"/>
                  <a:gd name="T3" fmla="*/ 28 h 28"/>
                  <a:gd name="T4" fmla="*/ 6 w 12"/>
                  <a:gd name="T5" fmla="*/ 28 h 28"/>
                  <a:gd name="T6" fmla="*/ 6 w 12"/>
                  <a:gd name="T7" fmla="*/ 7 h 28"/>
                  <a:gd name="T8" fmla="*/ 4 w 12"/>
                  <a:gd name="T9" fmla="*/ 8 h 28"/>
                  <a:gd name="T10" fmla="*/ 3 w 12"/>
                  <a:gd name="T11" fmla="*/ 9 h 28"/>
                  <a:gd name="T12" fmla="*/ 2 w 12"/>
                  <a:gd name="T13" fmla="*/ 9 h 28"/>
                  <a:gd name="T14" fmla="*/ 0 w 12"/>
                  <a:gd name="T15" fmla="*/ 10 h 28"/>
                  <a:gd name="T16" fmla="*/ 0 w 12"/>
                  <a:gd name="T17" fmla="*/ 4 h 28"/>
                  <a:gd name="T18" fmla="*/ 4 w 12"/>
                  <a:gd name="T19" fmla="*/ 2 h 28"/>
                  <a:gd name="T20" fmla="*/ 8 w 12"/>
                  <a:gd name="T21" fmla="*/ 0 h 28"/>
                  <a:gd name="T22" fmla="*/ 11 w 12"/>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8">
                    <a:moveTo>
                      <a:pt x="11" y="0"/>
                    </a:moveTo>
                    <a:cubicBezTo>
                      <a:pt x="12" y="11"/>
                      <a:pt x="12" y="17"/>
                      <a:pt x="12" y="28"/>
                    </a:cubicBezTo>
                    <a:cubicBezTo>
                      <a:pt x="9" y="28"/>
                      <a:pt x="8" y="28"/>
                      <a:pt x="6" y="28"/>
                    </a:cubicBezTo>
                    <a:cubicBezTo>
                      <a:pt x="6" y="20"/>
                      <a:pt x="6" y="15"/>
                      <a:pt x="6" y="7"/>
                    </a:cubicBezTo>
                    <a:cubicBezTo>
                      <a:pt x="5" y="7"/>
                      <a:pt x="5" y="8"/>
                      <a:pt x="4" y="8"/>
                    </a:cubicBezTo>
                    <a:cubicBezTo>
                      <a:pt x="4" y="8"/>
                      <a:pt x="4" y="8"/>
                      <a:pt x="3" y="9"/>
                    </a:cubicBezTo>
                    <a:cubicBezTo>
                      <a:pt x="3" y="9"/>
                      <a:pt x="2" y="9"/>
                      <a:pt x="2" y="9"/>
                    </a:cubicBezTo>
                    <a:cubicBezTo>
                      <a:pt x="1" y="9"/>
                      <a:pt x="1" y="10"/>
                      <a:pt x="0" y="10"/>
                    </a:cubicBezTo>
                    <a:cubicBezTo>
                      <a:pt x="0" y="8"/>
                      <a:pt x="0" y="6"/>
                      <a:pt x="0" y="4"/>
                    </a:cubicBezTo>
                    <a:cubicBezTo>
                      <a:pt x="2" y="4"/>
                      <a:pt x="3"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0" name="Freeform 269"/>
              <p:cNvSpPr>
                <a:spLocks noEditPoints="1"/>
              </p:cNvSpPr>
              <p:nvPr/>
            </p:nvSpPr>
            <p:spPr bwMode="auto">
              <a:xfrm>
                <a:off x="5691188" y="3233738"/>
                <a:ext cx="42863" cy="63500"/>
              </a:xfrm>
              <a:custGeom>
                <a:avLst/>
                <a:gdLst>
                  <a:gd name="T0" fmla="*/ 9 w 19"/>
                  <a:gd name="T1" fmla="*/ 29 h 29"/>
                  <a:gd name="T2" fmla="*/ 0 w 19"/>
                  <a:gd name="T3" fmla="*/ 16 h 29"/>
                  <a:gd name="T4" fmla="*/ 3 w 19"/>
                  <a:gd name="T5" fmla="*/ 5 h 29"/>
                  <a:gd name="T6" fmla="*/ 10 w 19"/>
                  <a:gd name="T7" fmla="*/ 1 h 29"/>
                  <a:gd name="T8" fmla="*/ 19 w 19"/>
                  <a:gd name="T9" fmla="*/ 15 h 29"/>
                  <a:gd name="T10" fmla="*/ 17 w 19"/>
                  <a:gd name="T11" fmla="*/ 25 h 29"/>
                  <a:gd name="T12" fmla="*/ 9 w 19"/>
                  <a:gd name="T13" fmla="*/ 29 h 29"/>
                  <a:gd name="T14" fmla="*/ 9 w 19"/>
                  <a:gd name="T15" fmla="*/ 5 h 29"/>
                  <a:gd name="T16" fmla="*/ 6 w 19"/>
                  <a:gd name="T17" fmla="*/ 15 h 29"/>
                  <a:gd name="T18" fmla="*/ 9 w 19"/>
                  <a:gd name="T19" fmla="*/ 25 h 29"/>
                  <a:gd name="T20" fmla="*/ 13 w 19"/>
                  <a:gd name="T21" fmla="*/ 15 h 29"/>
                  <a:gd name="T22" fmla="*/ 9 w 19"/>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9">
                    <a:moveTo>
                      <a:pt x="9" y="29"/>
                    </a:moveTo>
                    <a:cubicBezTo>
                      <a:pt x="3" y="29"/>
                      <a:pt x="0" y="25"/>
                      <a:pt x="0" y="16"/>
                    </a:cubicBezTo>
                    <a:cubicBezTo>
                      <a:pt x="0" y="11"/>
                      <a:pt x="1" y="7"/>
                      <a:pt x="3" y="5"/>
                    </a:cubicBezTo>
                    <a:cubicBezTo>
                      <a:pt x="4" y="2"/>
                      <a:pt x="7" y="1"/>
                      <a:pt x="10" y="1"/>
                    </a:cubicBezTo>
                    <a:cubicBezTo>
                      <a:pt x="16" y="0"/>
                      <a:pt x="19" y="5"/>
                      <a:pt x="19" y="15"/>
                    </a:cubicBezTo>
                    <a:cubicBezTo>
                      <a:pt x="19" y="20"/>
                      <a:pt x="18" y="23"/>
                      <a:pt x="17" y="25"/>
                    </a:cubicBezTo>
                    <a:cubicBezTo>
                      <a:pt x="15" y="28"/>
                      <a:pt x="13" y="29"/>
                      <a:pt x="9" y="29"/>
                    </a:cubicBezTo>
                    <a:close/>
                    <a:moveTo>
                      <a:pt x="9" y="5"/>
                    </a:moveTo>
                    <a:cubicBezTo>
                      <a:pt x="7" y="5"/>
                      <a:pt x="6" y="9"/>
                      <a:pt x="6" y="15"/>
                    </a:cubicBezTo>
                    <a:cubicBezTo>
                      <a:pt x="6" y="22"/>
                      <a:pt x="7" y="25"/>
                      <a:pt x="9" y="25"/>
                    </a:cubicBezTo>
                    <a:cubicBezTo>
                      <a:pt x="12" y="25"/>
                      <a:pt x="13" y="22"/>
                      <a:pt x="13" y="15"/>
                    </a:cubicBezTo>
                    <a:cubicBezTo>
                      <a:pt x="13" y="9"/>
                      <a:pt x="12" y="5"/>
                      <a:pt x="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1" name="Freeform 270"/>
              <p:cNvSpPr>
                <a:spLocks noEditPoints="1"/>
              </p:cNvSpPr>
              <p:nvPr/>
            </p:nvSpPr>
            <p:spPr bwMode="auto">
              <a:xfrm>
                <a:off x="5738813" y="3233738"/>
                <a:ext cx="44450" cy="63500"/>
              </a:xfrm>
              <a:custGeom>
                <a:avLst/>
                <a:gdLst>
                  <a:gd name="T0" fmla="*/ 10 w 20"/>
                  <a:gd name="T1" fmla="*/ 29 h 29"/>
                  <a:gd name="T2" fmla="*/ 0 w 20"/>
                  <a:gd name="T3" fmla="*/ 15 h 29"/>
                  <a:gd name="T4" fmla="*/ 3 w 20"/>
                  <a:gd name="T5" fmla="*/ 4 h 29"/>
                  <a:gd name="T6" fmla="*/ 10 w 20"/>
                  <a:gd name="T7" fmla="*/ 0 h 29"/>
                  <a:gd name="T8" fmla="*/ 20 w 20"/>
                  <a:gd name="T9" fmla="*/ 14 h 29"/>
                  <a:gd name="T10" fmla="*/ 17 w 20"/>
                  <a:gd name="T11" fmla="*/ 25 h 29"/>
                  <a:gd name="T12" fmla="*/ 10 w 20"/>
                  <a:gd name="T13" fmla="*/ 29 h 29"/>
                  <a:gd name="T14" fmla="*/ 10 w 20"/>
                  <a:gd name="T15" fmla="*/ 5 h 29"/>
                  <a:gd name="T16" fmla="*/ 7 w 20"/>
                  <a:gd name="T17" fmla="*/ 15 h 29"/>
                  <a:gd name="T18" fmla="*/ 10 w 20"/>
                  <a:gd name="T19" fmla="*/ 24 h 29"/>
                  <a:gd name="T20" fmla="*/ 14 w 20"/>
                  <a:gd name="T21" fmla="*/ 14 h 29"/>
                  <a:gd name="T22" fmla="*/ 10 w 20"/>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29">
                    <a:moveTo>
                      <a:pt x="10" y="29"/>
                    </a:moveTo>
                    <a:cubicBezTo>
                      <a:pt x="4" y="29"/>
                      <a:pt x="0" y="24"/>
                      <a:pt x="0" y="15"/>
                    </a:cubicBezTo>
                    <a:cubicBezTo>
                      <a:pt x="0" y="10"/>
                      <a:pt x="1" y="7"/>
                      <a:pt x="3" y="4"/>
                    </a:cubicBezTo>
                    <a:cubicBezTo>
                      <a:pt x="5" y="1"/>
                      <a:pt x="7" y="0"/>
                      <a:pt x="10" y="0"/>
                    </a:cubicBezTo>
                    <a:cubicBezTo>
                      <a:pt x="17" y="0"/>
                      <a:pt x="20" y="5"/>
                      <a:pt x="20" y="14"/>
                    </a:cubicBezTo>
                    <a:cubicBezTo>
                      <a:pt x="20" y="19"/>
                      <a:pt x="19" y="23"/>
                      <a:pt x="17" y="25"/>
                    </a:cubicBezTo>
                    <a:cubicBezTo>
                      <a:pt x="15" y="27"/>
                      <a:pt x="13" y="29"/>
                      <a:pt x="10" y="29"/>
                    </a:cubicBezTo>
                    <a:close/>
                    <a:moveTo>
                      <a:pt x="10" y="5"/>
                    </a:moveTo>
                    <a:cubicBezTo>
                      <a:pt x="8" y="5"/>
                      <a:pt x="7" y="8"/>
                      <a:pt x="7" y="15"/>
                    </a:cubicBezTo>
                    <a:cubicBezTo>
                      <a:pt x="7" y="21"/>
                      <a:pt x="8" y="24"/>
                      <a:pt x="10" y="24"/>
                    </a:cubicBezTo>
                    <a:cubicBezTo>
                      <a:pt x="12" y="24"/>
                      <a:pt x="14" y="21"/>
                      <a:pt x="14" y="14"/>
                    </a:cubicBezTo>
                    <a:cubicBezTo>
                      <a:pt x="14"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271"/>
              <p:cNvSpPr>
                <a:spLocks/>
              </p:cNvSpPr>
              <p:nvPr/>
            </p:nvSpPr>
            <p:spPr bwMode="auto">
              <a:xfrm>
                <a:off x="5794375" y="3230563"/>
                <a:ext cx="23813" cy="65088"/>
              </a:xfrm>
              <a:custGeom>
                <a:avLst/>
                <a:gdLst>
                  <a:gd name="T0" fmla="*/ 11 w 11"/>
                  <a:gd name="T1" fmla="*/ 0 h 29"/>
                  <a:gd name="T2" fmla="*/ 11 w 11"/>
                  <a:gd name="T3" fmla="*/ 29 h 29"/>
                  <a:gd name="T4" fmla="*/ 6 w 11"/>
                  <a:gd name="T5" fmla="*/ 29 h 29"/>
                  <a:gd name="T6" fmla="*/ 6 w 11"/>
                  <a:gd name="T7" fmla="*/ 7 h 29"/>
                  <a:gd name="T8" fmla="*/ 4 w 11"/>
                  <a:gd name="T9" fmla="*/ 8 h 29"/>
                  <a:gd name="T10" fmla="*/ 3 w 11"/>
                  <a:gd name="T11" fmla="*/ 9 h 29"/>
                  <a:gd name="T12" fmla="*/ 1 w 11"/>
                  <a:gd name="T13" fmla="*/ 10 h 29"/>
                  <a:gd name="T14" fmla="*/ 0 w 11"/>
                  <a:gd name="T15" fmla="*/ 10 h 29"/>
                  <a:gd name="T16" fmla="*/ 0 w 11"/>
                  <a:gd name="T17" fmla="*/ 4 h 29"/>
                  <a:gd name="T18" fmla="*/ 4 w 11"/>
                  <a:gd name="T19" fmla="*/ 2 h 29"/>
                  <a:gd name="T20" fmla="*/ 8 w 11"/>
                  <a:gd name="T21" fmla="*/ 0 h 29"/>
                  <a:gd name="T22" fmla="*/ 11 w 11"/>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9">
                    <a:moveTo>
                      <a:pt x="11" y="0"/>
                    </a:moveTo>
                    <a:cubicBezTo>
                      <a:pt x="11" y="12"/>
                      <a:pt x="11" y="18"/>
                      <a:pt x="11" y="29"/>
                    </a:cubicBezTo>
                    <a:cubicBezTo>
                      <a:pt x="9" y="29"/>
                      <a:pt x="8" y="29"/>
                      <a:pt x="6" y="29"/>
                    </a:cubicBezTo>
                    <a:cubicBezTo>
                      <a:pt x="6" y="21"/>
                      <a:pt x="6" y="16"/>
                      <a:pt x="6" y="7"/>
                    </a:cubicBezTo>
                    <a:cubicBezTo>
                      <a:pt x="5" y="8"/>
                      <a:pt x="5" y="8"/>
                      <a:pt x="4" y="8"/>
                    </a:cubicBezTo>
                    <a:cubicBezTo>
                      <a:pt x="4" y="8"/>
                      <a:pt x="3" y="9"/>
                      <a:pt x="3" y="9"/>
                    </a:cubicBezTo>
                    <a:cubicBezTo>
                      <a:pt x="2" y="9"/>
                      <a:pt x="2" y="9"/>
                      <a:pt x="1" y="10"/>
                    </a:cubicBezTo>
                    <a:cubicBezTo>
                      <a:pt x="1" y="10"/>
                      <a:pt x="0" y="10"/>
                      <a:pt x="0" y="10"/>
                    </a:cubicBezTo>
                    <a:cubicBezTo>
                      <a:pt x="0" y="8"/>
                      <a:pt x="0" y="7"/>
                      <a:pt x="0" y="4"/>
                    </a:cubicBezTo>
                    <a:cubicBezTo>
                      <a:pt x="1" y="4"/>
                      <a:pt x="2" y="3"/>
                      <a:pt x="4" y="2"/>
                    </a:cubicBezTo>
                    <a:cubicBezTo>
                      <a:pt x="6" y="2"/>
                      <a:pt x="7" y="1"/>
                      <a:pt x="8" y="0"/>
                    </a:cubicBezTo>
                    <a:cubicBezTo>
                      <a:pt x="9" y="0"/>
                      <a:pt x="10" y="0"/>
                      <a:pt x="11"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272"/>
              <p:cNvSpPr>
                <a:spLocks noEditPoints="1"/>
              </p:cNvSpPr>
              <p:nvPr/>
            </p:nvSpPr>
            <p:spPr bwMode="auto">
              <a:xfrm>
                <a:off x="5835650" y="3228975"/>
                <a:ext cx="42863" cy="68263"/>
              </a:xfrm>
              <a:custGeom>
                <a:avLst/>
                <a:gdLst>
                  <a:gd name="T0" fmla="*/ 10 w 19"/>
                  <a:gd name="T1" fmla="*/ 30 h 31"/>
                  <a:gd name="T2" fmla="*/ 0 w 19"/>
                  <a:gd name="T3" fmla="*/ 16 h 31"/>
                  <a:gd name="T4" fmla="*/ 3 w 19"/>
                  <a:gd name="T5" fmla="*/ 4 h 31"/>
                  <a:gd name="T6" fmla="*/ 10 w 19"/>
                  <a:gd name="T7" fmla="*/ 0 h 31"/>
                  <a:gd name="T8" fmla="*/ 19 w 19"/>
                  <a:gd name="T9" fmla="*/ 15 h 31"/>
                  <a:gd name="T10" fmla="*/ 17 w 19"/>
                  <a:gd name="T11" fmla="*/ 26 h 31"/>
                  <a:gd name="T12" fmla="*/ 10 w 19"/>
                  <a:gd name="T13" fmla="*/ 30 h 31"/>
                  <a:gd name="T14" fmla="*/ 10 w 19"/>
                  <a:gd name="T15" fmla="*/ 5 h 31"/>
                  <a:gd name="T16" fmla="*/ 6 w 19"/>
                  <a:gd name="T17" fmla="*/ 16 h 31"/>
                  <a:gd name="T18" fmla="*/ 10 w 19"/>
                  <a:gd name="T19" fmla="*/ 25 h 31"/>
                  <a:gd name="T20" fmla="*/ 14 w 19"/>
                  <a:gd name="T21" fmla="*/ 15 h 31"/>
                  <a:gd name="T22" fmla="*/ 10 w 19"/>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1">
                    <a:moveTo>
                      <a:pt x="10" y="30"/>
                    </a:moveTo>
                    <a:cubicBezTo>
                      <a:pt x="3" y="31"/>
                      <a:pt x="0" y="26"/>
                      <a:pt x="0" y="16"/>
                    </a:cubicBezTo>
                    <a:cubicBezTo>
                      <a:pt x="0" y="11"/>
                      <a:pt x="1" y="7"/>
                      <a:pt x="3" y="4"/>
                    </a:cubicBezTo>
                    <a:cubicBezTo>
                      <a:pt x="4" y="2"/>
                      <a:pt x="7" y="1"/>
                      <a:pt x="10" y="0"/>
                    </a:cubicBezTo>
                    <a:cubicBezTo>
                      <a:pt x="16" y="0"/>
                      <a:pt x="19" y="5"/>
                      <a:pt x="19" y="15"/>
                    </a:cubicBezTo>
                    <a:cubicBezTo>
                      <a:pt x="19" y="20"/>
                      <a:pt x="19" y="24"/>
                      <a:pt x="17" y="26"/>
                    </a:cubicBezTo>
                    <a:cubicBezTo>
                      <a:pt x="15" y="29"/>
                      <a:pt x="13" y="30"/>
                      <a:pt x="10" y="30"/>
                    </a:cubicBezTo>
                    <a:close/>
                    <a:moveTo>
                      <a:pt x="10" y="5"/>
                    </a:moveTo>
                    <a:cubicBezTo>
                      <a:pt x="7" y="5"/>
                      <a:pt x="6" y="9"/>
                      <a:pt x="6" y="16"/>
                    </a:cubicBezTo>
                    <a:cubicBezTo>
                      <a:pt x="6" y="22"/>
                      <a:pt x="7" y="25"/>
                      <a:pt x="10" y="25"/>
                    </a:cubicBezTo>
                    <a:cubicBezTo>
                      <a:pt x="12" y="25"/>
                      <a:pt x="14" y="22"/>
                      <a:pt x="14" y="15"/>
                    </a:cubicBezTo>
                    <a:cubicBezTo>
                      <a:pt x="14" y="9"/>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273"/>
              <p:cNvSpPr>
                <a:spLocks noEditPoints="1"/>
              </p:cNvSpPr>
              <p:nvPr/>
            </p:nvSpPr>
            <p:spPr bwMode="auto">
              <a:xfrm>
                <a:off x="5884863" y="3228975"/>
                <a:ext cx="42863" cy="66675"/>
              </a:xfrm>
              <a:custGeom>
                <a:avLst/>
                <a:gdLst>
                  <a:gd name="T0" fmla="*/ 9 w 19"/>
                  <a:gd name="T1" fmla="*/ 30 h 30"/>
                  <a:gd name="T2" fmla="*/ 0 w 19"/>
                  <a:gd name="T3" fmla="*/ 15 h 30"/>
                  <a:gd name="T4" fmla="*/ 3 w 19"/>
                  <a:gd name="T5" fmla="*/ 4 h 30"/>
                  <a:gd name="T6" fmla="*/ 10 w 19"/>
                  <a:gd name="T7" fmla="*/ 0 h 30"/>
                  <a:gd name="T8" fmla="*/ 19 w 19"/>
                  <a:gd name="T9" fmla="*/ 14 h 30"/>
                  <a:gd name="T10" fmla="*/ 17 w 19"/>
                  <a:gd name="T11" fmla="*/ 26 h 30"/>
                  <a:gd name="T12" fmla="*/ 9 w 19"/>
                  <a:gd name="T13" fmla="*/ 30 h 30"/>
                  <a:gd name="T14" fmla="*/ 10 w 19"/>
                  <a:gd name="T15" fmla="*/ 5 h 30"/>
                  <a:gd name="T16" fmla="*/ 6 w 19"/>
                  <a:gd name="T17" fmla="*/ 15 h 30"/>
                  <a:gd name="T18" fmla="*/ 9 w 19"/>
                  <a:gd name="T19" fmla="*/ 25 h 30"/>
                  <a:gd name="T20" fmla="*/ 13 w 19"/>
                  <a:gd name="T21" fmla="*/ 15 h 30"/>
                  <a:gd name="T22" fmla="*/ 10 w 19"/>
                  <a:gd name="T2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30">
                    <a:moveTo>
                      <a:pt x="9" y="30"/>
                    </a:moveTo>
                    <a:cubicBezTo>
                      <a:pt x="3" y="30"/>
                      <a:pt x="0" y="25"/>
                      <a:pt x="0" y="15"/>
                    </a:cubicBezTo>
                    <a:cubicBezTo>
                      <a:pt x="0" y="11"/>
                      <a:pt x="1" y="7"/>
                      <a:pt x="3" y="4"/>
                    </a:cubicBezTo>
                    <a:cubicBezTo>
                      <a:pt x="4" y="1"/>
                      <a:pt x="7" y="0"/>
                      <a:pt x="10" y="0"/>
                    </a:cubicBezTo>
                    <a:cubicBezTo>
                      <a:pt x="16" y="0"/>
                      <a:pt x="19" y="5"/>
                      <a:pt x="19" y="14"/>
                    </a:cubicBezTo>
                    <a:cubicBezTo>
                      <a:pt x="19" y="20"/>
                      <a:pt x="18" y="23"/>
                      <a:pt x="17" y="26"/>
                    </a:cubicBezTo>
                    <a:cubicBezTo>
                      <a:pt x="15" y="29"/>
                      <a:pt x="12" y="30"/>
                      <a:pt x="9" y="30"/>
                    </a:cubicBezTo>
                    <a:close/>
                    <a:moveTo>
                      <a:pt x="10" y="5"/>
                    </a:moveTo>
                    <a:cubicBezTo>
                      <a:pt x="7" y="5"/>
                      <a:pt x="6" y="9"/>
                      <a:pt x="6" y="15"/>
                    </a:cubicBezTo>
                    <a:cubicBezTo>
                      <a:pt x="6" y="22"/>
                      <a:pt x="7" y="25"/>
                      <a:pt x="9" y="25"/>
                    </a:cubicBezTo>
                    <a:cubicBezTo>
                      <a:pt x="12" y="25"/>
                      <a:pt x="13" y="22"/>
                      <a:pt x="13" y="15"/>
                    </a:cubicBezTo>
                    <a:cubicBezTo>
                      <a:pt x="13" y="8"/>
                      <a:pt x="12" y="5"/>
                      <a:pt x="10"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274"/>
              <p:cNvSpPr>
                <a:spLocks/>
              </p:cNvSpPr>
              <p:nvPr/>
            </p:nvSpPr>
            <p:spPr bwMode="auto">
              <a:xfrm>
                <a:off x="5938838" y="3227388"/>
                <a:ext cx="25400" cy="68263"/>
              </a:xfrm>
              <a:custGeom>
                <a:avLst/>
                <a:gdLst>
                  <a:gd name="T0" fmla="*/ 12 w 12"/>
                  <a:gd name="T1" fmla="*/ 0 h 31"/>
                  <a:gd name="T2" fmla="*/ 12 w 12"/>
                  <a:gd name="T3" fmla="*/ 31 h 31"/>
                  <a:gd name="T4" fmla="*/ 6 w 12"/>
                  <a:gd name="T5" fmla="*/ 31 h 31"/>
                  <a:gd name="T6" fmla="*/ 6 w 12"/>
                  <a:gd name="T7" fmla="*/ 7 h 31"/>
                  <a:gd name="T8" fmla="*/ 4 w 12"/>
                  <a:gd name="T9" fmla="*/ 9 h 31"/>
                  <a:gd name="T10" fmla="*/ 3 w 12"/>
                  <a:gd name="T11" fmla="*/ 10 h 31"/>
                  <a:gd name="T12" fmla="*/ 2 w 12"/>
                  <a:gd name="T13" fmla="*/ 10 h 31"/>
                  <a:gd name="T14" fmla="*/ 0 w 12"/>
                  <a:gd name="T15" fmla="*/ 10 h 31"/>
                  <a:gd name="T16" fmla="*/ 0 w 12"/>
                  <a:gd name="T17" fmla="*/ 5 h 31"/>
                  <a:gd name="T18" fmla="*/ 4 w 12"/>
                  <a:gd name="T19" fmla="*/ 3 h 31"/>
                  <a:gd name="T20" fmla="*/ 8 w 12"/>
                  <a:gd name="T21" fmla="*/ 0 h 31"/>
                  <a:gd name="T22" fmla="*/ 12 w 1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31">
                    <a:moveTo>
                      <a:pt x="12" y="0"/>
                    </a:moveTo>
                    <a:cubicBezTo>
                      <a:pt x="12" y="12"/>
                      <a:pt x="12" y="19"/>
                      <a:pt x="12" y="31"/>
                    </a:cubicBezTo>
                    <a:cubicBezTo>
                      <a:pt x="9" y="31"/>
                      <a:pt x="8" y="31"/>
                      <a:pt x="6" y="31"/>
                    </a:cubicBezTo>
                    <a:cubicBezTo>
                      <a:pt x="6" y="21"/>
                      <a:pt x="6" y="17"/>
                      <a:pt x="6" y="7"/>
                    </a:cubicBezTo>
                    <a:cubicBezTo>
                      <a:pt x="6" y="8"/>
                      <a:pt x="5" y="9"/>
                      <a:pt x="4" y="9"/>
                    </a:cubicBezTo>
                    <a:cubicBezTo>
                      <a:pt x="4" y="9"/>
                      <a:pt x="4" y="9"/>
                      <a:pt x="3" y="10"/>
                    </a:cubicBezTo>
                    <a:cubicBezTo>
                      <a:pt x="3" y="10"/>
                      <a:pt x="2" y="10"/>
                      <a:pt x="2" y="10"/>
                    </a:cubicBezTo>
                    <a:cubicBezTo>
                      <a:pt x="1" y="10"/>
                      <a:pt x="1" y="10"/>
                      <a:pt x="0" y="10"/>
                    </a:cubicBezTo>
                    <a:cubicBezTo>
                      <a:pt x="0" y="8"/>
                      <a:pt x="0" y="7"/>
                      <a:pt x="0" y="5"/>
                    </a:cubicBezTo>
                    <a:cubicBezTo>
                      <a:pt x="2" y="4"/>
                      <a:pt x="3" y="4"/>
                      <a:pt x="4" y="3"/>
                    </a:cubicBezTo>
                    <a:cubicBezTo>
                      <a:pt x="6" y="2"/>
                      <a:pt x="7" y="1"/>
                      <a:pt x="8" y="0"/>
                    </a:cubicBezTo>
                    <a:cubicBezTo>
                      <a:pt x="9" y="0"/>
                      <a:pt x="10" y="0"/>
                      <a:pt x="1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287"/>
              <p:cNvSpPr>
                <a:spLocks/>
              </p:cNvSpPr>
              <p:nvPr/>
            </p:nvSpPr>
            <p:spPr bwMode="auto">
              <a:xfrm>
                <a:off x="5195888"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7" name="Freeform 288"/>
              <p:cNvSpPr>
                <a:spLocks/>
              </p:cNvSpPr>
              <p:nvPr/>
            </p:nvSpPr>
            <p:spPr bwMode="auto">
              <a:xfrm>
                <a:off x="6931025" y="2962275"/>
                <a:ext cx="69850" cy="919163"/>
              </a:xfrm>
              <a:custGeom>
                <a:avLst/>
                <a:gdLst>
                  <a:gd name="T0" fmla="*/ 0 w 44"/>
                  <a:gd name="T1" fmla="*/ 0 h 579"/>
                  <a:gd name="T2" fmla="*/ 44 w 44"/>
                  <a:gd name="T3" fmla="*/ 0 h 579"/>
                  <a:gd name="T4" fmla="*/ 44 w 44"/>
                  <a:gd name="T5" fmla="*/ 579 h 579"/>
                  <a:gd name="T6" fmla="*/ 0 w 44"/>
                  <a:gd name="T7" fmla="*/ 579 h 579"/>
                  <a:gd name="T8" fmla="*/ 0 w 44"/>
                  <a:gd name="T9" fmla="*/ 0 h 579"/>
                  <a:gd name="T10" fmla="*/ 0 w 44"/>
                  <a:gd name="T11" fmla="*/ 0 h 579"/>
                </a:gdLst>
                <a:ahLst/>
                <a:cxnLst>
                  <a:cxn ang="0">
                    <a:pos x="T0" y="T1"/>
                  </a:cxn>
                  <a:cxn ang="0">
                    <a:pos x="T2" y="T3"/>
                  </a:cxn>
                  <a:cxn ang="0">
                    <a:pos x="T4" y="T5"/>
                  </a:cxn>
                  <a:cxn ang="0">
                    <a:pos x="T6" y="T7"/>
                  </a:cxn>
                  <a:cxn ang="0">
                    <a:pos x="T8" y="T9"/>
                  </a:cxn>
                  <a:cxn ang="0">
                    <a:pos x="T10" y="T11"/>
                  </a:cxn>
                </a:cxnLst>
                <a:rect l="0" t="0" r="r" b="b"/>
                <a:pathLst>
                  <a:path w="44" h="579">
                    <a:moveTo>
                      <a:pt x="0" y="0"/>
                    </a:moveTo>
                    <a:lnTo>
                      <a:pt x="44" y="0"/>
                    </a:lnTo>
                    <a:lnTo>
                      <a:pt x="44" y="579"/>
                    </a:lnTo>
                    <a:lnTo>
                      <a:pt x="0" y="579"/>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28" name="Group 427"/>
              <p:cNvGrpSpPr/>
              <p:nvPr/>
            </p:nvGrpSpPr>
            <p:grpSpPr>
              <a:xfrm rot="18000000" flipV="1">
                <a:off x="6156326" y="3331739"/>
                <a:ext cx="955040" cy="129550"/>
                <a:chOff x="7010400" y="7239001"/>
                <a:chExt cx="1919288" cy="260350"/>
              </a:xfrm>
            </p:grpSpPr>
            <p:sp>
              <p:nvSpPr>
                <p:cNvPr id="429" name="Rectangle 333"/>
                <p:cNvSpPr>
                  <a:spLocks noChangeArrowheads="1"/>
                </p:cNvSpPr>
                <p:nvPr/>
              </p:nvSpPr>
              <p:spPr bwMode="auto">
                <a:xfrm>
                  <a:off x="7416800" y="7239001"/>
                  <a:ext cx="1228725" cy="2603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0" name="Rectangle 334"/>
                <p:cNvSpPr>
                  <a:spLocks noChangeArrowheads="1"/>
                </p:cNvSpPr>
                <p:nvPr/>
              </p:nvSpPr>
              <p:spPr bwMode="auto">
                <a:xfrm>
                  <a:off x="7416800" y="7369176"/>
                  <a:ext cx="1228725" cy="13017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1" name="Rectangle 335"/>
                <p:cNvSpPr>
                  <a:spLocks noChangeArrowheads="1"/>
                </p:cNvSpPr>
                <p:nvPr/>
              </p:nvSpPr>
              <p:spPr bwMode="auto">
                <a:xfrm>
                  <a:off x="7416800" y="7304088"/>
                  <a:ext cx="1228725" cy="1285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2" name="Freeform 336"/>
                <p:cNvSpPr>
                  <a:spLocks/>
                </p:cNvSpPr>
                <p:nvPr/>
              </p:nvSpPr>
              <p:spPr bwMode="auto">
                <a:xfrm>
                  <a:off x="7010400" y="7239001"/>
                  <a:ext cx="406400" cy="260350"/>
                </a:xfrm>
                <a:custGeom>
                  <a:avLst/>
                  <a:gdLst>
                    <a:gd name="T0" fmla="*/ 0 w 256"/>
                    <a:gd name="T1" fmla="*/ 82 h 164"/>
                    <a:gd name="T2" fmla="*/ 256 w 256"/>
                    <a:gd name="T3" fmla="*/ 164 h 164"/>
                    <a:gd name="T4" fmla="*/ 256 w 256"/>
                    <a:gd name="T5" fmla="*/ 0 h 164"/>
                    <a:gd name="T6" fmla="*/ 0 w 256"/>
                    <a:gd name="T7" fmla="*/ 82 h 164"/>
                  </a:gdLst>
                  <a:ahLst/>
                  <a:cxnLst>
                    <a:cxn ang="0">
                      <a:pos x="T0" y="T1"/>
                    </a:cxn>
                    <a:cxn ang="0">
                      <a:pos x="T2" y="T3"/>
                    </a:cxn>
                    <a:cxn ang="0">
                      <a:pos x="T4" y="T5"/>
                    </a:cxn>
                    <a:cxn ang="0">
                      <a:pos x="T6" y="T7"/>
                    </a:cxn>
                  </a:cxnLst>
                  <a:rect l="0" t="0" r="r" b="b"/>
                  <a:pathLst>
                    <a:path w="256" h="164">
                      <a:moveTo>
                        <a:pt x="0" y="82"/>
                      </a:moveTo>
                      <a:lnTo>
                        <a:pt x="256" y="164"/>
                      </a:lnTo>
                      <a:lnTo>
                        <a:pt x="256" y="0"/>
                      </a:lnTo>
                      <a:lnTo>
                        <a:pt x="0" y="82"/>
                      </a:lnTo>
                      <a:close/>
                    </a:path>
                  </a:pathLst>
                </a:custGeom>
                <a:solidFill>
                  <a:srgbClr val="DDCF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3" name="Freeform 337"/>
                <p:cNvSpPr>
                  <a:spLocks/>
                </p:cNvSpPr>
                <p:nvPr/>
              </p:nvSpPr>
              <p:spPr bwMode="auto">
                <a:xfrm>
                  <a:off x="7010400" y="7321551"/>
                  <a:ext cx="149225" cy="96838"/>
                </a:xfrm>
                <a:custGeom>
                  <a:avLst/>
                  <a:gdLst>
                    <a:gd name="T0" fmla="*/ 0 w 94"/>
                    <a:gd name="T1" fmla="*/ 30 h 61"/>
                    <a:gd name="T2" fmla="*/ 94 w 94"/>
                    <a:gd name="T3" fmla="*/ 61 h 61"/>
                    <a:gd name="T4" fmla="*/ 94 w 94"/>
                    <a:gd name="T5" fmla="*/ 0 h 61"/>
                    <a:gd name="T6" fmla="*/ 0 w 94"/>
                    <a:gd name="T7" fmla="*/ 30 h 61"/>
                  </a:gdLst>
                  <a:ahLst/>
                  <a:cxnLst>
                    <a:cxn ang="0">
                      <a:pos x="T0" y="T1"/>
                    </a:cxn>
                    <a:cxn ang="0">
                      <a:pos x="T2" y="T3"/>
                    </a:cxn>
                    <a:cxn ang="0">
                      <a:pos x="T4" y="T5"/>
                    </a:cxn>
                    <a:cxn ang="0">
                      <a:pos x="T6" y="T7"/>
                    </a:cxn>
                  </a:cxnLst>
                  <a:rect l="0" t="0" r="r" b="b"/>
                  <a:pathLst>
                    <a:path w="94" h="61">
                      <a:moveTo>
                        <a:pt x="0" y="30"/>
                      </a:moveTo>
                      <a:lnTo>
                        <a:pt x="94" y="61"/>
                      </a:lnTo>
                      <a:lnTo>
                        <a:pt x="94" y="0"/>
                      </a:lnTo>
                      <a:lnTo>
                        <a:pt x="0"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4" name="Freeform 338"/>
                <p:cNvSpPr>
                  <a:spLocks/>
                </p:cNvSpPr>
                <p:nvPr/>
              </p:nvSpPr>
              <p:spPr bwMode="auto">
                <a:xfrm>
                  <a:off x="8737600" y="7239001"/>
                  <a:ext cx="192088" cy="260350"/>
                </a:xfrm>
                <a:custGeom>
                  <a:avLst/>
                  <a:gdLst>
                    <a:gd name="T0" fmla="*/ 0 w 68"/>
                    <a:gd name="T1" fmla="*/ 0 h 92"/>
                    <a:gd name="T2" fmla="*/ 54 w 68"/>
                    <a:gd name="T3" fmla="*/ 0 h 92"/>
                    <a:gd name="T4" fmla="*/ 68 w 68"/>
                    <a:gd name="T5" fmla="*/ 14 h 92"/>
                    <a:gd name="T6" fmla="*/ 68 w 68"/>
                    <a:gd name="T7" fmla="*/ 78 h 92"/>
                    <a:gd name="T8" fmla="*/ 54 w 68"/>
                    <a:gd name="T9" fmla="*/ 92 h 92"/>
                    <a:gd name="T10" fmla="*/ 0 w 68"/>
                    <a:gd name="T11" fmla="*/ 92 h 92"/>
                    <a:gd name="T12" fmla="*/ 0 w 68"/>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68" h="92">
                      <a:moveTo>
                        <a:pt x="0" y="0"/>
                      </a:moveTo>
                      <a:cubicBezTo>
                        <a:pt x="54" y="0"/>
                        <a:pt x="54" y="0"/>
                        <a:pt x="54" y="0"/>
                      </a:cubicBezTo>
                      <a:cubicBezTo>
                        <a:pt x="62" y="0"/>
                        <a:pt x="68" y="6"/>
                        <a:pt x="68" y="14"/>
                      </a:cubicBezTo>
                      <a:cubicBezTo>
                        <a:pt x="68" y="78"/>
                        <a:pt x="68" y="78"/>
                        <a:pt x="68" y="78"/>
                      </a:cubicBezTo>
                      <a:cubicBezTo>
                        <a:pt x="68" y="85"/>
                        <a:pt x="62" y="92"/>
                        <a:pt x="54" y="92"/>
                      </a:cubicBezTo>
                      <a:cubicBezTo>
                        <a:pt x="0" y="92"/>
                        <a:pt x="0" y="92"/>
                        <a:pt x="0" y="9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5" name="Rectangle 339"/>
                <p:cNvSpPr>
                  <a:spLocks noChangeArrowheads="1"/>
                </p:cNvSpPr>
                <p:nvPr/>
              </p:nvSpPr>
              <p:spPr bwMode="auto">
                <a:xfrm>
                  <a:off x="8645525" y="7239001"/>
                  <a:ext cx="92075" cy="260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6" name="Oval 340"/>
                <p:cNvSpPr>
                  <a:spLocks noChangeArrowheads="1"/>
                </p:cNvSpPr>
                <p:nvPr/>
              </p:nvSpPr>
              <p:spPr bwMode="auto">
                <a:xfrm>
                  <a:off x="8678863" y="7458076"/>
                  <a:ext cx="25400" cy="28575"/>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7" name="Oval 341"/>
                <p:cNvSpPr>
                  <a:spLocks noChangeArrowheads="1"/>
                </p:cNvSpPr>
                <p:nvPr/>
              </p:nvSpPr>
              <p:spPr bwMode="auto">
                <a:xfrm>
                  <a:off x="8678863" y="74072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8" name="Oval 342"/>
                <p:cNvSpPr>
                  <a:spLocks noChangeArrowheads="1"/>
                </p:cNvSpPr>
                <p:nvPr/>
              </p:nvSpPr>
              <p:spPr bwMode="auto">
                <a:xfrm>
                  <a:off x="8678863" y="7356476"/>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9" name="Oval 343"/>
                <p:cNvSpPr>
                  <a:spLocks noChangeArrowheads="1"/>
                </p:cNvSpPr>
                <p:nvPr/>
              </p:nvSpPr>
              <p:spPr bwMode="auto">
                <a:xfrm>
                  <a:off x="8678863" y="7304088"/>
                  <a:ext cx="25400" cy="26988"/>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0" name="Oval 344"/>
                <p:cNvSpPr>
                  <a:spLocks noChangeArrowheads="1"/>
                </p:cNvSpPr>
                <p:nvPr/>
              </p:nvSpPr>
              <p:spPr bwMode="auto">
                <a:xfrm>
                  <a:off x="8678863" y="7253288"/>
                  <a:ext cx="25400" cy="25400"/>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710" name="Group 709"/>
          <p:cNvGrpSpPr/>
          <p:nvPr/>
        </p:nvGrpSpPr>
        <p:grpSpPr>
          <a:xfrm>
            <a:off x="6996094" y="3913658"/>
            <a:ext cx="2424932" cy="2423642"/>
            <a:chOff x="6996094" y="3913658"/>
            <a:chExt cx="2424932" cy="2423642"/>
          </a:xfrm>
        </p:grpSpPr>
        <p:sp>
          <p:nvSpPr>
            <p:cNvPr id="188" name="TextBox 187"/>
            <p:cNvSpPr txBox="1"/>
            <p:nvPr/>
          </p:nvSpPr>
          <p:spPr>
            <a:xfrm>
              <a:off x="6996094" y="5044638"/>
              <a:ext cx="2424932" cy="1292662"/>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Create metadata objects</a:t>
              </a:r>
            </a:p>
          </p:txBody>
        </p:sp>
        <p:grpSp>
          <p:nvGrpSpPr>
            <p:cNvPr id="546" name="Group 545"/>
            <p:cNvGrpSpPr/>
            <p:nvPr/>
          </p:nvGrpSpPr>
          <p:grpSpPr>
            <a:xfrm>
              <a:off x="8064080" y="3913658"/>
              <a:ext cx="545955" cy="1201734"/>
              <a:chOff x="5694363" y="2584450"/>
              <a:chExt cx="820738" cy="1806575"/>
            </a:xfrm>
          </p:grpSpPr>
          <p:sp>
            <p:nvSpPr>
              <p:cNvPr id="444" name="Freeform 177"/>
              <p:cNvSpPr>
                <a:spLocks/>
              </p:cNvSpPr>
              <p:nvPr/>
            </p:nvSpPr>
            <p:spPr bwMode="auto">
              <a:xfrm>
                <a:off x="6135688" y="3856038"/>
                <a:ext cx="106363" cy="106363"/>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6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2"/>
                      <a:pt x="43" y="9"/>
                      <a:pt x="40" y="6"/>
                    </a:cubicBezTo>
                    <a:cubicBezTo>
                      <a:pt x="36" y="2"/>
                      <a:pt x="30" y="0"/>
                      <a:pt x="24" y="0"/>
                    </a:cubicBezTo>
                    <a:cubicBezTo>
                      <a:pt x="20" y="0"/>
                      <a:pt x="17" y="1"/>
                      <a:pt x="13" y="2"/>
                    </a:cubicBezTo>
                    <a:cubicBezTo>
                      <a:pt x="5" y="6"/>
                      <a:pt x="0" y="15"/>
                      <a:pt x="0" y="24"/>
                    </a:cubicBezTo>
                    <a:cubicBezTo>
                      <a:pt x="0" y="31"/>
                      <a:pt x="2" y="37"/>
                      <a:pt x="6" y="41"/>
                    </a:cubicBezTo>
                    <a:cubicBezTo>
                      <a:pt x="8" y="43"/>
                      <a:pt x="10" y="45"/>
                      <a:pt x="13" y="46"/>
                    </a:cubicBezTo>
                    <a:cubicBezTo>
                      <a:pt x="16" y="47"/>
                      <a:pt x="20" y="48"/>
                      <a:pt x="24" y="48"/>
                    </a:cubicBezTo>
                    <a:cubicBezTo>
                      <a:pt x="37" y="48"/>
                      <a:pt x="48" y="38"/>
                      <a:pt x="48" y="24"/>
                    </a:cubicBezTo>
                    <a:cubicBezTo>
                      <a:pt x="48" y="21"/>
                      <a:pt x="47" y="18"/>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5" name="Freeform 178"/>
              <p:cNvSpPr>
                <a:spLocks noEditPoints="1"/>
              </p:cNvSpPr>
              <p:nvPr/>
            </p:nvSpPr>
            <p:spPr bwMode="auto">
              <a:xfrm>
                <a:off x="5842000" y="3790950"/>
                <a:ext cx="469900" cy="600075"/>
              </a:xfrm>
              <a:custGeom>
                <a:avLst/>
                <a:gdLst>
                  <a:gd name="T0" fmla="*/ 273 w 296"/>
                  <a:gd name="T1" fmla="*/ 0 h 378"/>
                  <a:gd name="T2" fmla="*/ 77 w 296"/>
                  <a:gd name="T3" fmla="*/ 0 h 378"/>
                  <a:gd name="T4" fmla="*/ 0 w 296"/>
                  <a:gd name="T5" fmla="*/ 73 h 378"/>
                  <a:gd name="T6" fmla="*/ 0 w 296"/>
                  <a:gd name="T7" fmla="*/ 353 h 378"/>
                  <a:gd name="T8" fmla="*/ 3 w 296"/>
                  <a:gd name="T9" fmla="*/ 363 h 378"/>
                  <a:gd name="T10" fmla="*/ 7 w 296"/>
                  <a:gd name="T11" fmla="*/ 371 h 378"/>
                  <a:gd name="T12" fmla="*/ 16 w 296"/>
                  <a:gd name="T13" fmla="*/ 375 h 378"/>
                  <a:gd name="T14" fmla="*/ 24 w 296"/>
                  <a:gd name="T15" fmla="*/ 378 h 378"/>
                  <a:gd name="T16" fmla="*/ 296 w 296"/>
                  <a:gd name="T17" fmla="*/ 378 h 378"/>
                  <a:gd name="T18" fmla="*/ 296 w 296"/>
                  <a:gd name="T19" fmla="*/ 25 h 378"/>
                  <a:gd name="T20" fmla="*/ 294 w 296"/>
                  <a:gd name="T21" fmla="*/ 15 h 378"/>
                  <a:gd name="T22" fmla="*/ 289 w 296"/>
                  <a:gd name="T23" fmla="*/ 7 h 378"/>
                  <a:gd name="T24" fmla="*/ 282 w 296"/>
                  <a:gd name="T25" fmla="*/ 3 h 378"/>
                  <a:gd name="T26" fmla="*/ 273 w 296"/>
                  <a:gd name="T27" fmla="*/ 0 h 378"/>
                  <a:gd name="T28" fmla="*/ 278 w 296"/>
                  <a:gd name="T29" fmla="*/ 357 h 378"/>
                  <a:gd name="T30" fmla="*/ 34 w 296"/>
                  <a:gd name="T31" fmla="*/ 357 h 378"/>
                  <a:gd name="T32" fmla="*/ 28 w 296"/>
                  <a:gd name="T33" fmla="*/ 357 h 378"/>
                  <a:gd name="T34" fmla="*/ 24 w 296"/>
                  <a:gd name="T35" fmla="*/ 356 h 378"/>
                  <a:gd name="T36" fmla="*/ 20 w 296"/>
                  <a:gd name="T37" fmla="*/ 347 h 378"/>
                  <a:gd name="T38" fmla="*/ 20 w 296"/>
                  <a:gd name="T39" fmla="*/ 343 h 378"/>
                  <a:gd name="T40" fmla="*/ 20 w 296"/>
                  <a:gd name="T41" fmla="*/ 85 h 378"/>
                  <a:gd name="T42" fmla="*/ 66 w 296"/>
                  <a:gd name="T43" fmla="*/ 85 h 378"/>
                  <a:gd name="T44" fmla="*/ 73 w 296"/>
                  <a:gd name="T45" fmla="*/ 85 h 378"/>
                  <a:gd name="T46" fmla="*/ 80 w 296"/>
                  <a:gd name="T47" fmla="*/ 80 h 378"/>
                  <a:gd name="T48" fmla="*/ 84 w 296"/>
                  <a:gd name="T49" fmla="*/ 73 h 378"/>
                  <a:gd name="T50" fmla="*/ 87 w 296"/>
                  <a:gd name="T51" fmla="*/ 63 h 378"/>
                  <a:gd name="T52" fmla="*/ 87 w 296"/>
                  <a:gd name="T53" fmla="*/ 20 h 378"/>
                  <a:gd name="T54" fmla="*/ 264 w 296"/>
                  <a:gd name="T55" fmla="*/ 20 h 378"/>
                  <a:gd name="T56" fmla="*/ 269 w 296"/>
                  <a:gd name="T57" fmla="*/ 20 h 378"/>
                  <a:gd name="T58" fmla="*/ 273 w 296"/>
                  <a:gd name="T59" fmla="*/ 22 h 378"/>
                  <a:gd name="T60" fmla="*/ 278 w 296"/>
                  <a:gd name="T61" fmla="*/ 28 h 378"/>
                  <a:gd name="T62" fmla="*/ 278 w 296"/>
                  <a:gd name="T63" fmla="*/ 35 h 378"/>
                  <a:gd name="T64" fmla="*/ 278 w 296"/>
                  <a:gd name="T65" fmla="*/ 357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378">
                    <a:moveTo>
                      <a:pt x="273" y="0"/>
                    </a:moveTo>
                    <a:lnTo>
                      <a:pt x="77" y="0"/>
                    </a:lnTo>
                    <a:lnTo>
                      <a:pt x="0" y="73"/>
                    </a:lnTo>
                    <a:lnTo>
                      <a:pt x="0" y="353"/>
                    </a:lnTo>
                    <a:lnTo>
                      <a:pt x="3" y="363"/>
                    </a:lnTo>
                    <a:lnTo>
                      <a:pt x="7" y="371"/>
                    </a:lnTo>
                    <a:lnTo>
                      <a:pt x="16" y="375"/>
                    </a:lnTo>
                    <a:lnTo>
                      <a:pt x="24" y="378"/>
                    </a:lnTo>
                    <a:lnTo>
                      <a:pt x="296" y="378"/>
                    </a:lnTo>
                    <a:lnTo>
                      <a:pt x="296" y="25"/>
                    </a:lnTo>
                    <a:lnTo>
                      <a:pt x="294" y="15"/>
                    </a:lnTo>
                    <a:lnTo>
                      <a:pt x="289" y="7"/>
                    </a:lnTo>
                    <a:lnTo>
                      <a:pt x="282" y="3"/>
                    </a:lnTo>
                    <a:lnTo>
                      <a:pt x="273" y="0"/>
                    </a:lnTo>
                    <a:close/>
                    <a:moveTo>
                      <a:pt x="278" y="357"/>
                    </a:moveTo>
                    <a:lnTo>
                      <a:pt x="34" y="357"/>
                    </a:lnTo>
                    <a:lnTo>
                      <a:pt x="28" y="357"/>
                    </a:lnTo>
                    <a:lnTo>
                      <a:pt x="24" y="356"/>
                    </a:lnTo>
                    <a:lnTo>
                      <a:pt x="20" y="347"/>
                    </a:lnTo>
                    <a:lnTo>
                      <a:pt x="20" y="343"/>
                    </a:lnTo>
                    <a:lnTo>
                      <a:pt x="20" y="85"/>
                    </a:lnTo>
                    <a:lnTo>
                      <a:pt x="66" y="85"/>
                    </a:lnTo>
                    <a:lnTo>
                      <a:pt x="73" y="85"/>
                    </a:lnTo>
                    <a:lnTo>
                      <a:pt x="80" y="80"/>
                    </a:lnTo>
                    <a:lnTo>
                      <a:pt x="84" y="73"/>
                    </a:lnTo>
                    <a:lnTo>
                      <a:pt x="87" y="63"/>
                    </a:lnTo>
                    <a:lnTo>
                      <a:pt x="87" y="20"/>
                    </a:lnTo>
                    <a:lnTo>
                      <a:pt x="264" y="20"/>
                    </a:lnTo>
                    <a:lnTo>
                      <a:pt x="269" y="20"/>
                    </a:lnTo>
                    <a:lnTo>
                      <a:pt x="273" y="22"/>
                    </a:lnTo>
                    <a:lnTo>
                      <a:pt x="278" y="28"/>
                    </a:lnTo>
                    <a:lnTo>
                      <a:pt x="278" y="35"/>
                    </a:lnTo>
                    <a:lnTo>
                      <a:pt x="278" y="3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6" name="Freeform 179"/>
              <p:cNvSpPr>
                <a:spLocks/>
              </p:cNvSpPr>
              <p:nvPr/>
            </p:nvSpPr>
            <p:spPr bwMode="auto">
              <a:xfrm>
                <a:off x="6027738" y="3656013"/>
                <a:ext cx="14288" cy="39688"/>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7" name="Freeform 180"/>
              <p:cNvSpPr>
                <a:spLocks noEditPoints="1"/>
              </p:cNvSpPr>
              <p:nvPr/>
            </p:nvSpPr>
            <p:spPr bwMode="auto">
              <a:xfrm>
                <a:off x="6056313" y="3656013"/>
                <a:ext cx="28575" cy="39688"/>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8" name="Freeform 181"/>
              <p:cNvSpPr>
                <a:spLocks/>
              </p:cNvSpPr>
              <p:nvPr/>
            </p:nvSpPr>
            <p:spPr bwMode="auto">
              <a:xfrm>
                <a:off x="6091238" y="3656013"/>
                <a:ext cx="17463" cy="39688"/>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9" name="Freeform 182"/>
              <p:cNvSpPr>
                <a:spLocks noEditPoints="1"/>
              </p:cNvSpPr>
              <p:nvPr/>
            </p:nvSpPr>
            <p:spPr bwMode="auto">
              <a:xfrm>
                <a:off x="6022975" y="3711575"/>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0" name="Freeform 183"/>
              <p:cNvSpPr>
                <a:spLocks/>
              </p:cNvSpPr>
              <p:nvPr/>
            </p:nvSpPr>
            <p:spPr bwMode="auto">
              <a:xfrm>
                <a:off x="6061075" y="3711575"/>
                <a:ext cx="14288" cy="34925"/>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1" name="Freeform 184"/>
              <p:cNvSpPr>
                <a:spLocks noEditPoints="1"/>
              </p:cNvSpPr>
              <p:nvPr/>
            </p:nvSpPr>
            <p:spPr bwMode="auto">
              <a:xfrm>
                <a:off x="6086475" y="3711575"/>
                <a:ext cx="30163"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2" name="Freeform 185"/>
              <p:cNvSpPr>
                <a:spLocks noEditPoints="1"/>
              </p:cNvSpPr>
              <p:nvPr/>
            </p:nvSpPr>
            <p:spPr bwMode="auto">
              <a:xfrm>
                <a:off x="6022975" y="3763963"/>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186"/>
              <p:cNvSpPr>
                <a:spLocks noEditPoints="1"/>
              </p:cNvSpPr>
              <p:nvPr/>
            </p:nvSpPr>
            <p:spPr bwMode="auto">
              <a:xfrm>
                <a:off x="6056313" y="3763963"/>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4" name="Freeform 187"/>
              <p:cNvSpPr>
                <a:spLocks/>
              </p:cNvSpPr>
              <p:nvPr/>
            </p:nvSpPr>
            <p:spPr bwMode="auto">
              <a:xfrm>
                <a:off x="6091238" y="3763963"/>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5" name="Freeform 188"/>
              <p:cNvSpPr>
                <a:spLocks/>
              </p:cNvSpPr>
              <p:nvPr/>
            </p:nvSpPr>
            <p:spPr bwMode="auto">
              <a:xfrm>
                <a:off x="6157913" y="3656013"/>
                <a:ext cx="17463" cy="39688"/>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6" name="Freeform 189"/>
              <p:cNvSpPr>
                <a:spLocks noEditPoints="1"/>
              </p:cNvSpPr>
              <p:nvPr/>
            </p:nvSpPr>
            <p:spPr bwMode="auto">
              <a:xfrm>
                <a:off x="6153150" y="3711575"/>
                <a:ext cx="30163"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7" name="Freeform 190"/>
              <p:cNvSpPr>
                <a:spLocks noEditPoints="1"/>
              </p:cNvSpPr>
              <p:nvPr/>
            </p:nvSpPr>
            <p:spPr bwMode="auto">
              <a:xfrm>
                <a:off x="6153150" y="3763963"/>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8" name="Freeform 191"/>
              <p:cNvSpPr>
                <a:spLocks noEditPoints="1"/>
              </p:cNvSpPr>
              <p:nvPr/>
            </p:nvSpPr>
            <p:spPr bwMode="auto">
              <a:xfrm>
                <a:off x="6119813" y="3656013"/>
                <a:ext cx="26988" cy="39688"/>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9" name="Freeform 192"/>
              <p:cNvSpPr>
                <a:spLocks/>
              </p:cNvSpPr>
              <p:nvPr/>
            </p:nvSpPr>
            <p:spPr bwMode="auto">
              <a:xfrm>
                <a:off x="6122988" y="3711575"/>
                <a:ext cx="17463" cy="34925"/>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0" name="Freeform 193"/>
              <p:cNvSpPr>
                <a:spLocks noEditPoints="1"/>
              </p:cNvSpPr>
              <p:nvPr/>
            </p:nvSpPr>
            <p:spPr bwMode="auto">
              <a:xfrm>
                <a:off x="6119813" y="3763963"/>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2" name="Freeform 195"/>
              <p:cNvSpPr>
                <a:spLocks noEditPoints="1"/>
              </p:cNvSpPr>
              <p:nvPr/>
            </p:nvSpPr>
            <p:spPr bwMode="auto">
              <a:xfrm>
                <a:off x="6234113" y="2765425"/>
                <a:ext cx="90488"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3" name="Freeform 196"/>
              <p:cNvSpPr>
                <a:spLocks noEditPoints="1"/>
              </p:cNvSpPr>
              <p:nvPr/>
            </p:nvSpPr>
            <p:spPr bwMode="auto">
              <a:xfrm>
                <a:off x="6234113" y="2928938"/>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4" name="Freeform 197"/>
              <p:cNvSpPr>
                <a:spLocks noEditPoints="1"/>
              </p:cNvSpPr>
              <p:nvPr/>
            </p:nvSpPr>
            <p:spPr bwMode="auto">
              <a:xfrm>
                <a:off x="6350000" y="2765425"/>
                <a:ext cx="107950"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5" name="Freeform 198"/>
              <p:cNvSpPr>
                <a:spLocks noEditPoints="1"/>
              </p:cNvSpPr>
              <p:nvPr/>
            </p:nvSpPr>
            <p:spPr bwMode="auto">
              <a:xfrm>
                <a:off x="6034088" y="3138488"/>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6" name="Freeform 199"/>
              <p:cNvSpPr>
                <a:spLocks/>
              </p:cNvSpPr>
              <p:nvPr/>
            </p:nvSpPr>
            <p:spPr bwMode="auto">
              <a:xfrm>
                <a:off x="5819775" y="2835275"/>
                <a:ext cx="98425" cy="14288"/>
              </a:xfrm>
              <a:custGeom>
                <a:avLst/>
                <a:gdLst>
                  <a:gd name="T0" fmla="*/ 58 w 62"/>
                  <a:gd name="T1" fmla="*/ 9 h 9"/>
                  <a:gd name="T2" fmla="*/ 5 w 62"/>
                  <a:gd name="T3" fmla="*/ 9 h 9"/>
                  <a:gd name="T4" fmla="*/ 3 w 62"/>
                  <a:gd name="T5" fmla="*/ 9 h 9"/>
                  <a:gd name="T6" fmla="*/ 3 w 62"/>
                  <a:gd name="T7" fmla="*/ 9 h 9"/>
                  <a:gd name="T8" fmla="*/ 0 w 62"/>
                  <a:gd name="T9" fmla="*/ 5 h 9"/>
                  <a:gd name="T10" fmla="*/ 3 w 62"/>
                  <a:gd name="T11" fmla="*/ 3 h 9"/>
                  <a:gd name="T12" fmla="*/ 3 w 62"/>
                  <a:gd name="T13" fmla="*/ 2 h 9"/>
                  <a:gd name="T14" fmla="*/ 5 w 62"/>
                  <a:gd name="T15" fmla="*/ 0 h 9"/>
                  <a:gd name="T16" fmla="*/ 58 w 62"/>
                  <a:gd name="T17" fmla="*/ 0 h 9"/>
                  <a:gd name="T18" fmla="*/ 59 w 62"/>
                  <a:gd name="T19" fmla="*/ 2 h 9"/>
                  <a:gd name="T20" fmla="*/ 61 w 62"/>
                  <a:gd name="T21" fmla="*/ 3 h 9"/>
                  <a:gd name="T22" fmla="*/ 62 w 62"/>
                  <a:gd name="T23" fmla="*/ 5 h 9"/>
                  <a:gd name="T24" fmla="*/ 62 w 62"/>
                  <a:gd name="T25" fmla="*/ 7 h 9"/>
                  <a:gd name="T26" fmla="*/ 61 w 62"/>
                  <a:gd name="T27" fmla="*/ 9 h 9"/>
                  <a:gd name="T28" fmla="*/ 59 w 62"/>
                  <a:gd name="T29" fmla="*/ 9 h 9"/>
                  <a:gd name="T30" fmla="*/ 58 w 62"/>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9">
                    <a:moveTo>
                      <a:pt x="58" y="9"/>
                    </a:moveTo>
                    <a:lnTo>
                      <a:pt x="5" y="9"/>
                    </a:lnTo>
                    <a:lnTo>
                      <a:pt x="3" y="9"/>
                    </a:lnTo>
                    <a:lnTo>
                      <a:pt x="3" y="9"/>
                    </a:lnTo>
                    <a:lnTo>
                      <a:pt x="0" y="5"/>
                    </a:lnTo>
                    <a:lnTo>
                      <a:pt x="3" y="3"/>
                    </a:lnTo>
                    <a:lnTo>
                      <a:pt x="3" y="2"/>
                    </a:lnTo>
                    <a:lnTo>
                      <a:pt x="5" y="0"/>
                    </a:lnTo>
                    <a:lnTo>
                      <a:pt x="58" y="0"/>
                    </a:lnTo>
                    <a:lnTo>
                      <a:pt x="59" y="2"/>
                    </a:lnTo>
                    <a:lnTo>
                      <a:pt x="61" y="3"/>
                    </a:lnTo>
                    <a:lnTo>
                      <a:pt x="62" y="5"/>
                    </a:lnTo>
                    <a:lnTo>
                      <a:pt x="62" y="7"/>
                    </a:lnTo>
                    <a:lnTo>
                      <a:pt x="61" y="9"/>
                    </a:lnTo>
                    <a:lnTo>
                      <a:pt x="59" y="9"/>
                    </a:lnTo>
                    <a:lnTo>
                      <a:pt x="58"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7" name="Freeform 200"/>
              <p:cNvSpPr>
                <a:spLocks/>
              </p:cNvSpPr>
              <p:nvPr/>
            </p:nvSpPr>
            <p:spPr bwMode="auto">
              <a:xfrm>
                <a:off x="5861050" y="2811463"/>
                <a:ext cx="57150" cy="12700"/>
              </a:xfrm>
              <a:custGeom>
                <a:avLst/>
                <a:gdLst>
                  <a:gd name="T0" fmla="*/ 32 w 36"/>
                  <a:gd name="T1" fmla="*/ 8 h 8"/>
                  <a:gd name="T2" fmla="*/ 2 w 36"/>
                  <a:gd name="T3" fmla="*/ 8 h 8"/>
                  <a:gd name="T4" fmla="*/ 1 w 36"/>
                  <a:gd name="T5" fmla="*/ 7 h 8"/>
                  <a:gd name="T6" fmla="*/ 0 w 36"/>
                  <a:gd name="T7" fmla="*/ 7 h 8"/>
                  <a:gd name="T8" fmla="*/ 0 w 36"/>
                  <a:gd name="T9" fmla="*/ 4 h 8"/>
                  <a:gd name="T10" fmla="*/ 0 w 36"/>
                  <a:gd name="T11" fmla="*/ 4 h 8"/>
                  <a:gd name="T12" fmla="*/ 0 w 36"/>
                  <a:gd name="T13" fmla="*/ 1 h 8"/>
                  <a:gd name="T14" fmla="*/ 0 w 36"/>
                  <a:gd name="T15" fmla="*/ 0 h 8"/>
                  <a:gd name="T16" fmla="*/ 2 w 36"/>
                  <a:gd name="T17" fmla="*/ 0 h 8"/>
                  <a:gd name="T18" fmla="*/ 32 w 36"/>
                  <a:gd name="T19" fmla="*/ 0 h 8"/>
                  <a:gd name="T20" fmla="*/ 33 w 36"/>
                  <a:gd name="T21" fmla="*/ 0 h 8"/>
                  <a:gd name="T22" fmla="*/ 35 w 36"/>
                  <a:gd name="T23" fmla="*/ 0 h 8"/>
                  <a:gd name="T24" fmla="*/ 36 w 36"/>
                  <a:gd name="T25" fmla="*/ 1 h 8"/>
                  <a:gd name="T26" fmla="*/ 36 w 36"/>
                  <a:gd name="T27" fmla="*/ 4 h 8"/>
                  <a:gd name="T28" fmla="*/ 36 w 36"/>
                  <a:gd name="T29" fmla="*/ 4 h 8"/>
                  <a:gd name="T30" fmla="*/ 35 w 36"/>
                  <a:gd name="T31" fmla="*/ 7 h 8"/>
                  <a:gd name="T32" fmla="*/ 33 w 36"/>
                  <a:gd name="T33" fmla="*/ 7 h 8"/>
                  <a:gd name="T34" fmla="*/ 32 w 36"/>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8">
                    <a:moveTo>
                      <a:pt x="32" y="8"/>
                    </a:moveTo>
                    <a:lnTo>
                      <a:pt x="2" y="8"/>
                    </a:lnTo>
                    <a:lnTo>
                      <a:pt x="1" y="7"/>
                    </a:lnTo>
                    <a:lnTo>
                      <a:pt x="0" y="7"/>
                    </a:lnTo>
                    <a:lnTo>
                      <a:pt x="0" y="4"/>
                    </a:lnTo>
                    <a:lnTo>
                      <a:pt x="0" y="4"/>
                    </a:lnTo>
                    <a:lnTo>
                      <a:pt x="0" y="1"/>
                    </a:lnTo>
                    <a:lnTo>
                      <a:pt x="0" y="0"/>
                    </a:lnTo>
                    <a:lnTo>
                      <a:pt x="2" y="0"/>
                    </a:lnTo>
                    <a:lnTo>
                      <a:pt x="32" y="0"/>
                    </a:lnTo>
                    <a:lnTo>
                      <a:pt x="33" y="0"/>
                    </a:lnTo>
                    <a:lnTo>
                      <a:pt x="35" y="0"/>
                    </a:lnTo>
                    <a:lnTo>
                      <a:pt x="36" y="1"/>
                    </a:lnTo>
                    <a:lnTo>
                      <a:pt x="36" y="4"/>
                    </a:lnTo>
                    <a:lnTo>
                      <a:pt x="36" y="4"/>
                    </a:lnTo>
                    <a:lnTo>
                      <a:pt x="35" y="7"/>
                    </a:lnTo>
                    <a:lnTo>
                      <a:pt x="33" y="7"/>
                    </a:lnTo>
                    <a:lnTo>
                      <a:pt x="32"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201"/>
              <p:cNvSpPr>
                <a:spLocks/>
              </p:cNvSpPr>
              <p:nvPr/>
            </p:nvSpPr>
            <p:spPr bwMode="auto">
              <a:xfrm>
                <a:off x="5819775" y="2865438"/>
                <a:ext cx="98425" cy="12700"/>
              </a:xfrm>
              <a:custGeom>
                <a:avLst/>
                <a:gdLst>
                  <a:gd name="T0" fmla="*/ 58 w 62"/>
                  <a:gd name="T1" fmla="*/ 8 h 8"/>
                  <a:gd name="T2" fmla="*/ 5 w 62"/>
                  <a:gd name="T3" fmla="*/ 8 h 8"/>
                  <a:gd name="T4" fmla="*/ 3 w 62"/>
                  <a:gd name="T5" fmla="*/ 7 h 8"/>
                  <a:gd name="T6" fmla="*/ 3 w 62"/>
                  <a:gd name="T7" fmla="*/ 5 h 8"/>
                  <a:gd name="T8" fmla="*/ 0 w 62"/>
                  <a:gd name="T9" fmla="*/ 4 h 8"/>
                  <a:gd name="T10" fmla="*/ 3 w 62"/>
                  <a:gd name="T11" fmla="*/ 1 h 8"/>
                  <a:gd name="T12" fmla="*/ 3 w 62"/>
                  <a:gd name="T13" fmla="*/ 0 h 8"/>
                  <a:gd name="T14" fmla="*/ 5 w 62"/>
                  <a:gd name="T15" fmla="*/ 0 h 8"/>
                  <a:gd name="T16" fmla="*/ 58 w 62"/>
                  <a:gd name="T17" fmla="*/ 0 h 8"/>
                  <a:gd name="T18" fmla="*/ 59 w 62"/>
                  <a:gd name="T19" fmla="*/ 0 h 8"/>
                  <a:gd name="T20" fmla="*/ 61 w 62"/>
                  <a:gd name="T21" fmla="*/ 1 h 8"/>
                  <a:gd name="T22" fmla="*/ 62 w 62"/>
                  <a:gd name="T23" fmla="*/ 1 h 8"/>
                  <a:gd name="T24" fmla="*/ 62 w 62"/>
                  <a:gd name="T25" fmla="*/ 4 h 8"/>
                  <a:gd name="T26" fmla="*/ 61 w 62"/>
                  <a:gd name="T27" fmla="*/ 5 h 8"/>
                  <a:gd name="T28" fmla="*/ 59 w 62"/>
                  <a:gd name="T29" fmla="*/ 7 h 8"/>
                  <a:gd name="T30" fmla="*/ 58 w 62"/>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8">
                    <a:moveTo>
                      <a:pt x="58" y="8"/>
                    </a:moveTo>
                    <a:lnTo>
                      <a:pt x="5" y="8"/>
                    </a:lnTo>
                    <a:lnTo>
                      <a:pt x="3" y="7"/>
                    </a:lnTo>
                    <a:lnTo>
                      <a:pt x="3" y="5"/>
                    </a:lnTo>
                    <a:lnTo>
                      <a:pt x="0" y="4"/>
                    </a:lnTo>
                    <a:lnTo>
                      <a:pt x="3" y="1"/>
                    </a:lnTo>
                    <a:lnTo>
                      <a:pt x="3" y="0"/>
                    </a:lnTo>
                    <a:lnTo>
                      <a:pt x="5" y="0"/>
                    </a:lnTo>
                    <a:lnTo>
                      <a:pt x="58" y="0"/>
                    </a:lnTo>
                    <a:lnTo>
                      <a:pt x="59" y="0"/>
                    </a:lnTo>
                    <a:lnTo>
                      <a:pt x="61" y="1"/>
                    </a:lnTo>
                    <a:lnTo>
                      <a:pt x="62" y="1"/>
                    </a:lnTo>
                    <a:lnTo>
                      <a:pt x="62" y="4"/>
                    </a:lnTo>
                    <a:lnTo>
                      <a:pt x="61" y="5"/>
                    </a:lnTo>
                    <a:lnTo>
                      <a:pt x="59" y="7"/>
                    </a:lnTo>
                    <a:lnTo>
                      <a:pt x="58"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9" name="Freeform 202"/>
              <p:cNvSpPr>
                <a:spLocks/>
              </p:cNvSpPr>
              <p:nvPr/>
            </p:nvSpPr>
            <p:spPr bwMode="auto">
              <a:xfrm>
                <a:off x="5819775" y="2890838"/>
                <a:ext cx="98425" cy="14288"/>
              </a:xfrm>
              <a:custGeom>
                <a:avLst/>
                <a:gdLst>
                  <a:gd name="T0" fmla="*/ 58 w 62"/>
                  <a:gd name="T1" fmla="*/ 9 h 9"/>
                  <a:gd name="T2" fmla="*/ 5 w 62"/>
                  <a:gd name="T3" fmla="*/ 9 h 9"/>
                  <a:gd name="T4" fmla="*/ 3 w 62"/>
                  <a:gd name="T5" fmla="*/ 9 h 9"/>
                  <a:gd name="T6" fmla="*/ 3 w 62"/>
                  <a:gd name="T7" fmla="*/ 7 h 9"/>
                  <a:gd name="T8" fmla="*/ 2 w 62"/>
                  <a:gd name="T9" fmla="*/ 6 h 9"/>
                  <a:gd name="T10" fmla="*/ 0 w 62"/>
                  <a:gd name="T11" fmla="*/ 5 h 9"/>
                  <a:gd name="T12" fmla="*/ 3 w 62"/>
                  <a:gd name="T13" fmla="*/ 0 h 9"/>
                  <a:gd name="T14" fmla="*/ 3 w 62"/>
                  <a:gd name="T15" fmla="*/ 0 h 9"/>
                  <a:gd name="T16" fmla="*/ 5 w 62"/>
                  <a:gd name="T17" fmla="*/ 0 h 9"/>
                  <a:gd name="T18" fmla="*/ 58 w 62"/>
                  <a:gd name="T19" fmla="*/ 0 h 9"/>
                  <a:gd name="T20" fmla="*/ 59 w 62"/>
                  <a:gd name="T21" fmla="*/ 0 h 9"/>
                  <a:gd name="T22" fmla="*/ 61 w 62"/>
                  <a:gd name="T23" fmla="*/ 0 h 9"/>
                  <a:gd name="T24" fmla="*/ 62 w 62"/>
                  <a:gd name="T25" fmla="*/ 3 h 9"/>
                  <a:gd name="T26" fmla="*/ 62 w 62"/>
                  <a:gd name="T27" fmla="*/ 5 h 9"/>
                  <a:gd name="T28" fmla="*/ 62 w 62"/>
                  <a:gd name="T29" fmla="*/ 6 h 9"/>
                  <a:gd name="T30" fmla="*/ 61 w 62"/>
                  <a:gd name="T31" fmla="*/ 7 h 9"/>
                  <a:gd name="T32" fmla="*/ 59 w 62"/>
                  <a:gd name="T33" fmla="*/ 9 h 9"/>
                  <a:gd name="T34" fmla="*/ 58 w 62"/>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9">
                    <a:moveTo>
                      <a:pt x="58" y="9"/>
                    </a:moveTo>
                    <a:lnTo>
                      <a:pt x="5" y="9"/>
                    </a:lnTo>
                    <a:lnTo>
                      <a:pt x="3" y="9"/>
                    </a:lnTo>
                    <a:lnTo>
                      <a:pt x="3" y="7"/>
                    </a:lnTo>
                    <a:lnTo>
                      <a:pt x="2" y="6"/>
                    </a:lnTo>
                    <a:lnTo>
                      <a:pt x="0" y="5"/>
                    </a:lnTo>
                    <a:lnTo>
                      <a:pt x="3" y="0"/>
                    </a:lnTo>
                    <a:lnTo>
                      <a:pt x="3" y="0"/>
                    </a:lnTo>
                    <a:lnTo>
                      <a:pt x="5" y="0"/>
                    </a:lnTo>
                    <a:lnTo>
                      <a:pt x="58" y="0"/>
                    </a:lnTo>
                    <a:lnTo>
                      <a:pt x="59" y="0"/>
                    </a:lnTo>
                    <a:lnTo>
                      <a:pt x="61" y="0"/>
                    </a:lnTo>
                    <a:lnTo>
                      <a:pt x="62" y="3"/>
                    </a:lnTo>
                    <a:lnTo>
                      <a:pt x="62" y="5"/>
                    </a:lnTo>
                    <a:lnTo>
                      <a:pt x="62" y="6"/>
                    </a:lnTo>
                    <a:lnTo>
                      <a:pt x="61" y="7"/>
                    </a:lnTo>
                    <a:lnTo>
                      <a:pt x="59" y="9"/>
                    </a:lnTo>
                    <a:lnTo>
                      <a:pt x="58"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0" name="Freeform 203"/>
              <p:cNvSpPr>
                <a:spLocks noEditPoints="1"/>
              </p:cNvSpPr>
              <p:nvPr/>
            </p:nvSpPr>
            <p:spPr bwMode="auto">
              <a:xfrm>
                <a:off x="5791200" y="2757488"/>
                <a:ext cx="155575" cy="192088"/>
              </a:xfrm>
              <a:custGeom>
                <a:avLst/>
                <a:gdLst>
                  <a:gd name="T0" fmla="*/ 88 w 98"/>
                  <a:gd name="T1" fmla="*/ 0 h 121"/>
                  <a:gd name="T2" fmla="*/ 32 w 98"/>
                  <a:gd name="T3" fmla="*/ 0 h 121"/>
                  <a:gd name="T4" fmla="*/ 0 w 98"/>
                  <a:gd name="T5" fmla="*/ 31 h 121"/>
                  <a:gd name="T6" fmla="*/ 0 w 98"/>
                  <a:gd name="T7" fmla="*/ 111 h 121"/>
                  <a:gd name="T8" fmla="*/ 2 w 98"/>
                  <a:gd name="T9" fmla="*/ 115 h 121"/>
                  <a:gd name="T10" fmla="*/ 3 w 98"/>
                  <a:gd name="T11" fmla="*/ 118 h 121"/>
                  <a:gd name="T12" fmla="*/ 6 w 98"/>
                  <a:gd name="T13" fmla="*/ 119 h 121"/>
                  <a:gd name="T14" fmla="*/ 10 w 98"/>
                  <a:gd name="T15" fmla="*/ 121 h 121"/>
                  <a:gd name="T16" fmla="*/ 98 w 98"/>
                  <a:gd name="T17" fmla="*/ 121 h 121"/>
                  <a:gd name="T18" fmla="*/ 98 w 98"/>
                  <a:gd name="T19" fmla="*/ 12 h 121"/>
                  <a:gd name="T20" fmla="*/ 97 w 98"/>
                  <a:gd name="T21" fmla="*/ 7 h 121"/>
                  <a:gd name="T22" fmla="*/ 95 w 98"/>
                  <a:gd name="T23" fmla="*/ 5 h 121"/>
                  <a:gd name="T24" fmla="*/ 93 w 98"/>
                  <a:gd name="T25" fmla="*/ 2 h 121"/>
                  <a:gd name="T26" fmla="*/ 88 w 98"/>
                  <a:gd name="T27" fmla="*/ 0 h 121"/>
                  <a:gd name="T28" fmla="*/ 91 w 98"/>
                  <a:gd name="T29" fmla="*/ 112 h 121"/>
                  <a:gd name="T30" fmla="*/ 14 w 98"/>
                  <a:gd name="T31" fmla="*/ 112 h 121"/>
                  <a:gd name="T32" fmla="*/ 13 w 98"/>
                  <a:gd name="T33" fmla="*/ 112 h 121"/>
                  <a:gd name="T34" fmla="*/ 10 w 98"/>
                  <a:gd name="T35" fmla="*/ 111 h 121"/>
                  <a:gd name="T36" fmla="*/ 9 w 98"/>
                  <a:gd name="T37" fmla="*/ 108 h 121"/>
                  <a:gd name="T38" fmla="*/ 9 w 98"/>
                  <a:gd name="T39" fmla="*/ 107 h 121"/>
                  <a:gd name="T40" fmla="*/ 9 w 98"/>
                  <a:gd name="T41" fmla="*/ 35 h 121"/>
                  <a:gd name="T42" fmla="*/ 27 w 98"/>
                  <a:gd name="T43" fmla="*/ 35 h 121"/>
                  <a:gd name="T44" fmla="*/ 30 w 98"/>
                  <a:gd name="T45" fmla="*/ 35 h 121"/>
                  <a:gd name="T46" fmla="*/ 32 w 98"/>
                  <a:gd name="T47" fmla="*/ 34 h 121"/>
                  <a:gd name="T48" fmla="*/ 35 w 98"/>
                  <a:gd name="T49" fmla="*/ 31 h 121"/>
                  <a:gd name="T50" fmla="*/ 35 w 98"/>
                  <a:gd name="T51" fmla="*/ 27 h 121"/>
                  <a:gd name="T52" fmla="*/ 35 w 98"/>
                  <a:gd name="T53" fmla="*/ 9 h 121"/>
                  <a:gd name="T54" fmla="*/ 86 w 98"/>
                  <a:gd name="T55" fmla="*/ 9 h 121"/>
                  <a:gd name="T56" fmla="*/ 87 w 98"/>
                  <a:gd name="T57" fmla="*/ 9 h 121"/>
                  <a:gd name="T58" fmla="*/ 88 w 98"/>
                  <a:gd name="T59" fmla="*/ 10 h 121"/>
                  <a:gd name="T60" fmla="*/ 91 w 98"/>
                  <a:gd name="T61" fmla="*/ 13 h 121"/>
                  <a:gd name="T62" fmla="*/ 91 w 98"/>
                  <a:gd name="T63" fmla="*/ 16 h 121"/>
                  <a:gd name="T64" fmla="*/ 91 w 98"/>
                  <a:gd name="T65"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1">
                    <a:moveTo>
                      <a:pt x="88" y="0"/>
                    </a:moveTo>
                    <a:lnTo>
                      <a:pt x="32" y="0"/>
                    </a:lnTo>
                    <a:lnTo>
                      <a:pt x="0" y="31"/>
                    </a:lnTo>
                    <a:lnTo>
                      <a:pt x="0" y="111"/>
                    </a:lnTo>
                    <a:lnTo>
                      <a:pt x="2" y="115"/>
                    </a:lnTo>
                    <a:lnTo>
                      <a:pt x="3" y="118"/>
                    </a:lnTo>
                    <a:lnTo>
                      <a:pt x="6" y="119"/>
                    </a:lnTo>
                    <a:lnTo>
                      <a:pt x="10" y="121"/>
                    </a:lnTo>
                    <a:lnTo>
                      <a:pt x="98" y="121"/>
                    </a:lnTo>
                    <a:lnTo>
                      <a:pt x="98" y="12"/>
                    </a:lnTo>
                    <a:lnTo>
                      <a:pt x="97" y="7"/>
                    </a:lnTo>
                    <a:lnTo>
                      <a:pt x="95" y="5"/>
                    </a:lnTo>
                    <a:lnTo>
                      <a:pt x="93" y="2"/>
                    </a:lnTo>
                    <a:lnTo>
                      <a:pt x="88" y="0"/>
                    </a:lnTo>
                    <a:close/>
                    <a:moveTo>
                      <a:pt x="91" y="112"/>
                    </a:moveTo>
                    <a:lnTo>
                      <a:pt x="14" y="112"/>
                    </a:lnTo>
                    <a:lnTo>
                      <a:pt x="13" y="112"/>
                    </a:lnTo>
                    <a:lnTo>
                      <a:pt x="10" y="111"/>
                    </a:lnTo>
                    <a:lnTo>
                      <a:pt x="9" y="108"/>
                    </a:lnTo>
                    <a:lnTo>
                      <a:pt x="9" y="107"/>
                    </a:lnTo>
                    <a:lnTo>
                      <a:pt x="9" y="35"/>
                    </a:lnTo>
                    <a:lnTo>
                      <a:pt x="27" y="35"/>
                    </a:lnTo>
                    <a:lnTo>
                      <a:pt x="30" y="35"/>
                    </a:lnTo>
                    <a:lnTo>
                      <a:pt x="32" y="34"/>
                    </a:lnTo>
                    <a:lnTo>
                      <a:pt x="35" y="31"/>
                    </a:lnTo>
                    <a:lnTo>
                      <a:pt x="35" y="27"/>
                    </a:lnTo>
                    <a:lnTo>
                      <a:pt x="35" y="9"/>
                    </a:lnTo>
                    <a:lnTo>
                      <a:pt x="86" y="9"/>
                    </a:lnTo>
                    <a:lnTo>
                      <a:pt x="87" y="9"/>
                    </a:lnTo>
                    <a:lnTo>
                      <a:pt x="88" y="10"/>
                    </a:lnTo>
                    <a:lnTo>
                      <a:pt x="91" y="13"/>
                    </a:lnTo>
                    <a:lnTo>
                      <a:pt x="91" y="16"/>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1" name="Freeform 204"/>
              <p:cNvSpPr>
                <a:spLocks/>
              </p:cNvSpPr>
              <p:nvPr/>
            </p:nvSpPr>
            <p:spPr bwMode="auto">
              <a:xfrm>
                <a:off x="6280150" y="2638425"/>
                <a:ext cx="66675" cy="11113"/>
              </a:xfrm>
              <a:custGeom>
                <a:avLst/>
                <a:gdLst>
                  <a:gd name="T0" fmla="*/ 39 w 42"/>
                  <a:gd name="T1" fmla="*/ 7 h 7"/>
                  <a:gd name="T2" fmla="*/ 2 w 42"/>
                  <a:gd name="T3" fmla="*/ 7 h 7"/>
                  <a:gd name="T4" fmla="*/ 2 w 42"/>
                  <a:gd name="T5" fmla="*/ 7 h 7"/>
                  <a:gd name="T6" fmla="*/ 2 w 42"/>
                  <a:gd name="T7" fmla="*/ 5 h 7"/>
                  <a:gd name="T8" fmla="*/ 0 w 42"/>
                  <a:gd name="T9" fmla="*/ 4 h 7"/>
                  <a:gd name="T10" fmla="*/ 2 w 42"/>
                  <a:gd name="T11" fmla="*/ 3 h 7"/>
                  <a:gd name="T12" fmla="*/ 2 w 42"/>
                  <a:gd name="T13" fmla="*/ 1 h 7"/>
                  <a:gd name="T14" fmla="*/ 2 w 42"/>
                  <a:gd name="T15" fmla="*/ 0 h 7"/>
                  <a:gd name="T16" fmla="*/ 39 w 42"/>
                  <a:gd name="T17" fmla="*/ 0 h 7"/>
                  <a:gd name="T18" fmla="*/ 41 w 42"/>
                  <a:gd name="T19" fmla="*/ 1 h 7"/>
                  <a:gd name="T20" fmla="*/ 42 w 42"/>
                  <a:gd name="T21" fmla="*/ 3 h 7"/>
                  <a:gd name="T22" fmla="*/ 42 w 42"/>
                  <a:gd name="T23" fmla="*/ 4 h 7"/>
                  <a:gd name="T24" fmla="*/ 42 w 42"/>
                  <a:gd name="T25" fmla="*/ 5 h 7"/>
                  <a:gd name="T26" fmla="*/ 42 w 42"/>
                  <a:gd name="T27" fmla="*/ 5 h 7"/>
                  <a:gd name="T28" fmla="*/ 41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2" y="7"/>
                    </a:lnTo>
                    <a:lnTo>
                      <a:pt x="2" y="7"/>
                    </a:lnTo>
                    <a:lnTo>
                      <a:pt x="2" y="5"/>
                    </a:lnTo>
                    <a:lnTo>
                      <a:pt x="0" y="4"/>
                    </a:lnTo>
                    <a:lnTo>
                      <a:pt x="2" y="3"/>
                    </a:lnTo>
                    <a:lnTo>
                      <a:pt x="2" y="1"/>
                    </a:lnTo>
                    <a:lnTo>
                      <a:pt x="2" y="0"/>
                    </a:lnTo>
                    <a:lnTo>
                      <a:pt x="39" y="0"/>
                    </a:lnTo>
                    <a:lnTo>
                      <a:pt x="41" y="1"/>
                    </a:lnTo>
                    <a:lnTo>
                      <a:pt x="42" y="3"/>
                    </a:lnTo>
                    <a:lnTo>
                      <a:pt x="42" y="4"/>
                    </a:lnTo>
                    <a:lnTo>
                      <a:pt x="42" y="5"/>
                    </a:lnTo>
                    <a:lnTo>
                      <a:pt x="42" y="5"/>
                    </a:lnTo>
                    <a:lnTo>
                      <a:pt x="41"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205"/>
              <p:cNvSpPr>
                <a:spLocks/>
              </p:cNvSpPr>
              <p:nvPr/>
            </p:nvSpPr>
            <p:spPr bwMode="auto">
              <a:xfrm>
                <a:off x="6307138" y="2620963"/>
                <a:ext cx="39688" cy="7938"/>
              </a:xfrm>
              <a:custGeom>
                <a:avLst/>
                <a:gdLst>
                  <a:gd name="T0" fmla="*/ 22 w 25"/>
                  <a:gd name="T1" fmla="*/ 5 h 5"/>
                  <a:gd name="T2" fmla="*/ 3 w 25"/>
                  <a:gd name="T3" fmla="*/ 5 h 5"/>
                  <a:gd name="T4" fmla="*/ 1 w 25"/>
                  <a:gd name="T5" fmla="*/ 5 h 5"/>
                  <a:gd name="T6" fmla="*/ 0 w 25"/>
                  <a:gd name="T7" fmla="*/ 5 h 5"/>
                  <a:gd name="T8" fmla="*/ 0 w 25"/>
                  <a:gd name="T9" fmla="*/ 4 h 5"/>
                  <a:gd name="T10" fmla="*/ 0 w 25"/>
                  <a:gd name="T11" fmla="*/ 2 h 5"/>
                  <a:gd name="T12" fmla="*/ 0 w 25"/>
                  <a:gd name="T13" fmla="*/ 1 h 5"/>
                  <a:gd name="T14" fmla="*/ 0 w 25"/>
                  <a:gd name="T15" fmla="*/ 1 h 5"/>
                  <a:gd name="T16" fmla="*/ 3 w 25"/>
                  <a:gd name="T17" fmla="*/ 0 h 5"/>
                  <a:gd name="T18" fmla="*/ 22 w 25"/>
                  <a:gd name="T19" fmla="*/ 0 h 5"/>
                  <a:gd name="T20" fmla="*/ 24 w 25"/>
                  <a:gd name="T21" fmla="*/ 0 h 5"/>
                  <a:gd name="T22" fmla="*/ 25 w 25"/>
                  <a:gd name="T23" fmla="*/ 1 h 5"/>
                  <a:gd name="T24" fmla="*/ 25 w 25"/>
                  <a:gd name="T25" fmla="*/ 1 h 5"/>
                  <a:gd name="T26" fmla="*/ 25 w 25"/>
                  <a:gd name="T27" fmla="*/ 2 h 5"/>
                  <a:gd name="T28" fmla="*/ 25 w 25"/>
                  <a:gd name="T29" fmla="*/ 4 h 5"/>
                  <a:gd name="T30" fmla="*/ 25 w 25"/>
                  <a:gd name="T31" fmla="*/ 5 h 5"/>
                  <a:gd name="T32" fmla="*/ 24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3" y="5"/>
                    </a:lnTo>
                    <a:lnTo>
                      <a:pt x="1" y="5"/>
                    </a:lnTo>
                    <a:lnTo>
                      <a:pt x="0" y="5"/>
                    </a:lnTo>
                    <a:lnTo>
                      <a:pt x="0" y="4"/>
                    </a:lnTo>
                    <a:lnTo>
                      <a:pt x="0" y="2"/>
                    </a:lnTo>
                    <a:lnTo>
                      <a:pt x="0" y="1"/>
                    </a:lnTo>
                    <a:lnTo>
                      <a:pt x="0" y="1"/>
                    </a:lnTo>
                    <a:lnTo>
                      <a:pt x="3" y="0"/>
                    </a:lnTo>
                    <a:lnTo>
                      <a:pt x="22" y="0"/>
                    </a:lnTo>
                    <a:lnTo>
                      <a:pt x="24" y="0"/>
                    </a:lnTo>
                    <a:lnTo>
                      <a:pt x="25" y="1"/>
                    </a:lnTo>
                    <a:lnTo>
                      <a:pt x="25" y="1"/>
                    </a:lnTo>
                    <a:lnTo>
                      <a:pt x="25" y="2"/>
                    </a:lnTo>
                    <a:lnTo>
                      <a:pt x="25" y="4"/>
                    </a:lnTo>
                    <a:lnTo>
                      <a:pt x="25" y="5"/>
                    </a:lnTo>
                    <a:lnTo>
                      <a:pt x="24"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207"/>
              <p:cNvSpPr>
                <a:spLocks/>
              </p:cNvSpPr>
              <p:nvPr/>
            </p:nvSpPr>
            <p:spPr bwMode="auto">
              <a:xfrm>
                <a:off x="6280150" y="2678113"/>
                <a:ext cx="66675" cy="9525"/>
              </a:xfrm>
              <a:custGeom>
                <a:avLst/>
                <a:gdLst>
                  <a:gd name="T0" fmla="*/ 39 w 42"/>
                  <a:gd name="T1" fmla="*/ 6 h 6"/>
                  <a:gd name="T2" fmla="*/ 2 w 42"/>
                  <a:gd name="T3" fmla="*/ 6 h 6"/>
                  <a:gd name="T4" fmla="*/ 2 w 42"/>
                  <a:gd name="T5" fmla="*/ 6 h 6"/>
                  <a:gd name="T6" fmla="*/ 2 w 42"/>
                  <a:gd name="T7" fmla="*/ 4 h 6"/>
                  <a:gd name="T8" fmla="*/ 0 w 42"/>
                  <a:gd name="T9" fmla="*/ 4 h 6"/>
                  <a:gd name="T10" fmla="*/ 0 w 42"/>
                  <a:gd name="T11" fmla="*/ 3 h 6"/>
                  <a:gd name="T12" fmla="*/ 2 w 42"/>
                  <a:gd name="T13" fmla="*/ 0 h 6"/>
                  <a:gd name="T14" fmla="*/ 2 w 42"/>
                  <a:gd name="T15" fmla="*/ 0 h 6"/>
                  <a:gd name="T16" fmla="*/ 2 w 42"/>
                  <a:gd name="T17" fmla="*/ 0 h 6"/>
                  <a:gd name="T18" fmla="*/ 39 w 42"/>
                  <a:gd name="T19" fmla="*/ 0 h 6"/>
                  <a:gd name="T20" fmla="*/ 41 w 42"/>
                  <a:gd name="T21" fmla="*/ 0 h 6"/>
                  <a:gd name="T22" fmla="*/ 42 w 42"/>
                  <a:gd name="T23" fmla="*/ 0 h 6"/>
                  <a:gd name="T24" fmla="*/ 42 w 42"/>
                  <a:gd name="T25" fmla="*/ 1 h 6"/>
                  <a:gd name="T26" fmla="*/ 42 w 42"/>
                  <a:gd name="T27" fmla="*/ 3 h 6"/>
                  <a:gd name="T28" fmla="*/ 42 w 42"/>
                  <a:gd name="T29" fmla="*/ 4 h 6"/>
                  <a:gd name="T30" fmla="*/ 42 w 42"/>
                  <a:gd name="T31" fmla="*/ 4 h 6"/>
                  <a:gd name="T32" fmla="*/ 41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2" y="6"/>
                    </a:lnTo>
                    <a:lnTo>
                      <a:pt x="2" y="6"/>
                    </a:lnTo>
                    <a:lnTo>
                      <a:pt x="2" y="4"/>
                    </a:lnTo>
                    <a:lnTo>
                      <a:pt x="0" y="4"/>
                    </a:lnTo>
                    <a:lnTo>
                      <a:pt x="0" y="3"/>
                    </a:lnTo>
                    <a:lnTo>
                      <a:pt x="2" y="0"/>
                    </a:lnTo>
                    <a:lnTo>
                      <a:pt x="2" y="0"/>
                    </a:lnTo>
                    <a:lnTo>
                      <a:pt x="2" y="0"/>
                    </a:lnTo>
                    <a:lnTo>
                      <a:pt x="39" y="0"/>
                    </a:lnTo>
                    <a:lnTo>
                      <a:pt x="41" y="0"/>
                    </a:lnTo>
                    <a:lnTo>
                      <a:pt x="42" y="0"/>
                    </a:lnTo>
                    <a:lnTo>
                      <a:pt x="42" y="1"/>
                    </a:lnTo>
                    <a:lnTo>
                      <a:pt x="42" y="3"/>
                    </a:lnTo>
                    <a:lnTo>
                      <a:pt x="42" y="4"/>
                    </a:lnTo>
                    <a:lnTo>
                      <a:pt x="42" y="4"/>
                    </a:lnTo>
                    <a:lnTo>
                      <a:pt x="41"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208"/>
              <p:cNvSpPr>
                <a:spLocks noEditPoints="1"/>
              </p:cNvSpPr>
              <p:nvPr/>
            </p:nvSpPr>
            <p:spPr bwMode="auto">
              <a:xfrm>
                <a:off x="6257925" y="2584450"/>
                <a:ext cx="111125" cy="133350"/>
              </a:xfrm>
              <a:custGeom>
                <a:avLst/>
                <a:gdLst>
                  <a:gd name="T0" fmla="*/ 63 w 70"/>
                  <a:gd name="T1" fmla="*/ 0 h 84"/>
                  <a:gd name="T2" fmla="*/ 23 w 70"/>
                  <a:gd name="T3" fmla="*/ 0 h 84"/>
                  <a:gd name="T4" fmla="*/ 0 w 70"/>
                  <a:gd name="T5" fmla="*/ 21 h 84"/>
                  <a:gd name="T6" fmla="*/ 0 w 70"/>
                  <a:gd name="T7" fmla="*/ 77 h 84"/>
                  <a:gd name="T8" fmla="*/ 2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9 w 70"/>
                  <a:gd name="T21" fmla="*/ 4 h 84"/>
                  <a:gd name="T22" fmla="*/ 67 w 70"/>
                  <a:gd name="T23" fmla="*/ 2 h 84"/>
                  <a:gd name="T24" fmla="*/ 66 w 70"/>
                  <a:gd name="T25" fmla="*/ 0 h 84"/>
                  <a:gd name="T26" fmla="*/ 63 w 70"/>
                  <a:gd name="T27" fmla="*/ 0 h 84"/>
                  <a:gd name="T28" fmla="*/ 65 w 70"/>
                  <a:gd name="T29" fmla="*/ 79 h 84"/>
                  <a:gd name="T30" fmla="*/ 10 w 70"/>
                  <a:gd name="T31" fmla="*/ 79 h 84"/>
                  <a:gd name="T32" fmla="*/ 9 w 70"/>
                  <a:gd name="T33" fmla="*/ 79 h 84"/>
                  <a:gd name="T34" fmla="*/ 7 w 70"/>
                  <a:gd name="T35" fmla="*/ 77 h 84"/>
                  <a:gd name="T36" fmla="*/ 6 w 70"/>
                  <a:gd name="T37" fmla="*/ 76 h 84"/>
                  <a:gd name="T38" fmla="*/ 6 w 70"/>
                  <a:gd name="T39" fmla="*/ 74 h 84"/>
                  <a:gd name="T40" fmla="*/ 6 w 70"/>
                  <a:gd name="T41" fmla="*/ 24 h 84"/>
                  <a:gd name="T42" fmla="*/ 20 w 70"/>
                  <a:gd name="T43" fmla="*/ 24 h 84"/>
                  <a:gd name="T44" fmla="*/ 21 w 70"/>
                  <a:gd name="T45" fmla="*/ 24 h 84"/>
                  <a:gd name="T46" fmla="*/ 24 w 70"/>
                  <a:gd name="T47" fmla="*/ 23 h 84"/>
                  <a:gd name="T48" fmla="*/ 25 w 70"/>
                  <a:gd name="T49" fmla="*/ 21 h 84"/>
                  <a:gd name="T50" fmla="*/ 25 w 70"/>
                  <a:gd name="T51" fmla="*/ 18 h 84"/>
                  <a:gd name="T52" fmla="*/ 25 w 70"/>
                  <a:gd name="T53" fmla="*/ 6 h 84"/>
                  <a:gd name="T54" fmla="*/ 60 w 70"/>
                  <a:gd name="T55" fmla="*/ 6 h 84"/>
                  <a:gd name="T56" fmla="*/ 62 w 70"/>
                  <a:gd name="T57" fmla="*/ 6 h 84"/>
                  <a:gd name="T58" fmla="*/ 63 w 70"/>
                  <a:gd name="T59" fmla="*/ 6 h 84"/>
                  <a:gd name="T60" fmla="*/ 65 w 70"/>
                  <a:gd name="T61" fmla="*/ 9 h 84"/>
                  <a:gd name="T62" fmla="*/ 65 w 70"/>
                  <a:gd name="T63" fmla="*/ 10 h 84"/>
                  <a:gd name="T64" fmla="*/ 65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3" y="0"/>
                    </a:lnTo>
                    <a:lnTo>
                      <a:pt x="0" y="21"/>
                    </a:lnTo>
                    <a:lnTo>
                      <a:pt x="0" y="77"/>
                    </a:lnTo>
                    <a:lnTo>
                      <a:pt x="2" y="80"/>
                    </a:lnTo>
                    <a:lnTo>
                      <a:pt x="3" y="83"/>
                    </a:lnTo>
                    <a:lnTo>
                      <a:pt x="4" y="84"/>
                    </a:lnTo>
                    <a:lnTo>
                      <a:pt x="7" y="84"/>
                    </a:lnTo>
                    <a:lnTo>
                      <a:pt x="70" y="84"/>
                    </a:lnTo>
                    <a:lnTo>
                      <a:pt x="70" y="7"/>
                    </a:lnTo>
                    <a:lnTo>
                      <a:pt x="69" y="4"/>
                    </a:lnTo>
                    <a:lnTo>
                      <a:pt x="67" y="2"/>
                    </a:lnTo>
                    <a:lnTo>
                      <a:pt x="66" y="0"/>
                    </a:lnTo>
                    <a:lnTo>
                      <a:pt x="63" y="0"/>
                    </a:lnTo>
                    <a:close/>
                    <a:moveTo>
                      <a:pt x="65" y="79"/>
                    </a:moveTo>
                    <a:lnTo>
                      <a:pt x="10" y="79"/>
                    </a:lnTo>
                    <a:lnTo>
                      <a:pt x="9" y="79"/>
                    </a:lnTo>
                    <a:lnTo>
                      <a:pt x="7" y="77"/>
                    </a:lnTo>
                    <a:lnTo>
                      <a:pt x="6" y="76"/>
                    </a:lnTo>
                    <a:lnTo>
                      <a:pt x="6" y="74"/>
                    </a:lnTo>
                    <a:lnTo>
                      <a:pt x="6" y="24"/>
                    </a:lnTo>
                    <a:lnTo>
                      <a:pt x="20" y="24"/>
                    </a:lnTo>
                    <a:lnTo>
                      <a:pt x="21" y="24"/>
                    </a:lnTo>
                    <a:lnTo>
                      <a:pt x="24" y="23"/>
                    </a:lnTo>
                    <a:lnTo>
                      <a:pt x="25" y="21"/>
                    </a:lnTo>
                    <a:lnTo>
                      <a:pt x="25" y="18"/>
                    </a:lnTo>
                    <a:lnTo>
                      <a:pt x="25" y="6"/>
                    </a:lnTo>
                    <a:lnTo>
                      <a:pt x="60" y="6"/>
                    </a:lnTo>
                    <a:lnTo>
                      <a:pt x="62" y="6"/>
                    </a:lnTo>
                    <a:lnTo>
                      <a:pt x="63" y="6"/>
                    </a:lnTo>
                    <a:lnTo>
                      <a:pt x="65" y="9"/>
                    </a:lnTo>
                    <a:lnTo>
                      <a:pt x="65" y="10"/>
                    </a:lnTo>
                    <a:lnTo>
                      <a:pt x="65"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209"/>
              <p:cNvSpPr>
                <a:spLocks/>
              </p:cNvSpPr>
              <p:nvPr/>
            </p:nvSpPr>
            <p:spPr bwMode="auto">
              <a:xfrm>
                <a:off x="5995988" y="2689225"/>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210"/>
              <p:cNvSpPr>
                <a:spLocks/>
              </p:cNvSpPr>
              <p:nvPr/>
            </p:nvSpPr>
            <p:spPr bwMode="auto">
              <a:xfrm>
                <a:off x="6051550" y="2689225"/>
                <a:ext cx="44450" cy="77788"/>
              </a:xfrm>
              <a:custGeom>
                <a:avLst/>
                <a:gdLst>
                  <a:gd name="T0" fmla="*/ 0 w 28"/>
                  <a:gd name="T1" fmla="*/ 17 h 49"/>
                  <a:gd name="T2" fmla="*/ 0 w 28"/>
                  <a:gd name="T3" fmla="*/ 49 h 49"/>
                  <a:gd name="T4" fmla="*/ 28 w 28"/>
                  <a:gd name="T5" fmla="*/ 32 h 49"/>
                  <a:gd name="T6" fmla="*/ 28 w 28"/>
                  <a:gd name="T7" fmla="*/ 0 h 49"/>
                  <a:gd name="T8" fmla="*/ 0 w 28"/>
                  <a:gd name="T9" fmla="*/ 17 h 49"/>
                </a:gdLst>
                <a:ahLst/>
                <a:cxnLst>
                  <a:cxn ang="0">
                    <a:pos x="T0" y="T1"/>
                  </a:cxn>
                  <a:cxn ang="0">
                    <a:pos x="T2" y="T3"/>
                  </a:cxn>
                  <a:cxn ang="0">
                    <a:pos x="T4" y="T5"/>
                  </a:cxn>
                  <a:cxn ang="0">
                    <a:pos x="T6" y="T7"/>
                  </a:cxn>
                  <a:cxn ang="0">
                    <a:pos x="T8" y="T9"/>
                  </a:cxn>
                </a:cxnLst>
                <a:rect l="0" t="0" r="r" b="b"/>
                <a:pathLst>
                  <a:path w="28" h="49">
                    <a:moveTo>
                      <a:pt x="0" y="17"/>
                    </a:moveTo>
                    <a:lnTo>
                      <a:pt x="0" y="49"/>
                    </a:lnTo>
                    <a:lnTo>
                      <a:pt x="28" y="32"/>
                    </a:lnTo>
                    <a:lnTo>
                      <a:pt x="28"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211"/>
              <p:cNvSpPr>
                <a:spLocks/>
              </p:cNvSpPr>
              <p:nvPr/>
            </p:nvSpPr>
            <p:spPr bwMode="auto">
              <a:xfrm>
                <a:off x="6000750" y="2655888"/>
                <a:ext cx="88900" cy="50800"/>
              </a:xfrm>
              <a:custGeom>
                <a:avLst/>
                <a:gdLst>
                  <a:gd name="T0" fmla="*/ 28 w 56"/>
                  <a:gd name="T1" fmla="*/ 32 h 32"/>
                  <a:gd name="T2" fmla="*/ 0 w 56"/>
                  <a:gd name="T3" fmla="*/ 15 h 32"/>
                  <a:gd name="T4" fmla="*/ 28 w 56"/>
                  <a:gd name="T5" fmla="*/ 0 h 32"/>
                  <a:gd name="T6" fmla="*/ 56 w 56"/>
                  <a:gd name="T7" fmla="*/ 15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5"/>
                    </a:lnTo>
                    <a:lnTo>
                      <a:pt x="28" y="0"/>
                    </a:lnTo>
                    <a:lnTo>
                      <a:pt x="56" y="15"/>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9" name="Freeform 212"/>
              <p:cNvSpPr>
                <a:spLocks/>
              </p:cNvSpPr>
              <p:nvPr/>
            </p:nvSpPr>
            <p:spPr bwMode="auto">
              <a:xfrm>
                <a:off x="6107113" y="2689225"/>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213"/>
              <p:cNvSpPr>
                <a:spLocks/>
              </p:cNvSpPr>
              <p:nvPr/>
            </p:nvSpPr>
            <p:spPr bwMode="auto">
              <a:xfrm>
                <a:off x="6162675" y="2689225"/>
                <a:ext cx="42863" cy="77788"/>
              </a:xfrm>
              <a:custGeom>
                <a:avLst/>
                <a:gdLst>
                  <a:gd name="T0" fmla="*/ 0 w 27"/>
                  <a:gd name="T1" fmla="*/ 17 h 49"/>
                  <a:gd name="T2" fmla="*/ 0 w 27"/>
                  <a:gd name="T3" fmla="*/ 49 h 49"/>
                  <a:gd name="T4" fmla="*/ 27 w 27"/>
                  <a:gd name="T5" fmla="*/ 32 h 49"/>
                  <a:gd name="T6" fmla="*/ 27 w 27"/>
                  <a:gd name="T7" fmla="*/ 0 h 49"/>
                  <a:gd name="T8" fmla="*/ 0 w 27"/>
                  <a:gd name="T9" fmla="*/ 17 h 49"/>
                </a:gdLst>
                <a:ahLst/>
                <a:cxnLst>
                  <a:cxn ang="0">
                    <a:pos x="T0" y="T1"/>
                  </a:cxn>
                  <a:cxn ang="0">
                    <a:pos x="T2" y="T3"/>
                  </a:cxn>
                  <a:cxn ang="0">
                    <a:pos x="T4" y="T5"/>
                  </a:cxn>
                  <a:cxn ang="0">
                    <a:pos x="T6" y="T7"/>
                  </a:cxn>
                  <a:cxn ang="0">
                    <a:pos x="T8" y="T9"/>
                  </a:cxn>
                </a:cxnLst>
                <a:rect l="0" t="0" r="r" b="b"/>
                <a:pathLst>
                  <a:path w="27" h="49">
                    <a:moveTo>
                      <a:pt x="0" y="17"/>
                    </a:moveTo>
                    <a:lnTo>
                      <a:pt x="0" y="49"/>
                    </a:lnTo>
                    <a:lnTo>
                      <a:pt x="27" y="32"/>
                    </a:lnTo>
                    <a:lnTo>
                      <a:pt x="27"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1" name="Freeform 214"/>
              <p:cNvSpPr>
                <a:spLocks/>
              </p:cNvSpPr>
              <p:nvPr/>
            </p:nvSpPr>
            <p:spPr bwMode="auto">
              <a:xfrm>
                <a:off x="6111875" y="2655888"/>
                <a:ext cx="88900" cy="50800"/>
              </a:xfrm>
              <a:custGeom>
                <a:avLst/>
                <a:gdLst>
                  <a:gd name="T0" fmla="*/ 28 w 56"/>
                  <a:gd name="T1" fmla="*/ 32 h 32"/>
                  <a:gd name="T2" fmla="*/ 0 w 56"/>
                  <a:gd name="T3" fmla="*/ 15 h 32"/>
                  <a:gd name="T4" fmla="*/ 28 w 56"/>
                  <a:gd name="T5" fmla="*/ 0 h 32"/>
                  <a:gd name="T6" fmla="*/ 56 w 56"/>
                  <a:gd name="T7" fmla="*/ 15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5"/>
                    </a:lnTo>
                    <a:lnTo>
                      <a:pt x="28" y="0"/>
                    </a:lnTo>
                    <a:lnTo>
                      <a:pt x="56" y="15"/>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2" name="Freeform 215"/>
              <p:cNvSpPr>
                <a:spLocks/>
              </p:cNvSpPr>
              <p:nvPr/>
            </p:nvSpPr>
            <p:spPr bwMode="auto">
              <a:xfrm>
                <a:off x="6051550" y="2787650"/>
                <a:ext cx="44450" cy="74613"/>
              </a:xfrm>
              <a:custGeom>
                <a:avLst/>
                <a:gdLst>
                  <a:gd name="T0" fmla="*/ 28 w 28"/>
                  <a:gd name="T1" fmla="*/ 15 h 47"/>
                  <a:gd name="T2" fmla="*/ 28 w 28"/>
                  <a:gd name="T3" fmla="*/ 47 h 47"/>
                  <a:gd name="T4" fmla="*/ 0 w 28"/>
                  <a:gd name="T5" fmla="*/ 30 h 47"/>
                  <a:gd name="T6" fmla="*/ 0 w 28"/>
                  <a:gd name="T7" fmla="*/ 0 h 47"/>
                  <a:gd name="T8" fmla="*/ 28 w 28"/>
                  <a:gd name="T9" fmla="*/ 15 h 47"/>
                </a:gdLst>
                <a:ahLst/>
                <a:cxnLst>
                  <a:cxn ang="0">
                    <a:pos x="T0" y="T1"/>
                  </a:cxn>
                  <a:cxn ang="0">
                    <a:pos x="T2" y="T3"/>
                  </a:cxn>
                  <a:cxn ang="0">
                    <a:pos x="T4" y="T5"/>
                  </a:cxn>
                  <a:cxn ang="0">
                    <a:pos x="T6" y="T7"/>
                  </a:cxn>
                  <a:cxn ang="0">
                    <a:pos x="T8" y="T9"/>
                  </a:cxn>
                </a:cxnLst>
                <a:rect l="0" t="0" r="r" b="b"/>
                <a:pathLst>
                  <a:path w="28" h="47">
                    <a:moveTo>
                      <a:pt x="28" y="15"/>
                    </a:moveTo>
                    <a:lnTo>
                      <a:pt x="28" y="47"/>
                    </a:lnTo>
                    <a:lnTo>
                      <a:pt x="0" y="30"/>
                    </a:lnTo>
                    <a:lnTo>
                      <a:pt x="0" y="0"/>
                    </a:lnTo>
                    <a:lnTo>
                      <a:pt x="28"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216"/>
              <p:cNvSpPr>
                <a:spLocks/>
              </p:cNvSpPr>
              <p:nvPr/>
            </p:nvSpPr>
            <p:spPr bwMode="auto">
              <a:xfrm>
                <a:off x="6107113" y="2787650"/>
                <a:ext cx="44450" cy="74613"/>
              </a:xfrm>
              <a:custGeom>
                <a:avLst/>
                <a:gdLst>
                  <a:gd name="T0" fmla="*/ 0 w 28"/>
                  <a:gd name="T1" fmla="*/ 15 h 47"/>
                  <a:gd name="T2" fmla="*/ 0 w 28"/>
                  <a:gd name="T3" fmla="*/ 47 h 47"/>
                  <a:gd name="T4" fmla="*/ 28 w 28"/>
                  <a:gd name="T5" fmla="*/ 30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0"/>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4" name="Freeform 217"/>
              <p:cNvSpPr>
                <a:spLocks/>
              </p:cNvSpPr>
              <p:nvPr/>
            </p:nvSpPr>
            <p:spPr bwMode="auto">
              <a:xfrm>
                <a:off x="6056313" y="2751138"/>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218"/>
              <p:cNvSpPr>
                <a:spLocks/>
              </p:cNvSpPr>
              <p:nvPr/>
            </p:nvSpPr>
            <p:spPr bwMode="auto">
              <a:xfrm>
                <a:off x="6005513" y="2909888"/>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219"/>
              <p:cNvSpPr>
                <a:spLocks noEditPoints="1"/>
              </p:cNvSpPr>
              <p:nvPr/>
            </p:nvSpPr>
            <p:spPr bwMode="auto">
              <a:xfrm>
                <a:off x="6038850" y="2909888"/>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220"/>
              <p:cNvSpPr>
                <a:spLocks/>
              </p:cNvSpPr>
              <p:nvPr/>
            </p:nvSpPr>
            <p:spPr bwMode="auto">
              <a:xfrm>
                <a:off x="6080125" y="2909888"/>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221"/>
              <p:cNvSpPr>
                <a:spLocks noEditPoints="1"/>
              </p:cNvSpPr>
              <p:nvPr/>
            </p:nvSpPr>
            <p:spPr bwMode="auto">
              <a:xfrm>
                <a:off x="6000750" y="29686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9" name="Freeform 222"/>
              <p:cNvSpPr>
                <a:spLocks/>
              </p:cNvSpPr>
              <p:nvPr/>
            </p:nvSpPr>
            <p:spPr bwMode="auto">
              <a:xfrm>
                <a:off x="6042025" y="2968625"/>
                <a:ext cx="20638"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0" name="Freeform 223"/>
              <p:cNvSpPr>
                <a:spLocks noEditPoints="1"/>
              </p:cNvSpPr>
              <p:nvPr/>
            </p:nvSpPr>
            <p:spPr bwMode="auto">
              <a:xfrm>
                <a:off x="6075363" y="2968625"/>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224"/>
              <p:cNvSpPr>
                <a:spLocks noEditPoints="1"/>
              </p:cNvSpPr>
              <p:nvPr/>
            </p:nvSpPr>
            <p:spPr bwMode="auto">
              <a:xfrm>
                <a:off x="6000750" y="30321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2" name="Freeform 225"/>
              <p:cNvSpPr>
                <a:spLocks noEditPoints="1"/>
              </p:cNvSpPr>
              <p:nvPr/>
            </p:nvSpPr>
            <p:spPr bwMode="auto">
              <a:xfrm>
                <a:off x="6038850" y="3032125"/>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3" name="Freeform 226"/>
              <p:cNvSpPr>
                <a:spLocks/>
              </p:cNvSpPr>
              <p:nvPr/>
            </p:nvSpPr>
            <p:spPr bwMode="auto">
              <a:xfrm>
                <a:off x="6080125" y="3032125"/>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227"/>
              <p:cNvSpPr>
                <a:spLocks/>
              </p:cNvSpPr>
              <p:nvPr/>
            </p:nvSpPr>
            <p:spPr bwMode="auto">
              <a:xfrm>
                <a:off x="6153150" y="2909888"/>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5" name="Freeform 228"/>
              <p:cNvSpPr>
                <a:spLocks noEditPoints="1"/>
              </p:cNvSpPr>
              <p:nvPr/>
            </p:nvSpPr>
            <p:spPr bwMode="auto">
              <a:xfrm>
                <a:off x="6151563" y="2968625"/>
                <a:ext cx="31750"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6" name="Freeform 229"/>
              <p:cNvSpPr>
                <a:spLocks noEditPoints="1"/>
              </p:cNvSpPr>
              <p:nvPr/>
            </p:nvSpPr>
            <p:spPr bwMode="auto">
              <a:xfrm>
                <a:off x="6151563" y="3032125"/>
                <a:ext cx="31750"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7" name="Freeform 230"/>
              <p:cNvSpPr>
                <a:spLocks noEditPoints="1"/>
              </p:cNvSpPr>
              <p:nvPr/>
            </p:nvSpPr>
            <p:spPr bwMode="auto">
              <a:xfrm>
                <a:off x="6111875" y="2909888"/>
                <a:ext cx="30163"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8" name="Freeform 231"/>
              <p:cNvSpPr>
                <a:spLocks/>
              </p:cNvSpPr>
              <p:nvPr/>
            </p:nvSpPr>
            <p:spPr bwMode="auto">
              <a:xfrm>
                <a:off x="6116638" y="2968625"/>
                <a:ext cx="19050"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9" name="Freeform 232"/>
              <p:cNvSpPr>
                <a:spLocks noEditPoints="1"/>
              </p:cNvSpPr>
              <p:nvPr/>
            </p:nvSpPr>
            <p:spPr bwMode="auto">
              <a:xfrm>
                <a:off x="6111875" y="3032125"/>
                <a:ext cx="30163"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0" name="Freeform 233"/>
              <p:cNvSpPr>
                <a:spLocks/>
              </p:cNvSpPr>
              <p:nvPr/>
            </p:nvSpPr>
            <p:spPr bwMode="auto">
              <a:xfrm>
                <a:off x="5707063" y="3009900"/>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1" name="Freeform 234"/>
              <p:cNvSpPr>
                <a:spLocks/>
              </p:cNvSpPr>
              <p:nvPr/>
            </p:nvSpPr>
            <p:spPr bwMode="auto">
              <a:xfrm>
                <a:off x="5705475" y="3009900"/>
                <a:ext cx="200025" cy="179388"/>
              </a:xfrm>
              <a:custGeom>
                <a:avLst/>
                <a:gdLst>
                  <a:gd name="T0" fmla="*/ 126 w 126"/>
                  <a:gd name="T1" fmla="*/ 0 h 113"/>
                  <a:gd name="T2" fmla="*/ 121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1"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2" name="Freeform 235"/>
              <p:cNvSpPr>
                <a:spLocks/>
              </p:cNvSpPr>
              <p:nvPr/>
            </p:nvSpPr>
            <p:spPr bwMode="auto">
              <a:xfrm>
                <a:off x="5705475" y="3009900"/>
                <a:ext cx="200025" cy="179388"/>
              </a:xfrm>
              <a:custGeom>
                <a:avLst/>
                <a:gdLst>
                  <a:gd name="T0" fmla="*/ 126 w 126"/>
                  <a:gd name="T1" fmla="*/ 0 h 113"/>
                  <a:gd name="T2" fmla="*/ 121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1"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3" name="Rectangle 236"/>
              <p:cNvSpPr>
                <a:spLocks noChangeArrowheads="1"/>
              </p:cNvSpPr>
              <p:nvPr/>
            </p:nvSpPr>
            <p:spPr bwMode="auto">
              <a:xfrm>
                <a:off x="5707063" y="3009900"/>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4" name="Rectangle 237"/>
              <p:cNvSpPr>
                <a:spLocks noChangeArrowheads="1"/>
              </p:cNvSpPr>
              <p:nvPr/>
            </p:nvSpPr>
            <p:spPr bwMode="auto">
              <a:xfrm>
                <a:off x="5707063" y="3009900"/>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5" name="Freeform 238"/>
              <p:cNvSpPr>
                <a:spLocks/>
              </p:cNvSpPr>
              <p:nvPr/>
            </p:nvSpPr>
            <p:spPr bwMode="auto">
              <a:xfrm>
                <a:off x="5813425" y="3352800"/>
                <a:ext cx="193675" cy="292100"/>
              </a:xfrm>
              <a:custGeom>
                <a:avLst/>
                <a:gdLst>
                  <a:gd name="T0" fmla="*/ 0 w 122"/>
                  <a:gd name="T1" fmla="*/ 0 h 184"/>
                  <a:gd name="T2" fmla="*/ 121 w 122"/>
                  <a:gd name="T3" fmla="*/ 184 h 184"/>
                  <a:gd name="T4" fmla="*/ 122 w 122"/>
                  <a:gd name="T5" fmla="*/ 184 h 184"/>
                  <a:gd name="T6" fmla="*/ 0 w 122"/>
                  <a:gd name="T7" fmla="*/ 0 h 184"/>
                </a:gdLst>
                <a:ahLst/>
                <a:cxnLst>
                  <a:cxn ang="0">
                    <a:pos x="T0" y="T1"/>
                  </a:cxn>
                  <a:cxn ang="0">
                    <a:pos x="T2" y="T3"/>
                  </a:cxn>
                  <a:cxn ang="0">
                    <a:pos x="T4" y="T5"/>
                  </a:cxn>
                  <a:cxn ang="0">
                    <a:pos x="T6" y="T7"/>
                  </a:cxn>
                </a:cxnLst>
                <a:rect l="0" t="0" r="r" b="b"/>
                <a:pathLst>
                  <a:path w="122" h="184">
                    <a:moveTo>
                      <a:pt x="0" y="0"/>
                    </a:moveTo>
                    <a:lnTo>
                      <a:pt x="121" y="184"/>
                    </a:lnTo>
                    <a:lnTo>
                      <a:pt x="122" y="18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239"/>
              <p:cNvSpPr>
                <a:spLocks/>
              </p:cNvSpPr>
              <p:nvPr/>
            </p:nvSpPr>
            <p:spPr bwMode="auto">
              <a:xfrm>
                <a:off x="5813425" y="3352800"/>
                <a:ext cx="193675" cy="292100"/>
              </a:xfrm>
              <a:custGeom>
                <a:avLst/>
                <a:gdLst>
                  <a:gd name="T0" fmla="*/ 0 w 122"/>
                  <a:gd name="T1" fmla="*/ 0 h 184"/>
                  <a:gd name="T2" fmla="*/ 121 w 122"/>
                  <a:gd name="T3" fmla="*/ 184 h 184"/>
                  <a:gd name="T4" fmla="*/ 122 w 122"/>
                  <a:gd name="T5" fmla="*/ 184 h 184"/>
                  <a:gd name="T6" fmla="*/ 0 w 122"/>
                  <a:gd name="T7" fmla="*/ 0 h 184"/>
                </a:gdLst>
                <a:ahLst/>
                <a:cxnLst>
                  <a:cxn ang="0">
                    <a:pos x="T0" y="T1"/>
                  </a:cxn>
                  <a:cxn ang="0">
                    <a:pos x="T2" y="T3"/>
                  </a:cxn>
                  <a:cxn ang="0">
                    <a:pos x="T4" y="T5"/>
                  </a:cxn>
                  <a:cxn ang="0">
                    <a:pos x="T6" y="T7"/>
                  </a:cxn>
                </a:cxnLst>
                <a:rect l="0" t="0" r="r" b="b"/>
                <a:pathLst>
                  <a:path w="122" h="184">
                    <a:moveTo>
                      <a:pt x="0" y="0"/>
                    </a:moveTo>
                    <a:lnTo>
                      <a:pt x="121" y="184"/>
                    </a:lnTo>
                    <a:lnTo>
                      <a:pt x="122" y="1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240"/>
              <p:cNvSpPr>
                <a:spLocks/>
              </p:cNvSpPr>
              <p:nvPr/>
            </p:nvSpPr>
            <p:spPr bwMode="auto">
              <a:xfrm>
                <a:off x="5707063" y="3189288"/>
                <a:ext cx="357188" cy="455613"/>
              </a:xfrm>
              <a:custGeom>
                <a:avLst/>
                <a:gdLst>
                  <a:gd name="T0" fmla="*/ 125 w 225"/>
                  <a:gd name="T1" fmla="*/ 0 h 287"/>
                  <a:gd name="T2" fmla="*/ 125 w 225"/>
                  <a:gd name="T3" fmla="*/ 0 h 287"/>
                  <a:gd name="T4" fmla="*/ 0 w 225"/>
                  <a:gd name="T5" fmla="*/ 0 h 287"/>
                  <a:gd name="T6" fmla="*/ 67 w 225"/>
                  <a:gd name="T7" fmla="*/ 103 h 287"/>
                  <a:gd name="T8" fmla="*/ 189 w 225"/>
                  <a:gd name="T9" fmla="*/ 287 h 287"/>
                  <a:gd name="T10" fmla="*/ 225 w 225"/>
                  <a:gd name="T11" fmla="*/ 287 h 287"/>
                  <a:gd name="T12" fmla="*/ 125 w 225"/>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5" h="287">
                    <a:moveTo>
                      <a:pt x="125" y="0"/>
                    </a:moveTo>
                    <a:lnTo>
                      <a:pt x="125" y="0"/>
                    </a:lnTo>
                    <a:lnTo>
                      <a:pt x="0" y="0"/>
                    </a:lnTo>
                    <a:lnTo>
                      <a:pt x="67" y="103"/>
                    </a:lnTo>
                    <a:lnTo>
                      <a:pt x="189" y="287"/>
                    </a:lnTo>
                    <a:lnTo>
                      <a:pt x="225"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241"/>
              <p:cNvSpPr>
                <a:spLocks/>
              </p:cNvSpPr>
              <p:nvPr/>
            </p:nvSpPr>
            <p:spPr bwMode="auto">
              <a:xfrm>
                <a:off x="5707063" y="3189288"/>
                <a:ext cx="357188" cy="455613"/>
              </a:xfrm>
              <a:custGeom>
                <a:avLst/>
                <a:gdLst>
                  <a:gd name="T0" fmla="*/ 125 w 225"/>
                  <a:gd name="T1" fmla="*/ 0 h 287"/>
                  <a:gd name="T2" fmla="*/ 125 w 225"/>
                  <a:gd name="T3" fmla="*/ 0 h 287"/>
                  <a:gd name="T4" fmla="*/ 0 w 225"/>
                  <a:gd name="T5" fmla="*/ 0 h 287"/>
                  <a:gd name="T6" fmla="*/ 67 w 225"/>
                  <a:gd name="T7" fmla="*/ 103 h 287"/>
                  <a:gd name="T8" fmla="*/ 189 w 225"/>
                  <a:gd name="T9" fmla="*/ 287 h 287"/>
                  <a:gd name="T10" fmla="*/ 225 w 225"/>
                  <a:gd name="T11" fmla="*/ 287 h 287"/>
                  <a:gd name="T12" fmla="*/ 125 w 225"/>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5" h="287">
                    <a:moveTo>
                      <a:pt x="125" y="0"/>
                    </a:moveTo>
                    <a:lnTo>
                      <a:pt x="125" y="0"/>
                    </a:lnTo>
                    <a:lnTo>
                      <a:pt x="0" y="0"/>
                    </a:lnTo>
                    <a:lnTo>
                      <a:pt x="67" y="103"/>
                    </a:lnTo>
                    <a:lnTo>
                      <a:pt x="189" y="287"/>
                    </a:lnTo>
                    <a:lnTo>
                      <a:pt x="225"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242"/>
              <p:cNvSpPr>
                <a:spLocks/>
              </p:cNvSpPr>
              <p:nvPr/>
            </p:nvSpPr>
            <p:spPr bwMode="auto">
              <a:xfrm>
                <a:off x="6497638" y="3189288"/>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243"/>
              <p:cNvSpPr>
                <a:spLocks/>
              </p:cNvSpPr>
              <p:nvPr/>
            </p:nvSpPr>
            <p:spPr bwMode="auto">
              <a:xfrm>
                <a:off x="5694363" y="3000375"/>
                <a:ext cx="820738"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1" name="Rectangle 244"/>
              <p:cNvSpPr>
                <a:spLocks noChangeArrowheads="1"/>
              </p:cNvSpPr>
              <p:nvPr/>
            </p:nvSpPr>
            <p:spPr bwMode="auto">
              <a:xfrm>
                <a:off x="5891213" y="3194050"/>
                <a:ext cx="415925" cy="147638"/>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2" name="Freeform 245"/>
              <p:cNvSpPr>
                <a:spLocks/>
              </p:cNvSpPr>
              <p:nvPr/>
            </p:nvSpPr>
            <p:spPr bwMode="auto">
              <a:xfrm>
                <a:off x="5907088" y="3211513"/>
                <a:ext cx="384175"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3" name="Freeform 246"/>
              <p:cNvSpPr>
                <a:spLocks noEditPoints="1"/>
              </p:cNvSpPr>
              <p:nvPr/>
            </p:nvSpPr>
            <p:spPr bwMode="auto">
              <a:xfrm>
                <a:off x="5964238" y="3238500"/>
                <a:ext cx="88900" cy="88900"/>
              </a:xfrm>
              <a:custGeom>
                <a:avLst/>
                <a:gdLst>
                  <a:gd name="T0" fmla="*/ 7 w 56"/>
                  <a:gd name="T1" fmla="*/ 54 h 56"/>
                  <a:gd name="T2" fmla="*/ 9 w 56"/>
                  <a:gd name="T3" fmla="*/ 51 h 56"/>
                  <a:gd name="T4" fmla="*/ 47 w 56"/>
                  <a:gd name="T5" fmla="*/ 51 h 56"/>
                  <a:gd name="T6" fmla="*/ 48 w 56"/>
                  <a:gd name="T7" fmla="*/ 51 h 56"/>
                  <a:gd name="T8" fmla="*/ 49 w 56"/>
                  <a:gd name="T9" fmla="*/ 54 h 56"/>
                  <a:gd name="T10" fmla="*/ 48 w 56"/>
                  <a:gd name="T11" fmla="*/ 56 h 56"/>
                  <a:gd name="T12" fmla="*/ 56 w 56"/>
                  <a:gd name="T13" fmla="*/ 4 h 56"/>
                  <a:gd name="T14" fmla="*/ 55 w 56"/>
                  <a:gd name="T15" fmla="*/ 1 h 56"/>
                  <a:gd name="T16" fmla="*/ 52 w 56"/>
                  <a:gd name="T17" fmla="*/ 0 h 56"/>
                  <a:gd name="T18" fmla="*/ 19 w 56"/>
                  <a:gd name="T19" fmla="*/ 12 h 56"/>
                  <a:gd name="T20" fmla="*/ 17 w 56"/>
                  <a:gd name="T21" fmla="*/ 16 h 56"/>
                  <a:gd name="T22" fmla="*/ 13 w 56"/>
                  <a:gd name="T23" fmla="*/ 18 h 56"/>
                  <a:gd name="T24" fmla="*/ 0 w 56"/>
                  <a:gd name="T25" fmla="*/ 56 h 56"/>
                  <a:gd name="T26" fmla="*/ 7 w 56"/>
                  <a:gd name="T27" fmla="*/ 56 h 56"/>
                  <a:gd name="T28" fmla="*/ 24 w 56"/>
                  <a:gd name="T29" fmla="*/ 18 h 56"/>
                  <a:gd name="T30" fmla="*/ 27 w 56"/>
                  <a:gd name="T31" fmla="*/ 16 h 56"/>
                  <a:gd name="T32" fmla="*/ 48 w 56"/>
                  <a:gd name="T33" fmla="*/ 16 h 56"/>
                  <a:gd name="T34" fmla="*/ 49 w 56"/>
                  <a:gd name="T35" fmla="*/ 18 h 56"/>
                  <a:gd name="T36" fmla="*/ 49 w 56"/>
                  <a:gd name="T37" fmla="*/ 21 h 56"/>
                  <a:gd name="T38" fmla="*/ 48 w 56"/>
                  <a:gd name="T39" fmla="*/ 22 h 56"/>
                  <a:gd name="T40" fmla="*/ 27 w 56"/>
                  <a:gd name="T41" fmla="*/ 22 h 56"/>
                  <a:gd name="T42" fmla="*/ 24 w 56"/>
                  <a:gd name="T43" fmla="*/ 22 h 56"/>
                  <a:gd name="T44" fmla="*/ 24 w 56"/>
                  <a:gd name="T45" fmla="*/ 19 h 56"/>
                  <a:gd name="T46" fmla="*/ 9 w 56"/>
                  <a:gd name="T47" fmla="*/ 29 h 56"/>
                  <a:gd name="T48" fmla="*/ 47 w 56"/>
                  <a:gd name="T49" fmla="*/ 28 h 56"/>
                  <a:gd name="T50" fmla="*/ 48 w 56"/>
                  <a:gd name="T51" fmla="*/ 29 h 56"/>
                  <a:gd name="T52" fmla="*/ 49 w 56"/>
                  <a:gd name="T53" fmla="*/ 32 h 56"/>
                  <a:gd name="T54" fmla="*/ 48 w 56"/>
                  <a:gd name="T55" fmla="*/ 33 h 56"/>
                  <a:gd name="T56" fmla="*/ 10 w 56"/>
                  <a:gd name="T57" fmla="*/ 33 h 56"/>
                  <a:gd name="T58" fmla="*/ 9 w 56"/>
                  <a:gd name="T59" fmla="*/ 33 h 56"/>
                  <a:gd name="T60" fmla="*/ 9 w 56"/>
                  <a:gd name="T61" fmla="*/ 29 h 56"/>
                  <a:gd name="T62" fmla="*/ 9 w 56"/>
                  <a:gd name="T63" fmla="*/ 40 h 56"/>
                  <a:gd name="T64" fmla="*/ 47 w 56"/>
                  <a:gd name="T65" fmla="*/ 40 h 56"/>
                  <a:gd name="T66" fmla="*/ 48 w 56"/>
                  <a:gd name="T67" fmla="*/ 40 h 56"/>
                  <a:gd name="T68" fmla="*/ 49 w 56"/>
                  <a:gd name="T69" fmla="*/ 43 h 56"/>
                  <a:gd name="T70" fmla="*/ 48 w 56"/>
                  <a:gd name="T71" fmla="*/ 44 h 56"/>
                  <a:gd name="T72" fmla="*/ 10 w 56"/>
                  <a:gd name="T73" fmla="*/ 46 h 56"/>
                  <a:gd name="T74" fmla="*/ 9 w 56"/>
                  <a:gd name="T75" fmla="*/ 44 h 56"/>
                  <a:gd name="T76" fmla="*/ 9 w 56"/>
                  <a:gd name="T7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4"/>
                    </a:lnTo>
                    <a:lnTo>
                      <a:pt x="9" y="51"/>
                    </a:lnTo>
                    <a:lnTo>
                      <a:pt x="9" y="51"/>
                    </a:lnTo>
                    <a:lnTo>
                      <a:pt x="10" y="51"/>
                    </a:lnTo>
                    <a:lnTo>
                      <a:pt x="47" y="51"/>
                    </a:lnTo>
                    <a:lnTo>
                      <a:pt x="48" y="51"/>
                    </a:lnTo>
                    <a:lnTo>
                      <a:pt x="48" y="51"/>
                    </a:lnTo>
                    <a:lnTo>
                      <a:pt x="49" y="53"/>
                    </a:lnTo>
                    <a:lnTo>
                      <a:pt x="49" y="54"/>
                    </a:lnTo>
                    <a:lnTo>
                      <a:pt x="49" y="56"/>
                    </a:lnTo>
                    <a:lnTo>
                      <a:pt x="48" y="56"/>
                    </a:lnTo>
                    <a:lnTo>
                      <a:pt x="56" y="56"/>
                    </a:lnTo>
                    <a:lnTo>
                      <a:pt x="56" y="4"/>
                    </a:lnTo>
                    <a:lnTo>
                      <a:pt x="56" y="2"/>
                    </a:lnTo>
                    <a:lnTo>
                      <a:pt x="55" y="1"/>
                    </a:lnTo>
                    <a:lnTo>
                      <a:pt x="54" y="0"/>
                    </a:lnTo>
                    <a:lnTo>
                      <a:pt x="52" y="0"/>
                    </a:lnTo>
                    <a:lnTo>
                      <a:pt x="19" y="0"/>
                    </a:lnTo>
                    <a:lnTo>
                      <a:pt x="19" y="12"/>
                    </a:lnTo>
                    <a:lnTo>
                      <a:pt x="19" y="15"/>
                    </a:lnTo>
                    <a:lnTo>
                      <a:pt x="17" y="16"/>
                    </a:lnTo>
                    <a:lnTo>
                      <a:pt x="14" y="18"/>
                    </a:lnTo>
                    <a:lnTo>
                      <a:pt x="13" y="18"/>
                    </a:lnTo>
                    <a:lnTo>
                      <a:pt x="0" y="18"/>
                    </a:lnTo>
                    <a:lnTo>
                      <a:pt x="0" y="56"/>
                    </a:lnTo>
                    <a:lnTo>
                      <a:pt x="7" y="56"/>
                    </a:lnTo>
                    <a:lnTo>
                      <a:pt x="7" y="56"/>
                    </a:lnTo>
                    <a:close/>
                    <a:moveTo>
                      <a:pt x="24" y="19"/>
                    </a:moveTo>
                    <a:lnTo>
                      <a:pt x="24" y="18"/>
                    </a:lnTo>
                    <a:lnTo>
                      <a:pt x="24" y="18"/>
                    </a:lnTo>
                    <a:lnTo>
                      <a:pt x="27" y="16"/>
                    </a:lnTo>
                    <a:lnTo>
                      <a:pt x="47" y="16"/>
                    </a:lnTo>
                    <a:lnTo>
                      <a:pt x="48" y="16"/>
                    </a:lnTo>
                    <a:lnTo>
                      <a:pt x="48" y="18"/>
                    </a:lnTo>
                    <a:lnTo>
                      <a:pt x="49" y="18"/>
                    </a:lnTo>
                    <a:lnTo>
                      <a:pt x="49" y="19"/>
                    </a:lnTo>
                    <a:lnTo>
                      <a:pt x="49" y="21"/>
                    </a:lnTo>
                    <a:lnTo>
                      <a:pt x="48" y="22"/>
                    </a:lnTo>
                    <a:lnTo>
                      <a:pt x="48" y="22"/>
                    </a:lnTo>
                    <a:lnTo>
                      <a:pt x="47" y="22"/>
                    </a:lnTo>
                    <a:lnTo>
                      <a:pt x="27" y="22"/>
                    </a:lnTo>
                    <a:lnTo>
                      <a:pt x="26" y="22"/>
                    </a:lnTo>
                    <a:lnTo>
                      <a:pt x="24" y="22"/>
                    </a:lnTo>
                    <a:lnTo>
                      <a:pt x="24" y="21"/>
                    </a:lnTo>
                    <a:lnTo>
                      <a:pt x="24" y="19"/>
                    </a:lnTo>
                    <a:close/>
                    <a:moveTo>
                      <a:pt x="9" y="29"/>
                    </a:moveTo>
                    <a:lnTo>
                      <a:pt x="9" y="29"/>
                    </a:lnTo>
                    <a:lnTo>
                      <a:pt x="10" y="28"/>
                    </a:lnTo>
                    <a:lnTo>
                      <a:pt x="47" y="28"/>
                    </a:lnTo>
                    <a:lnTo>
                      <a:pt x="48" y="29"/>
                    </a:lnTo>
                    <a:lnTo>
                      <a:pt x="48" y="29"/>
                    </a:lnTo>
                    <a:lnTo>
                      <a:pt x="49" y="30"/>
                    </a:lnTo>
                    <a:lnTo>
                      <a:pt x="49" y="32"/>
                    </a:lnTo>
                    <a:lnTo>
                      <a:pt x="48" y="33"/>
                    </a:lnTo>
                    <a:lnTo>
                      <a:pt x="48" y="33"/>
                    </a:lnTo>
                    <a:lnTo>
                      <a:pt x="47" y="33"/>
                    </a:lnTo>
                    <a:lnTo>
                      <a:pt x="10" y="33"/>
                    </a:lnTo>
                    <a:lnTo>
                      <a:pt x="9" y="33"/>
                    </a:lnTo>
                    <a:lnTo>
                      <a:pt x="9" y="33"/>
                    </a:lnTo>
                    <a:lnTo>
                      <a:pt x="7" y="30"/>
                    </a:lnTo>
                    <a:lnTo>
                      <a:pt x="9" y="29"/>
                    </a:lnTo>
                    <a:close/>
                    <a:moveTo>
                      <a:pt x="9" y="40"/>
                    </a:moveTo>
                    <a:lnTo>
                      <a:pt x="9" y="40"/>
                    </a:lnTo>
                    <a:lnTo>
                      <a:pt x="10" y="40"/>
                    </a:lnTo>
                    <a:lnTo>
                      <a:pt x="47" y="40"/>
                    </a:lnTo>
                    <a:lnTo>
                      <a:pt x="48" y="40"/>
                    </a:lnTo>
                    <a:lnTo>
                      <a:pt x="48" y="40"/>
                    </a:lnTo>
                    <a:lnTo>
                      <a:pt x="49" y="42"/>
                    </a:lnTo>
                    <a:lnTo>
                      <a:pt x="49" y="43"/>
                    </a:lnTo>
                    <a:lnTo>
                      <a:pt x="48" y="44"/>
                    </a:lnTo>
                    <a:lnTo>
                      <a:pt x="48" y="44"/>
                    </a:lnTo>
                    <a:lnTo>
                      <a:pt x="47" y="46"/>
                    </a:lnTo>
                    <a:lnTo>
                      <a:pt x="10" y="46"/>
                    </a:lnTo>
                    <a:lnTo>
                      <a:pt x="9" y="44"/>
                    </a:lnTo>
                    <a:lnTo>
                      <a:pt x="9" y="44"/>
                    </a:lnTo>
                    <a:lnTo>
                      <a:pt x="7" y="43"/>
                    </a:lnTo>
                    <a:lnTo>
                      <a:pt x="9" y="4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4" name="Freeform 247"/>
              <p:cNvSpPr>
                <a:spLocks/>
              </p:cNvSpPr>
              <p:nvPr/>
            </p:nvSpPr>
            <p:spPr bwMode="auto">
              <a:xfrm>
                <a:off x="6118225" y="3211513"/>
                <a:ext cx="93663" cy="68263"/>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5" name="Freeform 248"/>
              <p:cNvSpPr>
                <a:spLocks/>
              </p:cNvSpPr>
              <p:nvPr/>
            </p:nvSpPr>
            <p:spPr bwMode="auto">
              <a:xfrm>
                <a:off x="5975350" y="3282950"/>
                <a:ext cx="66675" cy="7938"/>
              </a:xfrm>
              <a:custGeom>
                <a:avLst/>
                <a:gdLst>
                  <a:gd name="T0" fmla="*/ 2 w 42"/>
                  <a:gd name="T1" fmla="*/ 5 h 5"/>
                  <a:gd name="T2" fmla="*/ 3 w 42"/>
                  <a:gd name="T3" fmla="*/ 5 h 5"/>
                  <a:gd name="T4" fmla="*/ 40 w 42"/>
                  <a:gd name="T5" fmla="*/ 5 h 5"/>
                  <a:gd name="T6" fmla="*/ 41 w 42"/>
                  <a:gd name="T7" fmla="*/ 5 h 5"/>
                  <a:gd name="T8" fmla="*/ 41 w 42"/>
                  <a:gd name="T9" fmla="*/ 5 h 5"/>
                  <a:gd name="T10" fmla="*/ 42 w 42"/>
                  <a:gd name="T11" fmla="*/ 4 h 5"/>
                  <a:gd name="T12" fmla="*/ 42 w 42"/>
                  <a:gd name="T13" fmla="*/ 2 h 5"/>
                  <a:gd name="T14" fmla="*/ 41 w 42"/>
                  <a:gd name="T15" fmla="*/ 1 h 5"/>
                  <a:gd name="T16" fmla="*/ 41 w 42"/>
                  <a:gd name="T17" fmla="*/ 1 h 5"/>
                  <a:gd name="T18" fmla="*/ 40 w 42"/>
                  <a:gd name="T19" fmla="*/ 0 h 5"/>
                  <a:gd name="T20" fmla="*/ 3 w 42"/>
                  <a:gd name="T21" fmla="*/ 0 h 5"/>
                  <a:gd name="T22" fmla="*/ 2 w 42"/>
                  <a:gd name="T23" fmla="*/ 1 h 5"/>
                  <a:gd name="T24" fmla="*/ 2 w 42"/>
                  <a:gd name="T25" fmla="*/ 1 h 5"/>
                  <a:gd name="T26" fmla="*/ 0 w 42"/>
                  <a:gd name="T27" fmla="*/ 2 h 5"/>
                  <a:gd name="T28" fmla="*/ 2 w 42"/>
                  <a:gd name="T29" fmla="*/ 5 h 5"/>
                  <a:gd name="T30" fmla="*/ 2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2" y="5"/>
                    </a:moveTo>
                    <a:lnTo>
                      <a:pt x="3" y="5"/>
                    </a:lnTo>
                    <a:lnTo>
                      <a:pt x="40" y="5"/>
                    </a:lnTo>
                    <a:lnTo>
                      <a:pt x="41" y="5"/>
                    </a:lnTo>
                    <a:lnTo>
                      <a:pt x="41" y="5"/>
                    </a:lnTo>
                    <a:lnTo>
                      <a:pt x="42" y="4"/>
                    </a:lnTo>
                    <a:lnTo>
                      <a:pt x="42" y="2"/>
                    </a:lnTo>
                    <a:lnTo>
                      <a:pt x="41" y="1"/>
                    </a:lnTo>
                    <a:lnTo>
                      <a:pt x="41" y="1"/>
                    </a:lnTo>
                    <a:lnTo>
                      <a:pt x="40" y="0"/>
                    </a:lnTo>
                    <a:lnTo>
                      <a:pt x="3" y="0"/>
                    </a:lnTo>
                    <a:lnTo>
                      <a:pt x="2" y="1"/>
                    </a:lnTo>
                    <a:lnTo>
                      <a:pt x="2" y="1"/>
                    </a:lnTo>
                    <a:lnTo>
                      <a:pt x="0" y="2"/>
                    </a:lnTo>
                    <a:lnTo>
                      <a:pt x="2" y="5"/>
                    </a:lnTo>
                    <a:lnTo>
                      <a:pt x="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6" name="Freeform 249"/>
              <p:cNvSpPr>
                <a:spLocks/>
              </p:cNvSpPr>
              <p:nvPr/>
            </p:nvSpPr>
            <p:spPr bwMode="auto">
              <a:xfrm>
                <a:off x="6002338" y="3263900"/>
                <a:ext cx="39688" cy="9525"/>
              </a:xfrm>
              <a:custGeom>
                <a:avLst/>
                <a:gdLst>
                  <a:gd name="T0" fmla="*/ 2 w 25"/>
                  <a:gd name="T1" fmla="*/ 6 h 6"/>
                  <a:gd name="T2" fmla="*/ 3 w 25"/>
                  <a:gd name="T3" fmla="*/ 6 h 6"/>
                  <a:gd name="T4" fmla="*/ 23 w 25"/>
                  <a:gd name="T5" fmla="*/ 6 h 6"/>
                  <a:gd name="T6" fmla="*/ 24 w 25"/>
                  <a:gd name="T7" fmla="*/ 6 h 6"/>
                  <a:gd name="T8" fmla="*/ 24 w 25"/>
                  <a:gd name="T9" fmla="*/ 6 h 6"/>
                  <a:gd name="T10" fmla="*/ 25 w 25"/>
                  <a:gd name="T11" fmla="*/ 5 h 6"/>
                  <a:gd name="T12" fmla="*/ 25 w 25"/>
                  <a:gd name="T13" fmla="*/ 3 h 6"/>
                  <a:gd name="T14" fmla="*/ 25 w 25"/>
                  <a:gd name="T15" fmla="*/ 2 h 6"/>
                  <a:gd name="T16" fmla="*/ 24 w 25"/>
                  <a:gd name="T17" fmla="*/ 2 h 6"/>
                  <a:gd name="T18" fmla="*/ 24 w 25"/>
                  <a:gd name="T19" fmla="*/ 0 h 6"/>
                  <a:gd name="T20" fmla="*/ 23 w 25"/>
                  <a:gd name="T21" fmla="*/ 0 h 6"/>
                  <a:gd name="T22" fmla="*/ 3 w 25"/>
                  <a:gd name="T23" fmla="*/ 0 h 6"/>
                  <a:gd name="T24" fmla="*/ 0 w 25"/>
                  <a:gd name="T25" fmla="*/ 2 h 6"/>
                  <a:gd name="T26" fmla="*/ 0 w 25"/>
                  <a:gd name="T27" fmla="*/ 2 h 6"/>
                  <a:gd name="T28" fmla="*/ 0 w 25"/>
                  <a:gd name="T29" fmla="*/ 3 h 6"/>
                  <a:gd name="T30" fmla="*/ 0 w 25"/>
                  <a:gd name="T31" fmla="*/ 5 h 6"/>
                  <a:gd name="T32" fmla="*/ 0 w 25"/>
                  <a:gd name="T33" fmla="*/ 6 h 6"/>
                  <a:gd name="T34" fmla="*/ 2 w 25"/>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6">
                    <a:moveTo>
                      <a:pt x="2" y="6"/>
                    </a:moveTo>
                    <a:lnTo>
                      <a:pt x="3" y="6"/>
                    </a:lnTo>
                    <a:lnTo>
                      <a:pt x="23" y="6"/>
                    </a:lnTo>
                    <a:lnTo>
                      <a:pt x="24" y="6"/>
                    </a:lnTo>
                    <a:lnTo>
                      <a:pt x="24" y="6"/>
                    </a:lnTo>
                    <a:lnTo>
                      <a:pt x="25" y="5"/>
                    </a:lnTo>
                    <a:lnTo>
                      <a:pt x="25" y="3"/>
                    </a:lnTo>
                    <a:lnTo>
                      <a:pt x="25" y="2"/>
                    </a:lnTo>
                    <a:lnTo>
                      <a:pt x="24" y="2"/>
                    </a:lnTo>
                    <a:lnTo>
                      <a:pt x="24" y="0"/>
                    </a:lnTo>
                    <a:lnTo>
                      <a:pt x="23" y="0"/>
                    </a:lnTo>
                    <a:lnTo>
                      <a:pt x="3" y="0"/>
                    </a:lnTo>
                    <a:lnTo>
                      <a:pt x="0" y="2"/>
                    </a:lnTo>
                    <a:lnTo>
                      <a:pt x="0" y="2"/>
                    </a:lnTo>
                    <a:lnTo>
                      <a:pt x="0" y="3"/>
                    </a:lnTo>
                    <a:lnTo>
                      <a:pt x="0" y="5"/>
                    </a:lnTo>
                    <a:lnTo>
                      <a:pt x="0" y="6"/>
                    </a:lnTo>
                    <a:lnTo>
                      <a:pt x="2"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7" name="Freeform 250"/>
              <p:cNvSpPr>
                <a:spLocks/>
              </p:cNvSpPr>
              <p:nvPr/>
            </p:nvSpPr>
            <p:spPr bwMode="auto">
              <a:xfrm>
                <a:off x="5975350" y="3302000"/>
                <a:ext cx="66675" cy="9525"/>
              </a:xfrm>
              <a:custGeom>
                <a:avLst/>
                <a:gdLst>
                  <a:gd name="T0" fmla="*/ 2 w 42"/>
                  <a:gd name="T1" fmla="*/ 4 h 6"/>
                  <a:gd name="T2" fmla="*/ 3 w 42"/>
                  <a:gd name="T3" fmla="*/ 6 h 6"/>
                  <a:gd name="T4" fmla="*/ 40 w 42"/>
                  <a:gd name="T5" fmla="*/ 6 h 6"/>
                  <a:gd name="T6" fmla="*/ 41 w 42"/>
                  <a:gd name="T7" fmla="*/ 4 h 6"/>
                  <a:gd name="T8" fmla="*/ 41 w 42"/>
                  <a:gd name="T9" fmla="*/ 4 h 6"/>
                  <a:gd name="T10" fmla="*/ 42 w 42"/>
                  <a:gd name="T11" fmla="*/ 3 h 6"/>
                  <a:gd name="T12" fmla="*/ 42 w 42"/>
                  <a:gd name="T13" fmla="*/ 2 h 6"/>
                  <a:gd name="T14" fmla="*/ 41 w 42"/>
                  <a:gd name="T15" fmla="*/ 0 h 6"/>
                  <a:gd name="T16" fmla="*/ 41 w 42"/>
                  <a:gd name="T17" fmla="*/ 0 h 6"/>
                  <a:gd name="T18" fmla="*/ 40 w 42"/>
                  <a:gd name="T19" fmla="*/ 0 h 6"/>
                  <a:gd name="T20" fmla="*/ 3 w 42"/>
                  <a:gd name="T21" fmla="*/ 0 h 6"/>
                  <a:gd name="T22" fmla="*/ 2 w 42"/>
                  <a:gd name="T23" fmla="*/ 0 h 6"/>
                  <a:gd name="T24" fmla="*/ 2 w 42"/>
                  <a:gd name="T25" fmla="*/ 0 h 6"/>
                  <a:gd name="T26" fmla="*/ 0 w 42"/>
                  <a:gd name="T27" fmla="*/ 3 h 6"/>
                  <a:gd name="T28" fmla="*/ 2 w 42"/>
                  <a:gd name="T29" fmla="*/ 4 h 6"/>
                  <a:gd name="T30" fmla="*/ 2 w 42"/>
                  <a:gd name="T3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2" y="4"/>
                    </a:moveTo>
                    <a:lnTo>
                      <a:pt x="3" y="6"/>
                    </a:lnTo>
                    <a:lnTo>
                      <a:pt x="40" y="6"/>
                    </a:lnTo>
                    <a:lnTo>
                      <a:pt x="41" y="4"/>
                    </a:lnTo>
                    <a:lnTo>
                      <a:pt x="41" y="4"/>
                    </a:lnTo>
                    <a:lnTo>
                      <a:pt x="42" y="3"/>
                    </a:lnTo>
                    <a:lnTo>
                      <a:pt x="42" y="2"/>
                    </a:lnTo>
                    <a:lnTo>
                      <a:pt x="41" y="0"/>
                    </a:lnTo>
                    <a:lnTo>
                      <a:pt x="41" y="0"/>
                    </a:lnTo>
                    <a:lnTo>
                      <a:pt x="40" y="0"/>
                    </a:lnTo>
                    <a:lnTo>
                      <a:pt x="3" y="0"/>
                    </a:lnTo>
                    <a:lnTo>
                      <a:pt x="2" y="0"/>
                    </a:lnTo>
                    <a:lnTo>
                      <a:pt x="2" y="0"/>
                    </a:lnTo>
                    <a:lnTo>
                      <a:pt x="0" y="3"/>
                    </a:lnTo>
                    <a:lnTo>
                      <a:pt x="2" y="4"/>
                    </a:lnTo>
                    <a:lnTo>
                      <a:pt x="2"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8" name="Freeform 251"/>
              <p:cNvSpPr>
                <a:spLocks/>
              </p:cNvSpPr>
              <p:nvPr/>
            </p:nvSpPr>
            <p:spPr bwMode="auto">
              <a:xfrm>
                <a:off x="5975350" y="3327400"/>
                <a:ext cx="65088" cy="1588"/>
              </a:xfrm>
              <a:custGeom>
                <a:avLst/>
                <a:gdLst>
                  <a:gd name="T0" fmla="*/ 2 w 41"/>
                  <a:gd name="T1" fmla="*/ 0 h 1"/>
                  <a:gd name="T2" fmla="*/ 2 w 41"/>
                  <a:gd name="T3" fmla="*/ 1 h 1"/>
                  <a:gd name="T4" fmla="*/ 3 w 41"/>
                  <a:gd name="T5" fmla="*/ 1 h 1"/>
                  <a:gd name="T6" fmla="*/ 40 w 41"/>
                  <a:gd name="T7" fmla="*/ 1 h 1"/>
                  <a:gd name="T8" fmla="*/ 41 w 41"/>
                  <a:gd name="T9" fmla="*/ 1 h 1"/>
                  <a:gd name="T10" fmla="*/ 41 w 41"/>
                  <a:gd name="T11" fmla="*/ 0 h 1"/>
                  <a:gd name="T12" fmla="*/ 41 w 41"/>
                  <a:gd name="T13" fmla="*/ 0 h 1"/>
                  <a:gd name="T14" fmla="*/ 0 w 41"/>
                  <a:gd name="T15" fmla="*/ 0 h 1"/>
                  <a:gd name="T16" fmla="*/ 2 w 4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
                    <a:moveTo>
                      <a:pt x="2" y="0"/>
                    </a:moveTo>
                    <a:lnTo>
                      <a:pt x="2" y="1"/>
                    </a:lnTo>
                    <a:lnTo>
                      <a:pt x="3" y="1"/>
                    </a:lnTo>
                    <a:lnTo>
                      <a:pt x="40" y="1"/>
                    </a:lnTo>
                    <a:lnTo>
                      <a:pt x="41" y="1"/>
                    </a:lnTo>
                    <a:lnTo>
                      <a:pt x="41" y="0"/>
                    </a:lnTo>
                    <a:lnTo>
                      <a:pt x="41" y="0"/>
                    </a:lnTo>
                    <a:lnTo>
                      <a:pt x="0" y="0"/>
                    </a:lnTo>
                    <a:lnTo>
                      <a:pt x="2"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9" name="Freeform 252"/>
              <p:cNvSpPr>
                <a:spLocks/>
              </p:cNvSpPr>
              <p:nvPr/>
            </p:nvSpPr>
            <p:spPr bwMode="auto">
              <a:xfrm>
                <a:off x="5975350" y="3319463"/>
                <a:ext cx="66675" cy="7938"/>
              </a:xfrm>
              <a:custGeom>
                <a:avLst/>
                <a:gdLst>
                  <a:gd name="T0" fmla="*/ 42 w 42"/>
                  <a:gd name="T1" fmla="*/ 3 h 5"/>
                  <a:gd name="T2" fmla="*/ 42 w 42"/>
                  <a:gd name="T3" fmla="*/ 2 h 5"/>
                  <a:gd name="T4" fmla="*/ 41 w 42"/>
                  <a:gd name="T5" fmla="*/ 0 h 5"/>
                  <a:gd name="T6" fmla="*/ 41 w 42"/>
                  <a:gd name="T7" fmla="*/ 0 h 5"/>
                  <a:gd name="T8" fmla="*/ 40 w 42"/>
                  <a:gd name="T9" fmla="*/ 0 h 5"/>
                  <a:gd name="T10" fmla="*/ 3 w 42"/>
                  <a:gd name="T11" fmla="*/ 0 h 5"/>
                  <a:gd name="T12" fmla="*/ 2 w 42"/>
                  <a:gd name="T13" fmla="*/ 0 h 5"/>
                  <a:gd name="T14" fmla="*/ 2 w 42"/>
                  <a:gd name="T15" fmla="*/ 0 h 5"/>
                  <a:gd name="T16" fmla="*/ 0 w 42"/>
                  <a:gd name="T17" fmla="*/ 3 h 5"/>
                  <a:gd name="T18" fmla="*/ 0 w 42"/>
                  <a:gd name="T19" fmla="*/ 5 h 5"/>
                  <a:gd name="T20" fmla="*/ 0 w 42"/>
                  <a:gd name="T21" fmla="*/ 5 h 5"/>
                  <a:gd name="T22" fmla="*/ 41 w 42"/>
                  <a:gd name="T23" fmla="*/ 5 h 5"/>
                  <a:gd name="T24" fmla="*/ 42 w 42"/>
                  <a:gd name="T25" fmla="*/ 5 h 5"/>
                  <a:gd name="T26" fmla="*/ 42 w 42"/>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
                    <a:moveTo>
                      <a:pt x="42" y="3"/>
                    </a:moveTo>
                    <a:lnTo>
                      <a:pt x="42" y="2"/>
                    </a:lnTo>
                    <a:lnTo>
                      <a:pt x="41" y="0"/>
                    </a:lnTo>
                    <a:lnTo>
                      <a:pt x="41" y="0"/>
                    </a:lnTo>
                    <a:lnTo>
                      <a:pt x="40" y="0"/>
                    </a:lnTo>
                    <a:lnTo>
                      <a:pt x="3" y="0"/>
                    </a:lnTo>
                    <a:lnTo>
                      <a:pt x="2" y="0"/>
                    </a:lnTo>
                    <a:lnTo>
                      <a:pt x="2" y="0"/>
                    </a:lnTo>
                    <a:lnTo>
                      <a:pt x="0" y="3"/>
                    </a:lnTo>
                    <a:lnTo>
                      <a:pt x="0" y="5"/>
                    </a:lnTo>
                    <a:lnTo>
                      <a:pt x="0" y="5"/>
                    </a:lnTo>
                    <a:lnTo>
                      <a:pt x="41" y="5"/>
                    </a:lnTo>
                    <a:lnTo>
                      <a:pt x="42" y="5"/>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0" name="Freeform 253"/>
              <p:cNvSpPr>
                <a:spLocks/>
              </p:cNvSpPr>
              <p:nvPr/>
            </p:nvSpPr>
            <p:spPr bwMode="auto">
              <a:xfrm>
                <a:off x="5956300" y="3228975"/>
                <a:ext cx="106363" cy="98425"/>
              </a:xfrm>
              <a:custGeom>
                <a:avLst/>
                <a:gdLst>
                  <a:gd name="T0" fmla="*/ 66 w 67"/>
                  <a:gd name="T1" fmla="*/ 4 h 62"/>
                  <a:gd name="T2" fmla="*/ 64 w 67"/>
                  <a:gd name="T3" fmla="*/ 3 h 62"/>
                  <a:gd name="T4" fmla="*/ 63 w 67"/>
                  <a:gd name="T5" fmla="*/ 1 h 62"/>
                  <a:gd name="T6" fmla="*/ 60 w 67"/>
                  <a:gd name="T7" fmla="*/ 0 h 62"/>
                  <a:gd name="T8" fmla="*/ 21 w 67"/>
                  <a:gd name="T9" fmla="*/ 0 h 62"/>
                  <a:gd name="T10" fmla="*/ 0 w 67"/>
                  <a:gd name="T11" fmla="*/ 21 h 62"/>
                  <a:gd name="T12" fmla="*/ 0 w 67"/>
                  <a:gd name="T13" fmla="*/ 62 h 62"/>
                  <a:gd name="T14" fmla="*/ 5 w 67"/>
                  <a:gd name="T15" fmla="*/ 62 h 62"/>
                  <a:gd name="T16" fmla="*/ 5 w 67"/>
                  <a:gd name="T17" fmla="*/ 24 h 62"/>
                  <a:gd name="T18" fmla="*/ 18 w 67"/>
                  <a:gd name="T19" fmla="*/ 24 h 62"/>
                  <a:gd name="T20" fmla="*/ 19 w 67"/>
                  <a:gd name="T21" fmla="*/ 24 h 62"/>
                  <a:gd name="T22" fmla="*/ 22 w 67"/>
                  <a:gd name="T23" fmla="*/ 22 h 62"/>
                  <a:gd name="T24" fmla="*/ 24 w 67"/>
                  <a:gd name="T25" fmla="*/ 21 h 62"/>
                  <a:gd name="T26" fmla="*/ 24 w 67"/>
                  <a:gd name="T27" fmla="*/ 18 h 62"/>
                  <a:gd name="T28" fmla="*/ 24 w 67"/>
                  <a:gd name="T29" fmla="*/ 6 h 62"/>
                  <a:gd name="T30" fmla="*/ 57 w 67"/>
                  <a:gd name="T31" fmla="*/ 6 h 62"/>
                  <a:gd name="T32" fmla="*/ 59 w 67"/>
                  <a:gd name="T33" fmla="*/ 6 h 62"/>
                  <a:gd name="T34" fmla="*/ 60 w 67"/>
                  <a:gd name="T35" fmla="*/ 7 h 62"/>
                  <a:gd name="T36" fmla="*/ 61 w 67"/>
                  <a:gd name="T37" fmla="*/ 8 h 62"/>
                  <a:gd name="T38" fmla="*/ 61 w 67"/>
                  <a:gd name="T39" fmla="*/ 10 h 62"/>
                  <a:gd name="T40" fmla="*/ 61 w 67"/>
                  <a:gd name="T41" fmla="*/ 62 h 62"/>
                  <a:gd name="T42" fmla="*/ 67 w 67"/>
                  <a:gd name="T43" fmla="*/ 62 h 62"/>
                  <a:gd name="T44" fmla="*/ 67 w 67"/>
                  <a:gd name="T45" fmla="*/ 7 h 62"/>
                  <a:gd name="T46" fmla="*/ 66 w 67"/>
                  <a:gd name="T4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4"/>
                    </a:moveTo>
                    <a:lnTo>
                      <a:pt x="64" y="3"/>
                    </a:lnTo>
                    <a:lnTo>
                      <a:pt x="63" y="1"/>
                    </a:lnTo>
                    <a:lnTo>
                      <a:pt x="60" y="0"/>
                    </a:lnTo>
                    <a:lnTo>
                      <a:pt x="21" y="0"/>
                    </a:lnTo>
                    <a:lnTo>
                      <a:pt x="0" y="21"/>
                    </a:lnTo>
                    <a:lnTo>
                      <a:pt x="0" y="62"/>
                    </a:lnTo>
                    <a:lnTo>
                      <a:pt x="5" y="62"/>
                    </a:lnTo>
                    <a:lnTo>
                      <a:pt x="5" y="24"/>
                    </a:lnTo>
                    <a:lnTo>
                      <a:pt x="18" y="24"/>
                    </a:lnTo>
                    <a:lnTo>
                      <a:pt x="19" y="24"/>
                    </a:lnTo>
                    <a:lnTo>
                      <a:pt x="22" y="22"/>
                    </a:lnTo>
                    <a:lnTo>
                      <a:pt x="24" y="21"/>
                    </a:lnTo>
                    <a:lnTo>
                      <a:pt x="24" y="18"/>
                    </a:lnTo>
                    <a:lnTo>
                      <a:pt x="24" y="6"/>
                    </a:lnTo>
                    <a:lnTo>
                      <a:pt x="57" y="6"/>
                    </a:lnTo>
                    <a:lnTo>
                      <a:pt x="59" y="6"/>
                    </a:lnTo>
                    <a:lnTo>
                      <a:pt x="60" y="7"/>
                    </a:lnTo>
                    <a:lnTo>
                      <a:pt x="61" y="8"/>
                    </a:lnTo>
                    <a:lnTo>
                      <a:pt x="61" y="10"/>
                    </a:lnTo>
                    <a:lnTo>
                      <a:pt x="61" y="62"/>
                    </a:lnTo>
                    <a:lnTo>
                      <a:pt x="67" y="62"/>
                    </a:lnTo>
                    <a:lnTo>
                      <a:pt x="67" y="7"/>
                    </a:lnTo>
                    <a:lnTo>
                      <a:pt x="66"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1" name="Rectangle 254"/>
              <p:cNvSpPr>
                <a:spLocks noChangeArrowheads="1"/>
              </p:cNvSpPr>
              <p:nvPr/>
            </p:nvSpPr>
            <p:spPr bwMode="auto">
              <a:xfrm>
                <a:off x="6005513" y="3644900"/>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2" name="Rectangle 255"/>
              <p:cNvSpPr>
                <a:spLocks noChangeArrowheads="1"/>
              </p:cNvSpPr>
              <p:nvPr/>
            </p:nvSpPr>
            <p:spPr bwMode="auto">
              <a:xfrm>
                <a:off x="6051550" y="4041775"/>
                <a:ext cx="22225" cy="809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3" name="Freeform 256"/>
              <p:cNvSpPr>
                <a:spLocks/>
              </p:cNvSpPr>
              <p:nvPr/>
            </p:nvSpPr>
            <p:spPr bwMode="auto">
              <a:xfrm>
                <a:off x="5972175" y="4056063"/>
                <a:ext cx="22225" cy="66675"/>
              </a:xfrm>
              <a:custGeom>
                <a:avLst/>
                <a:gdLst>
                  <a:gd name="T0" fmla="*/ 0 w 14"/>
                  <a:gd name="T1" fmla="*/ 0 h 42"/>
                  <a:gd name="T2" fmla="*/ 0 w 14"/>
                  <a:gd name="T3" fmla="*/ 8 h 42"/>
                  <a:gd name="T4" fmla="*/ 0 w 14"/>
                  <a:gd name="T5" fmla="*/ 42 h 42"/>
                  <a:gd name="T6" fmla="*/ 14 w 14"/>
                  <a:gd name="T7" fmla="*/ 42 h 42"/>
                  <a:gd name="T8" fmla="*/ 14 w 14"/>
                  <a:gd name="T9" fmla="*/ 1 h 42"/>
                  <a:gd name="T10" fmla="*/ 14 w 14"/>
                  <a:gd name="T11" fmla="*/ 0 h 42"/>
                  <a:gd name="T12" fmla="*/ 0 w 14"/>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4" h="42">
                    <a:moveTo>
                      <a:pt x="0" y="0"/>
                    </a:moveTo>
                    <a:lnTo>
                      <a:pt x="0" y="8"/>
                    </a:lnTo>
                    <a:lnTo>
                      <a:pt x="0" y="42"/>
                    </a:lnTo>
                    <a:lnTo>
                      <a:pt x="14" y="42"/>
                    </a:lnTo>
                    <a:lnTo>
                      <a:pt x="14" y="1"/>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4" name="Freeform 257"/>
              <p:cNvSpPr>
                <a:spLocks/>
              </p:cNvSpPr>
              <p:nvPr/>
            </p:nvSpPr>
            <p:spPr bwMode="auto">
              <a:xfrm>
                <a:off x="5997575" y="3992563"/>
                <a:ext cx="22225" cy="130175"/>
              </a:xfrm>
              <a:custGeom>
                <a:avLst/>
                <a:gdLst>
                  <a:gd name="T0" fmla="*/ 0 w 14"/>
                  <a:gd name="T1" fmla="*/ 0 h 82"/>
                  <a:gd name="T2" fmla="*/ 0 w 14"/>
                  <a:gd name="T3" fmla="*/ 41 h 82"/>
                  <a:gd name="T4" fmla="*/ 0 w 14"/>
                  <a:gd name="T5" fmla="*/ 82 h 82"/>
                  <a:gd name="T6" fmla="*/ 14 w 14"/>
                  <a:gd name="T7" fmla="*/ 82 h 82"/>
                  <a:gd name="T8" fmla="*/ 14 w 14"/>
                  <a:gd name="T9" fmla="*/ 34 h 82"/>
                  <a:gd name="T10" fmla="*/ 14 w 14"/>
                  <a:gd name="T11" fmla="*/ 0 h 82"/>
                  <a:gd name="T12" fmla="*/ 0 w 1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4" h="82">
                    <a:moveTo>
                      <a:pt x="0" y="0"/>
                    </a:moveTo>
                    <a:lnTo>
                      <a:pt x="0" y="41"/>
                    </a:lnTo>
                    <a:lnTo>
                      <a:pt x="0" y="82"/>
                    </a:lnTo>
                    <a:lnTo>
                      <a:pt x="14" y="82"/>
                    </a:lnTo>
                    <a:lnTo>
                      <a:pt x="14" y="34"/>
                    </a:lnTo>
                    <a:lnTo>
                      <a:pt x="14" y="0"/>
                    </a:lnTo>
                    <a:lnTo>
                      <a:pt x="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5" name="Freeform 258"/>
              <p:cNvSpPr>
                <a:spLocks/>
              </p:cNvSpPr>
              <p:nvPr/>
            </p:nvSpPr>
            <p:spPr bwMode="auto">
              <a:xfrm>
                <a:off x="6024563" y="3935413"/>
                <a:ext cx="22225" cy="187325"/>
              </a:xfrm>
              <a:custGeom>
                <a:avLst/>
                <a:gdLst>
                  <a:gd name="T0" fmla="*/ 0 w 14"/>
                  <a:gd name="T1" fmla="*/ 0 h 118"/>
                  <a:gd name="T2" fmla="*/ 0 w 14"/>
                  <a:gd name="T3" fmla="*/ 69 h 118"/>
                  <a:gd name="T4" fmla="*/ 0 w 14"/>
                  <a:gd name="T5" fmla="*/ 118 h 118"/>
                  <a:gd name="T6" fmla="*/ 14 w 14"/>
                  <a:gd name="T7" fmla="*/ 118 h 118"/>
                  <a:gd name="T8" fmla="*/ 14 w 14"/>
                  <a:gd name="T9" fmla="*/ 63 h 118"/>
                  <a:gd name="T10" fmla="*/ 14 w 14"/>
                  <a:gd name="T11" fmla="*/ 0 h 118"/>
                  <a:gd name="T12" fmla="*/ 0 w 14"/>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14" h="118">
                    <a:moveTo>
                      <a:pt x="0" y="0"/>
                    </a:moveTo>
                    <a:lnTo>
                      <a:pt x="0" y="69"/>
                    </a:lnTo>
                    <a:lnTo>
                      <a:pt x="0" y="118"/>
                    </a:lnTo>
                    <a:lnTo>
                      <a:pt x="14" y="118"/>
                    </a:lnTo>
                    <a:lnTo>
                      <a:pt x="14" y="63"/>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6" name="Freeform 259"/>
              <p:cNvSpPr>
                <a:spLocks/>
              </p:cNvSpPr>
              <p:nvPr/>
            </p:nvSpPr>
            <p:spPr bwMode="auto">
              <a:xfrm>
                <a:off x="6080125" y="3995738"/>
                <a:ext cx="22225" cy="127000"/>
              </a:xfrm>
              <a:custGeom>
                <a:avLst/>
                <a:gdLst>
                  <a:gd name="T0" fmla="*/ 0 w 14"/>
                  <a:gd name="T1" fmla="*/ 0 h 80"/>
                  <a:gd name="T2" fmla="*/ 0 w 14"/>
                  <a:gd name="T3" fmla="*/ 15 h 80"/>
                  <a:gd name="T4" fmla="*/ 0 w 14"/>
                  <a:gd name="T5" fmla="*/ 80 h 80"/>
                  <a:gd name="T6" fmla="*/ 14 w 14"/>
                  <a:gd name="T7" fmla="*/ 80 h 80"/>
                  <a:gd name="T8" fmla="*/ 14 w 14"/>
                  <a:gd name="T9" fmla="*/ 10 h 80"/>
                  <a:gd name="T10" fmla="*/ 14 w 14"/>
                  <a:gd name="T11" fmla="*/ 0 h 80"/>
                  <a:gd name="T12" fmla="*/ 0 w 1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4" h="80">
                    <a:moveTo>
                      <a:pt x="0" y="0"/>
                    </a:moveTo>
                    <a:lnTo>
                      <a:pt x="0" y="15"/>
                    </a:lnTo>
                    <a:lnTo>
                      <a:pt x="0" y="80"/>
                    </a:lnTo>
                    <a:lnTo>
                      <a:pt x="14" y="80"/>
                    </a:lnTo>
                    <a:lnTo>
                      <a:pt x="14" y="10"/>
                    </a:lnTo>
                    <a:lnTo>
                      <a:pt x="14"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7" name="Freeform 260"/>
              <p:cNvSpPr>
                <a:spLocks/>
              </p:cNvSpPr>
              <p:nvPr/>
            </p:nvSpPr>
            <p:spPr bwMode="auto">
              <a:xfrm>
                <a:off x="5916613" y="4057650"/>
                <a:ext cx="22225" cy="65088"/>
              </a:xfrm>
              <a:custGeom>
                <a:avLst/>
                <a:gdLst>
                  <a:gd name="T0" fmla="*/ 0 w 14"/>
                  <a:gd name="T1" fmla="*/ 0 h 41"/>
                  <a:gd name="T2" fmla="*/ 0 w 14"/>
                  <a:gd name="T3" fmla="*/ 22 h 41"/>
                  <a:gd name="T4" fmla="*/ 0 w 14"/>
                  <a:gd name="T5" fmla="*/ 41 h 41"/>
                  <a:gd name="T6" fmla="*/ 14 w 14"/>
                  <a:gd name="T7" fmla="*/ 41 h 41"/>
                  <a:gd name="T8" fmla="*/ 14 w 14"/>
                  <a:gd name="T9" fmla="*/ 15 h 41"/>
                  <a:gd name="T10" fmla="*/ 14 w 14"/>
                  <a:gd name="T11" fmla="*/ 0 h 41"/>
                  <a:gd name="T12" fmla="*/ 0 w 14"/>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4" h="41">
                    <a:moveTo>
                      <a:pt x="0" y="0"/>
                    </a:moveTo>
                    <a:lnTo>
                      <a:pt x="0" y="22"/>
                    </a:lnTo>
                    <a:lnTo>
                      <a:pt x="0" y="41"/>
                    </a:lnTo>
                    <a:lnTo>
                      <a:pt x="14" y="41"/>
                    </a:lnTo>
                    <a:lnTo>
                      <a:pt x="14" y="15"/>
                    </a:lnTo>
                    <a:lnTo>
                      <a:pt x="14" y="0"/>
                    </a:lnTo>
                    <a:lnTo>
                      <a:pt x="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8" name="Freeform 261"/>
              <p:cNvSpPr>
                <a:spLocks/>
              </p:cNvSpPr>
              <p:nvPr/>
            </p:nvSpPr>
            <p:spPr bwMode="auto">
              <a:xfrm>
                <a:off x="5942013" y="3986213"/>
                <a:ext cx="22225" cy="136525"/>
              </a:xfrm>
              <a:custGeom>
                <a:avLst/>
                <a:gdLst>
                  <a:gd name="T0" fmla="*/ 0 w 14"/>
                  <a:gd name="T1" fmla="*/ 0 h 86"/>
                  <a:gd name="T2" fmla="*/ 0 w 14"/>
                  <a:gd name="T3" fmla="*/ 65 h 86"/>
                  <a:gd name="T4" fmla="*/ 0 w 14"/>
                  <a:gd name="T5" fmla="*/ 86 h 86"/>
                  <a:gd name="T6" fmla="*/ 14 w 14"/>
                  <a:gd name="T7" fmla="*/ 86 h 86"/>
                  <a:gd name="T8" fmla="*/ 14 w 14"/>
                  <a:gd name="T9" fmla="*/ 59 h 86"/>
                  <a:gd name="T10" fmla="*/ 14 w 14"/>
                  <a:gd name="T11" fmla="*/ 0 h 86"/>
                  <a:gd name="T12" fmla="*/ 0 w 14"/>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4" h="86">
                    <a:moveTo>
                      <a:pt x="0" y="0"/>
                    </a:moveTo>
                    <a:lnTo>
                      <a:pt x="0" y="65"/>
                    </a:lnTo>
                    <a:lnTo>
                      <a:pt x="0" y="86"/>
                    </a:lnTo>
                    <a:lnTo>
                      <a:pt x="14" y="86"/>
                    </a:lnTo>
                    <a:lnTo>
                      <a:pt x="14" y="59"/>
                    </a:lnTo>
                    <a:lnTo>
                      <a:pt x="14"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9" name="Freeform 262"/>
              <p:cNvSpPr>
                <a:spLocks/>
              </p:cNvSpPr>
              <p:nvPr/>
            </p:nvSpPr>
            <p:spPr bwMode="auto">
              <a:xfrm>
                <a:off x="6164263" y="3856038"/>
                <a:ext cx="60325" cy="52388"/>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1"/>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263"/>
              <p:cNvSpPr>
                <a:spLocks/>
              </p:cNvSpPr>
              <p:nvPr/>
            </p:nvSpPr>
            <p:spPr bwMode="auto">
              <a:xfrm>
                <a:off x="6189663" y="3868738"/>
                <a:ext cx="49213" cy="39688"/>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6"/>
                      <a:pt x="19" y="3"/>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1" name="Freeform 264"/>
              <p:cNvSpPr>
                <a:spLocks/>
              </p:cNvSpPr>
              <p:nvPr/>
            </p:nvSpPr>
            <p:spPr bwMode="auto">
              <a:xfrm>
                <a:off x="6135688" y="3859213"/>
                <a:ext cx="53975" cy="87313"/>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3"/>
                      <a:pt x="0" y="22"/>
                    </a:cubicBezTo>
                    <a:cubicBezTo>
                      <a:pt x="0" y="29"/>
                      <a:pt x="2" y="35"/>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2" name="Freeform 265"/>
              <p:cNvSpPr>
                <a:spLocks/>
              </p:cNvSpPr>
              <p:nvPr/>
            </p:nvSpPr>
            <p:spPr bwMode="auto">
              <a:xfrm>
                <a:off x="6189663" y="3889375"/>
                <a:ext cx="52388" cy="19050"/>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6"/>
                      <a:pt x="23" y="3"/>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3" name="Freeform 266"/>
              <p:cNvSpPr>
                <a:spLocks/>
              </p:cNvSpPr>
              <p:nvPr/>
            </p:nvSpPr>
            <p:spPr bwMode="auto">
              <a:xfrm>
                <a:off x="6149975" y="3908425"/>
                <a:ext cx="39688" cy="49213"/>
              </a:xfrm>
              <a:custGeom>
                <a:avLst/>
                <a:gdLst>
                  <a:gd name="T0" fmla="*/ 0 w 18"/>
                  <a:gd name="T1" fmla="*/ 17 h 22"/>
                  <a:gd name="T2" fmla="*/ 7 w 18"/>
                  <a:gd name="T3" fmla="*/ 22 h 22"/>
                  <a:gd name="T4" fmla="*/ 18 w 18"/>
                  <a:gd name="T5" fmla="*/ 0 h 22"/>
                  <a:gd name="T6" fmla="*/ 0 w 18"/>
                  <a:gd name="T7" fmla="*/ 17 h 22"/>
                </a:gdLst>
                <a:ahLst/>
                <a:cxnLst>
                  <a:cxn ang="0">
                    <a:pos x="T0" y="T1"/>
                  </a:cxn>
                  <a:cxn ang="0">
                    <a:pos x="T2" y="T3"/>
                  </a:cxn>
                  <a:cxn ang="0">
                    <a:pos x="T4" y="T5"/>
                  </a:cxn>
                  <a:cxn ang="0">
                    <a:pos x="T6" y="T7"/>
                  </a:cxn>
                </a:cxnLst>
                <a:rect l="0" t="0" r="r" b="b"/>
                <a:pathLst>
                  <a:path w="18" h="22">
                    <a:moveTo>
                      <a:pt x="0" y="17"/>
                    </a:moveTo>
                    <a:cubicBezTo>
                      <a:pt x="2" y="19"/>
                      <a:pt x="4" y="21"/>
                      <a:pt x="7" y="22"/>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4" name="Freeform 267"/>
              <p:cNvSpPr>
                <a:spLocks/>
              </p:cNvSpPr>
              <p:nvPr/>
            </p:nvSpPr>
            <p:spPr bwMode="auto">
              <a:xfrm>
                <a:off x="6164263" y="3908425"/>
                <a:ext cx="77788" cy="53975"/>
              </a:xfrm>
              <a:custGeom>
                <a:avLst/>
                <a:gdLst>
                  <a:gd name="T0" fmla="*/ 0 w 35"/>
                  <a:gd name="T1" fmla="*/ 22 h 24"/>
                  <a:gd name="T2" fmla="*/ 11 w 35"/>
                  <a:gd name="T3" fmla="*/ 24 h 24"/>
                  <a:gd name="T4" fmla="*/ 35 w 35"/>
                  <a:gd name="T5" fmla="*/ 0 h 24"/>
                  <a:gd name="T6" fmla="*/ 11 w 35"/>
                  <a:gd name="T7" fmla="*/ 0 h 24"/>
                  <a:gd name="T8" fmla="*/ 0 w 35"/>
                  <a:gd name="T9" fmla="*/ 22 h 24"/>
                </a:gdLst>
                <a:ahLst/>
                <a:cxnLst>
                  <a:cxn ang="0">
                    <a:pos x="T0" y="T1"/>
                  </a:cxn>
                  <a:cxn ang="0">
                    <a:pos x="T2" y="T3"/>
                  </a:cxn>
                  <a:cxn ang="0">
                    <a:pos x="T4" y="T5"/>
                  </a:cxn>
                  <a:cxn ang="0">
                    <a:pos x="T6" y="T7"/>
                  </a:cxn>
                  <a:cxn ang="0">
                    <a:pos x="T8" y="T9"/>
                  </a:cxn>
                </a:cxnLst>
                <a:rect l="0" t="0" r="r" b="b"/>
                <a:pathLst>
                  <a:path w="35" h="24">
                    <a:moveTo>
                      <a:pt x="0" y="22"/>
                    </a:moveTo>
                    <a:cubicBezTo>
                      <a:pt x="3" y="23"/>
                      <a:pt x="7" y="24"/>
                      <a:pt x="11" y="24"/>
                    </a:cubicBezTo>
                    <a:cubicBezTo>
                      <a:pt x="24" y="24"/>
                      <a:pt x="35" y="14"/>
                      <a:pt x="35" y="0"/>
                    </a:cubicBezTo>
                    <a:cubicBezTo>
                      <a:pt x="11" y="0"/>
                      <a:pt x="11" y="0"/>
                      <a:pt x="11" y="0"/>
                    </a:cubicBezTo>
                    <a:lnTo>
                      <a:pt x="0" y="22"/>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5" name="Freeform 268"/>
              <p:cNvSpPr>
                <a:spLocks/>
              </p:cNvSpPr>
              <p:nvPr/>
            </p:nvSpPr>
            <p:spPr bwMode="auto">
              <a:xfrm>
                <a:off x="6135688" y="3986213"/>
                <a:ext cx="106363" cy="106363"/>
              </a:xfrm>
              <a:custGeom>
                <a:avLst/>
                <a:gdLst>
                  <a:gd name="T0" fmla="*/ 46 w 48"/>
                  <a:gd name="T1" fmla="*/ 15 h 48"/>
                  <a:gd name="T2" fmla="*/ 40 w 48"/>
                  <a:gd name="T3" fmla="*/ 6 h 48"/>
                  <a:gd name="T4" fmla="*/ 24 w 48"/>
                  <a:gd name="T5" fmla="*/ 0 h 48"/>
                  <a:gd name="T6" fmla="*/ 13 w 48"/>
                  <a:gd name="T7" fmla="*/ 2 h 48"/>
                  <a:gd name="T8" fmla="*/ 0 w 48"/>
                  <a:gd name="T9" fmla="*/ 24 h 48"/>
                  <a:gd name="T10" fmla="*/ 6 w 48"/>
                  <a:gd name="T11" fmla="*/ 41 h 48"/>
                  <a:gd name="T12" fmla="*/ 13 w 48"/>
                  <a:gd name="T13" fmla="*/ 45 h 48"/>
                  <a:gd name="T14" fmla="*/ 24 w 48"/>
                  <a:gd name="T15" fmla="*/ 48 h 48"/>
                  <a:gd name="T16" fmla="*/ 48 w 48"/>
                  <a:gd name="T17" fmla="*/ 24 h 48"/>
                  <a:gd name="T18" fmla="*/ 46 w 48"/>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6" y="15"/>
                    </a:moveTo>
                    <a:cubicBezTo>
                      <a:pt x="45" y="11"/>
                      <a:pt x="43" y="8"/>
                      <a:pt x="40" y="6"/>
                    </a:cubicBezTo>
                    <a:cubicBezTo>
                      <a:pt x="36" y="2"/>
                      <a:pt x="30" y="0"/>
                      <a:pt x="24" y="0"/>
                    </a:cubicBezTo>
                    <a:cubicBezTo>
                      <a:pt x="20" y="0"/>
                      <a:pt x="17" y="0"/>
                      <a:pt x="13" y="2"/>
                    </a:cubicBezTo>
                    <a:cubicBezTo>
                      <a:pt x="5" y="6"/>
                      <a:pt x="0" y="14"/>
                      <a:pt x="0" y="24"/>
                    </a:cubicBezTo>
                    <a:cubicBezTo>
                      <a:pt x="0" y="30"/>
                      <a:pt x="2" y="36"/>
                      <a:pt x="6" y="41"/>
                    </a:cubicBezTo>
                    <a:cubicBezTo>
                      <a:pt x="8" y="43"/>
                      <a:pt x="10" y="44"/>
                      <a:pt x="13" y="45"/>
                    </a:cubicBezTo>
                    <a:cubicBezTo>
                      <a:pt x="16" y="47"/>
                      <a:pt x="20" y="48"/>
                      <a:pt x="24" y="48"/>
                    </a:cubicBezTo>
                    <a:cubicBezTo>
                      <a:pt x="37" y="48"/>
                      <a:pt x="48" y="37"/>
                      <a:pt x="48" y="24"/>
                    </a:cubicBezTo>
                    <a:cubicBezTo>
                      <a:pt x="48" y="20"/>
                      <a:pt x="47" y="17"/>
                      <a:pt x="46" y="15"/>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6" name="Freeform 269"/>
              <p:cNvSpPr>
                <a:spLocks/>
              </p:cNvSpPr>
              <p:nvPr/>
            </p:nvSpPr>
            <p:spPr bwMode="auto">
              <a:xfrm>
                <a:off x="6164263" y="3986213"/>
                <a:ext cx="60325" cy="53975"/>
              </a:xfrm>
              <a:custGeom>
                <a:avLst/>
                <a:gdLst>
                  <a:gd name="T0" fmla="*/ 27 w 27"/>
                  <a:gd name="T1" fmla="*/ 6 h 24"/>
                  <a:gd name="T2" fmla="*/ 11 w 27"/>
                  <a:gd name="T3" fmla="*/ 0 h 24"/>
                  <a:gd name="T4" fmla="*/ 0 w 27"/>
                  <a:gd name="T5" fmla="*/ 2 h 24"/>
                  <a:gd name="T6" fmla="*/ 11 w 27"/>
                  <a:gd name="T7" fmla="*/ 24 h 24"/>
                  <a:gd name="T8" fmla="*/ 27 w 27"/>
                  <a:gd name="T9" fmla="*/ 6 h 24"/>
                </a:gdLst>
                <a:ahLst/>
                <a:cxnLst>
                  <a:cxn ang="0">
                    <a:pos x="T0" y="T1"/>
                  </a:cxn>
                  <a:cxn ang="0">
                    <a:pos x="T2" y="T3"/>
                  </a:cxn>
                  <a:cxn ang="0">
                    <a:pos x="T4" y="T5"/>
                  </a:cxn>
                  <a:cxn ang="0">
                    <a:pos x="T6" y="T7"/>
                  </a:cxn>
                  <a:cxn ang="0">
                    <a:pos x="T8" y="T9"/>
                  </a:cxn>
                </a:cxnLst>
                <a:rect l="0" t="0" r="r" b="b"/>
                <a:pathLst>
                  <a:path w="27" h="24">
                    <a:moveTo>
                      <a:pt x="27" y="6"/>
                    </a:moveTo>
                    <a:cubicBezTo>
                      <a:pt x="23" y="2"/>
                      <a:pt x="17" y="0"/>
                      <a:pt x="11" y="0"/>
                    </a:cubicBezTo>
                    <a:cubicBezTo>
                      <a:pt x="7" y="0"/>
                      <a:pt x="4" y="0"/>
                      <a:pt x="0" y="2"/>
                    </a:cubicBezTo>
                    <a:cubicBezTo>
                      <a:pt x="11" y="24"/>
                      <a:pt x="11" y="24"/>
                      <a:pt x="11" y="24"/>
                    </a:cubicBezTo>
                    <a:lnTo>
                      <a:pt x="27" y="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7" name="Freeform 270"/>
              <p:cNvSpPr>
                <a:spLocks/>
              </p:cNvSpPr>
              <p:nvPr/>
            </p:nvSpPr>
            <p:spPr bwMode="auto">
              <a:xfrm>
                <a:off x="6189663" y="4000500"/>
                <a:ext cx="49213" cy="39688"/>
              </a:xfrm>
              <a:custGeom>
                <a:avLst/>
                <a:gdLst>
                  <a:gd name="T0" fmla="*/ 22 w 22"/>
                  <a:gd name="T1" fmla="*/ 9 h 18"/>
                  <a:gd name="T2" fmla="*/ 16 w 22"/>
                  <a:gd name="T3" fmla="*/ 0 h 18"/>
                  <a:gd name="T4" fmla="*/ 0 w 22"/>
                  <a:gd name="T5" fmla="*/ 18 h 18"/>
                  <a:gd name="T6" fmla="*/ 22 w 22"/>
                  <a:gd name="T7" fmla="*/ 9 h 18"/>
                </a:gdLst>
                <a:ahLst/>
                <a:cxnLst>
                  <a:cxn ang="0">
                    <a:pos x="T0" y="T1"/>
                  </a:cxn>
                  <a:cxn ang="0">
                    <a:pos x="T2" y="T3"/>
                  </a:cxn>
                  <a:cxn ang="0">
                    <a:pos x="T4" y="T5"/>
                  </a:cxn>
                  <a:cxn ang="0">
                    <a:pos x="T6" y="T7"/>
                  </a:cxn>
                </a:cxnLst>
                <a:rect l="0" t="0" r="r" b="b"/>
                <a:pathLst>
                  <a:path w="22" h="18">
                    <a:moveTo>
                      <a:pt x="22" y="9"/>
                    </a:moveTo>
                    <a:cubicBezTo>
                      <a:pt x="21" y="5"/>
                      <a:pt x="19" y="2"/>
                      <a:pt x="16" y="0"/>
                    </a:cubicBezTo>
                    <a:cubicBezTo>
                      <a:pt x="0" y="18"/>
                      <a:pt x="0" y="18"/>
                      <a:pt x="0" y="18"/>
                    </a:cubicBezTo>
                    <a:lnTo>
                      <a:pt x="22"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8" name="Freeform 271"/>
              <p:cNvSpPr>
                <a:spLocks/>
              </p:cNvSpPr>
              <p:nvPr/>
            </p:nvSpPr>
            <p:spPr bwMode="auto">
              <a:xfrm>
                <a:off x="6135688" y="3990975"/>
                <a:ext cx="53975" cy="87313"/>
              </a:xfrm>
              <a:custGeom>
                <a:avLst/>
                <a:gdLst>
                  <a:gd name="T0" fmla="*/ 13 w 24"/>
                  <a:gd name="T1" fmla="*/ 0 h 39"/>
                  <a:gd name="T2" fmla="*/ 0 w 24"/>
                  <a:gd name="T3" fmla="*/ 22 h 39"/>
                  <a:gd name="T4" fmla="*/ 6 w 24"/>
                  <a:gd name="T5" fmla="*/ 39 h 39"/>
                  <a:gd name="T6" fmla="*/ 24 w 24"/>
                  <a:gd name="T7" fmla="*/ 22 h 39"/>
                  <a:gd name="T8" fmla="*/ 13 w 24"/>
                  <a:gd name="T9" fmla="*/ 0 h 39"/>
                </a:gdLst>
                <a:ahLst/>
                <a:cxnLst>
                  <a:cxn ang="0">
                    <a:pos x="T0" y="T1"/>
                  </a:cxn>
                  <a:cxn ang="0">
                    <a:pos x="T2" y="T3"/>
                  </a:cxn>
                  <a:cxn ang="0">
                    <a:pos x="T4" y="T5"/>
                  </a:cxn>
                  <a:cxn ang="0">
                    <a:pos x="T6" y="T7"/>
                  </a:cxn>
                  <a:cxn ang="0">
                    <a:pos x="T8" y="T9"/>
                  </a:cxn>
                </a:cxnLst>
                <a:rect l="0" t="0" r="r" b="b"/>
                <a:pathLst>
                  <a:path w="24" h="39">
                    <a:moveTo>
                      <a:pt x="13" y="0"/>
                    </a:moveTo>
                    <a:cubicBezTo>
                      <a:pt x="5" y="4"/>
                      <a:pt x="0" y="12"/>
                      <a:pt x="0" y="22"/>
                    </a:cubicBezTo>
                    <a:cubicBezTo>
                      <a:pt x="0" y="28"/>
                      <a:pt x="2" y="34"/>
                      <a:pt x="6" y="39"/>
                    </a:cubicBezTo>
                    <a:cubicBezTo>
                      <a:pt x="24" y="22"/>
                      <a:pt x="24" y="22"/>
                      <a:pt x="24" y="22"/>
                    </a:cubicBezTo>
                    <a:lnTo>
                      <a:pt x="1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9" name="Freeform 272"/>
              <p:cNvSpPr>
                <a:spLocks/>
              </p:cNvSpPr>
              <p:nvPr/>
            </p:nvSpPr>
            <p:spPr bwMode="auto">
              <a:xfrm>
                <a:off x="6189663" y="4019550"/>
                <a:ext cx="52388" cy="20638"/>
              </a:xfrm>
              <a:custGeom>
                <a:avLst/>
                <a:gdLst>
                  <a:gd name="T0" fmla="*/ 0 w 24"/>
                  <a:gd name="T1" fmla="*/ 9 h 9"/>
                  <a:gd name="T2" fmla="*/ 24 w 24"/>
                  <a:gd name="T3" fmla="*/ 9 h 9"/>
                  <a:gd name="T4" fmla="*/ 22 w 24"/>
                  <a:gd name="T5" fmla="*/ 0 h 9"/>
                  <a:gd name="T6" fmla="*/ 0 w 24"/>
                  <a:gd name="T7" fmla="*/ 9 h 9"/>
                </a:gdLst>
                <a:ahLst/>
                <a:cxnLst>
                  <a:cxn ang="0">
                    <a:pos x="T0" y="T1"/>
                  </a:cxn>
                  <a:cxn ang="0">
                    <a:pos x="T2" y="T3"/>
                  </a:cxn>
                  <a:cxn ang="0">
                    <a:pos x="T4" y="T5"/>
                  </a:cxn>
                  <a:cxn ang="0">
                    <a:pos x="T6" y="T7"/>
                  </a:cxn>
                </a:cxnLst>
                <a:rect l="0" t="0" r="r" b="b"/>
                <a:pathLst>
                  <a:path w="24" h="9">
                    <a:moveTo>
                      <a:pt x="0" y="9"/>
                    </a:moveTo>
                    <a:cubicBezTo>
                      <a:pt x="24" y="9"/>
                      <a:pt x="24" y="9"/>
                      <a:pt x="24" y="9"/>
                    </a:cubicBezTo>
                    <a:cubicBezTo>
                      <a:pt x="24" y="5"/>
                      <a:pt x="23" y="2"/>
                      <a:pt x="22" y="0"/>
                    </a:cubicBezTo>
                    <a:lnTo>
                      <a:pt x="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0" name="Freeform 273"/>
              <p:cNvSpPr>
                <a:spLocks/>
              </p:cNvSpPr>
              <p:nvPr/>
            </p:nvSpPr>
            <p:spPr bwMode="auto">
              <a:xfrm>
                <a:off x="6149975" y="4040188"/>
                <a:ext cx="39688" cy="46038"/>
              </a:xfrm>
              <a:custGeom>
                <a:avLst/>
                <a:gdLst>
                  <a:gd name="T0" fmla="*/ 0 w 18"/>
                  <a:gd name="T1" fmla="*/ 17 h 21"/>
                  <a:gd name="T2" fmla="*/ 7 w 18"/>
                  <a:gd name="T3" fmla="*/ 21 h 21"/>
                  <a:gd name="T4" fmla="*/ 18 w 18"/>
                  <a:gd name="T5" fmla="*/ 0 h 21"/>
                  <a:gd name="T6" fmla="*/ 0 w 18"/>
                  <a:gd name="T7" fmla="*/ 17 h 21"/>
                </a:gdLst>
                <a:ahLst/>
                <a:cxnLst>
                  <a:cxn ang="0">
                    <a:pos x="T0" y="T1"/>
                  </a:cxn>
                  <a:cxn ang="0">
                    <a:pos x="T2" y="T3"/>
                  </a:cxn>
                  <a:cxn ang="0">
                    <a:pos x="T4" y="T5"/>
                  </a:cxn>
                  <a:cxn ang="0">
                    <a:pos x="T6" y="T7"/>
                  </a:cxn>
                </a:cxnLst>
                <a:rect l="0" t="0" r="r" b="b"/>
                <a:pathLst>
                  <a:path w="18" h="21">
                    <a:moveTo>
                      <a:pt x="0" y="17"/>
                    </a:moveTo>
                    <a:cubicBezTo>
                      <a:pt x="2" y="19"/>
                      <a:pt x="4" y="20"/>
                      <a:pt x="7" y="21"/>
                    </a:cubicBezTo>
                    <a:cubicBezTo>
                      <a:pt x="18" y="0"/>
                      <a:pt x="18" y="0"/>
                      <a:pt x="18" y="0"/>
                    </a:cubicBezTo>
                    <a:lnTo>
                      <a:pt x="0" y="1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1" name="Freeform 274"/>
              <p:cNvSpPr>
                <a:spLocks/>
              </p:cNvSpPr>
              <p:nvPr/>
            </p:nvSpPr>
            <p:spPr bwMode="auto">
              <a:xfrm>
                <a:off x="6164263" y="4040188"/>
                <a:ext cx="77788" cy="52388"/>
              </a:xfrm>
              <a:custGeom>
                <a:avLst/>
                <a:gdLst>
                  <a:gd name="T0" fmla="*/ 0 w 35"/>
                  <a:gd name="T1" fmla="*/ 21 h 24"/>
                  <a:gd name="T2" fmla="*/ 11 w 35"/>
                  <a:gd name="T3" fmla="*/ 24 h 24"/>
                  <a:gd name="T4" fmla="*/ 35 w 35"/>
                  <a:gd name="T5" fmla="*/ 0 h 24"/>
                  <a:gd name="T6" fmla="*/ 11 w 35"/>
                  <a:gd name="T7" fmla="*/ 0 h 24"/>
                  <a:gd name="T8" fmla="*/ 0 w 35"/>
                  <a:gd name="T9" fmla="*/ 21 h 24"/>
                </a:gdLst>
                <a:ahLst/>
                <a:cxnLst>
                  <a:cxn ang="0">
                    <a:pos x="T0" y="T1"/>
                  </a:cxn>
                  <a:cxn ang="0">
                    <a:pos x="T2" y="T3"/>
                  </a:cxn>
                  <a:cxn ang="0">
                    <a:pos x="T4" y="T5"/>
                  </a:cxn>
                  <a:cxn ang="0">
                    <a:pos x="T6" y="T7"/>
                  </a:cxn>
                  <a:cxn ang="0">
                    <a:pos x="T8" y="T9"/>
                  </a:cxn>
                </a:cxnLst>
                <a:rect l="0" t="0" r="r" b="b"/>
                <a:pathLst>
                  <a:path w="35" h="24">
                    <a:moveTo>
                      <a:pt x="0" y="21"/>
                    </a:moveTo>
                    <a:cubicBezTo>
                      <a:pt x="3" y="23"/>
                      <a:pt x="7" y="24"/>
                      <a:pt x="11" y="24"/>
                    </a:cubicBezTo>
                    <a:cubicBezTo>
                      <a:pt x="24" y="24"/>
                      <a:pt x="35" y="13"/>
                      <a:pt x="35" y="0"/>
                    </a:cubicBezTo>
                    <a:cubicBezTo>
                      <a:pt x="11" y="0"/>
                      <a:pt x="11" y="0"/>
                      <a:pt x="11" y="0"/>
                    </a:cubicBezTo>
                    <a:lnTo>
                      <a:pt x="0" y="2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2" name="Freeform 275"/>
              <p:cNvSpPr>
                <a:spLocks/>
              </p:cNvSpPr>
              <p:nvPr/>
            </p:nvSpPr>
            <p:spPr bwMode="auto">
              <a:xfrm>
                <a:off x="5918200" y="4203700"/>
                <a:ext cx="322263" cy="107950"/>
              </a:xfrm>
              <a:custGeom>
                <a:avLst/>
                <a:gdLst>
                  <a:gd name="T0" fmla="*/ 1 w 203"/>
                  <a:gd name="T1" fmla="*/ 68 h 68"/>
                  <a:gd name="T2" fmla="*/ 0 w 203"/>
                  <a:gd name="T3" fmla="*/ 62 h 68"/>
                  <a:gd name="T4" fmla="*/ 59 w 203"/>
                  <a:gd name="T5" fmla="*/ 49 h 68"/>
                  <a:gd name="T6" fmla="*/ 108 w 203"/>
                  <a:gd name="T7" fmla="*/ 20 h 68"/>
                  <a:gd name="T8" fmla="*/ 167 w 203"/>
                  <a:gd name="T9" fmla="*/ 19 h 68"/>
                  <a:gd name="T10" fmla="*/ 203 w 203"/>
                  <a:gd name="T11" fmla="*/ 0 h 68"/>
                  <a:gd name="T12" fmla="*/ 203 w 203"/>
                  <a:gd name="T13" fmla="*/ 5 h 68"/>
                  <a:gd name="T14" fmla="*/ 203 w 203"/>
                  <a:gd name="T15" fmla="*/ 6 h 68"/>
                  <a:gd name="T16" fmla="*/ 168 w 203"/>
                  <a:gd name="T17" fmla="*/ 23 h 68"/>
                  <a:gd name="T18" fmla="*/ 109 w 203"/>
                  <a:gd name="T19" fmla="*/ 26 h 68"/>
                  <a:gd name="T20" fmla="*/ 62 w 203"/>
                  <a:gd name="T21" fmla="*/ 54 h 68"/>
                  <a:gd name="T22" fmla="*/ 1 w 203"/>
                  <a:gd name="T2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68">
                    <a:moveTo>
                      <a:pt x="1" y="68"/>
                    </a:moveTo>
                    <a:lnTo>
                      <a:pt x="0" y="62"/>
                    </a:lnTo>
                    <a:lnTo>
                      <a:pt x="59" y="49"/>
                    </a:lnTo>
                    <a:lnTo>
                      <a:pt x="108" y="20"/>
                    </a:lnTo>
                    <a:lnTo>
                      <a:pt x="167" y="19"/>
                    </a:lnTo>
                    <a:lnTo>
                      <a:pt x="203" y="0"/>
                    </a:lnTo>
                    <a:lnTo>
                      <a:pt x="203" y="5"/>
                    </a:lnTo>
                    <a:lnTo>
                      <a:pt x="203" y="6"/>
                    </a:lnTo>
                    <a:lnTo>
                      <a:pt x="168" y="23"/>
                    </a:lnTo>
                    <a:lnTo>
                      <a:pt x="109" y="26"/>
                    </a:lnTo>
                    <a:lnTo>
                      <a:pt x="62" y="54"/>
                    </a:lnTo>
                    <a:lnTo>
                      <a:pt x="1" y="6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3" name="Freeform 276"/>
              <p:cNvSpPr>
                <a:spLocks/>
              </p:cNvSpPr>
              <p:nvPr/>
            </p:nvSpPr>
            <p:spPr bwMode="auto">
              <a:xfrm>
                <a:off x="5918200" y="4124325"/>
                <a:ext cx="327025" cy="173038"/>
              </a:xfrm>
              <a:custGeom>
                <a:avLst/>
                <a:gdLst>
                  <a:gd name="T0" fmla="*/ 3 w 206"/>
                  <a:gd name="T1" fmla="*/ 109 h 109"/>
                  <a:gd name="T2" fmla="*/ 0 w 206"/>
                  <a:gd name="T3" fmla="*/ 105 h 109"/>
                  <a:gd name="T4" fmla="*/ 49 w 206"/>
                  <a:gd name="T5" fmla="*/ 84 h 109"/>
                  <a:gd name="T6" fmla="*/ 78 w 206"/>
                  <a:gd name="T7" fmla="*/ 52 h 109"/>
                  <a:gd name="T8" fmla="*/ 126 w 206"/>
                  <a:gd name="T9" fmla="*/ 42 h 109"/>
                  <a:gd name="T10" fmla="*/ 155 w 206"/>
                  <a:gd name="T11" fmla="*/ 10 h 109"/>
                  <a:gd name="T12" fmla="*/ 206 w 206"/>
                  <a:gd name="T13" fmla="*/ 0 h 109"/>
                  <a:gd name="T14" fmla="*/ 206 w 206"/>
                  <a:gd name="T15" fmla="*/ 4 h 109"/>
                  <a:gd name="T16" fmla="*/ 158 w 206"/>
                  <a:gd name="T17" fmla="*/ 14 h 109"/>
                  <a:gd name="T18" fmla="*/ 129 w 206"/>
                  <a:gd name="T19" fmla="*/ 46 h 109"/>
                  <a:gd name="T20" fmla="*/ 81 w 206"/>
                  <a:gd name="T21" fmla="*/ 56 h 109"/>
                  <a:gd name="T22" fmla="*/ 52 w 206"/>
                  <a:gd name="T23" fmla="*/ 88 h 109"/>
                  <a:gd name="T24" fmla="*/ 3 w 206"/>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09">
                    <a:moveTo>
                      <a:pt x="3" y="109"/>
                    </a:moveTo>
                    <a:lnTo>
                      <a:pt x="0" y="105"/>
                    </a:lnTo>
                    <a:lnTo>
                      <a:pt x="49" y="84"/>
                    </a:lnTo>
                    <a:lnTo>
                      <a:pt x="78" y="52"/>
                    </a:lnTo>
                    <a:lnTo>
                      <a:pt x="126" y="42"/>
                    </a:lnTo>
                    <a:lnTo>
                      <a:pt x="155" y="10"/>
                    </a:lnTo>
                    <a:lnTo>
                      <a:pt x="206" y="0"/>
                    </a:lnTo>
                    <a:lnTo>
                      <a:pt x="206" y="4"/>
                    </a:lnTo>
                    <a:lnTo>
                      <a:pt x="158" y="14"/>
                    </a:lnTo>
                    <a:lnTo>
                      <a:pt x="129" y="46"/>
                    </a:lnTo>
                    <a:lnTo>
                      <a:pt x="81" y="56"/>
                    </a:lnTo>
                    <a:lnTo>
                      <a:pt x="52" y="88"/>
                    </a:lnTo>
                    <a:lnTo>
                      <a:pt x="3" y="10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4" name="Freeform 277"/>
              <p:cNvSpPr>
                <a:spLocks/>
              </p:cNvSpPr>
              <p:nvPr/>
            </p:nvSpPr>
            <p:spPr bwMode="auto">
              <a:xfrm>
                <a:off x="5919788" y="4241800"/>
                <a:ext cx="320675" cy="82550"/>
              </a:xfrm>
              <a:custGeom>
                <a:avLst/>
                <a:gdLst>
                  <a:gd name="T0" fmla="*/ 0 w 202"/>
                  <a:gd name="T1" fmla="*/ 52 h 52"/>
                  <a:gd name="T2" fmla="*/ 0 w 202"/>
                  <a:gd name="T3" fmla="*/ 46 h 52"/>
                  <a:gd name="T4" fmla="*/ 47 w 202"/>
                  <a:gd name="T5" fmla="*/ 39 h 52"/>
                  <a:gd name="T6" fmla="*/ 86 w 202"/>
                  <a:gd name="T7" fmla="*/ 17 h 52"/>
                  <a:gd name="T8" fmla="*/ 133 w 202"/>
                  <a:gd name="T9" fmla="*/ 23 h 52"/>
                  <a:gd name="T10" fmla="*/ 173 w 202"/>
                  <a:gd name="T11" fmla="*/ 0 h 52"/>
                  <a:gd name="T12" fmla="*/ 202 w 202"/>
                  <a:gd name="T13" fmla="*/ 3 h 52"/>
                  <a:gd name="T14" fmla="*/ 202 w 202"/>
                  <a:gd name="T15" fmla="*/ 7 h 52"/>
                  <a:gd name="T16" fmla="*/ 173 w 202"/>
                  <a:gd name="T17" fmla="*/ 4 h 52"/>
                  <a:gd name="T18" fmla="*/ 135 w 202"/>
                  <a:gd name="T19" fmla="*/ 27 h 52"/>
                  <a:gd name="T20" fmla="*/ 87 w 202"/>
                  <a:gd name="T21" fmla="*/ 23 h 52"/>
                  <a:gd name="T22" fmla="*/ 48 w 202"/>
                  <a:gd name="T23" fmla="*/ 45 h 52"/>
                  <a:gd name="T24" fmla="*/ 0 w 20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52">
                    <a:moveTo>
                      <a:pt x="0" y="52"/>
                    </a:moveTo>
                    <a:lnTo>
                      <a:pt x="0" y="46"/>
                    </a:lnTo>
                    <a:lnTo>
                      <a:pt x="47" y="39"/>
                    </a:lnTo>
                    <a:lnTo>
                      <a:pt x="86" y="17"/>
                    </a:lnTo>
                    <a:lnTo>
                      <a:pt x="133" y="23"/>
                    </a:lnTo>
                    <a:lnTo>
                      <a:pt x="173" y="0"/>
                    </a:lnTo>
                    <a:lnTo>
                      <a:pt x="202" y="3"/>
                    </a:lnTo>
                    <a:lnTo>
                      <a:pt x="202" y="7"/>
                    </a:lnTo>
                    <a:lnTo>
                      <a:pt x="173" y="4"/>
                    </a:lnTo>
                    <a:lnTo>
                      <a:pt x="135" y="27"/>
                    </a:lnTo>
                    <a:lnTo>
                      <a:pt x="87" y="23"/>
                    </a:lnTo>
                    <a:lnTo>
                      <a:pt x="48" y="45"/>
                    </a:lnTo>
                    <a:lnTo>
                      <a:pt x="0" y="5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05" name="Group 704"/>
          <p:cNvGrpSpPr/>
          <p:nvPr/>
        </p:nvGrpSpPr>
        <p:grpSpPr>
          <a:xfrm>
            <a:off x="6996094" y="1403197"/>
            <a:ext cx="2424932" cy="2236944"/>
            <a:chOff x="6996094" y="1403197"/>
            <a:chExt cx="2424932" cy="2236944"/>
          </a:xfrm>
        </p:grpSpPr>
        <p:sp>
          <p:nvSpPr>
            <p:cNvPr id="156" name="TextBox 155"/>
            <p:cNvSpPr txBox="1"/>
            <p:nvPr/>
          </p:nvSpPr>
          <p:spPr>
            <a:xfrm>
              <a:off x="6996094" y="2347479"/>
              <a:ext cx="2424932" cy="1292662"/>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Submit and cancel U-SQL Jobs</a:t>
              </a:r>
            </a:p>
          </p:txBody>
        </p:sp>
        <p:grpSp>
          <p:nvGrpSpPr>
            <p:cNvPr id="628" name="Group 627"/>
            <p:cNvGrpSpPr/>
            <p:nvPr/>
          </p:nvGrpSpPr>
          <p:grpSpPr>
            <a:xfrm>
              <a:off x="7831323" y="1403197"/>
              <a:ext cx="761872" cy="1018909"/>
              <a:chOff x="950913" y="968376"/>
              <a:chExt cx="1439863" cy="1925638"/>
            </a:xfrm>
          </p:grpSpPr>
          <p:sp>
            <p:nvSpPr>
              <p:cNvPr id="551" name="Rectangle 283"/>
              <p:cNvSpPr>
                <a:spLocks noChangeArrowheads="1"/>
              </p:cNvSpPr>
              <p:nvPr/>
            </p:nvSpPr>
            <p:spPr bwMode="auto">
              <a:xfrm>
                <a:off x="1436688" y="2355851"/>
                <a:ext cx="847725" cy="538163"/>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284"/>
              <p:cNvSpPr>
                <a:spLocks/>
              </p:cNvSpPr>
              <p:nvPr/>
            </p:nvSpPr>
            <p:spPr bwMode="auto">
              <a:xfrm>
                <a:off x="1436688" y="2355851"/>
                <a:ext cx="847725" cy="538163"/>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3" name="Rectangle 285"/>
              <p:cNvSpPr>
                <a:spLocks noChangeArrowheads="1"/>
              </p:cNvSpPr>
              <p:nvPr/>
            </p:nvSpPr>
            <p:spPr bwMode="auto">
              <a:xfrm>
                <a:off x="1489076" y="2409826"/>
                <a:ext cx="742950" cy="431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4" name="Rectangle 286"/>
              <p:cNvSpPr>
                <a:spLocks noChangeArrowheads="1"/>
              </p:cNvSpPr>
              <p:nvPr/>
            </p:nvSpPr>
            <p:spPr bwMode="auto">
              <a:xfrm>
                <a:off x="1203326" y="2403476"/>
                <a:ext cx="230188" cy="23177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5" name="Freeform 287"/>
              <p:cNvSpPr>
                <a:spLocks noEditPoints="1"/>
              </p:cNvSpPr>
              <p:nvPr/>
            </p:nvSpPr>
            <p:spPr bwMode="auto">
              <a:xfrm>
                <a:off x="1200151" y="2400301"/>
                <a:ext cx="236538" cy="238125"/>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288"/>
              <p:cNvSpPr>
                <a:spLocks/>
              </p:cNvSpPr>
              <p:nvPr/>
            </p:nvSpPr>
            <p:spPr bwMode="auto">
              <a:xfrm>
                <a:off x="1023938" y="2560638"/>
                <a:ext cx="166688" cy="333375"/>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7" name="Rectangle 289"/>
              <p:cNvSpPr>
                <a:spLocks noChangeArrowheads="1"/>
              </p:cNvSpPr>
              <p:nvPr/>
            </p:nvSpPr>
            <p:spPr bwMode="auto">
              <a:xfrm>
                <a:off x="1039813" y="2633663"/>
                <a:ext cx="134938" cy="204788"/>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8" name="Freeform 290"/>
              <p:cNvSpPr>
                <a:spLocks/>
              </p:cNvSpPr>
              <p:nvPr/>
            </p:nvSpPr>
            <p:spPr bwMode="auto">
              <a:xfrm>
                <a:off x="1009651" y="998538"/>
                <a:ext cx="785813" cy="630238"/>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9" name="Rectangle 291"/>
              <p:cNvSpPr>
                <a:spLocks noChangeArrowheads="1"/>
              </p:cNvSpPr>
              <p:nvPr/>
            </p:nvSpPr>
            <p:spPr bwMode="auto">
              <a:xfrm>
                <a:off x="1057276" y="1047751"/>
                <a:ext cx="690563" cy="4000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0" name="Rectangle 292"/>
              <p:cNvSpPr>
                <a:spLocks noChangeArrowheads="1"/>
              </p:cNvSpPr>
              <p:nvPr/>
            </p:nvSpPr>
            <p:spPr bwMode="auto">
              <a:xfrm>
                <a:off x="1082676" y="1570038"/>
                <a:ext cx="204788" cy="204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1" name="Rectangle 293"/>
              <p:cNvSpPr>
                <a:spLocks noChangeArrowheads="1"/>
              </p:cNvSpPr>
              <p:nvPr/>
            </p:nvSpPr>
            <p:spPr bwMode="auto">
              <a:xfrm>
                <a:off x="1071563" y="1552576"/>
                <a:ext cx="231775" cy="2317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2" name="Freeform 294"/>
              <p:cNvSpPr>
                <a:spLocks noEditPoints="1"/>
              </p:cNvSpPr>
              <p:nvPr/>
            </p:nvSpPr>
            <p:spPr bwMode="auto">
              <a:xfrm>
                <a:off x="1069976" y="1549401"/>
                <a:ext cx="236538" cy="236538"/>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3" name="Freeform 295"/>
              <p:cNvSpPr>
                <a:spLocks/>
              </p:cNvSpPr>
              <p:nvPr/>
            </p:nvSpPr>
            <p:spPr bwMode="auto">
              <a:xfrm>
                <a:off x="1295401" y="2541588"/>
                <a:ext cx="390525" cy="242888"/>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4" name="Freeform 296"/>
              <p:cNvSpPr>
                <a:spLocks/>
              </p:cNvSpPr>
              <p:nvPr/>
            </p:nvSpPr>
            <p:spPr bwMode="auto">
              <a:xfrm>
                <a:off x="1428751" y="2706688"/>
                <a:ext cx="25400" cy="30163"/>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5" name="Freeform 297"/>
              <p:cNvSpPr>
                <a:spLocks/>
              </p:cNvSpPr>
              <p:nvPr/>
            </p:nvSpPr>
            <p:spPr bwMode="auto">
              <a:xfrm>
                <a:off x="1630363" y="2624138"/>
                <a:ext cx="23813" cy="23813"/>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6" name="Freeform 298"/>
              <p:cNvSpPr>
                <a:spLocks/>
              </p:cNvSpPr>
              <p:nvPr/>
            </p:nvSpPr>
            <p:spPr bwMode="auto">
              <a:xfrm>
                <a:off x="1630363" y="2600326"/>
                <a:ext cx="22225" cy="23813"/>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7" name="Freeform 299"/>
              <p:cNvSpPr>
                <a:spLocks/>
              </p:cNvSpPr>
              <p:nvPr/>
            </p:nvSpPr>
            <p:spPr bwMode="auto">
              <a:xfrm>
                <a:off x="1630363" y="2576513"/>
                <a:ext cx="22225" cy="25400"/>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8" name="Freeform 300"/>
              <p:cNvSpPr>
                <a:spLocks/>
              </p:cNvSpPr>
              <p:nvPr/>
            </p:nvSpPr>
            <p:spPr bwMode="auto">
              <a:xfrm>
                <a:off x="1628776" y="2554288"/>
                <a:ext cx="23813" cy="22225"/>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9" name="Freeform 301"/>
              <p:cNvSpPr>
                <a:spLocks/>
              </p:cNvSpPr>
              <p:nvPr/>
            </p:nvSpPr>
            <p:spPr bwMode="auto">
              <a:xfrm>
                <a:off x="1628776" y="2530476"/>
                <a:ext cx="23813" cy="23813"/>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0" name="Freeform 302"/>
              <p:cNvSpPr>
                <a:spLocks/>
              </p:cNvSpPr>
              <p:nvPr/>
            </p:nvSpPr>
            <p:spPr bwMode="auto">
              <a:xfrm>
                <a:off x="1685926" y="2541588"/>
                <a:ext cx="546100" cy="19526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1" name="Rectangle 303"/>
              <p:cNvSpPr>
                <a:spLocks noChangeArrowheads="1"/>
              </p:cNvSpPr>
              <p:nvPr/>
            </p:nvSpPr>
            <p:spPr bwMode="auto">
              <a:xfrm>
                <a:off x="1954213" y="1090613"/>
                <a:ext cx="230188" cy="2317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2" name="Freeform 304"/>
              <p:cNvSpPr>
                <a:spLocks noEditPoints="1"/>
              </p:cNvSpPr>
              <p:nvPr/>
            </p:nvSpPr>
            <p:spPr bwMode="auto">
              <a:xfrm>
                <a:off x="1951038" y="1087438"/>
                <a:ext cx="236538" cy="238125"/>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3" name="Freeform 305"/>
              <p:cNvSpPr>
                <a:spLocks/>
              </p:cNvSpPr>
              <p:nvPr/>
            </p:nvSpPr>
            <p:spPr bwMode="auto">
              <a:xfrm>
                <a:off x="1743076" y="1639888"/>
                <a:ext cx="539750" cy="393700"/>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4" name="Freeform 306"/>
              <p:cNvSpPr>
                <a:spLocks/>
              </p:cNvSpPr>
              <p:nvPr/>
            </p:nvSpPr>
            <p:spPr bwMode="auto">
              <a:xfrm>
                <a:off x="1766888" y="1657351"/>
                <a:ext cx="492125" cy="357188"/>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00B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307"/>
              <p:cNvSpPr>
                <a:spLocks/>
              </p:cNvSpPr>
              <p:nvPr/>
            </p:nvSpPr>
            <p:spPr bwMode="auto">
              <a:xfrm>
                <a:off x="1635126" y="2051051"/>
                <a:ext cx="755650" cy="26988"/>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308"/>
              <p:cNvSpPr>
                <a:spLocks/>
              </p:cNvSpPr>
              <p:nvPr/>
            </p:nvSpPr>
            <p:spPr bwMode="auto">
              <a:xfrm>
                <a:off x="1635126" y="2032001"/>
                <a:ext cx="755650" cy="19050"/>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00B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309"/>
              <p:cNvSpPr>
                <a:spLocks/>
              </p:cNvSpPr>
              <p:nvPr/>
            </p:nvSpPr>
            <p:spPr bwMode="auto">
              <a:xfrm>
                <a:off x="1009651" y="1857376"/>
                <a:ext cx="492125" cy="339725"/>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8" name="Rectangle 310"/>
              <p:cNvSpPr>
                <a:spLocks noChangeArrowheads="1"/>
              </p:cNvSpPr>
              <p:nvPr/>
            </p:nvSpPr>
            <p:spPr bwMode="auto">
              <a:xfrm>
                <a:off x="1035051" y="1876426"/>
                <a:ext cx="441325" cy="263525"/>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9" name="Rectangle 311"/>
              <p:cNvSpPr>
                <a:spLocks noChangeArrowheads="1"/>
              </p:cNvSpPr>
              <p:nvPr/>
            </p:nvSpPr>
            <p:spPr bwMode="auto">
              <a:xfrm>
                <a:off x="1824038" y="2205038"/>
                <a:ext cx="206375" cy="206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0" name="Rectangle 312"/>
              <p:cNvSpPr>
                <a:spLocks noChangeArrowheads="1"/>
              </p:cNvSpPr>
              <p:nvPr/>
            </p:nvSpPr>
            <p:spPr bwMode="auto">
              <a:xfrm>
                <a:off x="1811338" y="2197101"/>
                <a:ext cx="230188" cy="231775"/>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313"/>
              <p:cNvSpPr>
                <a:spLocks noEditPoints="1"/>
              </p:cNvSpPr>
              <p:nvPr/>
            </p:nvSpPr>
            <p:spPr bwMode="auto">
              <a:xfrm>
                <a:off x="1808163" y="2193926"/>
                <a:ext cx="236538" cy="238125"/>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314"/>
              <p:cNvSpPr>
                <a:spLocks/>
              </p:cNvSpPr>
              <p:nvPr/>
            </p:nvSpPr>
            <p:spPr bwMode="auto">
              <a:xfrm>
                <a:off x="950913" y="1727201"/>
                <a:ext cx="290513" cy="2587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315"/>
              <p:cNvSpPr>
                <a:spLocks/>
              </p:cNvSpPr>
              <p:nvPr/>
            </p:nvSpPr>
            <p:spPr bwMode="auto">
              <a:xfrm>
                <a:off x="1128713" y="1957388"/>
                <a:ext cx="142875" cy="182563"/>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316"/>
              <p:cNvSpPr>
                <a:spLocks/>
              </p:cNvSpPr>
              <p:nvPr/>
            </p:nvSpPr>
            <p:spPr bwMode="auto">
              <a:xfrm>
                <a:off x="1138238" y="1928813"/>
                <a:ext cx="131763" cy="90488"/>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5" name="Freeform 317"/>
              <p:cNvSpPr>
                <a:spLocks/>
              </p:cNvSpPr>
              <p:nvPr/>
            </p:nvSpPr>
            <p:spPr bwMode="auto">
              <a:xfrm>
                <a:off x="1739901" y="968376"/>
                <a:ext cx="258763" cy="292100"/>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6" name="Freeform 318"/>
              <p:cNvSpPr>
                <a:spLocks/>
              </p:cNvSpPr>
              <p:nvPr/>
            </p:nvSpPr>
            <p:spPr bwMode="auto">
              <a:xfrm>
                <a:off x="1055688" y="1047751"/>
                <a:ext cx="711200" cy="242888"/>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7" name="Freeform 319"/>
              <p:cNvSpPr>
                <a:spLocks/>
              </p:cNvSpPr>
              <p:nvPr/>
            </p:nvSpPr>
            <p:spPr bwMode="auto">
              <a:xfrm>
                <a:off x="1706563" y="1157288"/>
                <a:ext cx="88900" cy="13176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8" name="Freeform 320"/>
              <p:cNvSpPr>
                <a:spLocks/>
              </p:cNvSpPr>
              <p:nvPr/>
            </p:nvSpPr>
            <p:spPr bwMode="auto">
              <a:xfrm>
                <a:off x="1689101" y="1987551"/>
                <a:ext cx="290513" cy="2587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9" name="Freeform 321"/>
              <p:cNvSpPr>
                <a:spLocks/>
              </p:cNvSpPr>
              <p:nvPr/>
            </p:nvSpPr>
            <p:spPr bwMode="auto">
              <a:xfrm>
                <a:off x="1835151" y="1657352"/>
                <a:ext cx="176213" cy="358774"/>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0" name="Freeform 322"/>
              <p:cNvSpPr>
                <a:spLocks/>
              </p:cNvSpPr>
              <p:nvPr/>
            </p:nvSpPr>
            <p:spPr bwMode="auto">
              <a:xfrm>
                <a:off x="1878013" y="1954213"/>
                <a:ext cx="130175" cy="90488"/>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1" name="Freeform 323"/>
              <p:cNvSpPr>
                <a:spLocks/>
              </p:cNvSpPr>
              <p:nvPr/>
            </p:nvSpPr>
            <p:spPr bwMode="auto">
              <a:xfrm>
                <a:off x="1873251" y="2373313"/>
                <a:ext cx="292100" cy="2587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2" name="Freeform 324"/>
              <p:cNvSpPr>
                <a:spLocks/>
              </p:cNvSpPr>
              <p:nvPr/>
            </p:nvSpPr>
            <p:spPr bwMode="auto">
              <a:xfrm>
                <a:off x="1843088" y="2605088"/>
                <a:ext cx="153988" cy="236538"/>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3" name="Freeform 325"/>
              <p:cNvSpPr>
                <a:spLocks/>
              </p:cNvSpPr>
              <p:nvPr/>
            </p:nvSpPr>
            <p:spPr bwMode="auto">
              <a:xfrm>
                <a:off x="1844676" y="2576513"/>
                <a:ext cx="131763" cy="88900"/>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4" name="Freeform 326"/>
              <p:cNvSpPr>
                <a:spLocks/>
              </p:cNvSpPr>
              <p:nvPr/>
            </p:nvSpPr>
            <p:spPr bwMode="auto">
              <a:xfrm>
                <a:off x="1055688" y="2492376"/>
                <a:ext cx="173038" cy="34607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5" name="Freeform 327"/>
              <p:cNvSpPr>
                <a:spLocks/>
              </p:cNvSpPr>
              <p:nvPr/>
            </p:nvSpPr>
            <p:spPr bwMode="auto">
              <a:xfrm>
                <a:off x="1092201" y="2614613"/>
                <a:ext cx="28575" cy="12700"/>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6" name="Freeform 328"/>
              <p:cNvSpPr>
                <a:spLocks/>
              </p:cNvSpPr>
              <p:nvPr/>
            </p:nvSpPr>
            <p:spPr bwMode="auto">
              <a:xfrm>
                <a:off x="2092326" y="1181101"/>
                <a:ext cx="244475" cy="392113"/>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7" name="Freeform 329"/>
              <p:cNvSpPr>
                <a:spLocks/>
              </p:cNvSpPr>
              <p:nvPr/>
            </p:nvSpPr>
            <p:spPr bwMode="auto">
              <a:xfrm>
                <a:off x="2257426" y="1316038"/>
                <a:ext cx="30163" cy="25400"/>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8" name="Freeform 330"/>
              <p:cNvSpPr>
                <a:spLocks noEditPoints="1"/>
              </p:cNvSpPr>
              <p:nvPr/>
            </p:nvSpPr>
            <p:spPr bwMode="auto">
              <a:xfrm>
                <a:off x="2081213" y="1516063"/>
                <a:ext cx="117475" cy="23813"/>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9" name="Freeform 331"/>
              <p:cNvSpPr>
                <a:spLocks/>
              </p:cNvSpPr>
              <p:nvPr/>
            </p:nvSpPr>
            <p:spPr bwMode="auto">
              <a:xfrm>
                <a:off x="2092326" y="1573213"/>
                <a:ext cx="174625" cy="441325"/>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332"/>
              <p:cNvSpPr>
                <a:spLocks/>
              </p:cNvSpPr>
              <p:nvPr/>
            </p:nvSpPr>
            <p:spPr bwMode="auto">
              <a:xfrm>
                <a:off x="1187451" y="1247776"/>
                <a:ext cx="244475" cy="390525"/>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1" name="Freeform 333"/>
              <p:cNvSpPr>
                <a:spLocks/>
              </p:cNvSpPr>
              <p:nvPr/>
            </p:nvSpPr>
            <p:spPr bwMode="auto">
              <a:xfrm>
                <a:off x="1187451" y="1047751"/>
                <a:ext cx="131763" cy="200025"/>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2" name="Freeform 334"/>
              <p:cNvSpPr>
                <a:spLocks/>
              </p:cNvSpPr>
              <p:nvPr/>
            </p:nvSpPr>
            <p:spPr bwMode="auto">
              <a:xfrm>
                <a:off x="1354138" y="1479551"/>
                <a:ext cx="28575" cy="25400"/>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3" name="Freeform 335"/>
              <p:cNvSpPr>
                <a:spLocks noEditPoints="1"/>
              </p:cNvSpPr>
              <p:nvPr/>
            </p:nvSpPr>
            <p:spPr bwMode="auto">
              <a:xfrm>
                <a:off x="1176338" y="1281113"/>
                <a:ext cx="117475" cy="23813"/>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4" name="Freeform 336"/>
              <p:cNvSpPr>
                <a:spLocks/>
              </p:cNvSpPr>
              <p:nvPr/>
            </p:nvSpPr>
            <p:spPr bwMode="auto">
              <a:xfrm>
                <a:off x="2084388" y="1187451"/>
                <a:ext cx="65088" cy="71438"/>
              </a:xfrm>
              <a:custGeom>
                <a:avLst/>
                <a:gdLst>
                  <a:gd name="T0" fmla="*/ 18 w 87"/>
                  <a:gd name="T1" fmla="*/ 95 h 95"/>
                  <a:gd name="T2" fmla="*/ 0 w 87"/>
                  <a:gd name="T3" fmla="*/ 77 h 95"/>
                  <a:gd name="T4" fmla="*/ 0 w 87"/>
                  <a:gd name="T5" fmla="*/ 60 h 95"/>
                  <a:gd name="T6" fmla="*/ 6 w 87"/>
                  <a:gd name="T7" fmla="*/ 47 h 95"/>
                  <a:gd name="T8" fmla="*/ 0 w 87"/>
                  <a:gd name="T9" fmla="*/ 34 h 95"/>
                  <a:gd name="T10" fmla="*/ 0 w 87"/>
                  <a:gd name="T11" fmla="*/ 17 h 95"/>
                  <a:gd name="T12" fmla="*/ 18 w 87"/>
                  <a:gd name="T13" fmla="*/ 0 h 95"/>
                  <a:gd name="T14" fmla="*/ 74 w 87"/>
                  <a:gd name="T15" fmla="*/ 0 h 95"/>
                  <a:gd name="T16" fmla="*/ 85 w 87"/>
                  <a:gd name="T17" fmla="*/ 6 h 95"/>
                  <a:gd name="T18" fmla="*/ 87 w 87"/>
                  <a:gd name="T19" fmla="*/ 15 h 95"/>
                  <a:gd name="T20" fmla="*/ 87 w 87"/>
                  <a:gd name="T21" fmla="*/ 16 h 95"/>
                  <a:gd name="T22" fmla="*/ 87 w 87"/>
                  <a:gd name="T23" fmla="*/ 17 h 95"/>
                  <a:gd name="T24" fmla="*/ 87 w 87"/>
                  <a:gd name="T25" fmla="*/ 34 h 95"/>
                  <a:gd name="T26" fmla="*/ 87 w 87"/>
                  <a:gd name="T27" fmla="*/ 35 h 95"/>
                  <a:gd name="T28" fmla="*/ 87 w 87"/>
                  <a:gd name="T29" fmla="*/ 37 h 95"/>
                  <a:gd name="T30" fmla="*/ 85 w 87"/>
                  <a:gd name="T31" fmla="*/ 45 h 95"/>
                  <a:gd name="T32" fmla="*/ 83 w 87"/>
                  <a:gd name="T33" fmla="*/ 47 h 95"/>
                  <a:gd name="T34" fmla="*/ 85 w 87"/>
                  <a:gd name="T35" fmla="*/ 50 h 95"/>
                  <a:gd name="T36" fmla="*/ 87 w 87"/>
                  <a:gd name="T37" fmla="*/ 58 h 95"/>
                  <a:gd name="T38" fmla="*/ 87 w 87"/>
                  <a:gd name="T39" fmla="*/ 59 h 95"/>
                  <a:gd name="T40" fmla="*/ 87 w 87"/>
                  <a:gd name="T41" fmla="*/ 60 h 95"/>
                  <a:gd name="T42" fmla="*/ 87 w 87"/>
                  <a:gd name="T43" fmla="*/ 77 h 95"/>
                  <a:gd name="T44" fmla="*/ 87 w 87"/>
                  <a:gd name="T45" fmla="*/ 79 h 95"/>
                  <a:gd name="T46" fmla="*/ 87 w 87"/>
                  <a:gd name="T47" fmla="*/ 80 h 95"/>
                  <a:gd name="T48" fmla="*/ 85 w 87"/>
                  <a:gd name="T49" fmla="*/ 88 h 95"/>
                  <a:gd name="T50" fmla="*/ 74 w 87"/>
                  <a:gd name="T51" fmla="*/ 95 h 95"/>
                  <a:gd name="T52" fmla="*/ 18 w 87"/>
                  <a:gd name="T53"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95">
                    <a:moveTo>
                      <a:pt x="18" y="95"/>
                    </a:moveTo>
                    <a:cubicBezTo>
                      <a:pt x="8" y="95"/>
                      <a:pt x="0" y="87"/>
                      <a:pt x="0" y="77"/>
                    </a:cubicBezTo>
                    <a:cubicBezTo>
                      <a:pt x="0" y="60"/>
                      <a:pt x="0" y="60"/>
                      <a:pt x="0" y="60"/>
                    </a:cubicBezTo>
                    <a:cubicBezTo>
                      <a:pt x="0" y="55"/>
                      <a:pt x="3" y="51"/>
                      <a:pt x="6" y="47"/>
                    </a:cubicBezTo>
                    <a:cubicBezTo>
                      <a:pt x="3" y="44"/>
                      <a:pt x="0" y="40"/>
                      <a:pt x="0" y="34"/>
                    </a:cubicBezTo>
                    <a:cubicBezTo>
                      <a:pt x="0" y="17"/>
                      <a:pt x="0" y="17"/>
                      <a:pt x="0" y="17"/>
                    </a:cubicBezTo>
                    <a:cubicBezTo>
                      <a:pt x="0" y="8"/>
                      <a:pt x="8" y="0"/>
                      <a:pt x="18" y="0"/>
                    </a:cubicBezTo>
                    <a:cubicBezTo>
                      <a:pt x="74" y="0"/>
                      <a:pt x="74" y="0"/>
                      <a:pt x="74" y="0"/>
                    </a:cubicBezTo>
                    <a:cubicBezTo>
                      <a:pt x="79" y="0"/>
                      <a:pt x="83" y="2"/>
                      <a:pt x="85" y="6"/>
                    </a:cubicBezTo>
                    <a:cubicBezTo>
                      <a:pt x="86" y="9"/>
                      <a:pt x="87" y="12"/>
                      <a:pt x="87" y="15"/>
                    </a:cubicBezTo>
                    <a:cubicBezTo>
                      <a:pt x="87" y="16"/>
                      <a:pt x="87" y="16"/>
                      <a:pt x="87" y="16"/>
                    </a:cubicBezTo>
                    <a:cubicBezTo>
                      <a:pt x="87" y="17"/>
                      <a:pt x="87" y="17"/>
                      <a:pt x="87" y="17"/>
                    </a:cubicBezTo>
                    <a:cubicBezTo>
                      <a:pt x="87" y="34"/>
                      <a:pt x="87" y="34"/>
                      <a:pt x="87" y="34"/>
                    </a:cubicBezTo>
                    <a:cubicBezTo>
                      <a:pt x="87" y="35"/>
                      <a:pt x="87" y="35"/>
                      <a:pt x="87" y="35"/>
                    </a:cubicBezTo>
                    <a:cubicBezTo>
                      <a:pt x="87" y="37"/>
                      <a:pt x="87" y="37"/>
                      <a:pt x="87" y="37"/>
                    </a:cubicBezTo>
                    <a:cubicBezTo>
                      <a:pt x="87" y="39"/>
                      <a:pt x="86" y="42"/>
                      <a:pt x="85" y="45"/>
                    </a:cubicBezTo>
                    <a:cubicBezTo>
                      <a:pt x="85" y="46"/>
                      <a:pt x="84" y="47"/>
                      <a:pt x="83" y="47"/>
                    </a:cubicBezTo>
                    <a:cubicBezTo>
                      <a:pt x="84" y="48"/>
                      <a:pt x="85" y="49"/>
                      <a:pt x="85" y="50"/>
                    </a:cubicBezTo>
                    <a:cubicBezTo>
                      <a:pt x="86" y="52"/>
                      <a:pt x="87" y="55"/>
                      <a:pt x="87" y="58"/>
                    </a:cubicBezTo>
                    <a:cubicBezTo>
                      <a:pt x="87" y="59"/>
                      <a:pt x="87" y="59"/>
                      <a:pt x="87" y="59"/>
                    </a:cubicBezTo>
                    <a:cubicBezTo>
                      <a:pt x="87" y="60"/>
                      <a:pt x="87" y="60"/>
                      <a:pt x="87" y="60"/>
                    </a:cubicBezTo>
                    <a:cubicBezTo>
                      <a:pt x="87" y="77"/>
                      <a:pt x="87" y="77"/>
                      <a:pt x="87" y="77"/>
                    </a:cubicBezTo>
                    <a:cubicBezTo>
                      <a:pt x="87" y="79"/>
                      <a:pt x="87" y="79"/>
                      <a:pt x="87" y="79"/>
                    </a:cubicBezTo>
                    <a:cubicBezTo>
                      <a:pt x="87" y="80"/>
                      <a:pt x="87" y="80"/>
                      <a:pt x="87" y="80"/>
                    </a:cubicBezTo>
                    <a:cubicBezTo>
                      <a:pt x="87" y="82"/>
                      <a:pt x="86" y="85"/>
                      <a:pt x="85" y="88"/>
                    </a:cubicBezTo>
                    <a:cubicBezTo>
                      <a:pt x="83" y="92"/>
                      <a:pt x="79" y="95"/>
                      <a:pt x="74" y="95"/>
                    </a:cubicBezTo>
                    <a:cubicBezTo>
                      <a:pt x="18" y="95"/>
                      <a:pt x="18" y="95"/>
                      <a:pt x="18" y="95"/>
                    </a:cubicBezTo>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337"/>
              <p:cNvSpPr>
                <a:spLocks noEditPoints="1"/>
              </p:cNvSpPr>
              <p:nvPr/>
            </p:nvSpPr>
            <p:spPr bwMode="auto">
              <a:xfrm>
                <a:off x="2092326" y="1193801"/>
                <a:ext cx="50800" cy="58738"/>
              </a:xfrm>
              <a:custGeom>
                <a:avLst/>
                <a:gdLst>
                  <a:gd name="T0" fmla="*/ 65 w 69"/>
                  <a:gd name="T1" fmla="*/ 77 h 77"/>
                  <a:gd name="T2" fmla="*/ 9 w 69"/>
                  <a:gd name="T3" fmla="*/ 77 h 77"/>
                  <a:gd name="T4" fmla="*/ 0 w 69"/>
                  <a:gd name="T5" fmla="*/ 68 h 77"/>
                  <a:gd name="T6" fmla="*/ 0 w 69"/>
                  <a:gd name="T7" fmla="*/ 51 h 77"/>
                  <a:gd name="T8" fmla="*/ 9 w 69"/>
                  <a:gd name="T9" fmla="*/ 43 h 77"/>
                  <a:gd name="T10" fmla="*/ 65 w 69"/>
                  <a:gd name="T11" fmla="*/ 43 h 77"/>
                  <a:gd name="T12" fmla="*/ 69 w 69"/>
                  <a:gd name="T13" fmla="*/ 51 h 77"/>
                  <a:gd name="T14" fmla="*/ 69 w 69"/>
                  <a:gd name="T15" fmla="*/ 68 h 77"/>
                  <a:gd name="T16" fmla="*/ 65 w 69"/>
                  <a:gd name="T17" fmla="*/ 77 h 77"/>
                  <a:gd name="T18" fmla="*/ 65 w 69"/>
                  <a:gd name="T19" fmla="*/ 34 h 77"/>
                  <a:gd name="T20" fmla="*/ 9 w 69"/>
                  <a:gd name="T21" fmla="*/ 34 h 77"/>
                  <a:gd name="T22" fmla="*/ 0 w 69"/>
                  <a:gd name="T23" fmla="*/ 25 h 77"/>
                  <a:gd name="T24" fmla="*/ 0 w 69"/>
                  <a:gd name="T25" fmla="*/ 8 h 77"/>
                  <a:gd name="T26" fmla="*/ 9 w 69"/>
                  <a:gd name="T27" fmla="*/ 0 h 77"/>
                  <a:gd name="T28" fmla="*/ 65 w 69"/>
                  <a:gd name="T29" fmla="*/ 0 h 77"/>
                  <a:gd name="T30" fmla="*/ 69 w 69"/>
                  <a:gd name="T31" fmla="*/ 8 h 77"/>
                  <a:gd name="T32" fmla="*/ 69 w 69"/>
                  <a:gd name="T33" fmla="*/ 25 h 77"/>
                  <a:gd name="T34" fmla="*/ 65 w 69"/>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7">
                    <a:moveTo>
                      <a:pt x="65" y="77"/>
                    </a:moveTo>
                    <a:cubicBezTo>
                      <a:pt x="9" y="77"/>
                      <a:pt x="9" y="77"/>
                      <a:pt x="9" y="77"/>
                    </a:cubicBezTo>
                    <a:cubicBezTo>
                      <a:pt x="4" y="77"/>
                      <a:pt x="0" y="73"/>
                      <a:pt x="0" y="68"/>
                    </a:cubicBezTo>
                    <a:cubicBezTo>
                      <a:pt x="0" y="51"/>
                      <a:pt x="0" y="51"/>
                      <a:pt x="0" y="51"/>
                    </a:cubicBezTo>
                    <a:cubicBezTo>
                      <a:pt x="0" y="47"/>
                      <a:pt x="4" y="43"/>
                      <a:pt x="9" y="43"/>
                    </a:cubicBezTo>
                    <a:cubicBezTo>
                      <a:pt x="65" y="43"/>
                      <a:pt x="65" y="43"/>
                      <a:pt x="65" y="43"/>
                    </a:cubicBezTo>
                    <a:cubicBezTo>
                      <a:pt x="69" y="43"/>
                      <a:pt x="69" y="47"/>
                      <a:pt x="69" y="51"/>
                    </a:cubicBezTo>
                    <a:cubicBezTo>
                      <a:pt x="69" y="68"/>
                      <a:pt x="69" y="68"/>
                      <a:pt x="69" y="68"/>
                    </a:cubicBezTo>
                    <a:cubicBezTo>
                      <a:pt x="69" y="73"/>
                      <a:pt x="69" y="77"/>
                      <a:pt x="65" y="77"/>
                    </a:cubicBezTo>
                    <a:close/>
                    <a:moveTo>
                      <a:pt x="65" y="34"/>
                    </a:moveTo>
                    <a:cubicBezTo>
                      <a:pt x="9" y="34"/>
                      <a:pt x="9" y="34"/>
                      <a:pt x="9" y="34"/>
                    </a:cubicBezTo>
                    <a:cubicBezTo>
                      <a:pt x="4" y="34"/>
                      <a:pt x="0" y="30"/>
                      <a:pt x="0" y="25"/>
                    </a:cubicBezTo>
                    <a:cubicBezTo>
                      <a:pt x="0" y="8"/>
                      <a:pt x="0" y="8"/>
                      <a:pt x="0" y="8"/>
                    </a:cubicBezTo>
                    <a:cubicBezTo>
                      <a:pt x="0" y="3"/>
                      <a:pt x="4" y="0"/>
                      <a:pt x="9" y="0"/>
                    </a:cubicBezTo>
                    <a:cubicBezTo>
                      <a:pt x="65" y="0"/>
                      <a:pt x="65" y="0"/>
                      <a:pt x="65" y="0"/>
                    </a:cubicBezTo>
                    <a:cubicBezTo>
                      <a:pt x="69" y="0"/>
                      <a:pt x="69" y="3"/>
                      <a:pt x="69" y="8"/>
                    </a:cubicBezTo>
                    <a:cubicBezTo>
                      <a:pt x="69" y="25"/>
                      <a:pt x="69" y="25"/>
                      <a:pt x="69" y="25"/>
                    </a:cubicBezTo>
                    <a:cubicBezTo>
                      <a:pt x="69" y="30"/>
                      <a:pt x="69" y="34"/>
                      <a:pt x="65"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338"/>
              <p:cNvSpPr>
                <a:spLocks/>
              </p:cNvSpPr>
              <p:nvPr/>
            </p:nvSpPr>
            <p:spPr bwMode="auto">
              <a:xfrm>
                <a:off x="2046288" y="1143001"/>
                <a:ext cx="103188" cy="128588"/>
              </a:xfrm>
              <a:custGeom>
                <a:avLst/>
                <a:gdLst>
                  <a:gd name="T0" fmla="*/ 17 w 138"/>
                  <a:gd name="T1" fmla="*/ 172 h 172"/>
                  <a:gd name="T2" fmla="*/ 0 w 138"/>
                  <a:gd name="T3" fmla="*/ 155 h 172"/>
                  <a:gd name="T4" fmla="*/ 0 w 138"/>
                  <a:gd name="T5" fmla="*/ 17 h 172"/>
                  <a:gd name="T6" fmla="*/ 17 w 138"/>
                  <a:gd name="T7" fmla="*/ 0 h 172"/>
                  <a:gd name="T8" fmla="*/ 107 w 138"/>
                  <a:gd name="T9" fmla="*/ 0 h 172"/>
                  <a:gd name="T10" fmla="*/ 119 w 138"/>
                  <a:gd name="T11" fmla="*/ 6 h 172"/>
                  <a:gd name="T12" fmla="*/ 120 w 138"/>
                  <a:gd name="T13" fmla="*/ 8 h 172"/>
                  <a:gd name="T14" fmla="*/ 125 w 138"/>
                  <a:gd name="T15" fmla="*/ 8 h 172"/>
                  <a:gd name="T16" fmla="*/ 136 w 138"/>
                  <a:gd name="T17" fmla="*/ 15 h 172"/>
                  <a:gd name="T18" fmla="*/ 138 w 138"/>
                  <a:gd name="T19" fmla="*/ 23 h 172"/>
                  <a:gd name="T20" fmla="*/ 138 w 138"/>
                  <a:gd name="T21" fmla="*/ 25 h 172"/>
                  <a:gd name="T22" fmla="*/ 138 w 138"/>
                  <a:gd name="T23" fmla="*/ 26 h 172"/>
                  <a:gd name="T24" fmla="*/ 138 w 138"/>
                  <a:gd name="T25" fmla="*/ 51 h 172"/>
                  <a:gd name="T26" fmla="*/ 138 w 138"/>
                  <a:gd name="T27" fmla="*/ 52 h 172"/>
                  <a:gd name="T28" fmla="*/ 138 w 138"/>
                  <a:gd name="T29" fmla="*/ 54 h 172"/>
                  <a:gd name="T30" fmla="*/ 136 w 138"/>
                  <a:gd name="T31" fmla="*/ 62 h 172"/>
                  <a:gd name="T32" fmla="*/ 125 w 138"/>
                  <a:gd name="T33" fmla="*/ 69 h 172"/>
                  <a:gd name="T34" fmla="*/ 120 w 138"/>
                  <a:gd name="T35" fmla="*/ 69 h 172"/>
                  <a:gd name="T36" fmla="*/ 120 w 138"/>
                  <a:gd name="T37" fmla="*/ 155 h 172"/>
                  <a:gd name="T38" fmla="*/ 120 w 138"/>
                  <a:gd name="T39" fmla="*/ 156 h 172"/>
                  <a:gd name="T40" fmla="*/ 120 w 138"/>
                  <a:gd name="T41" fmla="*/ 157 h 172"/>
                  <a:gd name="T42" fmla="*/ 119 w 138"/>
                  <a:gd name="T43" fmla="*/ 165 h 172"/>
                  <a:gd name="T44" fmla="*/ 107 w 138"/>
                  <a:gd name="T45" fmla="*/ 172 h 172"/>
                  <a:gd name="T46" fmla="*/ 17 w 138"/>
                  <a:gd name="T4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8" h="172">
                    <a:moveTo>
                      <a:pt x="17" y="172"/>
                    </a:moveTo>
                    <a:cubicBezTo>
                      <a:pt x="8" y="172"/>
                      <a:pt x="0" y="164"/>
                      <a:pt x="0" y="155"/>
                    </a:cubicBezTo>
                    <a:cubicBezTo>
                      <a:pt x="0" y="17"/>
                      <a:pt x="0" y="17"/>
                      <a:pt x="0" y="17"/>
                    </a:cubicBezTo>
                    <a:cubicBezTo>
                      <a:pt x="0" y="7"/>
                      <a:pt x="8" y="0"/>
                      <a:pt x="17" y="0"/>
                    </a:cubicBezTo>
                    <a:cubicBezTo>
                      <a:pt x="107" y="0"/>
                      <a:pt x="107" y="0"/>
                      <a:pt x="107" y="0"/>
                    </a:cubicBezTo>
                    <a:cubicBezTo>
                      <a:pt x="112" y="0"/>
                      <a:pt x="117" y="2"/>
                      <a:pt x="119" y="6"/>
                    </a:cubicBezTo>
                    <a:cubicBezTo>
                      <a:pt x="119" y="7"/>
                      <a:pt x="119" y="8"/>
                      <a:pt x="120" y="8"/>
                    </a:cubicBezTo>
                    <a:cubicBezTo>
                      <a:pt x="122" y="8"/>
                      <a:pt x="125" y="8"/>
                      <a:pt x="125" y="8"/>
                    </a:cubicBezTo>
                    <a:cubicBezTo>
                      <a:pt x="130" y="8"/>
                      <a:pt x="134" y="11"/>
                      <a:pt x="136" y="15"/>
                    </a:cubicBezTo>
                    <a:cubicBezTo>
                      <a:pt x="137" y="18"/>
                      <a:pt x="138" y="21"/>
                      <a:pt x="138" y="23"/>
                    </a:cubicBezTo>
                    <a:cubicBezTo>
                      <a:pt x="138" y="25"/>
                      <a:pt x="138" y="25"/>
                      <a:pt x="138" y="25"/>
                    </a:cubicBezTo>
                    <a:cubicBezTo>
                      <a:pt x="138" y="26"/>
                      <a:pt x="138" y="26"/>
                      <a:pt x="138" y="26"/>
                    </a:cubicBezTo>
                    <a:cubicBezTo>
                      <a:pt x="138" y="51"/>
                      <a:pt x="138" y="51"/>
                      <a:pt x="138" y="51"/>
                    </a:cubicBezTo>
                    <a:cubicBezTo>
                      <a:pt x="138" y="52"/>
                      <a:pt x="138" y="52"/>
                      <a:pt x="138" y="52"/>
                    </a:cubicBezTo>
                    <a:cubicBezTo>
                      <a:pt x="138" y="54"/>
                      <a:pt x="138" y="54"/>
                      <a:pt x="138" y="54"/>
                    </a:cubicBezTo>
                    <a:cubicBezTo>
                      <a:pt x="138" y="56"/>
                      <a:pt x="137" y="59"/>
                      <a:pt x="136" y="62"/>
                    </a:cubicBezTo>
                    <a:cubicBezTo>
                      <a:pt x="134" y="66"/>
                      <a:pt x="130" y="69"/>
                      <a:pt x="125" y="69"/>
                    </a:cubicBezTo>
                    <a:cubicBezTo>
                      <a:pt x="125" y="69"/>
                      <a:pt x="122" y="69"/>
                      <a:pt x="120" y="69"/>
                    </a:cubicBezTo>
                    <a:cubicBezTo>
                      <a:pt x="120" y="83"/>
                      <a:pt x="120" y="155"/>
                      <a:pt x="120" y="155"/>
                    </a:cubicBezTo>
                    <a:cubicBezTo>
                      <a:pt x="120" y="156"/>
                      <a:pt x="120" y="156"/>
                      <a:pt x="120" y="156"/>
                    </a:cubicBezTo>
                    <a:cubicBezTo>
                      <a:pt x="120" y="157"/>
                      <a:pt x="120" y="157"/>
                      <a:pt x="120" y="157"/>
                    </a:cubicBezTo>
                    <a:cubicBezTo>
                      <a:pt x="120" y="160"/>
                      <a:pt x="120" y="163"/>
                      <a:pt x="119" y="165"/>
                    </a:cubicBezTo>
                    <a:cubicBezTo>
                      <a:pt x="117" y="170"/>
                      <a:pt x="112" y="172"/>
                      <a:pt x="107" y="172"/>
                    </a:cubicBezTo>
                    <a:cubicBezTo>
                      <a:pt x="17" y="172"/>
                      <a:pt x="17" y="172"/>
                      <a:pt x="17" y="172"/>
                    </a:cubicBezTo>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7" name="Freeform 339"/>
              <p:cNvSpPr>
                <a:spLocks noEditPoints="1"/>
              </p:cNvSpPr>
              <p:nvPr/>
            </p:nvSpPr>
            <p:spPr bwMode="auto">
              <a:xfrm>
                <a:off x="2052638" y="1149351"/>
                <a:ext cx="90488" cy="115888"/>
              </a:xfrm>
              <a:custGeom>
                <a:avLst/>
                <a:gdLst>
                  <a:gd name="T0" fmla="*/ 117 w 121"/>
                  <a:gd name="T1" fmla="*/ 52 h 155"/>
                  <a:gd name="T2" fmla="*/ 61 w 121"/>
                  <a:gd name="T3" fmla="*/ 52 h 155"/>
                  <a:gd name="T4" fmla="*/ 52 w 121"/>
                  <a:gd name="T5" fmla="*/ 43 h 155"/>
                  <a:gd name="T6" fmla="*/ 52 w 121"/>
                  <a:gd name="T7" fmla="*/ 18 h 155"/>
                  <a:gd name="T8" fmla="*/ 61 w 121"/>
                  <a:gd name="T9" fmla="*/ 9 h 155"/>
                  <a:gd name="T10" fmla="*/ 117 w 121"/>
                  <a:gd name="T11" fmla="*/ 9 h 155"/>
                  <a:gd name="T12" fmla="*/ 121 w 121"/>
                  <a:gd name="T13" fmla="*/ 18 h 155"/>
                  <a:gd name="T14" fmla="*/ 121 w 121"/>
                  <a:gd name="T15" fmla="*/ 43 h 155"/>
                  <a:gd name="T16" fmla="*/ 117 w 121"/>
                  <a:gd name="T17" fmla="*/ 52 h 155"/>
                  <a:gd name="T18" fmla="*/ 99 w 121"/>
                  <a:gd name="T19" fmla="*/ 155 h 155"/>
                  <a:gd name="T20" fmla="*/ 9 w 121"/>
                  <a:gd name="T21" fmla="*/ 155 h 155"/>
                  <a:gd name="T22" fmla="*/ 0 w 121"/>
                  <a:gd name="T23" fmla="*/ 147 h 155"/>
                  <a:gd name="T24" fmla="*/ 0 w 121"/>
                  <a:gd name="T25" fmla="*/ 9 h 155"/>
                  <a:gd name="T26" fmla="*/ 9 w 121"/>
                  <a:gd name="T27" fmla="*/ 0 h 155"/>
                  <a:gd name="T28" fmla="*/ 99 w 121"/>
                  <a:gd name="T29" fmla="*/ 0 h 155"/>
                  <a:gd name="T30" fmla="*/ 104 w 121"/>
                  <a:gd name="T31" fmla="*/ 9 h 155"/>
                  <a:gd name="T32" fmla="*/ 104 w 121"/>
                  <a:gd name="T33" fmla="*/ 147 h 155"/>
                  <a:gd name="T34" fmla="*/ 99 w 121"/>
                  <a:gd name="T35"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55">
                    <a:moveTo>
                      <a:pt x="117" y="52"/>
                    </a:moveTo>
                    <a:cubicBezTo>
                      <a:pt x="61" y="52"/>
                      <a:pt x="61" y="52"/>
                      <a:pt x="61" y="52"/>
                    </a:cubicBezTo>
                    <a:cubicBezTo>
                      <a:pt x="56" y="52"/>
                      <a:pt x="52" y="48"/>
                      <a:pt x="52" y="43"/>
                    </a:cubicBezTo>
                    <a:cubicBezTo>
                      <a:pt x="52" y="18"/>
                      <a:pt x="52" y="18"/>
                      <a:pt x="52" y="18"/>
                    </a:cubicBezTo>
                    <a:cubicBezTo>
                      <a:pt x="52" y="13"/>
                      <a:pt x="56" y="9"/>
                      <a:pt x="61" y="9"/>
                    </a:cubicBezTo>
                    <a:cubicBezTo>
                      <a:pt x="117" y="9"/>
                      <a:pt x="117" y="9"/>
                      <a:pt x="117" y="9"/>
                    </a:cubicBezTo>
                    <a:cubicBezTo>
                      <a:pt x="121" y="9"/>
                      <a:pt x="121" y="13"/>
                      <a:pt x="121" y="18"/>
                    </a:cubicBezTo>
                    <a:cubicBezTo>
                      <a:pt x="121" y="43"/>
                      <a:pt x="121" y="43"/>
                      <a:pt x="121" y="43"/>
                    </a:cubicBezTo>
                    <a:cubicBezTo>
                      <a:pt x="121" y="48"/>
                      <a:pt x="121" y="52"/>
                      <a:pt x="117" y="52"/>
                    </a:cubicBezTo>
                    <a:close/>
                    <a:moveTo>
                      <a:pt x="99" y="155"/>
                    </a:moveTo>
                    <a:cubicBezTo>
                      <a:pt x="9" y="155"/>
                      <a:pt x="9" y="155"/>
                      <a:pt x="9" y="155"/>
                    </a:cubicBezTo>
                    <a:cubicBezTo>
                      <a:pt x="4" y="155"/>
                      <a:pt x="0" y="151"/>
                      <a:pt x="0" y="147"/>
                    </a:cubicBezTo>
                    <a:cubicBezTo>
                      <a:pt x="0" y="9"/>
                      <a:pt x="0" y="9"/>
                      <a:pt x="0" y="9"/>
                    </a:cubicBezTo>
                    <a:cubicBezTo>
                      <a:pt x="0" y="4"/>
                      <a:pt x="4" y="0"/>
                      <a:pt x="9" y="0"/>
                    </a:cubicBezTo>
                    <a:cubicBezTo>
                      <a:pt x="99" y="0"/>
                      <a:pt x="99" y="0"/>
                      <a:pt x="99" y="0"/>
                    </a:cubicBezTo>
                    <a:cubicBezTo>
                      <a:pt x="104" y="0"/>
                      <a:pt x="104" y="4"/>
                      <a:pt x="104" y="9"/>
                    </a:cubicBezTo>
                    <a:cubicBezTo>
                      <a:pt x="104" y="147"/>
                      <a:pt x="104" y="147"/>
                      <a:pt x="104" y="147"/>
                    </a:cubicBezTo>
                    <a:cubicBezTo>
                      <a:pt x="104" y="151"/>
                      <a:pt x="104" y="155"/>
                      <a:pt x="99"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8" name="Freeform 340"/>
              <p:cNvSpPr>
                <a:spLocks noEditPoints="1"/>
              </p:cNvSpPr>
              <p:nvPr/>
            </p:nvSpPr>
            <p:spPr bwMode="auto">
              <a:xfrm>
                <a:off x="2046288" y="1162051"/>
                <a:ext cx="71438" cy="82550"/>
              </a:xfrm>
              <a:custGeom>
                <a:avLst/>
                <a:gdLst>
                  <a:gd name="T0" fmla="*/ 0 w 45"/>
                  <a:gd name="T1" fmla="*/ 28 h 52"/>
                  <a:gd name="T2" fmla="*/ 0 w 45"/>
                  <a:gd name="T3" fmla="*/ 24 h 52"/>
                  <a:gd name="T4" fmla="*/ 45 w 45"/>
                  <a:gd name="T5" fmla="*/ 24 h 52"/>
                  <a:gd name="T6" fmla="*/ 45 w 45"/>
                  <a:gd name="T7" fmla="*/ 28 h 52"/>
                  <a:gd name="T8" fmla="*/ 0 w 45"/>
                  <a:gd name="T9" fmla="*/ 28 h 52"/>
                  <a:gd name="T10" fmla="*/ 0 w 45"/>
                  <a:gd name="T11" fmla="*/ 52 h 52"/>
                  <a:gd name="T12" fmla="*/ 0 w 45"/>
                  <a:gd name="T13" fmla="*/ 49 h 52"/>
                  <a:gd name="T14" fmla="*/ 45 w 45"/>
                  <a:gd name="T15" fmla="*/ 49 h 52"/>
                  <a:gd name="T16" fmla="*/ 45 w 45"/>
                  <a:gd name="T17" fmla="*/ 52 h 52"/>
                  <a:gd name="T18" fmla="*/ 0 w 45"/>
                  <a:gd name="T19" fmla="*/ 52 h 52"/>
                  <a:gd name="T20" fmla="*/ 0 w 45"/>
                  <a:gd name="T21" fmla="*/ 41 h 52"/>
                  <a:gd name="T22" fmla="*/ 0 w 45"/>
                  <a:gd name="T23" fmla="*/ 36 h 52"/>
                  <a:gd name="T24" fmla="*/ 45 w 45"/>
                  <a:gd name="T25" fmla="*/ 36 h 52"/>
                  <a:gd name="T26" fmla="*/ 45 w 45"/>
                  <a:gd name="T27" fmla="*/ 41 h 52"/>
                  <a:gd name="T28" fmla="*/ 0 w 45"/>
                  <a:gd name="T29" fmla="*/ 41 h 52"/>
                  <a:gd name="T30" fmla="*/ 0 w 45"/>
                  <a:gd name="T31" fmla="*/ 16 h 52"/>
                  <a:gd name="T32" fmla="*/ 0 w 45"/>
                  <a:gd name="T33" fmla="*/ 12 h 52"/>
                  <a:gd name="T34" fmla="*/ 45 w 45"/>
                  <a:gd name="T35" fmla="*/ 12 h 52"/>
                  <a:gd name="T36" fmla="*/ 45 w 45"/>
                  <a:gd name="T37" fmla="*/ 16 h 52"/>
                  <a:gd name="T38" fmla="*/ 0 w 45"/>
                  <a:gd name="T39" fmla="*/ 16 h 52"/>
                  <a:gd name="T40" fmla="*/ 0 w 45"/>
                  <a:gd name="T41" fmla="*/ 4 h 52"/>
                  <a:gd name="T42" fmla="*/ 0 w 45"/>
                  <a:gd name="T43" fmla="*/ 0 h 52"/>
                  <a:gd name="T44" fmla="*/ 45 w 45"/>
                  <a:gd name="T45" fmla="*/ 0 h 52"/>
                  <a:gd name="T46" fmla="*/ 45 w 45"/>
                  <a:gd name="T47" fmla="*/ 4 h 52"/>
                  <a:gd name="T48" fmla="*/ 0 w 45"/>
                  <a:gd name="T4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2">
                    <a:moveTo>
                      <a:pt x="0" y="28"/>
                    </a:moveTo>
                    <a:lnTo>
                      <a:pt x="0" y="24"/>
                    </a:lnTo>
                    <a:lnTo>
                      <a:pt x="45" y="24"/>
                    </a:lnTo>
                    <a:lnTo>
                      <a:pt x="45" y="28"/>
                    </a:lnTo>
                    <a:lnTo>
                      <a:pt x="0" y="28"/>
                    </a:lnTo>
                    <a:close/>
                    <a:moveTo>
                      <a:pt x="0" y="52"/>
                    </a:moveTo>
                    <a:lnTo>
                      <a:pt x="0" y="49"/>
                    </a:lnTo>
                    <a:lnTo>
                      <a:pt x="45" y="49"/>
                    </a:lnTo>
                    <a:lnTo>
                      <a:pt x="45" y="52"/>
                    </a:lnTo>
                    <a:lnTo>
                      <a:pt x="0" y="52"/>
                    </a:lnTo>
                    <a:close/>
                    <a:moveTo>
                      <a:pt x="0" y="41"/>
                    </a:moveTo>
                    <a:lnTo>
                      <a:pt x="0" y="36"/>
                    </a:lnTo>
                    <a:lnTo>
                      <a:pt x="45" y="36"/>
                    </a:lnTo>
                    <a:lnTo>
                      <a:pt x="45" y="41"/>
                    </a:lnTo>
                    <a:lnTo>
                      <a:pt x="0" y="41"/>
                    </a:lnTo>
                    <a:close/>
                    <a:moveTo>
                      <a:pt x="0" y="16"/>
                    </a:moveTo>
                    <a:lnTo>
                      <a:pt x="0" y="12"/>
                    </a:lnTo>
                    <a:lnTo>
                      <a:pt x="45" y="12"/>
                    </a:lnTo>
                    <a:lnTo>
                      <a:pt x="45" y="16"/>
                    </a:lnTo>
                    <a:lnTo>
                      <a:pt x="0" y="16"/>
                    </a:lnTo>
                    <a:close/>
                    <a:moveTo>
                      <a:pt x="0" y="4"/>
                    </a:moveTo>
                    <a:lnTo>
                      <a:pt x="0" y="0"/>
                    </a:lnTo>
                    <a:lnTo>
                      <a:pt x="45" y="0"/>
                    </a:lnTo>
                    <a:lnTo>
                      <a:pt x="45" y="4"/>
                    </a:lnTo>
                    <a:lnTo>
                      <a:pt x="0" y="4"/>
                    </a:lnTo>
                    <a:close/>
                  </a:path>
                </a:pathLst>
              </a:custGeom>
              <a:solidFill>
                <a:srgbClr val="692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9" name="Freeform 341"/>
              <p:cNvSpPr>
                <a:spLocks/>
              </p:cNvSpPr>
              <p:nvPr/>
            </p:nvSpPr>
            <p:spPr bwMode="auto">
              <a:xfrm>
                <a:off x="1995488" y="1130301"/>
                <a:ext cx="88900" cy="153988"/>
              </a:xfrm>
              <a:custGeom>
                <a:avLst/>
                <a:gdLst>
                  <a:gd name="T0" fmla="*/ 56 w 56"/>
                  <a:gd name="T1" fmla="*/ 0 h 97"/>
                  <a:gd name="T2" fmla="*/ 0 w 56"/>
                  <a:gd name="T3" fmla="*/ 10 h 97"/>
                  <a:gd name="T4" fmla="*/ 0 w 56"/>
                  <a:gd name="T5" fmla="*/ 87 h 97"/>
                  <a:gd name="T6" fmla="*/ 56 w 56"/>
                  <a:gd name="T7" fmla="*/ 97 h 97"/>
                  <a:gd name="T8" fmla="*/ 56 w 56"/>
                  <a:gd name="T9" fmla="*/ 0 h 97"/>
                </a:gdLst>
                <a:ahLst/>
                <a:cxnLst>
                  <a:cxn ang="0">
                    <a:pos x="T0" y="T1"/>
                  </a:cxn>
                  <a:cxn ang="0">
                    <a:pos x="T2" y="T3"/>
                  </a:cxn>
                  <a:cxn ang="0">
                    <a:pos x="T4" y="T5"/>
                  </a:cxn>
                  <a:cxn ang="0">
                    <a:pos x="T6" y="T7"/>
                  </a:cxn>
                  <a:cxn ang="0">
                    <a:pos x="T8" y="T9"/>
                  </a:cxn>
                </a:cxnLst>
                <a:rect l="0" t="0" r="r" b="b"/>
                <a:pathLst>
                  <a:path w="56" h="97">
                    <a:moveTo>
                      <a:pt x="56" y="0"/>
                    </a:moveTo>
                    <a:lnTo>
                      <a:pt x="0" y="10"/>
                    </a:lnTo>
                    <a:lnTo>
                      <a:pt x="0" y="87"/>
                    </a:lnTo>
                    <a:lnTo>
                      <a:pt x="56" y="97"/>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1" name="Freeform 343"/>
              <p:cNvSpPr>
                <a:spLocks/>
              </p:cNvSpPr>
              <p:nvPr/>
            </p:nvSpPr>
            <p:spPr bwMode="auto">
              <a:xfrm>
                <a:off x="1150938" y="1598613"/>
                <a:ext cx="115888" cy="128588"/>
              </a:xfrm>
              <a:custGeom>
                <a:avLst/>
                <a:gdLst>
                  <a:gd name="T0" fmla="*/ 12 w 155"/>
                  <a:gd name="T1" fmla="*/ 172 h 172"/>
                  <a:gd name="T2" fmla="*/ 0 w 155"/>
                  <a:gd name="T3" fmla="*/ 160 h 172"/>
                  <a:gd name="T4" fmla="*/ 0 w 155"/>
                  <a:gd name="T5" fmla="*/ 12 h 172"/>
                  <a:gd name="T6" fmla="*/ 12 w 155"/>
                  <a:gd name="T7" fmla="*/ 0 h 172"/>
                  <a:gd name="T8" fmla="*/ 144 w 155"/>
                  <a:gd name="T9" fmla="*/ 0 h 172"/>
                  <a:gd name="T10" fmla="*/ 155 w 155"/>
                  <a:gd name="T11" fmla="*/ 12 h 172"/>
                  <a:gd name="T12" fmla="*/ 155 w 155"/>
                  <a:gd name="T13" fmla="*/ 160 h 172"/>
                  <a:gd name="T14" fmla="*/ 144 w 155"/>
                  <a:gd name="T15" fmla="*/ 172 h 172"/>
                  <a:gd name="T16" fmla="*/ 12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2" y="172"/>
                    </a:moveTo>
                    <a:cubicBezTo>
                      <a:pt x="5" y="172"/>
                      <a:pt x="0" y="167"/>
                      <a:pt x="0" y="160"/>
                    </a:cubicBezTo>
                    <a:cubicBezTo>
                      <a:pt x="0" y="12"/>
                      <a:pt x="0" y="12"/>
                      <a:pt x="0" y="12"/>
                    </a:cubicBezTo>
                    <a:cubicBezTo>
                      <a:pt x="0" y="6"/>
                      <a:pt x="5" y="0"/>
                      <a:pt x="12" y="0"/>
                    </a:cubicBezTo>
                    <a:cubicBezTo>
                      <a:pt x="144" y="0"/>
                      <a:pt x="144" y="0"/>
                      <a:pt x="144" y="0"/>
                    </a:cubicBezTo>
                    <a:cubicBezTo>
                      <a:pt x="150" y="0"/>
                      <a:pt x="155" y="6"/>
                      <a:pt x="155" y="12"/>
                    </a:cubicBezTo>
                    <a:cubicBezTo>
                      <a:pt x="155" y="160"/>
                      <a:pt x="155" y="160"/>
                      <a:pt x="155" y="160"/>
                    </a:cubicBezTo>
                    <a:cubicBezTo>
                      <a:pt x="155" y="167"/>
                      <a:pt x="150" y="172"/>
                      <a:pt x="144" y="172"/>
                    </a:cubicBezTo>
                    <a:cubicBezTo>
                      <a:pt x="12" y="172"/>
                      <a:pt x="12" y="172"/>
                      <a:pt x="12" y="1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2" name="Freeform 344"/>
              <p:cNvSpPr>
                <a:spLocks/>
              </p:cNvSpPr>
              <p:nvPr/>
            </p:nvSpPr>
            <p:spPr bwMode="auto">
              <a:xfrm>
                <a:off x="1158876" y="1604963"/>
                <a:ext cx="101600" cy="115888"/>
              </a:xfrm>
              <a:custGeom>
                <a:avLst/>
                <a:gdLst>
                  <a:gd name="T0" fmla="*/ 3 w 137"/>
                  <a:gd name="T1" fmla="*/ 0 h 155"/>
                  <a:gd name="T2" fmla="*/ 135 w 137"/>
                  <a:gd name="T3" fmla="*/ 0 h 155"/>
                  <a:gd name="T4" fmla="*/ 137 w 137"/>
                  <a:gd name="T5" fmla="*/ 3 h 155"/>
                  <a:gd name="T6" fmla="*/ 137 w 137"/>
                  <a:gd name="T7" fmla="*/ 151 h 155"/>
                  <a:gd name="T8" fmla="*/ 135 w 137"/>
                  <a:gd name="T9" fmla="*/ 155 h 155"/>
                  <a:gd name="T10" fmla="*/ 3 w 137"/>
                  <a:gd name="T11" fmla="*/ 155 h 155"/>
                  <a:gd name="T12" fmla="*/ 0 w 137"/>
                  <a:gd name="T13" fmla="*/ 151 h 155"/>
                  <a:gd name="T14" fmla="*/ 0 w 137"/>
                  <a:gd name="T15" fmla="*/ 3 h 155"/>
                  <a:gd name="T16" fmla="*/ 3 w 137"/>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55">
                    <a:moveTo>
                      <a:pt x="3" y="0"/>
                    </a:moveTo>
                    <a:cubicBezTo>
                      <a:pt x="135" y="0"/>
                      <a:pt x="135" y="0"/>
                      <a:pt x="135" y="0"/>
                    </a:cubicBezTo>
                    <a:cubicBezTo>
                      <a:pt x="136" y="0"/>
                      <a:pt x="137" y="1"/>
                      <a:pt x="137" y="3"/>
                    </a:cubicBezTo>
                    <a:cubicBezTo>
                      <a:pt x="137" y="151"/>
                      <a:pt x="137" y="151"/>
                      <a:pt x="137" y="151"/>
                    </a:cubicBezTo>
                    <a:cubicBezTo>
                      <a:pt x="137" y="153"/>
                      <a:pt x="136" y="155"/>
                      <a:pt x="135" y="155"/>
                    </a:cubicBezTo>
                    <a:cubicBezTo>
                      <a:pt x="3" y="155"/>
                      <a:pt x="3" y="155"/>
                      <a:pt x="3" y="155"/>
                    </a:cubicBezTo>
                    <a:cubicBezTo>
                      <a:pt x="1" y="155"/>
                      <a:pt x="0" y="153"/>
                      <a:pt x="0" y="151"/>
                    </a:cubicBezTo>
                    <a:cubicBezTo>
                      <a:pt x="0" y="3"/>
                      <a:pt x="0" y="3"/>
                      <a:pt x="0" y="3"/>
                    </a:cubicBezTo>
                    <a:cubicBezTo>
                      <a:pt x="0" y="1"/>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3" name="Freeform 345"/>
              <p:cNvSpPr>
                <a:spLocks noEditPoints="1"/>
              </p:cNvSpPr>
              <p:nvPr/>
            </p:nvSpPr>
            <p:spPr bwMode="auto">
              <a:xfrm>
                <a:off x="1163638" y="1617663"/>
                <a:ext cx="84138" cy="84138"/>
              </a:xfrm>
              <a:custGeom>
                <a:avLst/>
                <a:gdLst>
                  <a:gd name="T0" fmla="*/ 0 w 53"/>
                  <a:gd name="T1" fmla="*/ 53 h 53"/>
                  <a:gd name="T2" fmla="*/ 0 w 53"/>
                  <a:gd name="T3" fmla="*/ 49 h 53"/>
                  <a:gd name="T4" fmla="*/ 53 w 53"/>
                  <a:gd name="T5" fmla="*/ 49 h 53"/>
                  <a:gd name="T6" fmla="*/ 53 w 53"/>
                  <a:gd name="T7" fmla="*/ 53 h 53"/>
                  <a:gd name="T8" fmla="*/ 0 w 53"/>
                  <a:gd name="T9" fmla="*/ 53 h 53"/>
                  <a:gd name="T10" fmla="*/ 0 w 53"/>
                  <a:gd name="T11" fmla="*/ 41 h 53"/>
                  <a:gd name="T12" fmla="*/ 0 w 53"/>
                  <a:gd name="T13" fmla="*/ 36 h 53"/>
                  <a:gd name="T14" fmla="*/ 53 w 53"/>
                  <a:gd name="T15" fmla="*/ 36 h 53"/>
                  <a:gd name="T16" fmla="*/ 53 w 53"/>
                  <a:gd name="T17" fmla="*/ 41 h 53"/>
                  <a:gd name="T18" fmla="*/ 0 w 53"/>
                  <a:gd name="T19" fmla="*/ 41 h 53"/>
                  <a:gd name="T20" fmla="*/ 0 w 53"/>
                  <a:gd name="T21" fmla="*/ 28 h 53"/>
                  <a:gd name="T22" fmla="*/ 0 w 53"/>
                  <a:gd name="T23" fmla="*/ 24 h 53"/>
                  <a:gd name="T24" fmla="*/ 53 w 53"/>
                  <a:gd name="T25" fmla="*/ 24 h 53"/>
                  <a:gd name="T26" fmla="*/ 53 w 53"/>
                  <a:gd name="T27" fmla="*/ 28 h 53"/>
                  <a:gd name="T28" fmla="*/ 0 w 53"/>
                  <a:gd name="T29" fmla="*/ 28 h 53"/>
                  <a:gd name="T30" fmla="*/ 53 w 53"/>
                  <a:gd name="T31" fmla="*/ 16 h 53"/>
                  <a:gd name="T32" fmla="*/ 0 w 53"/>
                  <a:gd name="T33" fmla="*/ 16 h 53"/>
                  <a:gd name="T34" fmla="*/ 0 w 53"/>
                  <a:gd name="T35" fmla="*/ 12 h 53"/>
                  <a:gd name="T36" fmla="*/ 53 w 53"/>
                  <a:gd name="T37" fmla="*/ 12 h 53"/>
                  <a:gd name="T38" fmla="*/ 53 w 53"/>
                  <a:gd name="T39" fmla="*/ 16 h 53"/>
                  <a:gd name="T40" fmla="*/ 53 w 53"/>
                  <a:gd name="T41" fmla="*/ 4 h 53"/>
                  <a:gd name="T42" fmla="*/ 0 w 53"/>
                  <a:gd name="T43" fmla="*/ 4 h 53"/>
                  <a:gd name="T44" fmla="*/ 0 w 53"/>
                  <a:gd name="T45" fmla="*/ 0 h 53"/>
                  <a:gd name="T46" fmla="*/ 53 w 53"/>
                  <a:gd name="T47" fmla="*/ 0 h 53"/>
                  <a:gd name="T48" fmla="*/ 53 w 53"/>
                  <a:gd name="T4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53">
                    <a:moveTo>
                      <a:pt x="0" y="53"/>
                    </a:moveTo>
                    <a:lnTo>
                      <a:pt x="0" y="49"/>
                    </a:lnTo>
                    <a:lnTo>
                      <a:pt x="53" y="49"/>
                    </a:lnTo>
                    <a:lnTo>
                      <a:pt x="53" y="53"/>
                    </a:lnTo>
                    <a:lnTo>
                      <a:pt x="0" y="53"/>
                    </a:lnTo>
                    <a:close/>
                    <a:moveTo>
                      <a:pt x="0" y="41"/>
                    </a:moveTo>
                    <a:lnTo>
                      <a:pt x="0" y="36"/>
                    </a:lnTo>
                    <a:lnTo>
                      <a:pt x="53" y="36"/>
                    </a:lnTo>
                    <a:lnTo>
                      <a:pt x="53" y="41"/>
                    </a:lnTo>
                    <a:lnTo>
                      <a:pt x="0" y="41"/>
                    </a:lnTo>
                    <a:close/>
                    <a:moveTo>
                      <a:pt x="0" y="28"/>
                    </a:moveTo>
                    <a:lnTo>
                      <a:pt x="0" y="24"/>
                    </a:lnTo>
                    <a:lnTo>
                      <a:pt x="53" y="24"/>
                    </a:lnTo>
                    <a:lnTo>
                      <a:pt x="53" y="28"/>
                    </a:lnTo>
                    <a:lnTo>
                      <a:pt x="0" y="28"/>
                    </a:lnTo>
                    <a:close/>
                    <a:moveTo>
                      <a:pt x="53" y="16"/>
                    </a:moveTo>
                    <a:lnTo>
                      <a:pt x="0" y="16"/>
                    </a:lnTo>
                    <a:lnTo>
                      <a:pt x="0" y="12"/>
                    </a:lnTo>
                    <a:lnTo>
                      <a:pt x="53" y="12"/>
                    </a:lnTo>
                    <a:lnTo>
                      <a:pt x="53" y="16"/>
                    </a:lnTo>
                    <a:close/>
                    <a:moveTo>
                      <a:pt x="53" y="4"/>
                    </a:moveTo>
                    <a:lnTo>
                      <a:pt x="0" y="4"/>
                    </a:lnTo>
                    <a:lnTo>
                      <a:pt x="0" y="0"/>
                    </a:lnTo>
                    <a:lnTo>
                      <a:pt x="53" y="0"/>
                    </a:lnTo>
                    <a:lnTo>
                      <a:pt x="53"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4" name="Freeform 346"/>
              <p:cNvSpPr>
                <a:spLocks/>
              </p:cNvSpPr>
              <p:nvPr/>
            </p:nvSpPr>
            <p:spPr bwMode="auto">
              <a:xfrm>
                <a:off x="1112838" y="1585913"/>
                <a:ext cx="90488" cy="153988"/>
              </a:xfrm>
              <a:custGeom>
                <a:avLst/>
                <a:gdLst>
                  <a:gd name="T0" fmla="*/ 57 w 57"/>
                  <a:gd name="T1" fmla="*/ 0 h 97"/>
                  <a:gd name="T2" fmla="*/ 0 w 57"/>
                  <a:gd name="T3" fmla="*/ 10 h 97"/>
                  <a:gd name="T4" fmla="*/ 0 w 57"/>
                  <a:gd name="T5" fmla="*/ 87 h 97"/>
                  <a:gd name="T6" fmla="*/ 57 w 57"/>
                  <a:gd name="T7" fmla="*/ 97 h 97"/>
                  <a:gd name="T8" fmla="*/ 57 w 57"/>
                  <a:gd name="T9" fmla="*/ 0 h 97"/>
                </a:gdLst>
                <a:ahLst/>
                <a:cxnLst>
                  <a:cxn ang="0">
                    <a:pos x="T0" y="T1"/>
                  </a:cxn>
                  <a:cxn ang="0">
                    <a:pos x="T2" y="T3"/>
                  </a:cxn>
                  <a:cxn ang="0">
                    <a:pos x="T4" y="T5"/>
                  </a:cxn>
                  <a:cxn ang="0">
                    <a:pos x="T6" y="T7"/>
                  </a:cxn>
                  <a:cxn ang="0">
                    <a:pos x="T8" y="T9"/>
                  </a:cxn>
                </a:cxnLst>
                <a:rect l="0" t="0" r="r" b="b"/>
                <a:pathLst>
                  <a:path w="57" h="97">
                    <a:moveTo>
                      <a:pt x="57" y="0"/>
                    </a:moveTo>
                    <a:lnTo>
                      <a:pt x="0" y="10"/>
                    </a:lnTo>
                    <a:lnTo>
                      <a:pt x="0" y="87"/>
                    </a:lnTo>
                    <a:lnTo>
                      <a:pt x="57" y="9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6" name="Freeform 348"/>
              <p:cNvSpPr>
                <a:spLocks/>
              </p:cNvSpPr>
              <p:nvPr/>
            </p:nvSpPr>
            <p:spPr bwMode="auto">
              <a:xfrm>
                <a:off x="1912938" y="2254251"/>
                <a:ext cx="98425" cy="115888"/>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7" name="Freeform 349"/>
              <p:cNvSpPr>
                <a:spLocks/>
              </p:cNvSpPr>
              <p:nvPr/>
            </p:nvSpPr>
            <p:spPr bwMode="auto">
              <a:xfrm>
                <a:off x="1919288" y="2260601"/>
                <a:ext cx="85725" cy="103188"/>
              </a:xfrm>
              <a:custGeom>
                <a:avLst/>
                <a:gdLst>
                  <a:gd name="T0" fmla="*/ 3 w 114"/>
                  <a:gd name="T1" fmla="*/ 0 h 138"/>
                  <a:gd name="T2" fmla="*/ 111 w 114"/>
                  <a:gd name="T3" fmla="*/ 0 h 138"/>
                  <a:gd name="T4" fmla="*/ 114 w 114"/>
                  <a:gd name="T5" fmla="*/ 3 h 138"/>
                  <a:gd name="T6" fmla="*/ 114 w 114"/>
                  <a:gd name="T7" fmla="*/ 136 h 138"/>
                  <a:gd name="T8" fmla="*/ 111 w 114"/>
                  <a:gd name="T9" fmla="*/ 138 h 138"/>
                  <a:gd name="T10" fmla="*/ 3 w 114"/>
                  <a:gd name="T11" fmla="*/ 138 h 138"/>
                  <a:gd name="T12" fmla="*/ 0 w 114"/>
                  <a:gd name="T13" fmla="*/ 135 h 138"/>
                  <a:gd name="T14" fmla="*/ 0 w 114"/>
                  <a:gd name="T15" fmla="*/ 3 h 138"/>
                  <a:gd name="T16" fmla="*/ 3 w 114"/>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8">
                    <a:moveTo>
                      <a:pt x="3" y="0"/>
                    </a:moveTo>
                    <a:cubicBezTo>
                      <a:pt x="111" y="0"/>
                      <a:pt x="111" y="0"/>
                      <a:pt x="111" y="0"/>
                    </a:cubicBezTo>
                    <a:cubicBezTo>
                      <a:pt x="113" y="0"/>
                      <a:pt x="114" y="1"/>
                      <a:pt x="114" y="3"/>
                    </a:cubicBezTo>
                    <a:cubicBezTo>
                      <a:pt x="114" y="136"/>
                      <a:pt x="114" y="136"/>
                      <a:pt x="114" y="136"/>
                    </a:cubicBezTo>
                    <a:cubicBezTo>
                      <a:pt x="114" y="138"/>
                      <a:pt x="113" y="138"/>
                      <a:pt x="111" y="138"/>
                    </a:cubicBezTo>
                    <a:cubicBezTo>
                      <a:pt x="3" y="138"/>
                      <a:pt x="3" y="138"/>
                      <a:pt x="3" y="138"/>
                    </a:cubicBezTo>
                    <a:cubicBezTo>
                      <a:pt x="1" y="138"/>
                      <a:pt x="0" y="137"/>
                      <a:pt x="0" y="135"/>
                    </a:cubicBezTo>
                    <a:cubicBezTo>
                      <a:pt x="0" y="3"/>
                      <a:pt x="0" y="3"/>
                      <a:pt x="0" y="3"/>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8" name="Freeform 350"/>
              <p:cNvSpPr>
                <a:spLocks noEditPoints="1"/>
              </p:cNvSpPr>
              <p:nvPr/>
            </p:nvSpPr>
            <p:spPr bwMode="auto">
              <a:xfrm>
                <a:off x="1939926" y="2266951"/>
                <a:ext cx="58738" cy="90488"/>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9" name="Freeform 351"/>
              <p:cNvSpPr>
                <a:spLocks/>
              </p:cNvSpPr>
              <p:nvPr/>
            </p:nvSpPr>
            <p:spPr bwMode="auto">
              <a:xfrm>
                <a:off x="1857376" y="2235201"/>
                <a:ext cx="88900" cy="153988"/>
              </a:xfrm>
              <a:custGeom>
                <a:avLst/>
                <a:gdLst>
                  <a:gd name="T0" fmla="*/ 56 w 56"/>
                  <a:gd name="T1" fmla="*/ 0 h 97"/>
                  <a:gd name="T2" fmla="*/ 0 w 56"/>
                  <a:gd name="T3" fmla="*/ 10 h 97"/>
                  <a:gd name="T4" fmla="*/ 0 w 56"/>
                  <a:gd name="T5" fmla="*/ 87 h 97"/>
                  <a:gd name="T6" fmla="*/ 56 w 56"/>
                  <a:gd name="T7" fmla="*/ 97 h 97"/>
                  <a:gd name="T8" fmla="*/ 56 w 56"/>
                  <a:gd name="T9" fmla="*/ 0 h 97"/>
                </a:gdLst>
                <a:ahLst/>
                <a:cxnLst>
                  <a:cxn ang="0">
                    <a:pos x="T0" y="T1"/>
                  </a:cxn>
                  <a:cxn ang="0">
                    <a:pos x="T2" y="T3"/>
                  </a:cxn>
                  <a:cxn ang="0">
                    <a:pos x="T4" y="T5"/>
                  </a:cxn>
                  <a:cxn ang="0">
                    <a:pos x="T6" y="T7"/>
                  </a:cxn>
                  <a:cxn ang="0">
                    <a:pos x="T8" y="T9"/>
                  </a:cxn>
                </a:cxnLst>
                <a:rect l="0" t="0" r="r" b="b"/>
                <a:pathLst>
                  <a:path w="56" h="97">
                    <a:moveTo>
                      <a:pt x="56" y="0"/>
                    </a:moveTo>
                    <a:lnTo>
                      <a:pt x="0" y="10"/>
                    </a:lnTo>
                    <a:lnTo>
                      <a:pt x="0" y="87"/>
                    </a:lnTo>
                    <a:lnTo>
                      <a:pt x="56" y="97"/>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1" name="Freeform 353"/>
              <p:cNvSpPr>
                <a:spLocks/>
              </p:cNvSpPr>
              <p:nvPr/>
            </p:nvSpPr>
            <p:spPr bwMode="auto">
              <a:xfrm>
                <a:off x="1289051" y="2449513"/>
                <a:ext cx="115888" cy="128588"/>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2" name="Freeform 354"/>
              <p:cNvSpPr>
                <a:spLocks/>
              </p:cNvSpPr>
              <p:nvPr/>
            </p:nvSpPr>
            <p:spPr bwMode="auto">
              <a:xfrm>
                <a:off x="1293813" y="2455863"/>
                <a:ext cx="103188" cy="115888"/>
              </a:xfrm>
              <a:custGeom>
                <a:avLst/>
                <a:gdLst>
                  <a:gd name="T0" fmla="*/ 3 w 138"/>
                  <a:gd name="T1" fmla="*/ 0 h 155"/>
                  <a:gd name="T2" fmla="*/ 135 w 138"/>
                  <a:gd name="T3" fmla="*/ 0 h 155"/>
                  <a:gd name="T4" fmla="*/ 138 w 138"/>
                  <a:gd name="T5" fmla="*/ 4 h 155"/>
                  <a:gd name="T6" fmla="*/ 138 w 138"/>
                  <a:gd name="T7" fmla="*/ 152 h 155"/>
                  <a:gd name="T8" fmla="*/ 135 w 138"/>
                  <a:gd name="T9" fmla="*/ 155 h 155"/>
                  <a:gd name="T10" fmla="*/ 3 w 138"/>
                  <a:gd name="T11" fmla="*/ 155 h 155"/>
                  <a:gd name="T12" fmla="*/ 0 w 138"/>
                  <a:gd name="T13" fmla="*/ 152 h 155"/>
                  <a:gd name="T14" fmla="*/ 0 w 138"/>
                  <a:gd name="T15" fmla="*/ 4 h 155"/>
                  <a:gd name="T16" fmla="*/ 3 w 138"/>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55">
                    <a:moveTo>
                      <a:pt x="3" y="0"/>
                    </a:moveTo>
                    <a:cubicBezTo>
                      <a:pt x="135" y="0"/>
                      <a:pt x="135" y="0"/>
                      <a:pt x="135" y="0"/>
                    </a:cubicBezTo>
                    <a:cubicBezTo>
                      <a:pt x="137" y="0"/>
                      <a:pt x="138" y="2"/>
                      <a:pt x="138" y="4"/>
                    </a:cubicBezTo>
                    <a:cubicBezTo>
                      <a:pt x="138" y="152"/>
                      <a:pt x="138" y="152"/>
                      <a:pt x="138" y="152"/>
                    </a:cubicBezTo>
                    <a:cubicBezTo>
                      <a:pt x="138" y="154"/>
                      <a:pt x="137" y="155"/>
                      <a:pt x="135" y="155"/>
                    </a:cubicBezTo>
                    <a:cubicBezTo>
                      <a:pt x="3" y="155"/>
                      <a:pt x="3" y="155"/>
                      <a:pt x="3" y="155"/>
                    </a:cubicBezTo>
                    <a:cubicBezTo>
                      <a:pt x="2" y="155"/>
                      <a:pt x="0" y="154"/>
                      <a:pt x="0" y="152"/>
                    </a:cubicBezTo>
                    <a:cubicBezTo>
                      <a:pt x="0" y="4"/>
                      <a:pt x="0" y="4"/>
                      <a:pt x="0" y="4"/>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3" name="Freeform 355"/>
              <p:cNvSpPr>
                <a:spLocks/>
              </p:cNvSpPr>
              <p:nvPr/>
            </p:nvSpPr>
            <p:spPr bwMode="auto">
              <a:xfrm>
                <a:off x="1274763" y="2462213"/>
                <a:ext cx="115888" cy="128588"/>
              </a:xfrm>
              <a:custGeom>
                <a:avLst/>
                <a:gdLst>
                  <a:gd name="T0" fmla="*/ 12 w 155"/>
                  <a:gd name="T1" fmla="*/ 172 h 172"/>
                  <a:gd name="T2" fmla="*/ 0 w 155"/>
                  <a:gd name="T3" fmla="*/ 160 h 172"/>
                  <a:gd name="T4" fmla="*/ 0 w 155"/>
                  <a:gd name="T5" fmla="*/ 12 h 172"/>
                  <a:gd name="T6" fmla="*/ 12 w 155"/>
                  <a:gd name="T7" fmla="*/ 0 h 172"/>
                  <a:gd name="T8" fmla="*/ 144 w 155"/>
                  <a:gd name="T9" fmla="*/ 0 h 172"/>
                  <a:gd name="T10" fmla="*/ 155 w 155"/>
                  <a:gd name="T11" fmla="*/ 12 h 172"/>
                  <a:gd name="T12" fmla="*/ 155 w 155"/>
                  <a:gd name="T13" fmla="*/ 160 h 172"/>
                  <a:gd name="T14" fmla="*/ 144 w 155"/>
                  <a:gd name="T15" fmla="*/ 172 h 172"/>
                  <a:gd name="T16" fmla="*/ 12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2" y="172"/>
                    </a:moveTo>
                    <a:cubicBezTo>
                      <a:pt x="6" y="172"/>
                      <a:pt x="0" y="167"/>
                      <a:pt x="0" y="160"/>
                    </a:cubicBezTo>
                    <a:cubicBezTo>
                      <a:pt x="0" y="12"/>
                      <a:pt x="0" y="12"/>
                      <a:pt x="0" y="12"/>
                    </a:cubicBezTo>
                    <a:cubicBezTo>
                      <a:pt x="0" y="6"/>
                      <a:pt x="6" y="0"/>
                      <a:pt x="12" y="0"/>
                    </a:cubicBezTo>
                    <a:cubicBezTo>
                      <a:pt x="144" y="0"/>
                      <a:pt x="144" y="0"/>
                      <a:pt x="144" y="0"/>
                    </a:cubicBezTo>
                    <a:cubicBezTo>
                      <a:pt x="150" y="0"/>
                      <a:pt x="155" y="6"/>
                      <a:pt x="155" y="12"/>
                    </a:cubicBezTo>
                    <a:cubicBezTo>
                      <a:pt x="155" y="160"/>
                      <a:pt x="155" y="160"/>
                      <a:pt x="155" y="160"/>
                    </a:cubicBezTo>
                    <a:cubicBezTo>
                      <a:pt x="155" y="167"/>
                      <a:pt x="150" y="172"/>
                      <a:pt x="144" y="172"/>
                    </a:cubicBezTo>
                    <a:cubicBezTo>
                      <a:pt x="12" y="172"/>
                      <a:pt x="12" y="172"/>
                      <a:pt x="12"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4" name="Freeform 356"/>
              <p:cNvSpPr>
                <a:spLocks/>
              </p:cNvSpPr>
              <p:nvPr/>
            </p:nvSpPr>
            <p:spPr bwMode="auto">
              <a:xfrm>
                <a:off x="1281113" y="2468563"/>
                <a:ext cx="103188" cy="115888"/>
              </a:xfrm>
              <a:custGeom>
                <a:avLst/>
                <a:gdLst>
                  <a:gd name="T0" fmla="*/ 3 w 138"/>
                  <a:gd name="T1" fmla="*/ 0 h 154"/>
                  <a:gd name="T2" fmla="*/ 135 w 138"/>
                  <a:gd name="T3" fmla="*/ 0 h 154"/>
                  <a:gd name="T4" fmla="*/ 138 w 138"/>
                  <a:gd name="T5" fmla="*/ 3 h 154"/>
                  <a:gd name="T6" fmla="*/ 138 w 138"/>
                  <a:gd name="T7" fmla="*/ 151 h 154"/>
                  <a:gd name="T8" fmla="*/ 135 w 138"/>
                  <a:gd name="T9" fmla="*/ 154 h 154"/>
                  <a:gd name="T10" fmla="*/ 3 w 138"/>
                  <a:gd name="T11" fmla="*/ 154 h 154"/>
                  <a:gd name="T12" fmla="*/ 0 w 138"/>
                  <a:gd name="T13" fmla="*/ 151 h 154"/>
                  <a:gd name="T14" fmla="*/ 0 w 138"/>
                  <a:gd name="T15" fmla="*/ 3 h 154"/>
                  <a:gd name="T16" fmla="*/ 3 w 13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54">
                    <a:moveTo>
                      <a:pt x="3" y="0"/>
                    </a:moveTo>
                    <a:cubicBezTo>
                      <a:pt x="135" y="0"/>
                      <a:pt x="135" y="0"/>
                      <a:pt x="135" y="0"/>
                    </a:cubicBezTo>
                    <a:cubicBezTo>
                      <a:pt x="136" y="0"/>
                      <a:pt x="138" y="1"/>
                      <a:pt x="138" y="3"/>
                    </a:cubicBezTo>
                    <a:cubicBezTo>
                      <a:pt x="138" y="151"/>
                      <a:pt x="138" y="151"/>
                      <a:pt x="138" y="151"/>
                    </a:cubicBezTo>
                    <a:cubicBezTo>
                      <a:pt x="138" y="153"/>
                      <a:pt x="136" y="154"/>
                      <a:pt x="135" y="154"/>
                    </a:cubicBezTo>
                    <a:cubicBezTo>
                      <a:pt x="3" y="154"/>
                      <a:pt x="3" y="154"/>
                      <a:pt x="3" y="154"/>
                    </a:cubicBezTo>
                    <a:cubicBezTo>
                      <a:pt x="1" y="154"/>
                      <a:pt x="0" y="153"/>
                      <a:pt x="0" y="151"/>
                    </a:cubicBezTo>
                    <a:cubicBezTo>
                      <a:pt x="0" y="3"/>
                      <a:pt x="0" y="3"/>
                      <a:pt x="0" y="3"/>
                    </a:cubicBezTo>
                    <a:cubicBezTo>
                      <a:pt x="0" y="1"/>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5" name="Freeform 357"/>
              <p:cNvSpPr>
                <a:spLocks noEditPoints="1"/>
              </p:cNvSpPr>
              <p:nvPr/>
            </p:nvSpPr>
            <p:spPr bwMode="auto">
              <a:xfrm>
                <a:off x="1273176" y="2481263"/>
                <a:ext cx="92075" cy="90488"/>
              </a:xfrm>
              <a:custGeom>
                <a:avLst/>
                <a:gdLst>
                  <a:gd name="T0" fmla="*/ 2 w 123"/>
                  <a:gd name="T1" fmla="*/ 103 h 120"/>
                  <a:gd name="T2" fmla="*/ 0 w 123"/>
                  <a:gd name="T3" fmla="*/ 95 h 120"/>
                  <a:gd name="T4" fmla="*/ 123 w 123"/>
                  <a:gd name="T5" fmla="*/ 95 h 120"/>
                  <a:gd name="T6" fmla="*/ 123 w 123"/>
                  <a:gd name="T7" fmla="*/ 103 h 120"/>
                  <a:gd name="T8" fmla="*/ 2 w 123"/>
                  <a:gd name="T9" fmla="*/ 103 h 120"/>
                  <a:gd name="T10" fmla="*/ 2 w 123"/>
                  <a:gd name="T11" fmla="*/ 120 h 120"/>
                  <a:gd name="T12" fmla="*/ 0 w 123"/>
                  <a:gd name="T13" fmla="*/ 112 h 120"/>
                  <a:gd name="T14" fmla="*/ 123 w 123"/>
                  <a:gd name="T15" fmla="*/ 112 h 120"/>
                  <a:gd name="T16" fmla="*/ 123 w 123"/>
                  <a:gd name="T17" fmla="*/ 120 h 120"/>
                  <a:gd name="T18" fmla="*/ 2 w 123"/>
                  <a:gd name="T19" fmla="*/ 120 h 120"/>
                  <a:gd name="T20" fmla="*/ 89 w 123"/>
                  <a:gd name="T21" fmla="*/ 34 h 120"/>
                  <a:gd name="T22" fmla="*/ 89 w 123"/>
                  <a:gd name="T23" fmla="*/ 0 h 120"/>
                  <a:gd name="T24" fmla="*/ 123 w 123"/>
                  <a:gd name="T25" fmla="*/ 34 h 120"/>
                  <a:gd name="T26" fmla="*/ 89 w 123"/>
                  <a:gd name="T27" fmla="*/ 34 h 120"/>
                  <a:gd name="T28" fmla="*/ 80 w 123"/>
                  <a:gd name="T29" fmla="*/ 77 h 120"/>
                  <a:gd name="T30" fmla="*/ 45 w 123"/>
                  <a:gd name="T31" fmla="*/ 43 h 120"/>
                  <a:gd name="T32" fmla="*/ 80 w 123"/>
                  <a:gd name="T33" fmla="*/ 8 h 120"/>
                  <a:gd name="T34" fmla="*/ 80 w 123"/>
                  <a:gd name="T35" fmla="*/ 43 h 120"/>
                  <a:gd name="T36" fmla="*/ 114 w 123"/>
                  <a:gd name="T37" fmla="*/ 43 h 120"/>
                  <a:gd name="T38" fmla="*/ 80 w 123"/>
                  <a:gd name="T39" fmla="*/ 7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120">
                    <a:moveTo>
                      <a:pt x="2" y="103"/>
                    </a:moveTo>
                    <a:cubicBezTo>
                      <a:pt x="0" y="95"/>
                      <a:pt x="0" y="95"/>
                      <a:pt x="0" y="95"/>
                    </a:cubicBezTo>
                    <a:cubicBezTo>
                      <a:pt x="123" y="95"/>
                      <a:pt x="123" y="95"/>
                      <a:pt x="123" y="95"/>
                    </a:cubicBezTo>
                    <a:cubicBezTo>
                      <a:pt x="123" y="103"/>
                      <a:pt x="123" y="103"/>
                      <a:pt x="123" y="103"/>
                    </a:cubicBezTo>
                    <a:lnTo>
                      <a:pt x="2" y="103"/>
                    </a:lnTo>
                    <a:close/>
                    <a:moveTo>
                      <a:pt x="2" y="120"/>
                    </a:moveTo>
                    <a:cubicBezTo>
                      <a:pt x="0" y="112"/>
                      <a:pt x="0" y="112"/>
                      <a:pt x="0" y="112"/>
                    </a:cubicBezTo>
                    <a:cubicBezTo>
                      <a:pt x="123" y="112"/>
                      <a:pt x="123" y="112"/>
                      <a:pt x="123" y="112"/>
                    </a:cubicBezTo>
                    <a:cubicBezTo>
                      <a:pt x="123" y="120"/>
                      <a:pt x="123" y="120"/>
                      <a:pt x="123" y="120"/>
                    </a:cubicBezTo>
                    <a:lnTo>
                      <a:pt x="2" y="120"/>
                    </a:lnTo>
                    <a:close/>
                    <a:moveTo>
                      <a:pt x="89" y="34"/>
                    </a:moveTo>
                    <a:cubicBezTo>
                      <a:pt x="89" y="0"/>
                      <a:pt x="89" y="0"/>
                      <a:pt x="89" y="0"/>
                    </a:cubicBezTo>
                    <a:cubicBezTo>
                      <a:pt x="108" y="0"/>
                      <a:pt x="123" y="15"/>
                      <a:pt x="123" y="34"/>
                    </a:cubicBezTo>
                    <a:lnTo>
                      <a:pt x="89" y="34"/>
                    </a:lnTo>
                    <a:close/>
                    <a:moveTo>
                      <a:pt x="80" y="77"/>
                    </a:moveTo>
                    <a:cubicBezTo>
                      <a:pt x="61" y="77"/>
                      <a:pt x="45" y="62"/>
                      <a:pt x="45" y="43"/>
                    </a:cubicBezTo>
                    <a:cubicBezTo>
                      <a:pt x="45" y="24"/>
                      <a:pt x="61" y="8"/>
                      <a:pt x="80" y="8"/>
                    </a:cubicBezTo>
                    <a:cubicBezTo>
                      <a:pt x="80" y="43"/>
                      <a:pt x="80" y="43"/>
                      <a:pt x="80" y="43"/>
                    </a:cubicBezTo>
                    <a:cubicBezTo>
                      <a:pt x="114" y="43"/>
                      <a:pt x="114" y="43"/>
                      <a:pt x="114" y="43"/>
                    </a:cubicBezTo>
                    <a:cubicBezTo>
                      <a:pt x="114" y="62"/>
                      <a:pt x="99" y="77"/>
                      <a:pt x="80" y="77"/>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6" name="Freeform 358"/>
              <p:cNvSpPr>
                <a:spLocks/>
              </p:cNvSpPr>
              <p:nvPr/>
            </p:nvSpPr>
            <p:spPr bwMode="auto">
              <a:xfrm>
                <a:off x="1236663" y="2443163"/>
                <a:ext cx="90488" cy="153988"/>
              </a:xfrm>
              <a:custGeom>
                <a:avLst/>
                <a:gdLst>
                  <a:gd name="T0" fmla="*/ 57 w 57"/>
                  <a:gd name="T1" fmla="*/ 0 h 97"/>
                  <a:gd name="T2" fmla="*/ 0 w 57"/>
                  <a:gd name="T3" fmla="*/ 10 h 97"/>
                  <a:gd name="T4" fmla="*/ 0 w 57"/>
                  <a:gd name="T5" fmla="*/ 87 h 97"/>
                  <a:gd name="T6" fmla="*/ 57 w 57"/>
                  <a:gd name="T7" fmla="*/ 97 h 97"/>
                  <a:gd name="T8" fmla="*/ 57 w 57"/>
                  <a:gd name="T9" fmla="*/ 0 h 97"/>
                </a:gdLst>
                <a:ahLst/>
                <a:cxnLst>
                  <a:cxn ang="0">
                    <a:pos x="T0" y="T1"/>
                  </a:cxn>
                  <a:cxn ang="0">
                    <a:pos x="T2" y="T3"/>
                  </a:cxn>
                  <a:cxn ang="0">
                    <a:pos x="T4" y="T5"/>
                  </a:cxn>
                  <a:cxn ang="0">
                    <a:pos x="T6" y="T7"/>
                  </a:cxn>
                  <a:cxn ang="0">
                    <a:pos x="T8" y="T9"/>
                  </a:cxn>
                </a:cxnLst>
                <a:rect l="0" t="0" r="r" b="b"/>
                <a:pathLst>
                  <a:path w="57" h="97">
                    <a:moveTo>
                      <a:pt x="57" y="0"/>
                    </a:moveTo>
                    <a:lnTo>
                      <a:pt x="0" y="10"/>
                    </a:lnTo>
                    <a:lnTo>
                      <a:pt x="0" y="87"/>
                    </a:lnTo>
                    <a:lnTo>
                      <a:pt x="57" y="97"/>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07" name="Group 706"/>
          <p:cNvGrpSpPr/>
          <p:nvPr/>
        </p:nvGrpSpPr>
        <p:grpSpPr>
          <a:xfrm>
            <a:off x="4660096" y="1475236"/>
            <a:ext cx="2424932" cy="1795573"/>
            <a:chOff x="4660096" y="1475236"/>
            <a:chExt cx="2424932" cy="1795573"/>
          </a:xfrm>
        </p:grpSpPr>
        <p:sp>
          <p:nvSpPr>
            <p:cNvPr id="155" name="TextBox 154"/>
            <p:cNvSpPr txBox="1"/>
            <p:nvPr/>
          </p:nvSpPr>
          <p:spPr>
            <a:xfrm>
              <a:off x="4660096" y="2347479"/>
              <a:ext cx="2424932" cy="923330"/>
            </a:xfrm>
            <a:prstGeom prst="rect">
              <a:avLst/>
            </a:prstGeom>
            <a:noFill/>
          </p:spPr>
          <p:txBody>
            <a:bodyPr wrap="square" lIns="91440" tIns="91440" rIns="91440" bIns="9144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Debug U-SQL and C# code</a:t>
              </a:r>
            </a:p>
          </p:txBody>
        </p:sp>
        <p:grpSp>
          <p:nvGrpSpPr>
            <p:cNvPr id="701" name="Group 700"/>
            <p:cNvGrpSpPr/>
            <p:nvPr/>
          </p:nvGrpSpPr>
          <p:grpSpPr>
            <a:xfrm>
              <a:off x="5271978" y="1475236"/>
              <a:ext cx="1201168" cy="902550"/>
              <a:chOff x="6862620" y="6913067"/>
              <a:chExt cx="1423988" cy="1069975"/>
            </a:xfrm>
          </p:grpSpPr>
          <p:sp>
            <p:nvSpPr>
              <p:cNvPr id="637" name="Freeform 368"/>
              <p:cNvSpPr>
                <a:spLocks/>
              </p:cNvSpPr>
              <p:nvPr/>
            </p:nvSpPr>
            <p:spPr bwMode="auto">
              <a:xfrm>
                <a:off x="6862620" y="6913067"/>
                <a:ext cx="1423988" cy="1069975"/>
              </a:xfrm>
              <a:custGeom>
                <a:avLst/>
                <a:gdLst>
                  <a:gd name="T0" fmla="*/ 641 w 641"/>
                  <a:gd name="T1" fmla="*/ 13 h 482"/>
                  <a:gd name="T2" fmla="*/ 628 w 641"/>
                  <a:gd name="T3" fmla="*/ 0 h 482"/>
                  <a:gd name="T4" fmla="*/ 13 w 641"/>
                  <a:gd name="T5" fmla="*/ 0 h 482"/>
                  <a:gd name="T6" fmla="*/ 0 w 641"/>
                  <a:gd name="T7" fmla="*/ 13 h 482"/>
                  <a:gd name="T8" fmla="*/ 0 w 641"/>
                  <a:gd name="T9" fmla="*/ 432 h 482"/>
                  <a:gd name="T10" fmla="*/ 13 w 641"/>
                  <a:gd name="T11" fmla="*/ 445 h 482"/>
                  <a:gd name="T12" fmla="*/ 297 w 641"/>
                  <a:gd name="T13" fmla="*/ 445 h 482"/>
                  <a:gd name="T14" fmla="*/ 288 w 641"/>
                  <a:gd name="T15" fmla="*/ 473 h 482"/>
                  <a:gd name="T16" fmla="*/ 231 w 641"/>
                  <a:gd name="T17" fmla="*/ 473 h 482"/>
                  <a:gd name="T18" fmla="*/ 231 w 641"/>
                  <a:gd name="T19" fmla="*/ 482 h 482"/>
                  <a:gd name="T20" fmla="*/ 407 w 641"/>
                  <a:gd name="T21" fmla="*/ 482 h 482"/>
                  <a:gd name="T22" fmla="*/ 407 w 641"/>
                  <a:gd name="T23" fmla="*/ 473 h 482"/>
                  <a:gd name="T24" fmla="*/ 360 w 641"/>
                  <a:gd name="T25" fmla="*/ 473 h 482"/>
                  <a:gd name="T26" fmla="*/ 351 w 641"/>
                  <a:gd name="T27" fmla="*/ 445 h 482"/>
                  <a:gd name="T28" fmla="*/ 628 w 641"/>
                  <a:gd name="T29" fmla="*/ 445 h 482"/>
                  <a:gd name="T30" fmla="*/ 641 w 641"/>
                  <a:gd name="T31" fmla="*/ 432 h 482"/>
                  <a:gd name="T32" fmla="*/ 641 w 641"/>
                  <a:gd name="T33" fmla="*/ 13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1" h="482">
                    <a:moveTo>
                      <a:pt x="641" y="13"/>
                    </a:moveTo>
                    <a:cubicBezTo>
                      <a:pt x="641" y="6"/>
                      <a:pt x="635" y="0"/>
                      <a:pt x="628" y="0"/>
                    </a:cubicBezTo>
                    <a:cubicBezTo>
                      <a:pt x="13" y="0"/>
                      <a:pt x="13" y="0"/>
                      <a:pt x="13" y="0"/>
                    </a:cubicBezTo>
                    <a:cubicBezTo>
                      <a:pt x="6" y="0"/>
                      <a:pt x="0" y="6"/>
                      <a:pt x="0" y="13"/>
                    </a:cubicBezTo>
                    <a:cubicBezTo>
                      <a:pt x="0" y="432"/>
                      <a:pt x="0" y="432"/>
                      <a:pt x="0" y="432"/>
                    </a:cubicBezTo>
                    <a:cubicBezTo>
                      <a:pt x="0" y="439"/>
                      <a:pt x="6" y="445"/>
                      <a:pt x="13" y="445"/>
                    </a:cubicBezTo>
                    <a:cubicBezTo>
                      <a:pt x="297" y="445"/>
                      <a:pt x="297" y="445"/>
                      <a:pt x="297" y="445"/>
                    </a:cubicBezTo>
                    <a:cubicBezTo>
                      <a:pt x="288" y="473"/>
                      <a:pt x="288" y="473"/>
                      <a:pt x="288" y="473"/>
                    </a:cubicBezTo>
                    <a:cubicBezTo>
                      <a:pt x="231" y="473"/>
                      <a:pt x="231" y="473"/>
                      <a:pt x="231" y="473"/>
                    </a:cubicBezTo>
                    <a:cubicBezTo>
                      <a:pt x="231" y="482"/>
                      <a:pt x="231" y="482"/>
                      <a:pt x="231" y="482"/>
                    </a:cubicBezTo>
                    <a:cubicBezTo>
                      <a:pt x="407" y="482"/>
                      <a:pt x="407" y="482"/>
                      <a:pt x="407" y="482"/>
                    </a:cubicBezTo>
                    <a:cubicBezTo>
                      <a:pt x="407" y="473"/>
                      <a:pt x="407" y="473"/>
                      <a:pt x="407" y="473"/>
                    </a:cubicBezTo>
                    <a:cubicBezTo>
                      <a:pt x="360" y="473"/>
                      <a:pt x="360" y="473"/>
                      <a:pt x="360" y="473"/>
                    </a:cubicBezTo>
                    <a:cubicBezTo>
                      <a:pt x="351" y="445"/>
                      <a:pt x="351" y="445"/>
                      <a:pt x="351" y="445"/>
                    </a:cubicBezTo>
                    <a:cubicBezTo>
                      <a:pt x="628" y="445"/>
                      <a:pt x="628" y="445"/>
                      <a:pt x="628" y="445"/>
                    </a:cubicBezTo>
                    <a:cubicBezTo>
                      <a:pt x="635" y="445"/>
                      <a:pt x="641" y="439"/>
                      <a:pt x="641" y="432"/>
                    </a:cubicBezTo>
                    <a:lnTo>
                      <a:pt x="641" y="13"/>
                    </a:lnTo>
                    <a:close/>
                  </a:path>
                </a:pathLst>
              </a:custGeom>
              <a:solidFill>
                <a:srgbClr val="0039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8" name="Rectangle 369"/>
              <p:cNvSpPr>
                <a:spLocks noChangeArrowheads="1"/>
              </p:cNvSpPr>
              <p:nvPr/>
            </p:nvSpPr>
            <p:spPr bwMode="auto">
              <a:xfrm>
                <a:off x="6899135" y="6947992"/>
                <a:ext cx="1352550" cy="762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00" name="Group 699"/>
              <p:cNvGrpSpPr/>
              <p:nvPr/>
            </p:nvGrpSpPr>
            <p:grpSpPr>
              <a:xfrm>
                <a:off x="7423212" y="7061718"/>
                <a:ext cx="339602" cy="551760"/>
                <a:chOff x="8558213" y="6783388"/>
                <a:chExt cx="719138" cy="1168401"/>
              </a:xfrm>
            </p:grpSpPr>
            <p:sp>
              <p:nvSpPr>
                <p:cNvPr id="696" name="Freeform 428"/>
                <p:cNvSpPr>
                  <a:spLocks/>
                </p:cNvSpPr>
                <p:nvPr/>
              </p:nvSpPr>
              <p:spPr bwMode="auto">
                <a:xfrm>
                  <a:off x="8696325" y="6783388"/>
                  <a:ext cx="444500" cy="508000"/>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7" name="Rectangle 429"/>
                <p:cNvSpPr>
                  <a:spLocks noChangeArrowheads="1"/>
                </p:cNvSpPr>
                <p:nvPr/>
              </p:nvSpPr>
              <p:spPr bwMode="auto">
                <a:xfrm>
                  <a:off x="8558213" y="7273926"/>
                  <a:ext cx="719138" cy="67786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8" name="Rectangle 430"/>
                <p:cNvSpPr>
                  <a:spLocks noChangeArrowheads="1"/>
                </p:cNvSpPr>
                <p:nvPr/>
              </p:nvSpPr>
              <p:spPr bwMode="auto">
                <a:xfrm>
                  <a:off x="8558213" y="7273926"/>
                  <a:ext cx="185738" cy="6778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9" name="Freeform 431"/>
                <p:cNvSpPr>
                  <a:spLocks/>
                </p:cNvSpPr>
                <p:nvPr/>
              </p:nvSpPr>
              <p:spPr bwMode="auto">
                <a:xfrm>
                  <a:off x="8843963" y="7491413"/>
                  <a:ext cx="147638" cy="258763"/>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073614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wipe(left)">
                                      <p:cBhvr>
                                        <p:cTn id="7" dur="1000"/>
                                        <p:tgtEl>
                                          <p:spTgt spid="70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03"/>
                                        </p:tgtEl>
                                        <p:attrNameLst>
                                          <p:attrName>style.visibility</p:attrName>
                                        </p:attrNameLst>
                                      </p:cBhvr>
                                      <p:to>
                                        <p:strVal val="visible"/>
                                      </p:to>
                                    </p:set>
                                    <p:animEffect transition="in" filter="fade">
                                      <p:cBhvr>
                                        <p:cTn id="11" dur="750"/>
                                        <p:tgtEl>
                                          <p:spTgt spid="703"/>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707"/>
                                        </p:tgtEl>
                                        <p:attrNameLst>
                                          <p:attrName>style.visibility</p:attrName>
                                        </p:attrNameLst>
                                      </p:cBhvr>
                                      <p:to>
                                        <p:strVal val="visible"/>
                                      </p:to>
                                    </p:set>
                                    <p:animEffect transition="in" filter="fade">
                                      <p:cBhvr>
                                        <p:cTn id="15" dur="750"/>
                                        <p:tgtEl>
                                          <p:spTgt spid="70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05"/>
                                        </p:tgtEl>
                                        <p:attrNameLst>
                                          <p:attrName>style.visibility</p:attrName>
                                        </p:attrNameLst>
                                      </p:cBhvr>
                                      <p:to>
                                        <p:strVal val="visible"/>
                                      </p:to>
                                    </p:set>
                                    <p:animEffect transition="in" filter="fade">
                                      <p:cBhvr>
                                        <p:cTn id="19" dur="750"/>
                                        <p:tgtEl>
                                          <p:spTgt spid="705"/>
                                        </p:tgtEl>
                                      </p:cBhvr>
                                    </p:animEffect>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706"/>
                                        </p:tgtEl>
                                        <p:attrNameLst>
                                          <p:attrName>style.visibility</p:attrName>
                                        </p:attrNameLst>
                                      </p:cBhvr>
                                      <p:to>
                                        <p:strVal val="visible"/>
                                      </p:to>
                                    </p:set>
                                    <p:animEffect transition="in" filter="fade">
                                      <p:cBhvr>
                                        <p:cTn id="23" dur="750"/>
                                        <p:tgtEl>
                                          <p:spTgt spid="706"/>
                                        </p:tgtEl>
                                      </p:cBhvr>
                                    </p:animEffect>
                                  </p:childTnLst>
                                </p:cTn>
                              </p:par>
                            </p:childTnLst>
                          </p:cTn>
                        </p:par>
                        <p:par>
                          <p:cTn id="24" fill="hold">
                            <p:stCondLst>
                              <p:cond delay="4000"/>
                            </p:stCondLst>
                            <p:childTnLst>
                              <p:par>
                                <p:cTn id="25" presetID="10" presetClass="entr" presetSubtype="0" fill="hold" nodeType="afterEffect">
                                  <p:stCondLst>
                                    <p:cond delay="0"/>
                                  </p:stCondLst>
                                  <p:childTnLst>
                                    <p:set>
                                      <p:cBhvr>
                                        <p:cTn id="26" dur="1" fill="hold">
                                          <p:stCondLst>
                                            <p:cond delay="0"/>
                                          </p:stCondLst>
                                        </p:cTn>
                                        <p:tgtEl>
                                          <p:spTgt spid="708"/>
                                        </p:tgtEl>
                                        <p:attrNameLst>
                                          <p:attrName>style.visibility</p:attrName>
                                        </p:attrNameLst>
                                      </p:cBhvr>
                                      <p:to>
                                        <p:strVal val="visible"/>
                                      </p:to>
                                    </p:set>
                                    <p:animEffect transition="in" filter="fade">
                                      <p:cBhvr>
                                        <p:cTn id="27" dur="750"/>
                                        <p:tgtEl>
                                          <p:spTgt spid="708"/>
                                        </p:tgtEl>
                                      </p:cBhvr>
                                    </p:animEffect>
                                  </p:childTnLst>
                                </p:cTn>
                              </p:par>
                            </p:childTnLst>
                          </p:cTn>
                        </p:par>
                        <p:par>
                          <p:cTn id="28" fill="hold">
                            <p:stCondLst>
                              <p:cond delay="4750"/>
                            </p:stCondLst>
                            <p:childTnLst>
                              <p:par>
                                <p:cTn id="29" presetID="10" presetClass="entr" presetSubtype="0" fill="hold" nodeType="afterEffect">
                                  <p:stCondLst>
                                    <p:cond delay="0"/>
                                  </p:stCondLst>
                                  <p:childTnLst>
                                    <p:set>
                                      <p:cBhvr>
                                        <p:cTn id="30" dur="1" fill="hold">
                                          <p:stCondLst>
                                            <p:cond delay="0"/>
                                          </p:stCondLst>
                                        </p:cTn>
                                        <p:tgtEl>
                                          <p:spTgt spid="709"/>
                                        </p:tgtEl>
                                        <p:attrNameLst>
                                          <p:attrName>style.visibility</p:attrName>
                                        </p:attrNameLst>
                                      </p:cBhvr>
                                      <p:to>
                                        <p:strVal val="visible"/>
                                      </p:to>
                                    </p:set>
                                    <p:animEffect transition="in" filter="fade">
                                      <p:cBhvr>
                                        <p:cTn id="31" dur="750"/>
                                        <p:tgtEl>
                                          <p:spTgt spid="709"/>
                                        </p:tgtEl>
                                      </p:cBhvr>
                                    </p:animEffect>
                                  </p:childTnLst>
                                </p:cTn>
                              </p:par>
                            </p:childTnLst>
                          </p:cTn>
                        </p:par>
                        <p:par>
                          <p:cTn id="32" fill="hold">
                            <p:stCondLst>
                              <p:cond delay="5500"/>
                            </p:stCondLst>
                            <p:childTnLst>
                              <p:par>
                                <p:cTn id="33" presetID="10" presetClass="entr" presetSubtype="0" fill="hold" nodeType="afterEffect">
                                  <p:stCondLst>
                                    <p:cond delay="0"/>
                                  </p:stCondLst>
                                  <p:childTnLst>
                                    <p:set>
                                      <p:cBhvr>
                                        <p:cTn id="34" dur="1" fill="hold">
                                          <p:stCondLst>
                                            <p:cond delay="0"/>
                                          </p:stCondLst>
                                        </p:cTn>
                                        <p:tgtEl>
                                          <p:spTgt spid="710"/>
                                        </p:tgtEl>
                                        <p:attrNameLst>
                                          <p:attrName>style.visibility</p:attrName>
                                        </p:attrNameLst>
                                      </p:cBhvr>
                                      <p:to>
                                        <p:strVal val="visible"/>
                                      </p:to>
                                    </p:set>
                                    <p:animEffect transition="in" filter="fade">
                                      <p:cBhvr>
                                        <p:cTn id="35" dur="750"/>
                                        <p:tgtEl>
                                          <p:spTgt spid="710"/>
                                        </p:tgtEl>
                                      </p:cBhvr>
                                    </p:animEffect>
                                  </p:childTnLst>
                                </p:cTn>
                              </p:par>
                            </p:childTnLst>
                          </p:cTn>
                        </p:par>
                        <p:par>
                          <p:cTn id="36" fill="hold">
                            <p:stCondLst>
                              <p:cond delay="6250"/>
                            </p:stCondLst>
                            <p:childTnLst>
                              <p:par>
                                <p:cTn id="37" presetID="10" presetClass="entr" presetSubtype="0" fill="hold" nodeType="afterEffect">
                                  <p:stCondLst>
                                    <p:cond delay="0"/>
                                  </p:stCondLst>
                                  <p:childTnLst>
                                    <p:set>
                                      <p:cBhvr>
                                        <p:cTn id="38" dur="1" fill="hold">
                                          <p:stCondLst>
                                            <p:cond delay="0"/>
                                          </p:stCondLst>
                                        </p:cTn>
                                        <p:tgtEl>
                                          <p:spTgt spid="711"/>
                                        </p:tgtEl>
                                        <p:attrNameLst>
                                          <p:attrName>style.visibility</p:attrName>
                                        </p:attrNameLst>
                                      </p:cBhvr>
                                      <p:to>
                                        <p:strVal val="visible"/>
                                      </p:to>
                                    </p:set>
                                    <p:animEffect transition="in" filter="fade">
                                      <p:cBhvr>
                                        <p:cTn id="39" dur="750"/>
                                        <p:tgtEl>
                                          <p:spTgt spid="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r>
              <a:rPr lang="en-US" dirty="0"/>
              <a:t>Authoring U-SQL queries</a:t>
            </a:r>
          </a:p>
        </p:txBody>
      </p:sp>
      <p:pic>
        <p:nvPicPr>
          <p:cNvPr id="4" name="Picture 3"/>
          <p:cNvPicPr>
            <a:picLocks noChangeAspect="1"/>
          </p:cNvPicPr>
          <p:nvPr/>
        </p:nvPicPr>
        <p:blipFill>
          <a:blip r:embed="rId3"/>
          <a:stretch>
            <a:fillRect/>
          </a:stretch>
        </p:blipFill>
        <p:spPr>
          <a:xfrm>
            <a:off x="4869605" y="1262063"/>
            <a:ext cx="6028881" cy="5199218"/>
          </a:xfrm>
          <a:prstGeom prst="rect">
            <a:avLst/>
          </a:prstGeom>
          <a:ln>
            <a:noFill/>
          </a:ln>
        </p:spPr>
      </p:pic>
      <p:pic>
        <p:nvPicPr>
          <p:cNvPr id="5" name="Picture 4"/>
          <p:cNvPicPr>
            <a:picLocks noChangeAspect="1"/>
          </p:cNvPicPr>
          <p:nvPr/>
        </p:nvPicPr>
        <p:blipFill>
          <a:blip r:embed="rId4"/>
          <a:stretch>
            <a:fillRect/>
          </a:stretch>
        </p:blipFill>
        <p:spPr>
          <a:xfrm>
            <a:off x="7911852" y="4615547"/>
            <a:ext cx="3295650" cy="1762125"/>
          </a:xfrm>
          <a:prstGeom prst="rect">
            <a:avLst/>
          </a:prstGeom>
          <a:ln>
            <a:solidFill>
              <a:srgbClr val="293A56"/>
            </a:solidFill>
          </a:ln>
        </p:spPr>
      </p:pic>
      <p:sp>
        <p:nvSpPr>
          <p:cNvPr id="6" name="TextBox 5"/>
          <p:cNvSpPr txBox="1"/>
          <p:nvPr/>
        </p:nvSpPr>
        <p:spPr>
          <a:xfrm>
            <a:off x="268927" y="1266604"/>
            <a:ext cx="4206913" cy="3308598"/>
          </a:xfrm>
          <a:prstGeom prst="rect">
            <a:avLst/>
          </a:prstGeom>
          <a:noFill/>
        </p:spPr>
        <p:txBody>
          <a:bodyPr wrap="square" lIns="182880" tIns="91440" rIns="182880" bIns="91440" rtlCol="0">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600" b="0" i="0" u="none" strike="noStrike" kern="1200" cap="none" spc="0" normalizeH="0" baseline="0" noProof="0" dirty="0">
                <a:ln>
                  <a:noFill/>
                </a:ln>
                <a:solidFill>
                  <a:srgbClr val="50B347"/>
                </a:solidFill>
                <a:effectLst/>
                <a:uLnTx/>
                <a:uFillTx/>
                <a:latin typeface="Segoe UI Light"/>
                <a:ea typeface="+mn-ea"/>
                <a:cs typeface="+mn-cs"/>
              </a:rPr>
              <a:t>Visual Studio fully supports authoring U-SQL scripts</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600" b="0" i="0" u="none" strike="noStrike" kern="1200" cap="none" spc="0" normalizeH="0" baseline="0" noProof="0" dirty="0">
                <a:ln>
                  <a:noFill/>
                </a:ln>
                <a:solidFill>
                  <a:srgbClr val="000000">
                    <a:lumMod val="65000"/>
                    <a:lumOff val="35000"/>
                  </a:srgbClr>
                </a:solidFill>
                <a:effectLst/>
                <a:uLnTx/>
                <a:uFillTx/>
                <a:latin typeface="Segoe UI Light"/>
                <a:ea typeface="+mn-ea"/>
                <a:cs typeface="+mn-cs"/>
              </a:rPr>
              <a:t>While editing, it provides:</a:t>
            </a:r>
          </a:p>
          <a:p>
            <a:pPr marL="395288" marR="0" lvl="0" indent="-282575" algn="l" defTabSz="914400" rtl="0" eaLnBrk="1" fontAlgn="auto" latinLnBrk="0" hangingPunct="1">
              <a:lnSpc>
                <a:spcPct val="100000"/>
              </a:lnSpc>
              <a:spcBef>
                <a:spcPts val="600"/>
              </a:spcBef>
              <a:spcAft>
                <a:spcPts val="600"/>
              </a:spcAft>
              <a:buClr>
                <a:srgbClr val="50B347"/>
              </a:buClr>
              <a:buSzPct val="100000"/>
              <a:buFontTx/>
              <a:buBlip>
                <a:blip r:embed="rId5"/>
              </a:buBlip>
              <a:tabLst/>
              <a:defRPr/>
            </a:pPr>
            <a:r>
              <a:rPr kumimoji="0" lang="en-US" sz="1900" b="0" i="0" u="none" strike="noStrike" kern="1200" cap="none" spc="0" normalizeH="0" baseline="0" noProof="0" dirty="0">
                <a:ln>
                  <a:noFill/>
                </a:ln>
                <a:solidFill>
                  <a:srgbClr val="505050"/>
                </a:solidFill>
                <a:effectLst/>
                <a:uLnTx/>
                <a:uFillTx/>
                <a:latin typeface="Segoe UI Light"/>
                <a:ea typeface="+mn-ea"/>
                <a:cs typeface="+mn-cs"/>
              </a:rPr>
              <a:t>IntelliSense</a:t>
            </a:r>
          </a:p>
          <a:p>
            <a:pPr marL="395288" marR="0" lvl="0" indent="-282575" algn="l" defTabSz="914400" rtl="0" eaLnBrk="1" fontAlgn="auto" latinLnBrk="0" hangingPunct="1">
              <a:lnSpc>
                <a:spcPct val="100000"/>
              </a:lnSpc>
              <a:spcBef>
                <a:spcPts val="600"/>
              </a:spcBef>
              <a:spcAft>
                <a:spcPts val="600"/>
              </a:spcAft>
              <a:buClr>
                <a:srgbClr val="50B347"/>
              </a:buClr>
              <a:buSzPct val="100000"/>
              <a:buFontTx/>
              <a:buBlip>
                <a:blip r:embed="rId5"/>
              </a:buBlip>
              <a:tabLst/>
              <a:defRPr/>
            </a:pPr>
            <a:r>
              <a:rPr kumimoji="0" lang="en-US" sz="1900" b="0" i="0" u="none" strike="noStrike" kern="1200" cap="none" spc="0" normalizeH="0" baseline="0" noProof="0" dirty="0">
                <a:ln>
                  <a:noFill/>
                </a:ln>
                <a:solidFill>
                  <a:srgbClr val="505050"/>
                </a:solidFill>
                <a:effectLst/>
                <a:uLnTx/>
                <a:uFillTx/>
                <a:latin typeface="Segoe UI Light"/>
                <a:ea typeface="+mn-ea"/>
                <a:cs typeface="+mn-cs"/>
              </a:rPr>
              <a:t>Syntax color coding</a:t>
            </a:r>
          </a:p>
          <a:p>
            <a:pPr marL="395288" marR="0" lvl="0" indent="-282575" algn="l" defTabSz="914400" rtl="0" eaLnBrk="1" fontAlgn="auto" latinLnBrk="0" hangingPunct="1">
              <a:lnSpc>
                <a:spcPct val="100000"/>
              </a:lnSpc>
              <a:spcBef>
                <a:spcPts val="600"/>
              </a:spcBef>
              <a:spcAft>
                <a:spcPts val="600"/>
              </a:spcAft>
              <a:buClr>
                <a:srgbClr val="50B347"/>
              </a:buClr>
              <a:buSzPct val="100000"/>
              <a:buFontTx/>
              <a:buBlip>
                <a:blip r:embed="rId5"/>
              </a:buBlip>
              <a:tabLst/>
              <a:defRPr/>
            </a:pPr>
            <a:r>
              <a:rPr kumimoji="0" lang="en-US" sz="1900" b="0" i="0" u="none" strike="noStrike" kern="1200" cap="none" spc="0" normalizeH="0" baseline="0" noProof="0" dirty="0">
                <a:ln>
                  <a:noFill/>
                </a:ln>
                <a:solidFill>
                  <a:srgbClr val="505050"/>
                </a:solidFill>
                <a:effectLst/>
                <a:uLnTx/>
                <a:uFillTx/>
                <a:latin typeface="Segoe UI Light"/>
                <a:ea typeface="+mn-ea"/>
                <a:cs typeface="+mn-cs"/>
              </a:rPr>
              <a:t>Syntax checking</a:t>
            </a:r>
          </a:p>
          <a:p>
            <a:pPr marL="395288" marR="0" lvl="0" indent="-282575" algn="l" defTabSz="914400" rtl="0" eaLnBrk="1" fontAlgn="auto" latinLnBrk="0" hangingPunct="1">
              <a:lnSpc>
                <a:spcPct val="100000"/>
              </a:lnSpc>
              <a:spcBef>
                <a:spcPts val="600"/>
              </a:spcBef>
              <a:spcAft>
                <a:spcPts val="600"/>
              </a:spcAft>
              <a:buClr>
                <a:srgbClr val="50B347"/>
              </a:buClr>
              <a:buSzPct val="100000"/>
              <a:buFontTx/>
              <a:buBlip>
                <a:blip r:embed="rId5"/>
              </a:buBlip>
              <a:tabLst/>
              <a:defRPr/>
            </a:pPr>
            <a:r>
              <a:rPr kumimoji="0" lang="en-US" sz="1900" b="0" i="0" u="none" strike="noStrike" kern="1200" cap="none" spc="0" normalizeH="0" baseline="0" noProof="0" dirty="0">
                <a:ln>
                  <a:noFill/>
                </a:ln>
                <a:solidFill>
                  <a:srgbClr val="505050"/>
                </a:solidFill>
                <a:effectLst/>
                <a:uLnTx/>
                <a:uFillTx/>
                <a:latin typeface="Segoe UI Light"/>
                <a:ea typeface="+mn-ea"/>
                <a:cs typeface="+mn-cs"/>
              </a:rPr>
              <a:t>…</a:t>
            </a:r>
          </a:p>
        </p:txBody>
      </p:sp>
      <p:sp>
        <p:nvSpPr>
          <p:cNvPr id="8" name="TextBox 7"/>
          <p:cNvSpPr txBox="1"/>
          <p:nvPr/>
        </p:nvSpPr>
        <p:spPr>
          <a:xfrm>
            <a:off x="9469259" y="2193327"/>
            <a:ext cx="1503541" cy="61555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Contextual Menu</a:t>
            </a:r>
          </a:p>
        </p:txBody>
      </p:sp>
      <p:cxnSp>
        <p:nvCxnSpPr>
          <p:cNvPr id="10" name="Straight Arrow Connector 9"/>
          <p:cNvCxnSpPr/>
          <p:nvPr/>
        </p:nvCxnSpPr>
        <p:spPr>
          <a:xfrm flipH="1" flipV="1">
            <a:off x="8784771" y="1730829"/>
            <a:ext cx="756978" cy="587828"/>
          </a:xfrm>
          <a:prstGeom prst="straightConnector1">
            <a:avLst/>
          </a:prstGeom>
          <a:ln w="57150">
            <a:solidFill>
              <a:srgbClr val="50B347"/>
            </a:solidFill>
            <a:prstDash val="sys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579108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Effect transition="in" filter="fade">
                                      <p:cBhvr>
                                        <p:cTn id="34" dur="500"/>
                                        <p:tgtEl>
                                          <p:spTgt spid="6">
                                            <p:txEl>
                                              <p:pRg st="5" end="5"/>
                                            </p:txEl>
                                          </p:spTgt>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10480440" y="3250391"/>
            <a:ext cx="1615387" cy="692528"/>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itle 26"/>
          <p:cNvSpPr>
            <a:spLocks noGrp="1"/>
          </p:cNvSpPr>
          <p:nvPr>
            <p:ph type="title"/>
          </p:nvPr>
        </p:nvSpPr>
        <p:spPr>
          <a:xfrm>
            <a:off x="230708" y="118892"/>
            <a:ext cx="11655840" cy="899665"/>
          </a:xfrm>
        </p:spPr>
        <p:txBody>
          <a:bodyPr/>
          <a:lstStyle/>
          <a:p>
            <a:r>
              <a:rPr lang="en-US" sz="4000" dirty="0">
                <a:solidFill>
                  <a:schemeClr val="bg1">
                    <a:lumMod val="75000"/>
                  </a:schemeClr>
                </a:solidFill>
              </a:rPr>
              <a:t>Conversation as a Service</a:t>
            </a:r>
          </a:p>
        </p:txBody>
      </p:sp>
      <p:sp>
        <p:nvSpPr>
          <p:cNvPr id="134" name="Rectangle 133"/>
          <p:cNvSpPr/>
          <p:nvPr/>
        </p:nvSpPr>
        <p:spPr bwMode="auto">
          <a:xfrm>
            <a:off x="8513333" y="1189495"/>
            <a:ext cx="1701999" cy="2870523"/>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42" name="Rectangle 141"/>
          <p:cNvSpPr/>
          <p:nvPr/>
        </p:nvSpPr>
        <p:spPr bwMode="auto">
          <a:xfrm>
            <a:off x="8504395" y="4184315"/>
            <a:ext cx="1710936" cy="1267591"/>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1" name="Rectangle 130"/>
          <p:cNvSpPr/>
          <p:nvPr/>
        </p:nvSpPr>
        <p:spPr bwMode="auto">
          <a:xfrm>
            <a:off x="2153474" y="1189495"/>
            <a:ext cx="1627735"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2" name="Rectangle 131"/>
          <p:cNvSpPr/>
          <p:nvPr/>
        </p:nvSpPr>
        <p:spPr bwMode="auto">
          <a:xfrm>
            <a:off x="4365801" y="1189495"/>
            <a:ext cx="1674553" cy="4262412"/>
          </a:xfrm>
          <a:prstGeom prst="rect">
            <a:avLst/>
          </a:prstGeom>
          <a:solidFill>
            <a:schemeClr val="bg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33" name="Rectangle 132"/>
          <p:cNvSpPr/>
          <p:nvPr/>
        </p:nvSpPr>
        <p:spPr bwMode="auto">
          <a:xfrm>
            <a:off x="6443439" y="1189495"/>
            <a:ext cx="1722875" cy="4262412"/>
          </a:xfrm>
          <a:prstGeom prst="rect">
            <a:avLst/>
          </a:prstGeom>
          <a:solidFill>
            <a:schemeClr val="bg2"/>
          </a:solidFill>
          <a:ln w="3175">
            <a:solidFill>
              <a:schemeClr val="accent6">
                <a:lumMod val="60000"/>
                <a:lumOff val="4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79" tIns="91427" rIns="18279" bIns="91388" numCol="1" spcCol="1270" anchor="t" anchorCtr="0">
            <a:noAutofit/>
          </a:bodyPr>
          <a:lstStyle/>
          <a:p>
            <a:pPr marL="0" marR="0" lvl="0" indent="0" algn="ctr" defTabSz="724855"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505050">
                    <a:lumMod val="20000"/>
                    <a:lumOff val="80000"/>
                  </a:srgbClr>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86" name="Rectangle 85"/>
          <p:cNvSpPr/>
          <p:nvPr/>
        </p:nvSpPr>
        <p:spPr>
          <a:xfrm>
            <a:off x="2613162" y="3531597"/>
            <a:ext cx="984972" cy="2616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75000"/>
                  </a:srgbClr>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505050">
                  <a:lumMod val="75000"/>
                </a:srgbClr>
              </a:solidFill>
              <a:effectLst/>
              <a:uLnTx/>
              <a:uFillTx/>
              <a:latin typeface="Segoe UI"/>
              <a:ea typeface="+mn-ea"/>
              <a:cs typeface="+mn-cs"/>
            </a:endParaRPr>
          </a:p>
        </p:txBody>
      </p:sp>
      <p:sp>
        <p:nvSpPr>
          <p:cNvPr id="93" name="Freeform 92"/>
          <p:cNvSpPr/>
          <p:nvPr/>
        </p:nvSpPr>
        <p:spPr bwMode="auto">
          <a:xfrm>
            <a:off x="2291833" y="3536211"/>
            <a:ext cx="216961" cy="22704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505050">
                  <a:lumMod val="75000"/>
                </a:srgbClr>
              </a:solidFill>
              <a:effectLst/>
              <a:uLnTx/>
              <a:uFillTx/>
              <a:latin typeface="Segoe UI"/>
              <a:ea typeface="Segoe UI" pitchFamily="34" charset="0"/>
              <a:cs typeface="Segoe UI" pitchFamily="34" charset="0"/>
            </a:endParaRPr>
          </a:p>
        </p:txBody>
      </p:sp>
      <p:sp>
        <p:nvSpPr>
          <p:cNvPr id="116" name="TextBox 115"/>
          <p:cNvSpPr txBox="1"/>
          <p:nvPr/>
        </p:nvSpPr>
        <p:spPr>
          <a:xfrm>
            <a:off x="10996552" y="3256294"/>
            <a:ext cx="1021277" cy="461582"/>
          </a:xfrm>
          <a:prstGeom prst="rect">
            <a:avLst/>
          </a:prstGeom>
          <a:noFill/>
        </p:spPr>
        <p:txBody>
          <a:bodyPr wrap="square" lIns="182828" tIns="146263" rIns="182828" bIns="146263" rtlCol="0">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1" normalizeH="0" baseline="0" noProof="0" dirty="0">
                <a:ln>
                  <a:noFill/>
                </a:ln>
                <a:solidFill>
                  <a:srgbClr val="505050">
                    <a:lumMod val="20000"/>
                    <a:lumOff val="80000"/>
                  </a:srgbClr>
                </a:solidFill>
                <a:effectLst/>
                <a:uLnTx/>
                <a:uFillTx/>
                <a:latin typeface="Segoe UI Semilight" panose="020B0402040204020203" pitchFamily="34" charset="0"/>
                <a:ea typeface="+mn-ea"/>
                <a:cs typeface="Segoe UI Semilight" panose="020B0402040204020203" pitchFamily="34" charset="0"/>
              </a:rPr>
              <a:t>Apps</a:t>
            </a:r>
          </a:p>
        </p:txBody>
      </p:sp>
      <p:sp>
        <p:nvSpPr>
          <p:cNvPr id="117" name="Freeform 116"/>
          <p:cNvSpPr>
            <a:spLocks/>
          </p:cNvSpPr>
          <p:nvPr/>
        </p:nvSpPr>
        <p:spPr bwMode="auto">
          <a:xfrm>
            <a:off x="10563333" y="3285837"/>
            <a:ext cx="433219" cy="335100"/>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lumMod val="95000"/>
            </a:schemeClr>
          </a:solidFill>
          <a:ln>
            <a:noFill/>
          </a:ln>
          <a:extLst/>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cxnSp>
        <p:nvCxnSpPr>
          <p:cNvPr id="121" name="Elbow Connector 120"/>
          <p:cNvCxnSpPr>
            <a:stCxn id="85" idx="3"/>
            <a:endCxn id="118" idx="0"/>
          </p:cNvCxnSpPr>
          <p:nvPr/>
        </p:nvCxnSpPr>
        <p:spPr>
          <a:xfrm>
            <a:off x="10067843" y="2878806"/>
            <a:ext cx="1220291" cy="371585"/>
          </a:xfrm>
          <a:prstGeom prst="bentConnector2">
            <a:avLst/>
          </a:prstGeom>
          <a:ln w="5715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9285372" y="1926406"/>
            <a:ext cx="854448"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Cognitive Services</a:t>
            </a:r>
          </a:p>
        </p:txBody>
      </p:sp>
      <p:grpSp>
        <p:nvGrpSpPr>
          <p:cNvPr id="103" name="Group 102"/>
          <p:cNvGrpSpPr/>
          <p:nvPr/>
        </p:nvGrpSpPr>
        <p:grpSpPr>
          <a:xfrm>
            <a:off x="8724281" y="1999863"/>
            <a:ext cx="400460" cy="256783"/>
            <a:chOff x="7822816" y="2717080"/>
            <a:chExt cx="427431" cy="274077"/>
          </a:xfrm>
        </p:grpSpPr>
        <p:sp>
          <p:nvSpPr>
            <p:cNvPr id="110" name="Freeform 1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2" name="Rectangle 111"/>
          <p:cNvSpPr/>
          <p:nvPr/>
        </p:nvSpPr>
        <p:spPr bwMode="auto">
          <a:xfrm>
            <a:off x="8598240" y="1904318"/>
            <a:ext cx="1455515" cy="506943"/>
          </a:xfrm>
          <a:prstGeom prst="rect">
            <a:avLst/>
          </a:prstGeom>
          <a:noFill/>
          <a:ln w="28575">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2" name="Elbow Connector 121"/>
          <p:cNvCxnSpPr>
            <a:stCxn id="112" idx="1"/>
            <a:endCxn id="85" idx="1"/>
          </p:cNvCxnSpPr>
          <p:nvPr/>
        </p:nvCxnSpPr>
        <p:spPr>
          <a:xfrm rot="10800000" flipH="1" flipV="1">
            <a:off x="8598240" y="2157789"/>
            <a:ext cx="14088" cy="721016"/>
          </a:xfrm>
          <a:prstGeom prst="bentConnector3">
            <a:avLst>
              <a:gd name="adj1" fmla="val -2331722"/>
            </a:avLst>
          </a:prstGeom>
          <a:ln w="5715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9099848" y="2675745"/>
            <a:ext cx="1188805" cy="430887"/>
          </a:xfrm>
          <a:prstGeom prst="rect">
            <a:avLst/>
          </a:prstGeom>
        </p:spPr>
        <p:txBody>
          <a:bodyPr wrap="square" anchor="ct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Framework</a:t>
            </a:r>
          </a:p>
        </p:txBody>
      </p:sp>
      <p:sp>
        <p:nvSpPr>
          <p:cNvPr id="80" name="Freeform 79"/>
          <p:cNvSpPr/>
          <p:nvPr/>
        </p:nvSpPr>
        <p:spPr bwMode="auto">
          <a:xfrm>
            <a:off x="8701873" y="2768398"/>
            <a:ext cx="349800" cy="23778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84"/>
          <p:cNvSpPr/>
          <p:nvPr/>
        </p:nvSpPr>
        <p:spPr bwMode="auto">
          <a:xfrm>
            <a:off x="8612328" y="2625334"/>
            <a:ext cx="1455515" cy="506943"/>
          </a:xfrm>
          <a:prstGeom prst="rect">
            <a:avLst/>
          </a:prstGeom>
          <a:noFill/>
          <a:ln w="28575">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7073121" y="1926406"/>
            <a:ext cx="869531" cy="43088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lumMod val="20000"/>
                    <a:lumOff val="80000"/>
                  </a:srgbClr>
                </a:solidFill>
                <a:effectLst/>
                <a:uLnTx/>
                <a:uFillTx/>
                <a:latin typeface="Segoe UI"/>
                <a:ea typeface="+mn-ea"/>
                <a:cs typeface="Segoe UI Semilight" panose="020B0402040204020203" pitchFamily="34" charset="0"/>
              </a:rPr>
              <a:t>Machine Learning</a:t>
            </a:r>
          </a:p>
        </p:txBody>
      </p:sp>
      <p:grpSp>
        <p:nvGrpSpPr>
          <p:cNvPr id="99" name="Group 98"/>
          <p:cNvGrpSpPr/>
          <p:nvPr/>
        </p:nvGrpSpPr>
        <p:grpSpPr>
          <a:xfrm>
            <a:off x="6573203" y="1902230"/>
            <a:ext cx="1455515" cy="509029"/>
            <a:chOff x="6573203" y="1902229"/>
            <a:chExt cx="1455514" cy="509029"/>
          </a:xfrm>
        </p:grpSpPr>
        <p:sp>
          <p:nvSpPr>
            <p:cNvPr id="101" name="Freeform 100"/>
            <p:cNvSpPr/>
            <p:nvPr/>
          </p:nvSpPr>
          <p:spPr bwMode="auto">
            <a:xfrm flipH="1">
              <a:off x="6707733" y="1999702"/>
              <a:ext cx="250388" cy="264973"/>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Rectangle 101"/>
            <p:cNvSpPr/>
            <p:nvPr/>
          </p:nvSpPr>
          <p:spPr bwMode="auto">
            <a:xfrm>
              <a:off x="6573203" y="1902229"/>
              <a:ext cx="1455514" cy="509029"/>
            </a:xfrm>
            <a:prstGeom prst="rect">
              <a:avLst/>
            </a:prstGeom>
            <a:noFill/>
            <a:ln w="28575">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4" name="Elbow Connector 103"/>
          <p:cNvCxnSpPr>
            <a:stCxn id="102" idx="2"/>
            <a:endCxn id="118" idx="1"/>
          </p:cNvCxnSpPr>
          <p:nvPr/>
        </p:nvCxnSpPr>
        <p:spPr>
          <a:xfrm rot="16200000" flipH="1">
            <a:off x="8298002" y="1414218"/>
            <a:ext cx="1185396" cy="3179479"/>
          </a:xfrm>
          <a:prstGeom prst="bentConnector2">
            <a:avLst/>
          </a:prstGeom>
          <a:ln w="57150">
            <a:solidFill>
              <a:schemeClr val="accent2">
                <a:lumMod val="60000"/>
                <a:lumOff val="4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112" idx="3"/>
            <a:endCxn id="118" idx="0"/>
          </p:cNvCxnSpPr>
          <p:nvPr/>
        </p:nvCxnSpPr>
        <p:spPr>
          <a:xfrm>
            <a:off x="10053755" y="2157790"/>
            <a:ext cx="1234379" cy="1092601"/>
          </a:xfrm>
          <a:prstGeom prst="bentConnector2">
            <a:avLst/>
          </a:prstGeom>
          <a:ln w="57150">
            <a:solidFill>
              <a:schemeClr val="accent2">
                <a:lumMod val="60000"/>
                <a:lumOff val="4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0480440" y="5999303"/>
            <a:ext cx="863285" cy="6928"/>
          </a:xfrm>
          <a:prstGeom prst="line">
            <a:avLst/>
          </a:prstGeom>
          <a:ln w="38100">
            <a:solidFill>
              <a:schemeClr val="accent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flipV="1">
            <a:off x="10480440" y="6317956"/>
            <a:ext cx="863285" cy="6928"/>
          </a:xfrm>
          <a:prstGeom prst="line">
            <a:avLst/>
          </a:prstGeom>
          <a:ln w="38100">
            <a:solidFill>
              <a:schemeClr val="accent2">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872058" y="5828490"/>
            <a:ext cx="1438599" cy="341632"/>
          </a:xfrm>
          <a:prstGeom prst="rect">
            <a:avLst/>
          </a:prstGeom>
        </p:spPr>
        <p:txBody>
          <a:bodyPr wrap="none">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800" b="0" i="0" u="none" strike="noStrike" kern="0" cap="none" spc="-31" normalizeH="0" baseline="0" noProof="0" dirty="0">
                <a:ln>
                  <a:noFill/>
                </a:ln>
                <a:solidFill>
                  <a:srgbClr val="505050">
                    <a:lumMod val="75000"/>
                  </a:srgbClr>
                </a:solidFill>
                <a:effectLst/>
                <a:uLnTx/>
                <a:uFillTx/>
                <a:latin typeface="Segoe UI Semilight" panose="020B0402040204020203" pitchFamily="34" charset="0"/>
                <a:ea typeface="+mn-ea"/>
                <a:cs typeface="Segoe UI Semilight" panose="020B0402040204020203" pitchFamily="34" charset="0"/>
              </a:rPr>
              <a:t>Conversation</a:t>
            </a:r>
          </a:p>
        </p:txBody>
      </p:sp>
      <p:sp>
        <p:nvSpPr>
          <p:cNvPr id="120" name="Rectangle 119"/>
          <p:cNvSpPr/>
          <p:nvPr/>
        </p:nvSpPr>
        <p:spPr>
          <a:xfrm>
            <a:off x="8872058" y="6154070"/>
            <a:ext cx="1268681" cy="341632"/>
          </a:xfrm>
          <a:prstGeom prst="rect">
            <a:avLst/>
          </a:prstGeom>
        </p:spPr>
        <p:txBody>
          <a:bodyPr wrap="none">
            <a:spAutoFit/>
          </a:bodyPr>
          <a:lstStyle/>
          <a:p>
            <a:pPr marL="0" marR="0" lvl="0" indent="0" algn="l" defTabSz="932361" rtl="0" eaLnBrk="1" fontAlgn="auto" latinLnBrk="0" hangingPunct="1">
              <a:lnSpc>
                <a:spcPct val="90000"/>
              </a:lnSpc>
              <a:spcBef>
                <a:spcPct val="0"/>
              </a:spcBef>
              <a:spcAft>
                <a:spcPts val="600"/>
              </a:spcAft>
              <a:buClrTx/>
              <a:buSzTx/>
              <a:buFontTx/>
              <a:buNone/>
              <a:tabLst/>
              <a:defRPr/>
            </a:pPr>
            <a:r>
              <a:rPr kumimoji="0" lang="en-US" sz="1800" b="0" i="0" u="none" strike="noStrike" kern="0" cap="none" spc="-31" normalizeH="0" baseline="0" noProof="0" dirty="0">
                <a:ln>
                  <a:noFill/>
                </a:ln>
                <a:solidFill>
                  <a:srgbClr val="505050">
                    <a:lumMod val="75000"/>
                  </a:srgbClr>
                </a:solidFill>
                <a:effectLst/>
                <a:uLnTx/>
                <a:uFillTx/>
                <a:latin typeface="Segoe UI Semilight" panose="020B0402040204020203" pitchFamily="34" charset="0"/>
                <a:ea typeface="+mn-ea"/>
                <a:cs typeface="Segoe UI Semilight" panose="020B0402040204020203" pitchFamily="34" charset="0"/>
              </a:rPr>
              <a:t>Intelligence</a:t>
            </a:r>
          </a:p>
        </p:txBody>
      </p:sp>
    </p:spTree>
    <p:extLst>
      <p:ext uri="{BB962C8B-B14F-4D97-AF65-F5344CB8AC3E}">
        <p14:creationId xmlns:p14="http://schemas.microsoft.com/office/powerpoint/2010/main" val="205638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Authoring with code-behind file</a:t>
            </a:r>
          </a:p>
        </p:txBody>
      </p:sp>
      <p:sp>
        <p:nvSpPr>
          <p:cNvPr id="4" name="TextBox 3"/>
          <p:cNvSpPr txBox="1"/>
          <p:nvPr/>
        </p:nvSpPr>
        <p:spPr>
          <a:xfrm>
            <a:off x="162600" y="927636"/>
            <a:ext cx="11322051" cy="830997"/>
          </a:xfrm>
          <a:prstGeom prst="rect">
            <a:avLst/>
          </a:prstGeom>
          <a:noFill/>
        </p:spPr>
        <p:txBody>
          <a:bodyPr wrap="square" lIns="182880" tIns="45720" rIns="18288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B347"/>
                </a:solidFill>
                <a:effectLst/>
                <a:uLnTx/>
                <a:uFillTx/>
                <a:latin typeface="Segoe UI Light"/>
                <a:ea typeface="+mn-ea"/>
                <a:cs typeface="+mn-cs"/>
              </a:rPr>
              <a:t>C# code to extend U-SQL can be authored and used directly in U-SQL Studio,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B347"/>
                </a:solidFill>
                <a:effectLst/>
                <a:uLnTx/>
                <a:uFillTx/>
                <a:latin typeface="Segoe UI Light"/>
                <a:ea typeface="+mn-ea"/>
                <a:cs typeface="+mn-cs"/>
              </a:rPr>
              <a:t>without having to first creating and registering an external assembly. </a:t>
            </a:r>
          </a:p>
        </p:txBody>
      </p:sp>
      <p:pic>
        <p:nvPicPr>
          <p:cNvPr id="7" name="Picture 6"/>
          <p:cNvPicPr>
            <a:picLocks noChangeAspect="1"/>
          </p:cNvPicPr>
          <p:nvPr/>
        </p:nvPicPr>
        <p:blipFill>
          <a:blip r:embed="rId3"/>
          <a:stretch>
            <a:fillRect/>
          </a:stretch>
        </p:blipFill>
        <p:spPr>
          <a:xfrm>
            <a:off x="445069" y="2231574"/>
            <a:ext cx="8229695" cy="3416456"/>
          </a:xfrm>
          <a:prstGeom prst="rect">
            <a:avLst/>
          </a:prstGeom>
          <a:ln>
            <a:solidFill>
              <a:schemeClr val="accent1">
                <a:lumMod val="75000"/>
              </a:schemeClr>
            </a:solidFill>
          </a:ln>
        </p:spPr>
      </p:pic>
      <p:grpSp>
        <p:nvGrpSpPr>
          <p:cNvPr id="14" name="Group 13"/>
          <p:cNvGrpSpPr/>
          <p:nvPr/>
        </p:nvGrpSpPr>
        <p:grpSpPr>
          <a:xfrm>
            <a:off x="3763617" y="4500083"/>
            <a:ext cx="1671698" cy="738664"/>
            <a:chOff x="3763617" y="4402109"/>
            <a:chExt cx="1671698" cy="738664"/>
          </a:xfrm>
        </p:grpSpPr>
        <p:sp>
          <p:nvSpPr>
            <p:cNvPr id="11" name="TextBox 10"/>
            <p:cNvSpPr txBox="1"/>
            <p:nvPr/>
          </p:nvSpPr>
          <p:spPr>
            <a:xfrm>
              <a:off x="4086356" y="4402109"/>
              <a:ext cx="1348959" cy="738664"/>
            </a:xfrm>
            <a:prstGeom prst="rect">
              <a:avLst/>
            </a:prstGeom>
            <a:noFill/>
          </p:spPr>
          <p:txBody>
            <a:bodyPr wrap="none" lIns="182880" tIns="91440" rIns="182880" bIns="9144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Custom</a:t>
              </a:r>
              <a:b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br>
              <a:r>
                <a:rPr kumimoji="0" lang="en-US" sz="1800" b="0" i="0" u="none" strike="noStrike" kern="1200" cap="none" spc="0" normalizeH="0" baseline="0" noProof="0" dirty="0">
                  <a:ln>
                    <a:noFill/>
                  </a:ln>
                  <a:solidFill>
                    <a:srgbClr val="000000">
                      <a:lumMod val="65000"/>
                      <a:lumOff val="35000"/>
                    </a:srgbClr>
                  </a:solidFill>
                  <a:effectLst/>
                  <a:uLnTx/>
                  <a:uFillTx/>
                  <a:latin typeface="Segoe UI"/>
                  <a:ea typeface="+mn-ea"/>
                  <a:cs typeface="+mn-cs"/>
                </a:rPr>
                <a:t>Processor</a:t>
              </a:r>
            </a:p>
          </p:txBody>
        </p:sp>
        <p:cxnSp>
          <p:nvCxnSpPr>
            <p:cNvPr id="13" name="Straight Arrow Connector 12"/>
            <p:cNvCxnSpPr/>
            <p:nvPr/>
          </p:nvCxnSpPr>
          <p:spPr>
            <a:xfrm flipH="1">
              <a:off x="3763617" y="4731026"/>
              <a:ext cx="291548" cy="185531"/>
            </a:xfrm>
            <a:prstGeom prst="straightConnector1">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15" name="Rounded Rectangle 14"/>
          <p:cNvSpPr/>
          <p:nvPr/>
        </p:nvSpPr>
        <p:spPr bwMode="auto">
          <a:xfrm>
            <a:off x="7288696" y="3662809"/>
            <a:ext cx="1086678" cy="198783"/>
          </a:xfrm>
          <a:prstGeom prst="roundRect">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p:cNvPicPr>
            <a:picLocks noChangeAspect="1"/>
          </p:cNvPicPr>
          <p:nvPr/>
        </p:nvPicPr>
        <p:blipFill>
          <a:blip r:embed="rId4"/>
          <a:stretch>
            <a:fillRect/>
          </a:stretch>
        </p:blipFill>
        <p:spPr>
          <a:xfrm>
            <a:off x="3763617" y="2963510"/>
            <a:ext cx="7010400" cy="2819400"/>
          </a:xfrm>
          <a:prstGeom prst="rect">
            <a:avLst/>
          </a:prstGeom>
          <a:ln>
            <a:solidFill>
              <a:schemeClr val="accent1"/>
            </a:solidFill>
          </a:ln>
        </p:spPr>
      </p:pic>
      <p:pic>
        <p:nvPicPr>
          <p:cNvPr id="16" name="Picture 15"/>
          <p:cNvPicPr>
            <a:picLocks noChangeAspect="1"/>
          </p:cNvPicPr>
          <p:nvPr/>
        </p:nvPicPr>
        <p:blipFill>
          <a:blip r:embed="rId5"/>
          <a:stretch>
            <a:fillRect/>
          </a:stretch>
        </p:blipFill>
        <p:spPr>
          <a:xfrm>
            <a:off x="3525148" y="2753388"/>
            <a:ext cx="8244578" cy="3045131"/>
          </a:xfrm>
          <a:prstGeom prst="rect">
            <a:avLst/>
          </a:prstGeom>
          <a:ln>
            <a:solidFill>
              <a:schemeClr val="accent1"/>
            </a:solidFill>
          </a:ln>
        </p:spPr>
      </p:pic>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32475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750"/>
                                        <p:tgtEl>
                                          <p:spTgt spid="14"/>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75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r>
              <a:rPr lang="en-US" dirty="0"/>
              <a:t>Submitting a U-SQL job</a:t>
            </a:r>
          </a:p>
        </p:txBody>
      </p:sp>
      <p:pic>
        <p:nvPicPr>
          <p:cNvPr id="6" name="Picture 5"/>
          <p:cNvPicPr>
            <a:picLocks noChangeAspect="1"/>
          </p:cNvPicPr>
          <p:nvPr/>
        </p:nvPicPr>
        <p:blipFill>
          <a:blip r:embed="rId3"/>
          <a:stretch>
            <a:fillRect/>
          </a:stretch>
        </p:blipFill>
        <p:spPr>
          <a:xfrm>
            <a:off x="1694245" y="2189843"/>
            <a:ext cx="6833813" cy="4263662"/>
          </a:xfrm>
          <a:prstGeom prst="rect">
            <a:avLst/>
          </a:prstGeom>
          <a:ln>
            <a:solidFill>
              <a:schemeClr val="accent1">
                <a:lumMod val="75000"/>
              </a:schemeClr>
            </a:solidFill>
          </a:ln>
        </p:spPr>
      </p:pic>
      <p:pic>
        <p:nvPicPr>
          <p:cNvPr id="7" name="Picture 6"/>
          <p:cNvPicPr>
            <a:picLocks noChangeAspect="1"/>
          </p:cNvPicPr>
          <p:nvPr/>
        </p:nvPicPr>
        <p:blipFill>
          <a:blip r:embed="rId4"/>
          <a:stretch>
            <a:fillRect/>
          </a:stretch>
        </p:blipFill>
        <p:spPr>
          <a:xfrm>
            <a:off x="4908933" y="2842782"/>
            <a:ext cx="2057400" cy="923925"/>
          </a:xfrm>
          <a:prstGeom prst="rect">
            <a:avLst/>
          </a:prstGeom>
        </p:spPr>
      </p:pic>
      <p:sp>
        <p:nvSpPr>
          <p:cNvPr id="8" name="Rectangle 7"/>
          <p:cNvSpPr/>
          <p:nvPr/>
        </p:nvSpPr>
        <p:spPr bwMode="auto">
          <a:xfrm>
            <a:off x="2178028" y="3268062"/>
            <a:ext cx="869132" cy="289711"/>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Rectangle 8"/>
          <p:cNvSpPr/>
          <p:nvPr/>
        </p:nvSpPr>
        <p:spPr bwMode="auto">
          <a:xfrm>
            <a:off x="4959810" y="2458766"/>
            <a:ext cx="398352" cy="238873"/>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Rectangle 9"/>
          <p:cNvSpPr/>
          <p:nvPr/>
        </p:nvSpPr>
        <p:spPr bwMode="auto">
          <a:xfrm>
            <a:off x="4925145" y="2863119"/>
            <a:ext cx="1023373" cy="238873"/>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p:cNvGrpSpPr/>
          <p:nvPr/>
        </p:nvGrpSpPr>
        <p:grpSpPr>
          <a:xfrm>
            <a:off x="5858676" y="3871016"/>
            <a:ext cx="4826414" cy="2578770"/>
            <a:chOff x="6797971" y="3078480"/>
            <a:chExt cx="4581525" cy="2447925"/>
          </a:xfrm>
        </p:grpSpPr>
        <p:pic>
          <p:nvPicPr>
            <p:cNvPr id="5" name="Picture 4"/>
            <p:cNvPicPr>
              <a:picLocks noChangeAspect="1"/>
            </p:cNvPicPr>
            <p:nvPr/>
          </p:nvPicPr>
          <p:blipFill>
            <a:blip r:embed="rId5"/>
            <a:stretch>
              <a:fillRect/>
            </a:stretch>
          </p:blipFill>
          <p:spPr>
            <a:xfrm>
              <a:off x="6797971" y="3078480"/>
              <a:ext cx="4581525" cy="2447925"/>
            </a:xfrm>
            <a:prstGeom prst="rect">
              <a:avLst/>
            </a:prstGeom>
            <a:ln>
              <a:solidFill>
                <a:schemeClr val="accent1">
                  <a:lumMod val="75000"/>
                </a:schemeClr>
              </a:solidFill>
            </a:ln>
          </p:spPr>
        </p:pic>
        <p:sp>
          <p:nvSpPr>
            <p:cNvPr id="12" name="Rectangle 11"/>
            <p:cNvSpPr/>
            <p:nvPr/>
          </p:nvSpPr>
          <p:spPr bwMode="auto">
            <a:xfrm>
              <a:off x="8419723" y="3548958"/>
              <a:ext cx="606582" cy="1176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1" name="Rectangle 10"/>
          <p:cNvSpPr/>
          <p:nvPr/>
        </p:nvSpPr>
        <p:spPr bwMode="auto">
          <a:xfrm>
            <a:off x="9730050" y="6040369"/>
            <a:ext cx="860782" cy="316870"/>
          </a:xfrm>
          <a:prstGeom prst="rect">
            <a:avLst/>
          </a:prstGeom>
          <a:ln w="57150">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p:cNvSpPr txBox="1"/>
          <p:nvPr/>
        </p:nvSpPr>
        <p:spPr>
          <a:xfrm>
            <a:off x="434662" y="979873"/>
            <a:ext cx="11322051" cy="759182"/>
          </a:xfrm>
          <a:prstGeom prst="rect">
            <a:avLst/>
          </a:prstGeom>
          <a:noFill/>
        </p:spPr>
        <p:txBody>
          <a:bodyPr wrap="square" lIns="0" tIns="45720" rIns="0" bIns="45720" rtlCol="0">
            <a:sp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2000" b="0" i="0" u="none" strike="noStrike" kern="1200" cap="none" spc="0" normalizeH="0" baseline="0" noProof="0" dirty="0">
                <a:ln>
                  <a:noFill/>
                </a:ln>
                <a:solidFill>
                  <a:srgbClr val="50B347"/>
                </a:solidFill>
                <a:effectLst/>
                <a:uLnTx/>
                <a:uFillTx/>
                <a:latin typeface="Segoe UI Light"/>
                <a:ea typeface="+mn-ea"/>
                <a:cs typeface="+mn-cs"/>
              </a:rPr>
              <a:t>Jobs can be submitted directly from Visual Studio in two ways</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2000" b="0" i="0" u="none" strike="noStrike" kern="1200" cap="none" spc="0" normalizeH="0" baseline="0" noProof="0" dirty="0">
                <a:ln>
                  <a:noFill/>
                </a:ln>
                <a:solidFill>
                  <a:srgbClr val="50B347"/>
                </a:solidFill>
                <a:effectLst/>
                <a:uLnTx/>
                <a:uFillTx/>
                <a:latin typeface="Segoe UI Light"/>
                <a:ea typeface="+mn-ea"/>
                <a:cs typeface="+mn-cs"/>
              </a:rPr>
              <a:t>You have to be logged into Azure and have to specify the target Azure Data Lake account.</a:t>
            </a: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415214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 jobs, stages and vertexes</a:t>
            </a:r>
          </a:p>
        </p:txBody>
      </p:sp>
      <p:sp>
        <p:nvSpPr>
          <p:cNvPr id="4" name="TextBox 3"/>
          <p:cNvSpPr txBox="1"/>
          <p:nvPr/>
        </p:nvSpPr>
        <p:spPr>
          <a:xfrm>
            <a:off x="434975" y="1631841"/>
            <a:ext cx="4128764" cy="1323439"/>
          </a:xfrm>
          <a:prstGeom prst="rect">
            <a:avLst/>
          </a:prstGeom>
          <a:noFill/>
        </p:spPr>
        <p:txBody>
          <a:bodyPr wrap="square" lIns="0" tIns="0" rIns="0" bIns="0" rtlCol="0">
            <a:spAutoFit/>
          </a:bodyPr>
          <a:lstStyle/>
          <a:p>
            <a:pPr marL="395288" marR="0" lvl="0" indent="-282575" algn="l" defTabSz="914400" rtl="0" eaLnBrk="1" fontAlgn="auto" latinLnBrk="0" hangingPunct="1">
              <a:lnSpc>
                <a:spcPct val="100000"/>
              </a:lnSpc>
              <a:spcBef>
                <a:spcPts val="600"/>
              </a:spcBef>
              <a:spcAft>
                <a:spcPts val="600"/>
              </a:spcAft>
              <a:buClr>
                <a:srgbClr val="50B347"/>
              </a:buClr>
              <a:buSzPct val="100000"/>
              <a:buFontTx/>
              <a:buBlip>
                <a:blip r:embed="rId3"/>
              </a:buBlip>
              <a:tabLst/>
              <a:defRPr/>
            </a:pPr>
            <a:r>
              <a:rPr kumimoji="0" lang="en-US" sz="1900" b="0" i="0" u="none" strike="noStrike" kern="1200" cap="none" spc="0" normalizeH="0" baseline="0" noProof="0" dirty="0">
                <a:ln>
                  <a:noFill/>
                </a:ln>
                <a:solidFill>
                  <a:srgbClr val="505050"/>
                </a:solidFill>
                <a:effectLst/>
                <a:uLnTx/>
                <a:uFillTx/>
                <a:latin typeface="Segoe UI"/>
                <a:ea typeface="+mn-ea"/>
                <a:cs typeface="+mn-cs"/>
              </a:rPr>
              <a:t>Each job is broken into ‘n’ number of </a:t>
            </a:r>
            <a:r>
              <a:rPr kumimoji="0" lang="en-US" sz="19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vertexes</a:t>
            </a:r>
          </a:p>
          <a:p>
            <a:pPr marL="395288" marR="0" lvl="0" indent="-282575" algn="l" defTabSz="914400" rtl="0" eaLnBrk="1" fontAlgn="auto" latinLnBrk="0" hangingPunct="1">
              <a:lnSpc>
                <a:spcPct val="100000"/>
              </a:lnSpc>
              <a:spcBef>
                <a:spcPts val="600"/>
              </a:spcBef>
              <a:spcAft>
                <a:spcPts val="600"/>
              </a:spcAft>
              <a:buClr>
                <a:srgbClr val="50B347"/>
              </a:buClr>
              <a:buSzPct val="100000"/>
              <a:buFontTx/>
              <a:buBlip>
                <a:blip r:embed="rId3"/>
              </a:buBlip>
              <a:tabLst/>
              <a:defRPr/>
            </a:pPr>
            <a:r>
              <a:rPr kumimoji="0" lang="en-US" sz="1900" b="0" i="0" u="none" strike="noStrike" kern="1200" cap="none" spc="0" normalizeH="0" baseline="0" noProof="0" dirty="0">
                <a:ln>
                  <a:noFill/>
                </a:ln>
                <a:solidFill>
                  <a:srgbClr val="505050"/>
                </a:solidFill>
                <a:effectLst/>
                <a:uLnTx/>
                <a:uFillTx/>
                <a:latin typeface="Segoe UI"/>
                <a:ea typeface="+mn-ea"/>
                <a:cs typeface="+mn-cs"/>
              </a:rPr>
              <a:t>Each vertex is some work that needs to be done</a:t>
            </a:r>
          </a:p>
        </p:txBody>
      </p:sp>
      <p:grpSp>
        <p:nvGrpSpPr>
          <p:cNvPr id="92" name="Group 91"/>
          <p:cNvGrpSpPr/>
          <p:nvPr/>
        </p:nvGrpSpPr>
        <p:grpSpPr>
          <a:xfrm>
            <a:off x="5679931" y="1662812"/>
            <a:ext cx="5553363" cy="1733794"/>
            <a:chOff x="5648037" y="1259207"/>
            <a:chExt cx="5719128" cy="1785547"/>
          </a:xfrm>
        </p:grpSpPr>
        <p:pic>
          <p:nvPicPr>
            <p:cNvPr id="48" name="Picture 47"/>
            <p:cNvPicPr>
              <a:picLocks noChangeAspect="1"/>
            </p:cNvPicPr>
            <p:nvPr/>
          </p:nvPicPr>
          <p:blipFill>
            <a:blip r:embed="rId4"/>
            <a:stretch>
              <a:fillRect/>
            </a:stretch>
          </p:blipFill>
          <p:spPr>
            <a:xfrm>
              <a:off x="5648037" y="1259207"/>
              <a:ext cx="2430328" cy="1785547"/>
            </a:xfrm>
            <a:prstGeom prst="rect">
              <a:avLst/>
            </a:prstGeom>
            <a:ln>
              <a:solidFill>
                <a:schemeClr val="accent1">
                  <a:lumMod val="50000"/>
                </a:schemeClr>
              </a:solidFill>
            </a:ln>
          </p:spPr>
        </p:pic>
        <p:grpSp>
          <p:nvGrpSpPr>
            <p:cNvPr id="49" name="Group 48"/>
            <p:cNvGrpSpPr/>
            <p:nvPr/>
          </p:nvGrpSpPr>
          <p:grpSpPr>
            <a:xfrm>
              <a:off x="8703176" y="1259207"/>
              <a:ext cx="2663989" cy="1785547"/>
              <a:chOff x="3403798" y="4385865"/>
              <a:chExt cx="2393987" cy="1604577"/>
            </a:xfrm>
          </p:grpSpPr>
          <p:sp>
            <p:nvSpPr>
              <p:cNvPr id="50" name="Rectangle 49"/>
              <p:cNvSpPr/>
              <p:nvPr/>
            </p:nvSpPr>
            <p:spPr bwMode="auto">
              <a:xfrm>
                <a:off x="3403798" y="4385865"/>
                <a:ext cx="2393987" cy="16045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51" name="Group 50"/>
              <p:cNvGrpSpPr/>
              <p:nvPr/>
            </p:nvGrpSpPr>
            <p:grpSpPr>
              <a:xfrm>
                <a:off x="3511670" y="4483811"/>
                <a:ext cx="2178243" cy="1408685"/>
                <a:chOff x="3494434" y="4487588"/>
                <a:chExt cx="2178243" cy="1408685"/>
              </a:xfrm>
            </p:grpSpPr>
            <p:sp>
              <p:nvSpPr>
                <p:cNvPr id="52" name="Rounded Rectangle 51"/>
                <p:cNvSpPr/>
                <p:nvPr/>
              </p:nvSpPr>
              <p:spPr bwMode="auto">
                <a:xfrm>
                  <a:off x="3494434" y="4487588"/>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Rounded Rectangle 52"/>
                <p:cNvSpPr/>
                <p:nvPr/>
              </p:nvSpPr>
              <p:spPr bwMode="auto">
                <a:xfrm>
                  <a:off x="3920926" y="5010789"/>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Rounded Rectangle 53"/>
                <p:cNvSpPr/>
                <p:nvPr/>
              </p:nvSpPr>
              <p:spPr bwMode="auto">
                <a:xfrm>
                  <a:off x="4347418" y="4488931"/>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Rounded Rectangle 54"/>
                <p:cNvSpPr/>
                <p:nvPr/>
              </p:nvSpPr>
              <p:spPr bwMode="auto">
                <a:xfrm>
                  <a:off x="3494434"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Rounded Rectangle 55"/>
                <p:cNvSpPr/>
                <p:nvPr/>
              </p:nvSpPr>
              <p:spPr bwMode="auto">
                <a:xfrm>
                  <a:off x="4347420"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Rounded Rectangle 56"/>
                <p:cNvSpPr/>
                <p:nvPr/>
              </p:nvSpPr>
              <p:spPr bwMode="auto">
                <a:xfrm>
                  <a:off x="5200404" y="4487588"/>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Rounded Rectangle 57"/>
                <p:cNvSpPr/>
                <p:nvPr/>
              </p:nvSpPr>
              <p:spPr bwMode="auto">
                <a:xfrm>
                  <a:off x="4773910" y="5010789"/>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9" name="Rounded Rectangle 58"/>
                <p:cNvSpPr/>
                <p:nvPr/>
              </p:nvSpPr>
              <p:spPr bwMode="auto">
                <a:xfrm>
                  <a:off x="5200404" y="5504387"/>
                  <a:ext cx="472273" cy="39188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60" name="Right Arrow 59"/>
            <p:cNvSpPr/>
            <p:nvPr/>
          </p:nvSpPr>
          <p:spPr bwMode="auto">
            <a:xfrm>
              <a:off x="8232124" y="1940251"/>
              <a:ext cx="317295" cy="423459"/>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03" name="Group 102"/>
          <p:cNvGrpSpPr/>
          <p:nvPr/>
        </p:nvGrpSpPr>
        <p:grpSpPr>
          <a:xfrm>
            <a:off x="409638" y="3909085"/>
            <a:ext cx="10721912" cy="2478108"/>
            <a:chOff x="409638" y="3909085"/>
            <a:chExt cx="10721912" cy="2478108"/>
          </a:xfrm>
        </p:grpSpPr>
        <p:grpSp>
          <p:nvGrpSpPr>
            <p:cNvPr id="100" name="Group 99"/>
            <p:cNvGrpSpPr/>
            <p:nvPr/>
          </p:nvGrpSpPr>
          <p:grpSpPr>
            <a:xfrm>
              <a:off x="5915025" y="3984973"/>
              <a:ext cx="5216525" cy="2402220"/>
              <a:chOff x="5800300" y="3373413"/>
              <a:chExt cx="5956707" cy="3095655"/>
            </a:xfrm>
          </p:grpSpPr>
          <p:sp>
            <p:nvSpPr>
              <p:cNvPr id="63" name="Rectangle 62"/>
              <p:cNvSpPr/>
              <p:nvPr/>
            </p:nvSpPr>
            <p:spPr bwMode="auto">
              <a:xfrm>
                <a:off x="8571853" y="3373413"/>
                <a:ext cx="156116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Input</a:t>
                </a:r>
              </a:p>
            </p:txBody>
          </p:sp>
          <p:sp>
            <p:nvSpPr>
              <p:cNvPr id="64" name="Rectangle 63"/>
              <p:cNvSpPr/>
              <p:nvPr/>
            </p:nvSpPr>
            <p:spPr bwMode="auto">
              <a:xfrm>
                <a:off x="7762743" y="3988878"/>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5" name="Rectangle 64"/>
              <p:cNvSpPr/>
              <p:nvPr/>
            </p:nvSpPr>
            <p:spPr bwMode="auto">
              <a:xfrm>
                <a:off x="6953635"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6" name="Rectangle 65"/>
              <p:cNvSpPr/>
              <p:nvPr/>
            </p:nvSpPr>
            <p:spPr bwMode="auto">
              <a:xfrm>
                <a:off x="8571853"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7" name="Rectangle 66"/>
              <p:cNvSpPr/>
              <p:nvPr/>
            </p:nvSpPr>
            <p:spPr bwMode="auto">
              <a:xfrm>
                <a:off x="10190072" y="4782257"/>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8" name="Rectangle 67"/>
              <p:cNvSpPr/>
              <p:nvPr/>
            </p:nvSpPr>
            <p:spPr bwMode="auto">
              <a:xfrm>
                <a:off x="7762743" y="5550508"/>
                <a:ext cx="156693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69" name="Rectangle 68"/>
              <p:cNvSpPr/>
              <p:nvPr/>
            </p:nvSpPr>
            <p:spPr bwMode="auto">
              <a:xfrm>
                <a:off x="9380963" y="3988878"/>
                <a:ext cx="1561166" cy="4620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0" name="Rectangle 69"/>
              <p:cNvSpPr/>
              <p:nvPr/>
            </p:nvSpPr>
            <p:spPr bwMode="auto">
              <a:xfrm>
                <a:off x="7762744" y="6184945"/>
                <a:ext cx="156116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Output</a:t>
                </a:r>
              </a:p>
            </p:txBody>
          </p:sp>
          <p:sp>
            <p:nvSpPr>
              <p:cNvPr id="71" name="Rectangle 70"/>
              <p:cNvSpPr/>
              <p:nvPr/>
            </p:nvSpPr>
            <p:spPr bwMode="auto">
              <a:xfrm>
                <a:off x="10190071" y="5581950"/>
                <a:ext cx="1566936" cy="28412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Output</a:t>
                </a:r>
              </a:p>
            </p:txBody>
          </p:sp>
          <p:cxnSp>
            <p:nvCxnSpPr>
              <p:cNvPr id="72" name="Elbow Connector 71"/>
              <p:cNvCxnSpPr>
                <a:stCxn id="64" idx="0"/>
                <a:endCxn id="69" idx="0"/>
              </p:cNvCxnSpPr>
              <p:nvPr/>
            </p:nvCxnSpPr>
            <p:spPr>
              <a:xfrm rot="5400000" flipH="1" flipV="1">
                <a:off x="9353185" y="3179766"/>
                <a:ext cx="8951" cy="1618219"/>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3" idx="2"/>
              </p:cNvCxnSpPr>
              <p:nvPr/>
            </p:nvCxnSpPr>
            <p:spPr>
              <a:xfrm>
                <a:off x="9352437" y="3657535"/>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543326" y="4448739"/>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61547" y="4448739"/>
                <a:ext cx="0" cy="175332"/>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6" name="Elbow Connector 75"/>
              <p:cNvCxnSpPr/>
              <p:nvPr/>
            </p:nvCxnSpPr>
            <p:spPr>
              <a:xfrm rot="5400000" flipH="1" flipV="1">
                <a:off x="8544076" y="4025388"/>
                <a:ext cx="8951" cy="1513736"/>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7" name="Elbow Connector 76"/>
              <p:cNvCxnSpPr/>
              <p:nvPr/>
            </p:nvCxnSpPr>
            <p:spPr>
              <a:xfrm rot="5400000" flipH="1" flipV="1">
                <a:off x="10193639" y="4056731"/>
                <a:ext cx="8951" cy="1451048"/>
              </a:xfrm>
              <a:prstGeom prst="bentConnector3">
                <a:avLst>
                  <a:gd name="adj1" fmla="val 1800000"/>
                </a:avLst>
              </a:prstGeom>
              <a:ln w="28575">
                <a:solidFill>
                  <a:srgbClr val="50B347"/>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7" idx="2"/>
                <a:endCxn id="71" idx="0"/>
              </p:cNvCxnSpPr>
              <p:nvPr/>
            </p:nvCxnSpPr>
            <p:spPr>
              <a:xfrm>
                <a:off x="10970655" y="5244291"/>
                <a:ext cx="0" cy="337658"/>
              </a:xfrm>
              <a:prstGeom prst="line">
                <a:avLst/>
              </a:prstGeom>
              <a:ln w="28575">
                <a:solidFill>
                  <a:srgbClr val="50B347"/>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65" idx="2"/>
                <a:endCxn id="66" idx="2"/>
              </p:cNvCxnSpPr>
              <p:nvPr/>
            </p:nvCxnSpPr>
            <p:spPr>
              <a:xfrm rot="16200000" flipH="1">
                <a:off x="8544075" y="4435181"/>
                <a:ext cx="8951" cy="1618218"/>
              </a:xfrm>
              <a:prstGeom prst="bentConnector3">
                <a:avLst>
                  <a:gd name="adj1" fmla="val 1800000"/>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68" idx="0"/>
              </p:cNvCxnSpPr>
              <p:nvPr/>
            </p:nvCxnSpPr>
            <p:spPr>
              <a:xfrm>
                <a:off x="8543326" y="5406444"/>
                <a:ext cx="0" cy="144064"/>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8" idx="2"/>
                <a:endCxn id="70" idx="0"/>
              </p:cNvCxnSpPr>
              <p:nvPr/>
            </p:nvCxnSpPr>
            <p:spPr>
              <a:xfrm flipH="1">
                <a:off x="8543327" y="6012545"/>
                <a:ext cx="0" cy="172403"/>
              </a:xfrm>
              <a:prstGeom prst="line">
                <a:avLst/>
              </a:prstGeom>
              <a:ln w="28575">
                <a:solidFill>
                  <a:srgbClr val="50B347"/>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7874922" y="4066485"/>
                <a:ext cx="1336812" cy="306821"/>
                <a:chOff x="1580613" y="2819756"/>
                <a:chExt cx="1561017" cy="386337"/>
              </a:xfrm>
              <a:solidFill>
                <a:schemeClr val="accent2"/>
              </a:solidFill>
            </p:grpSpPr>
            <p:sp>
              <p:nvSpPr>
                <p:cNvPr id="90" name="Rectangle 89"/>
                <p:cNvSpPr/>
                <p:nvPr/>
              </p:nvSpPr>
              <p:spPr bwMode="auto">
                <a:xfrm>
                  <a:off x="1580613"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1" name="Rectangle 90"/>
                <p:cNvSpPr/>
                <p:nvPr/>
              </p:nvSpPr>
              <p:spPr bwMode="auto">
                <a:xfrm>
                  <a:off x="2467647"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3" name="Group 82"/>
              <p:cNvGrpSpPr/>
              <p:nvPr/>
            </p:nvGrpSpPr>
            <p:grpSpPr>
              <a:xfrm>
                <a:off x="9493142" y="4066485"/>
                <a:ext cx="1336810" cy="306821"/>
                <a:chOff x="1580613" y="2819756"/>
                <a:chExt cx="1561015" cy="386337"/>
              </a:xfrm>
              <a:solidFill>
                <a:schemeClr val="accent2"/>
              </a:solidFill>
            </p:grpSpPr>
            <p:sp>
              <p:nvSpPr>
                <p:cNvPr id="88" name="Rectangle 87"/>
                <p:cNvSpPr/>
                <p:nvPr/>
              </p:nvSpPr>
              <p:spPr bwMode="auto">
                <a:xfrm>
                  <a:off x="1580613"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9" name="Rectangle 88"/>
                <p:cNvSpPr/>
                <p:nvPr/>
              </p:nvSpPr>
              <p:spPr bwMode="auto">
                <a:xfrm>
                  <a:off x="2467645" y="2819756"/>
                  <a:ext cx="673983" cy="3863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84" name="Rectangle 83"/>
              <p:cNvSpPr/>
              <p:nvPr/>
            </p:nvSpPr>
            <p:spPr bwMode="auto">
              <a:xfrm>
                <a:off x="744694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5" name="Rectangle 84"/>
              <p:cNvSpPr/>
              <p:nvPr/>
            </p:nvSpPr>
            <p:spPr bwMode="auto">
              <a:xfrm>
                <a:off x="906516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6" name="Rectangle 85"/>
              <p:cNvSpPr/>
              <p:nvPr/>
            </p:nvSpPr>
            <p:spPr bwMode="auto">
              <a:xfrm>
                <a:off x="10683382" y="4859864"/>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7" name="Rectangle 86"/>
              <p:cNvSpPr/>
              <p:nvPr/>
            </p:nvSpPr>
            <p:spPr bwMode="auto">
              <a:xfrm>
                <a:off x="8258937" y="5628115"/>
                <a:ext cx="574550" cy="3068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3" name="TextBox 92"/>
              <p:cNvSpPr txBox="1"/>
              <p:nvPr/>
            </p:nvSpPr>
            <p:spPr>
              <a:xfrm>
                <a:off x="5800300" y="3823632"/>
                <a:ext cx="1325324" cy="89239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6 Stages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8 Vertexes</a:t>
                </a:r>
              </a:p>
            </p:txBody>
          </p:sp>
          <p:sp>
            <p:nvSpPr>
              <p:cNvPr id="94" name="Right Arrow 93"/>
              <p:cNvSpPr/>
              <p:nvPr/>
            </p:nvSpPr>
            <p:spPr bwMode="auto">
              <a:xfrm>
                <a:off x="7163663" y="4092193"/>
                <a:ext cx="341380" cy="31651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02" name="Rectangle 101"/>
            <p:cNvSpPr/>
            <p:nvPr/>
          </p:nvSpPr>
          <p:spPr>
            <a:xfrm>
              <a:off x="409638" y="3909085"/>
              <a:ext cx="4648324" cy="2272417"/>
            </a:xfrm>
            <a:prstGeom prst="rect">
              <a:avLst/>
            </a:prstGeom>
          </p:spPr>
          <p:txBody>
            <a:bodyPr wrap="square" tIns="0" bIns="0">
              <a:spAutoFit/>
            </a:bodyPr>
            <a:lstStyle/>
            <a:p>
              <a:pPr marL="395288" marR="0" lvl="0" indent="-282575" algn="l" defTabSz="914400" rtl="0" eaLnBrk="1" fontAlgn="auto" latinLnBrk="0" hangingPunct="1">
                <a:lnSpc>
                  <a:spcPct val="100000"/>
                </a:lnSpc>
                <a:spcBef>
                  <a:spcPts val="600"/>
                </a:spcBef>
                <a:spcAft>
                  <a:spcPts val="600"/>
                </a:spcAft>
                <a:buClr>
                  <a:srgbClr val="50B347"/>
                </a:buClr>
                <a:buSzPct val="100000"/>
                <a:buFontTx/>
                <a:buBlip>
                  <a:blip r:embed="rId3"/>
                </a:buBlip>
                <a:tabLst/>
                <a:defRPr/>
              </a:pPr>
              <a:r>
                <a:rPr kumimoji="0" lang="en-US" sz="1900" b="0" i="0" u="none" strike="noStrike" kern="1200" cap="none" spc="0" normalizeH="0" baseline="0" noProof="0" dirty="0">
                  <a:ln>
                    <a:noFill/>
                  </a:ln>
                  <a:solidFill>
                    <a:srgbClr val="505050"/>
                  </a:solidFill>
                  <a:effectLst/>
                  <a:uLnTx/>
                  <a:uFillTx/>
                  <a:latin typeface="Segoe UI"/>
                  <a:ea typeface="+mn-ea"/>
                  <a:cs typeface="+mn-cs"/>
                </a:rPr>
                <a:t>Vertexes are organized into </a:t>
              </a:r>
              <a:r>
                <a:rPr kumimoji="0" lang="en-US" sz="1900" b="0" i="0" u="none" strike="noStrike" kern="1200" cap="none" spc="0" normalizeH="0" baseline="0" noProof="0" dirty="0">
                  <a:ln>
                    <a:noFill/>
                  </a:ln>
                  <a:solidFill>
                    <a:srgbClr val="50B34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stages</a:t>
              </a:r>
            </a:p>
            <a:p>
              <a:pPr marL="688975" marR="0" lvl="1" indent="-295275" algn="l" defTabSz="914400" rtl="0" eaLnBrk="1" fontAlgn="auto" latinLnBrk="0" hangingPunct="1">
                <a:lnSpc>
                  <a:spcPct val="100000"/>
                </a:lnSpc>
                <a:spcBef>
                  <a:spcPts val="100"/>
                </a:spcBef>
                <a:spcAft>
                  <a:spcPts val="300"/>
                </a:spcAft>
                <a:buClr>
                  <a:srgbClr val="50B347"/>
                </a:buClr>
                <a:buSzTx/>
                <a:buFont typeface="Calibri" panose="020F050202020403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Vertexes in each stage do the same work on the same data</a:t>
              </a:r>
            </a:p>
            <a:p>
              <a:pPr marL="688975" marR="0" lvl="1" indent="-295275" algn="l" defTabSz="914400" rtl="0" eaLnBrk="1" fontAlgn="auto" latinLnBrk="0" hangingPunct="1">
                <a:lnSpc>
                  <a:spcPct val="100000"/>
                </a:lnSpc>
                <a:spcBef>
                  <a:spcPts val="100"/>
                </a:spcBef>
                <a:spcAft>
                  <a:spcPts val="300"/>
                </a:spcAft>
                <a:buClr>
                  <a:srgbClr val="50B347"/>
                </a:buClr>
                <a:buSzTx/>
                <a:buFont typeface="Calibri" panose="020F050202020403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Vertex in one stage may depend on a vertex in a earlier stage</a:t>
              </a:r>
            </a:p>
            <a:p>
              <a:pPr marL="395288" marR="0" lvl="0" indent="-282575" algn="l" defTabSz="914400" rtl="0" eaLnBrk="1" fontAlgn="auto" latinLnBrk="0" hangingPunct="1">
                <a:lnSpc>
                  <a:spcPct val="100000"/>
                </a:lnSpc>
                <a:spcBef>
                  <a:spcPts val="600"/>
                </a:spcBef>
                <a:spcAft>
                  <a:spcPts val="600"/>
                </a:spcAft>
                <a:buClr>
                  <a:srgbClr val="50B347"/>
                </a:buClr>
                <a:buSzPct val="100000"/>
                <a:buFontTx/>
                <a:buBlip>
                  <a:blip r:embed="rId3"/>
                </a:buBlip>
                <a:tabLst/>
                <a:defRPr/>
              </a:pPr>
              <a:r>
                <a:rPr kumimoji="0" lang="en-US" sz="1900" b="0" i="0" u="none" strike="noStrike" kern="1200" cap="none" spc="0" normalizeH="0" baseline="0" noProof="0" dirty="0">
                  <a:ln>
                    <a:noFill/>
                  </a:ln>
                  <a:solidFill>
                    <a:srgbClr val="505050"/>
                  </a:solidFill>
                  <a:effectLst/>
                  <a:uLnTx/>
                  <a:uFillTx/>
                  <a:latin typeface="Segoe UI"/>
                  <a:ea typeface="+mn-ea"/>
                  <a:cs typeface="+mn-cs"/>
                </a:rPr>
                <a:t>Stages themselves are organized into an acyclic graph </a:t>
              </a:r>
            </a:p>
          </p:txBody>
        </p:sp>
      </p:gr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451933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execution graph </a:t>
            </a:r>
          </a:p>
        </p:txBody>
      </p:sp>
      <p:pic>
        <p:nvPicPr>
          <p:cNvPr id="6" name="Picture 5"/>
          <p:cNvPicPr>
            <a:picLocks/>
          </p:cNvPicPr>
          <p:nvPr/>
        </p:nvPicPr>
        <p:blipFill>
          <a:blip r:embed="rId3"/>
          <a:stretch>
            <a:fillRect/>
          </a:stretch>
        </p:blipFill>
        <p:spPr>
          <a:xfrm>
            <a:off x="4769371" y="1365690"/>
            <a:ext cx="6995160" cy="4572000"/>
          </a:xfrm>
          <a:prstGeom prst="rect">
            <a:avLst/>
          </a:prstGeom>
          <a:ln>
            <a:solidFill>
              <a:schemeClr val="accent1">
                <a:lumMod val="75000"/>
              </a:schemeClr>
            </a:solidFill>
          </a:ln>
        </p:spPr>
      </p:pic>
      <p:grpSp>
        <p:nvGrpSpPr>
          <p:cNvPr id="29" name="Group 28"/>
          <p:cNvGrpSpPr/>
          <p:nvPr/>
        </p:nvGrpSpPr>
        <p:grpSpPr>
          <a:xfrm>
            <a:off x="4769371" y="1365690"/>
            <a:ext cx="6995160" cy="4572000"/>
            <a:chOff x="5860477" y="55690"/>
            <a:chExt cx="6995160" cy="4572000"/>
          </a:xfrm>
        </p:grpSpPr>
        <p:pic>
          <p:nvPicPr>
            <p:cNvPr id="7" name="Picture 6"/>
            <p:cNvPicPr>
              <a:picLocks/>
            </p:cNvPicPr>
            <p:nvPr/>
          </p:nvPicPr>
          <p:blipFill>
            <a:blip r:embed="rId4"/>
            <a:stretch>
              <a:fillRect/>
            </a:stretch>
          </p:blipFill>
          <p:spPr>
            <a:xfrm>
              <a:off x="5860477" y="55690"/>
              <a:ext cx="6995160" cy="4572000"/>
            </a:xfrm>
            <a:prstGeom prst="rect">
              <a:avLst/>
            </a:prstGeom>
            <a:ln>
              <a:solidFill>
                <a:schemeClr val="accent1">
                  <a:lumMod val="75000"/>
                </a:schemeClr>
              </a:solidFill>
            </a:ln>
          </p:spPr>
        </p:pic>
        <p:sp>
          <p:nvSpPr>
            <p:cNvPr id="28" name="Rectangle 27"/>
            <p:cNvSpPr/>
            <p:nvPr/>
          </p:nvSpPr>
          <p:spPr bwMode="auto">
            <a:xfrm>
              <a:off x="6956784" y="2768009"/>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3" name="Group 22"/>
          <p:cNvGrpSpPr/>
          <p:nvPr/>
        </p:nvGrpSpPr>
        <p:grpSpPr>
          <a:xfrm>
            <a:off x="4769371" y="1350217"/>
            <a:ext cx="6995160" cy="4602947"/>
            <a:chOff x="3868316" y="1524558"/>
            <a:chExt cx="6995160" cy="4602947"/>
          </a:xfrm>
        </p:grpSpPr>
        <p:pic>
          <p:nvPicPr>
            <p:cNvPr id="8" name="Picture 7"/>
            <p:cNvPicPr>
              <a:picLocks/>
            </p:cNvPicPr>
            <p:nvPr/>
          </p:nvPicPr>
          <p:blipFill>
            <a:blip r:embed="rId5"/>
            <a:stretch>
              <a:fillRect/>
            </a:stretch>
          </p:blipFill>
          <p:spPr>
            <a:xfrm>
              <a:off x="3868316" y="1524558"/>
              <a:ext cx="6995160" cy="4602947"/>
            </a:xfrm>
            <a:prstGeom prst="rect">
              <a:avLst/>
            </a:prstGeom>
            <a:ln>
              <a:solidFill>
                <a:schemeClr val="accent1">
                  <a:lumMod val="75000"/>
                </a:schemeClr>
              </a:solidFill>
            </a:ln>
          </p:spPr>
        </p:pic>
        <p:sp>
          <p:nvSpPr>
            <p:cNvPr id="16" name="Rectangle 15"/>
            <p:cNvSpPr/>
            <p:nvPr/>
          </p:nvSpPr>
          <p:spPr bwMode="auto">
            <a:xfrm>
              <a:off x="5147499" y="4143983"/>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31" name="Group 30"/>
          <p:cNvGrpSpPr/>
          <p:nvPr/>
        </p:nvGrpSpPr>
        <p:grpSpPr>
          <a:xfrm>
            <a:off x="4769371" y="1365690"/>
            <a:ext cx="6995160" cy="4572000"/>
            <a:chOff x="7942133" y="3844545"/>
            <a:chExt cx="6995160" cy="4572000"/>
          </a:xfrm>
        </p:grpSpPr>
        <p:pic>
          <p:nvPicPr>
            <p:cNvPr id="9" name="Picture 8"/>
            <p:cNvPicPr>
              <a:picLocks/>
            </p:cNvPicPr>
            <p:nvPr/>
          </p:nvPicPr>
          <p:blipFill>
            <a:blip r:embed="rId6"/>
            <a:stretch>
              <a:fillRect/>
            </a:stretch>
          </p:blipFill>
          <p:spPr>
            <a:xfrm>
              <a:off x="7942133" y="3844545"/>
              <a:ext cx="6995160" cy="4572000"/>
            </a:xfrm>
            <a:prstGeom prst="rect">
              <a:avLst/>
            </a:prstGeom>
            <a:ln>
              <a:solidFill>
                <a:schemeClr val="accent1">
                  <a:lumMod val="75000"/>
                </a:schemeClr>
              </a:solidFill>
            </a:ln>
          </p:spPr>
        </p:pic>
        <p:sp>
          <p:nvSpPr>
            <p:cNvPr id="30" name="Rectangle 29"/>
            <p:cNvSpPr/>
            <p:nvPr/>
          </p:nvSpPr>
          <p:spPr bwMode="auto">
            <a:xfrm>
              <a:off x="9232597" y="6477799"/>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7" name="Group 26"/>
          <p:cNvGrpSpPr/>
          <p:nvPr/>
        </p:nvGrpSpPr>
        <p:grpSpPr>
          <a:xfrm>
            <a:off x="4769371" y="1365690"/>
            <a:ext cx="6995160" cy="4572000"/>
            <a:chOff x="12559461" y="878481"/>
            <a:chExt cx="6995160" cy="4572000"/>
          </a:xfrm>
        </p:grpSpPr>
        <p:pic>
          <p:nvPicPr>
            <p:cNvPr id="10" name="Picture 9"/>
            <p:cNvPicPr>
              <a:picLocks/>
            </p:cNvPicPr>
            <p:nvPr/>
          </p:nvPicPr>
          <p:blipFill>
            <a:blip r:embed="rId7"/>
            <a:stretch>
              <a:fillRect/>
            </a:stretch>
          </p:blipFill>
          <p:spPr>
            <a:xfrm>
              <a:off x="12559461" y="878481"/>
              <a:ext cx="6995160" cy="4572000"/>
            </a:xfrm>
            <a:prstGeom prst="rect">
              <a:avLst/>
            </a:prstGeom>
            <a:ln>
              <a:solidFill>
                <a:schemeClr val="accent1">
                  <a:lumMod val="75000"/>
                </a:schemeClr>
              </a:solidFill>
            </a:ln>
          </p:spPr>
        </p:pic>
        <p:sp>
          <p:nvSpPr>
            <p:cNvPr id="21" name="Rectangle 20"/>
            <p:cNvSpPr/>
            <p:nvPr/>
          </p:nvSpPr>
          <p:spPr bwMode="auto">
            <a:xfrm>
              <a:off x="13834303" y="3508705"/>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5" name="Group 24"/>
          <p:cNvGrpSpPr/>
          <p:nvPr/>
        </p:nvGrpSpPr>
        <p:grpSpPr>
          <a:xfrm>
            <a:off x="4769371" y="1365690"/>
            <a:ext cx="6995160" cy="4572000"/>
            <a:chOff x="6919559" y="140026"/>
            <a:chExt cx="6995160" cy="4572000"/>
          </a:xfrm>
        </p:grpSpPr>
        <p:pic>
          <p:nvPicPr>
            <p:cNvPr id="11" name="Picture 10"/>
            <p:cNvPicPr>
              <a:picLocks/>
            </p:cNvPicPr>
            <p:nvPr/>
          </p:nvPicPr>
          <p:blipFill>
            <a:blip r:embed="rId8"/>
            <a:stretch>
              <a:fillRect/>
            </a:stretch>
          </p:blipFill>
          <p:spPr>
            <a:xfrm>
              <a:off x="6919559" y="140026"/>
              <a:ext cx="6995160" cy="4572000"/>
            </a:xfrm>
            <a:prstGeom prst="rect">
              <a:avLst/>
            </a:prstGeom>
            <a:ln>
              <a:solidFill>
                <a:schemeClr val="accent1">
                  <a:lumMod val="75000"/>
                </a:schemeClr>
              </a:solidFill>
            </a:ln>
          </p:spPr>
        </p:pic>
        <p:sp>
          <p:nvSpPr>
            <p:cNvPr id="20" name="Rectangle 19"/>
            <p:cNvSpPr/>
            <p:nvPr/>
          </p:nvSpPr>
          <p:spPr bwMode="auto">
            <a:xfrm>
              <a:off x="8168573" y="2779515"/>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6" name="Group 25"/>
          <p:cNvGrpSpPr/>
          <p:nvPr/>
        </p:nvGrpSpPr>
        <p:grpSpPr>
          <a:xfrm>
            <a:off x="4769371" y="1265377"/>
            <a:ext cx="6995160" cy="4572000"/>
            <a:chOff x="11363693" y="1446476"/>
            <a:chExt cx="6995160" cy="4572000"/>
          </a:xfrm>
        </p:grpSpPr>
        <p:pic>
          <p:nvPicPr>
            <p:cNvPr id="12" name="Picture 11"/>
            <p:cNvPicPr>
              <a:picLocks/>
            </p:cNvPicPr>
            <p:nvPr/>
          </p:nvPicPr>
          <p:blipFill>
            <a:blip r:embed="rId9"/>
            <a:stretch>
              <a:fillRect/>
            </a:stretch>
          </p:blipFill>
          <p:spPr>
            <a:xfrm>
              <a:off x="11363693" y="1446476"/>
              <a:ext cx="6995160" cy="4572000"/>
            </a:xfrm>
            <a:prstGeom prst="rect">
              <a:avLst/>
            </a:prstGeom>
            <a:ln>
              <a:solidFill>
                <a:schemeClr val="accent1">
                  <a:lumMod val="75000"/>
                </a:schemeClr>
              </a:solidFill>
            </a:ln>
          </p:spPr>
        </p:pic>
        <p:sp>
          <p:nvSpPr>
            <p:cNvPr id="22" name="Rectangle 21"/>
            <p:cNvSpPr/>
            <p:nvPr/>
          </p:nvSpPr>
          <p:spPr bwMode="auto">
            <a:xfrm>
              <a:off x="12614110" y="4373274"/>
              <a:ext cx="351045" cy="116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 name="Rectangle 3"/>
          <p:cNvSpPr/>
          <p:nvPr/>
        </p:nvSpPr>
        <p:spPr bwMode="auto">
          <a:xfrm>
            <a:off x="4984001" y="4796149"/>
            <a:ext cx="481915" cy="221063"/>
          </a:xfrm>
          <a:prstGeom prst="rect">
            <a:avLst/>
          </a:prstGeom>
          <a:no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Rectangle 14"/>
          <p:cNvSpPr/>
          <p:nvPr/>
        </p:nvSpPr>
        <p:spPr bwMode="auto">
          <a:xfrm>
            <a:off x="5002341" y="2945277"/>
            <a:ext cx="781694" cy="180104"/>
          </a:xfrm>
          <a:prstGeom prst="rect">
            <a:avLst/>
          </a:prstGeom>
          <a:no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Text Placeholder 1"/>
          <p:cNvSpPr txBox="1">
            <a:spLocks/>
          </p:cNvSpPr>
          <p:nvPr/>
        </p:nvSpPr>
        <p:spPr>
          <a:xfrm>
            <a:off x="269239" y="1265377"/>
            <a:ext cx="3955519" cy="4336572"/>
          </a:xfrm>
          <a:prstGeom prst="rect">
            <a:avLst/>
          </a:prstGeom>
        </p:spPr>
        <p:txBody>
          <a:bodyPr lIns="182880" tIns="91440" rIns="182880" bIns="91440"/>
          <a:lst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800"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95288" marR="0" lvl="0" indent="-282575" algn="l" defTabSz="914400" rtl="0" eaLnBrk="1" fontAlgn="auto" latinLnBrk="0" hangingPunct="1">
              <a:lnSpc>
                <a:spcPct val="100000"/>
              </a:lnSpc>
              <a:spcBef>
                <a:spcPts val="600"/>
              </a:spcBef>
              <a:spcAft>
                <a:spcPts val="600"/>
              </a:spcAft>
              <a:buClr>
                <a:srgbClr val="50B347"/>
              </a:buClr>
              <a:buSzPct val="100000"/>
              <a:buFont typeface="Arial" charset="0"/>
              <a:buBlip>
                <a:blip r:embed="rId10"/>
              </a:buBlip>
              <a:tabLst/>
              <a:defRPr/>
            </a:pPr>
            <a:r>
              <a:rPr kumimoji="0" lang="en-US" sz="2400" b="0" i="0" u="none" strike="noStrike" kern="1200" cap="none" spc="0" normalizeH="0" baseline="0" noProof="0" dirty="0">
                <a:ln>
                  <a:noFill/>
                </a:ln>
                <a:solidFill>
                  <a:srgbClr val="505050"/>
                </a:solidFill>
                <a:effectLst/>
                <a:uLnTx/>
                <a:uFillTx/>
                <a:latin typeface="Segoe UI"/>
                <a:ea typeface="ＭＳ Ｐゴシック" charset="0"/>
                <a:cs typeface="+mn-cs"/>
              </a:rPr>
              <a:t>After a job is submitted the progress of the execution of the job as it goes through the different stages is shown and updated continuously</a:t>
            </a:r>
          </a:p>
          <a:p>
            <a:pPr marL="395288" marR="0" lvl="0" indent="-282575" algn="l" defTabSz="914400" rtl="0" eaLnBrk="1" fontAlgn="auto" latinLnBrk="0" hangingPunct="1">
              <a:lnSpc>
                <a:spcPct val="100000"/>
              </a:lnSpc>
              <a:spcBef>
                <a:spcPts val="600"/>
              </a:spcBef>
              <a:spcAft>
                <a:spcPts val="600"/>
              </a:spcAft>
              <a:buClr>
                <a:srgbClr val="50B347"/>
              </a:buClr>
              <a:buSzPct val="100000"/>
              <a:buFont typeface="Arial" charset="0"/>
              <a:buBlip>
                <a:blip r:embed="rId10"/>
              </a:buBlip>
              <a:tabLst/>
              <a:defRPr/>
            </a:pPr>
            <a:r>
              <a:rPr kumimoji="0" lang="en-US" sz="2400" b="0" i="0" u="none" strike="noStrike" kern="1200" cap="none" spc="0" normalizeH="0" baseline="0" noProof="0" dirty="0">
                <a:ln>
                  <a:noFill/>
                </a:ln>
                <a:solidFill>
                  <a:srgbClr val="505050"/>
                </a:solidFill>
                <a:effectLst/>
                <a:uLnTx/>
                <a:uFillTx/>
                <a:latin typeface="Segoe UI"/>
                <a:ea typeface="ＭＳ Ｐゴシック" charset="0"/>
                <a:cs typeface="+mn-cs"/>
              </a:rPr>
              <a:t>Important stats about the job are also displayed and updated continuously </a:t>
            </a:r>
          </a:p>
        </p:txBody>
      </p:sp>
      <p:sp>
        <p:nvSpPr>
          <p:cNvPr id="34" name="Right Arrow 33"/>
          <p:cNvSpPr/>
          <p:nvPr/>
        </p:nvSpPr>
        <p:spPr bwMode="auto">
          <a:xfrm>
            <a:off x="4129224" y="2895998"/>
            <a:ext cx="533400" cy="263071"/>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ight Arrow 34"/>
          <p:cNvSpPr/>
          <p:nvPr/>
        </p:nvSpPr>
        <p:spPr bwMode="auto">
          <a:xfrm>
            <a:off x="4118428" y="4775144"/>
            <a:ext cx="533400" cy="263071"/>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0963594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fade">
                                      <p:cBhvr>
                                        <p:cTn id="11" dur="500"/>
                                        <p:tgtEl>
                                          <p:spTgt spid="3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3">
                                            <p:txEl>
                                              <p:pRg st="1" end="1"/>
                                            </p:txEl>
                                          </p:spTgt>
                                        </p:tgtEl>
                                        <p:attrNameLst>
                                          <p:attrName>style.visibility</p:attrName>
                                        </p:attrNameLst>
                                      </p:cBhvr>
                                      <p:to>
                                        <p:strVal val="visible"/>
                                      </p:to>
                                    </p:set>
                                    <p:animEffect transition="in" filter="fade">
                                      <p:cBhvr>
                                        <p:cTn id="49" dur="500"/>
                                        <p:tgtEl>
                                          <p:spTgt spid="33">
                                            <p:txEl>
                                              <p:pRg st="1" end="1"/>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34" grpId="0" animBg="1"/>
      <p:bldP spid="35"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execution graph (video)</a:t>
            </a:r>
          </a:p>
        </p:txBody>
      </p:sp>
      <p:pic>
        <p:nvPicPr>
          <p:cNvPr id="4" name="JobExe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17869" y="1141842"/>
            <a:ext cx="7238956" cy="5295900"/>
          </a:xfrm>
          <a:prstGeom prst="rect">
            <a:avLst/>
          </a:prstGeom>
          <a:ln>
            <a:solidFill>
              <a:schemeClr val="accent1"/>
            </a:solidFill>
          </a:ln>
        </p:spPr>
      </p:pic>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1366054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42" name="think-cell Slide" r:id="rId5" imgW="378" imgH="379" progId="TCLayout.ActiveDocument.1">
                  <p:embed/>
                </p:oleObj>
              </mc:Choice>
              <mc:Fallback>
                <p:oleObj name="think-cell Slide" r:id="rId5" imgW="378" imgH="379" progId="TCLayout.ActiveDocument.1">
                  <p:embed/>
                  <p:pic>
                    <p:nvPicPr>
                      <p:cNvPr id="8" name="Object 7"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4" name="Picture 13"/>
          <p:cNvPicPr>
            <a:picLocks noChangeAspect="1"/>
          </p:cNvPicPr>
          <p:nvPr/>
        </p:nvPicPr>
        <p:blipFill>
          <a:blip r:embed="rId7"/>
          <a:stretch>
            <a:fillRect/>
          </a:stretch>
        </p:blipFill>
        <p:spPr>
          <a:xfrm>
            <a:off x="479291" y="1262063"/>
            <a:ext cx="5868535" cy="4052666"/>
          </a:xfrm>
          <a:prstGeom prst="rect">
            <a:avLst/>
          </a:prstGeom>
          <a:ln w="3175">
            <a:solidFill>
              <a:srgbClr val="003C6C"/>
            </a:solidFill>
          </a:ln>
        </p:spPr>
      </p:pic>
      <p:pic>
        <p:nvPicPr>
          <p:cNvPr id="18" name="Picture 17"/>
          <p:cNvPicPr>
            <a:picLocks noChangeAspect="1"/>
          </p:cNvPicPr>
          <p:nvPr/>
        </p:nvPicPr>
        <p:blipFill>
          <a:blip r:embed="rId8"/>
          <a:stretch>
            <a:fillRect/>
          </a:stretch>
        </p:blipFill>
        <p:spPr>
          <a:xfrm>
            <a:off x="1769213" y="2436974"/>
            <a:ext cx="5837956" cy="4024835"/>
          </a:xfrm>
          <a:prstGeom prst="rect">
            <a:avLst/>
          </a:prstGeom>
          <a:ln w="3175">
            <a:solidFill>
              <a:srgbClr val="003C6C"/>
            </a:solidFill>
          </a:ln>
        </p:spPr>
      </p:pic>
      <p:sp>
        <p:nvSpPr>
          <p:cNvPr id="2" name="Title 1"/>
          <p:cNvSpPr>
            <a:spLocks noGrp="1"/>
          </p:cNvSpPr>
          <p:nvPr>
            <p:ph type="title"/>
          </p:nvPr>
        </p:nvSpPr>
        <p:spPr/>
        <p:txBody>
          <a:bodyPr/>
          <a:lstStyle/>
          <a:p>
            <a:r>
              <a:rPr lang="en-US" dirty="0"/>
              <a:t>Job execution graph – node details</a:t>
            </a:r>
          </a:p>
        </p:txBody>
      </p:sp>
      <p:sp>
        <p:nvSpPr>
          <p:cNvPr id="15" name="TextBox 14"/>
          <p:cNvSpPr txBox="1"/>
          <p:nvPr/>
        </p:nvSpPr>
        <p:spPr>
          <a:xfrm>
            <a:off x="9029700" y="3875325"/>
            <a:ext cx="2727325" cy="1723549"/>
          </a:xfrm>
          <a:prstGeom prst="rect">
            <a:avLst/>
          </a:prstGeom>
          <a:noFill/>
        </p:spPr>
        <p:txBody>
          <a:bodyPr wrap="square" lIns="0" tIns="0" rIns="0" bIns="0" rtlCol="0">
            <a:spAutoFit/>
          </a:bodyPr>
          <a:lstStyle/>
          <a:p>
            <a:pPr marL="0" marR="0" lvl="0" indent="0" algn="l" defTabSz="913505" rtl="0" eaLnBrk="1" fontAlgn="base" latinLnBrk="0" hangingPunct="1">
              <a:lnSpc>
                <a:spcPct val="100000"/>
              </a:lnSpc>
              <a:spcBef>
                <a:spcPts val="0"/>
              </a:spcBef>
              <a:spcAft>
                <a:spcPts val="0"/>
              </a:spcAft>
              <a:buClrTx/>
              <a:buSzPct val="90000"/>
              <a:buFontTx/>
              <a:buNone/>
              <a:tabLst/>
              <a:defRPr/>
            </a:pPr>
            <a:r>
              <a:rPr kumimoji="0" lang="en-US" sz="2800" b="0" i="0" u="none" strike="noStrike" kern="1200" cap="none" spc="0" normalizeH="0" baseline="0" noProof="0" dirty="0">
                <a:ln>
                  <a:noFill/>
                </a:ln>
                <a:solidFill>
                  <a:srgbClr val="000000">
                    <a:lumMod val="65000"/>
                    <a:lumOff val="35000"/>
                  </a:srgbClr>
                </a:solidFill>
                <a:effectLst/>
                <a:uLnTx/>
                <a:uFillTx/>
                <a:latin typeface="Segoe UI"/>
                <a:ea typeface="ＭＳ Ｐゴシック" charset="0"/>
                <a:cs typeface="ＭＳ Ｐゴシック" charset="0"/>
              </a:rPr>
              <a:t>Hovering over them, you can get details about the nodes.</a:t>
            </a:r>
          </a:p>
        </p:txBody>
      </p:sp>
      <p:sp>
        <p:nvSpPr>
          <p:cNvPr id="16" name="Right Arrow 15"/>
          <p:cNvSpPr/>
          <p:nvPr/>
        </p:nvSpPr>
        <p:spPr bwMode="auto">
          <a:xfrm>
            <a:off x="7939339" y="4575877"/>
            <a:ext cx="957752" cy="322446"/>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757601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execution “progress” playback (video)</a:t>
            </a:r>
          </a:p>
        </p:txBody>
      </p:sp>
      <p:pic>
        <p:nvPicPr>
          <p:cNvPr id="4" name="ProgRepla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20457" y="1280928"/>
            <a:ext cx="7736568" cy="5188136"/>
          </a:xfrm>
          <a:prstGeom prst="rect">
            <a:avLst/>
          </a:prstGeom>
          <a:ln>
            <a:solidFill>
              <a:schemeClr val="accent1"/>
            </a:solidFill>
          </a:ln>
        </p:spPr>
      </p:pic>
      <p:sp>
        <p:nvSpPr>
          <p:cNvPr id="5" name="TextBox 4"/>
          <p:cNvSpPr txBox="1"/>
          <p:nvPr/>
        </p:nvSpPr>
        <p:spPr>
          <a:xfrm>
            <a:off x="268927" y="1510474"/>
            <a:ext cx="3255025" cy="2511457"/>
          </a:xfrm>
          <a:prstGeom prst="rect">
            <a:avLst/>
          </a:prstGeom>
          <a:noFill/>
        </p:spPr>
        <p:txBody>
          <a:bodyPr wrap="square" lIns="0" tIns="146304" rIns="0" bIns="146304" rtlCol="0">
            <a:spAutoFit/>
          </a:bodyPr>
          <a:lstStyle/>
          <a:p>
            <a:pPr marL="395288" marR="0" lvl="0" indent="-282575" algn="l" defTabSz="914400" rtl="0" eaLnBrk="1" fontAlgn="auto" latinLnBrk="0" hangingPunct="1">
              <a:lnSpc>
                <a:spcPct val="100000"/>
              </a:lnSpc>
              <a:spcBef>
                <a:spcPts val="600"/>
              </a:spcBef>
              <a:spcAft>
                <a:spcPts val="600"/>
              </a:spcAft>
              <a:buClr>
                <a:srgbClr val="50B347"/>
              </a:buClr>
              <a:buSzPct val="100000"/>
              <a:buFontTx/>
              <a:buBlip>
                <a:blip r:embed="rId6"/>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For performance tuning, identify bottlenecks and debugging, you can playback the job execution graph</a:t>
            </a: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243539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ataRea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20457" y="1280928"/>
            <a:ext cx="7726108" cy="5181121"/>
          </a:xfrm>
          <a:prstGeom prst="rect">
            <a:avLst/>
          </a:prstGeom>
          <a:ln>
            <a:solidFill>
              <a:schemeClr val="accent1"/>
            </a:solidFill>
          </a:ln>
        </p:spPr>
      </p:pic>
      <p:sp>
        <p:nvSpPr>
          <p:cNvPr id="2" name="Title 1"/>
          <p:cNvSpPr>
            <a:spLocks noGrp="1"/>
          </p:cNvSpPr>
          <p:nvPr>
            <p:ph type="title"/>
          </p:nvPr>
        </p:nvSpPr>
        <p:spPr/>
        <p:txBody>
          <a:bodyPr/>
          <a:lstStyle/>
          <a:p>
            <a:r>
              <a:rPr lang="en-US" dirty="0"/>
              <a:t>“Data read” playback (video) </a:t>
            </a:r>
          </a:p>
        </p:txBody>
      </p:sp>
      <p:sp>
        <p:nvSpPr>
          <p:cNvPr id="7" name="TextBox 6"/>
          <p:cNvSpPr txBox="1"/>
          <p:nvPr/>
        </p:nvSpPr>
        <p:spPr>
          <a:xfrm>
            <a:off x="268927" y="1494525"/>
            <a:ext cx="3255025" cy="2511457"/>
          </a:xfrm>
          <a:prstGeom prst="rect">
            <a:avLst/>
          </a:prstGeom>
          <a:noFill/>
        </p:spPr>
        <p:txBody>
          <a:bodyPr wrap="square" lIns="0" tIns="146304" rIns="0" bIns="146304" rtlCol="0">
            <a:spAutoFit/>
          </a:bodyPr>
          <a:lstStyle/>
          <a:p>
            <a:pPr marL="395288" marR="0" lvl="0" indent="-282575" algn="l" defTabSz="914400" rtl="0" eaLnBrk="1" fontAlgn="base" latinLnBrk="0" hangingPunct="1">
              <a:lnSpc>
                <a:spcPct val="100000"/>
              </a:lnSpc>
              <a:spcBef>
                <a:spcPts val="600"/>
              </a:spcBef>
              <a:spcAft>
                <a:spcPts val="600"/>
              </a:spcAft>
              <a:buClr>
                <a:srgbClr val="50B347"/>
              </a:buClr>
              <a:buSzPct val="100000"/>
              <a:buFontTx/>
              <a:buBlip>
                <a:blip r:embed="rId6"/>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For performance tuning, identify bottlenecks and debugging, you can playback the job execution graph</a:t>
            </a: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7018386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diagnostics</a:t>
            </a:r>
          </a:p>
        </p:txBody>
      </p:sp>
      <p:pic>
        <p:nvPicPr>
          <p:cNvPr id="4" name="Picture 3"/>
          <p:cNvPicPr>
            <a:picLocks noChangeAspect="1"/>
          </p:cNvPicPr>
          <p:nvPr/>
        </p:nvPicPr>
        <p:blipFill>
          <a:blip r:embed="rId3"/>
          <a:stretch>
            <a:fillRect/>
          </a:stretch>
        </p:blipFill>
        <p:spPr>
          <a:xfrm>
            <a:off x="4020457" y="1280928"/>
            <a:ext cx="7467113" cy="5207001"/>
          </a:xfrm>
          <a:prstGeom prst="rect">
            <a:avLst/>
          </a:prstGeom>
          <a:ln>
            <a:solidFill>
              <a:schemeClr val="accent1"/>
            </a:solidFill>
          </a:ln>
        </p:spPr>
      </p:pic>
      <p:sp>
        <p:nvSpPr>
          <p:cNvPr id="7" name="TextBox 6"/>
          <p:cNvSpPr txBox="1"/>
          <p:nvPr/>
        </p:nvSpPr>
        <p:spPr>
          <a:xfrm>
            <a:off x="268927" y="1503910"/>
            <a:ext cx="3443389" cy="2142125"/>
          </a:xfrm>
          <a:prstGeom prst="rect">
            <a:avLst/>
          </a:prstGeom>
          <a:noFill/>
        </p:spPr>
        <p:txBody>
          <a:bodyPr wrap="square" lIns="0" tIns="146304" rIns="0" bIns="146304" rtlCol="0">
            <a:spAutoFit/>
          </a:bodyPr>
          <a:lstStyle/>
          <a:p>
            <a:pPr marL="395288" marR="0" lvl="0" indent="-282575" algn="l" defTabSz="914400" rtl="0" eaLnBrk="1" fontAlgn="base" latinLnBrk="0" hangingPunct="1">
              <a:lnSpc>
                <a:spcPct val="100000"/>
              </a:lnSpc>
              <a:spcBef>
                <a:spcPts val="600"/>
              </a:spcBef>
              <a:spcAft>
                <a:spcPts val="600"/>
              </a:spcAft>
              <a:buClr>
                <a:srgbClr val="50B347"/>
              </a:buClr>
              <a:buSzPct val="100000"/>
              <a:buFontTx/>
              <a:buBlip>
                <a:blip r:embed="rId4"/>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Diagnostics information is shown to help with debugging and performance issues</a:t>
            </a: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70369871"/>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design</a:t>
            </a:r>
          </a:p>
        </p:txBody>
      </p:sp>
      <p:pic>
        <p:nvPicPr>
          <p:cNvPr id="4" name="Picture 3"/>
          <p:cNvPicPr>
            <a:picLocks noChangeAspect="1"/>
          </p:cNvPicPr>
          <p:nvPr/>
        </p:nvPicPr>
        <p:blipFill>
          <a:blip r:embed="rId3"/>
          <a:stretch>
            <a:fillRect/>
          </a:stretch>
        </p:blipFill>
        <p:spPr>
          <a:xfrm>
            <a:off x="3176561" y="1209030"/>
            <a:ext cx="8063865" cy="4877393"/>
          </a:xfrm>
          <a:prstGeom prst="rect">
            <a:avLst/>
          </a:prstGeom>
          <a:ln>
            <a:solidFill>
              <a:schemeClr val="accent1"/>
            </a:solidFill>
          </a:ln>
        </p:spPr>
      </p:pic>
      <p:sp>
        <p:nvSpPr>
          <p:cNvPr id="5" name="TextBox 4"/>
          <p:cNvSpPr txBox="1"/>
          <p:nvPr/>
        </p:nvSpPr>
        <p:spPr>
          <a:xfrm>
            <a:off x="268928" y="1694659"/>
            <a:ext cx="2688612" cy="1772793"/>
          </a:xfrm>
          <a:prstGeom prst="rect">
            <a:avLst/>
          </a:prstGeom>
          <a:noFill/>
        </p:spPr>
        <p:txBody>
          <a:bodyPr wrap="square" lIns="0" tIns="146304" rIns="0" bIns="146304" rtlCol="0">
            <a:spAutoFit/>
          </a:bodyPr>
          <a:lstStyle/>
          <a:p>
            <a:pPr marL="395288" marR="0" lvl="0" indent="-282575" algn="l" defTabSz="914400" rtl="0" eaLnBrk="1" fontAlgn="base" latinLnBrk="0" hangingPunct="1">
              <a:lnSpc>
                <a:spcPct val="100000"/>
              </a:lnSpc>
              <a:spcBef>
                <a:spcPts val="600"/>
              </a:spcBef>
              <a:spcAft>
                <a:spcPts val="600"/>
              </a:spcAft>
              <a:buClr>
                <a:srgbClr val="50B347"/>
              </a:buClr>
              <a:buSzPct val="100000"/>
              <a:buFontTx/>
              <a:buBlip>
                <a:blip r:embed="rId4"/>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U-SQL Studio lets you see the logical query design including:</a:t>
            </a:r>
          </a:p>
        </p:txBody>
      </p:sp>
      <p:sp>
        <p:nvSpPr>
          <p:cNvPr id="6" name="TextBox 5"/>
          <p:cNvSpPr txBox="1"/>
          <p:nvPr/>
        </p:nvSpPr>
        <p:spPr>
          <a:xfrm>
            <a:off x="671209" y="3574132"/>
            <a:ext cx="2116058" cy="276999"/>
          </a:xfrm>
          <a:prstGeom prst="rect">
            <a:avLst/>
          </a:prstGeom>
          <a:noFill/>
        </p:spPr>
        <p:txBody>
          <a:bodyPr wrap="square" lIns="0" tIns="0" rIns="0" bIns="0" rtlCol="0">
            <a:spAutoFit/>
          </a:bodyPr>
          <a:lstStyle/>
          <a:p>
            <a:pPr marL="0" marR="0" lvl="0" indent="0" algn="l" defTabSz="913505" rtl="0" eaLnBrk="1" fontAlgn="base" latinLnBrk="0" hangingPunct="1">
              <a:lnSpc>
                <a:spcPct val="90000"/>
              </a:lnSpc>
              <a:spcBef>
                <a:spcPts val="0"/>
              </a:spcBef>
              <a:spcAft>
                <a:spcPts val="0"/>
              </a:spcAft>
              <a:buClrTx/>
              <a:buSzPct val="90000"/>
              <a:buFontTx/>
              <a:buNone/>
              <a:tabLst/>
              <a:defRPr/>
            </a:pPr>
            <a:r>
              <a:rPr kumimoji="0" lang="en-US" sz="2000" b="0" i="0" u="none" strike="noStrike" kern="1200" cap="none" spc="0" normalizeH="0" baseline="0" noProof="0" dirty="0">
                <a:ln>
                  <a:noFill/>
                </a:ln>
                <a:solidFill>
                  <a:srgbClr val="0D163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Schema</a:t>
            </a:r>
          </a:p>
        </p:txBody>
      </p:sp>
      <p:sp>
        <p:nvSpPr>
          <p:cNvPr id="7" name="TextBox 6"/>
          <p:cNvSpPr txBox="1"/>
          <p:nvPr/>
        </p:nvSpPr>
        <p:spPr>
          <a:xfrm>
            <a:off x="671209" y="4219018"/>
            <a:ext cx="2116058" cy="276999"/>
          </a:xfrm>
          <a:prstGeom prst="rect">
            <a:avLst/>
          </a:prstGeom>
          <a:noFill/>
        </p:spPr>
        <p:txBody>
          <a:bodyPr wrap="square" lIns="0" tIns="0" rIns="0" bIns="0" rtlCol="0">
            <a:spAutoFit/>
          </a:bodyPr>
          <a:lstStyle/>
          <a:p>
            <a:pPr marL="0" marR="0" lvl="0" indent="0" algn="l" defTabSz="913505" rtl="0" eaLnBrk="1" fontAlgn="base" latinLnBrk="0" hangingPunct="1">
              <a:lnSpc>
                <a:spcPct val="90000"/>
              </a:lnSpc>
              <a:spcBef>
                <a:spcPts val="0"/>
              </a:spcBef>
              <a:spcAft>
                <a:spcPts val="0"/>
              </a:spcAft>
              <a:buClrTx/>
              <a:buSzPct val="90000"/>
              <a:buFontTx/>
              <a:buNone/>
              <a:tabLst/>
              <a:defRPr/>
            </a:pPr>
            <a:r>
              <a:rPr kumimoji="0" lang="en-US" sz="2000" b="0" i="0" u="none" strike="noStrike" kern="1200" cap="none" spc="0" normalizeH="0" baseline="0" noProof="0" dirty="0">
                <a:ln>
                  <a:noFill/>
                </a:ln>
                <a:solidFill>
                  <a:srgbClr val="0D163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Join conditions</a:t>
            </a:r>
          </a:p>
        </p:txBody>
      </p:sp>
      <p:sp>
        <p:nvSpPr>
          <p:cNvPr id="8" name="TextBox 7"/>
          <p:cNvSpPr txBox="1"/>
          <p:nvPr/>
        </p:nvSpPr>
        <p:spPr>
          <a:xfrm>
            <a:off x="671209" y="4863904"/>
            <a:ext cx="2116058" cy="276999"/>
          </a:xfrm>
          <a:prstGeom prst="rect">
            <a:avLst/>
          </a:prstGeom>
          <a:noFill/>
        </p:spPr>
        <p:txBody>
          <a:bodyPr wrap="square" lIns="0" tIns="0" rIns="0" bIns="0" rtlCol="0">
            <a:spAutoFit/>
          </a:bodyPr>
          <a:lstStyle/>
          <a:p>
            <a:pPr marL="0" marR="0" lvl="0" indent="0" algn="l" defTabSz="913505" rtl="0" eaLnBrk="1" fontAlgn="base" latinLnBrk="0" hangingPunct="1">
              <a:lnSpc>
                <a:spcPct val="90000"/>
              </a:lnSpc>
              <a:spcBef>
                <a:spcPts val="0"/>
              </a:spcBef>
              <a:spcAft>
                <a:spcPts val="0"/>
              </a:spcAft>
              <a:buClrTx/>
              <a:buSzPct val="90000"/>
              <a:buFontTx/>
              <a:buNone/>
              <a:tabLst/>
              <a:defRPr/>
            </a:pPr>
            <a:r>
              <a:rPr kumimoji="0" lang="en-US" sz="2000" b="0" i="0" u="none" strike="noStrike" kern="1200" cap="none" spc="0" normalizeH="0" baseline="0" noProof="0" dirty="0">
                <a:ln>
                  <a:noFill/>
                </a:ln>
                <a:solidFill>
                  <a:srgbClr val="0D163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Filter plan</a:t>
            </a:r>
          </a:p>
        </p:txBody>
      </p:sp>
      <p:sp>
        <p:nvSpPr>
          <p:cNvPr id="9" name="TextBox 8"/>
          <p:cNvSpPr txBox="1"/>
          <p:nvPr/>
        </p:nvSpPr>
        <p:spPr>
          <a:xfrm>
            <a:off x="671209" y="5508790"/>
            <a:ext cx="2116058" cy="276999"/>
          </a:xfrm>
          <a:prstGeom prst="rect">
            <a:avLst/>
          </a:prstGeom>
          <a:noFill/>
        </p:spPr>
        <p:txBody>
          <a:bodyPr wrap="square" lIns="0" tIns="0" rIns="0" bIns="0" rtlCol="0">
            <a:spAutoFit/>
          </a:bodyPr>
          <a:lstStyle/>
          <a:p>
            <a:pPr marL="0" marR="0" lvl="0" indent="0" algn="l" defTabSz="913505" rtl="0" eaLnBrk="1" fontAlgn="base" latinLnBrk="0" hangingPunct="1">
              <a:lnSpc>
                <a:spcPct val="90000"/>
              </a:lnSpc>
              <a:spcBef>
                <a:spcPts val="0"/>
              </a:spcBef>
              <a:spcAft>
                <a:spcPts val="0"/>
              </a:spcAft>
              <a:buClrTx/>
              <a:buSzPct val="90000"/>
              <a:buFontTx/>
              <a:buNone/>
              <a:tabLst/>
              <a:defRPr/>
            </a:pPr>
            <a:r>
              <a:rPr kumimoji="0" lang="en-US" sz="2000" b="0" i="0" u="none" strike="noStrike" kern="1200" cap="none" spc="0" normalizeH="0" baseline="0" noProof="0" dirty="0">
                <a:ln>
                  <a:noFill/>
                </a:ln>
                <a:solidFill>
                  <a:srgbClr val="0D163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Sort plan</a:t>
            </a:r>
          </a:p>
        </p:txBody>
      </p:sp>
      <p:pic>
        <p:nvPicPr>
          <p:cNvPr id="10" name="Picture 9"/>
          <p:cNvPicPr>
            <a:picLocks noChangeAspect="1"/>
          </p:cNvPicPr>
          <p:nvPr/>
        </p:nvPicPr>
        <p:blipFill>
          <a:blip r:embed="rId5"/>
          <a:stretch>
            <a:fillRect/>
          </a:stretch>
        </p:blipFill>
        <p:spPr>
          <a:xfrm>
            <a:off x="3263899" y="1243149"/>
            <a:ext cx="8062121" cy="4930219"/>
          </a:xfrm>
          <a:prstGeom prst="rect">
            <a:avLst/>
          </a:prstGeom>
          <a:ln>
            <a:solidFill>
              <a:schemeClr val="accent1"/>
            </a:solidFill>
          </a:ln>
        </p:spPr>
      </p:pic>
      <p:pic>
        <p:nvPicPr>
          <p:cNvPr id="11" name="Picture 10"/>
          <p:cNvPicPr>
            <a:picLocks noChangeAspect="1"/>
          </p:cNvPicPr>
          <p:nvPr/>
        </p:nvPicPr>
        <p:blipFill>
          <a:blip r:embed="rId6"/>
          <a:stretch>
            <a:fillRect/>
          </a:stretch>
        </p:blipFill>
        <p:spPr>
          <a:xfrm>
            <a:off x="3349493" y="1330094"/>
            <a:ext cx="8121957" cy="4930218"/>
          </a:xfrm>
          <a:prstGeom prst="rect">
            <a:avLst/>
          </a:prstGeom>
          <a:ln>
            <a:solidFill>
              <a:schemeClr val="accent1"/>
            </a:solidFill>
          </a:ln>
        </p:spPr>
      </p:pic>
      <p:pic>
        <p:nvPicPr>
          <p:cNvPr id="12" name="Picture 11"/>
          <p:cNvPicPr>
            <a:picLocks noChangeAspect="1"/>
          </p:cNvPicPr>
          <p:nvPr/>
        </p:nvPicPr>
        <p:blipFill>
          <a:blip r:embed="rId7"/>
          <a:stretch>
            <a:fillRect/>
          </a:stretch>
        </p:blipFill>
        <p:spPr>
          <a:xfrm>
            <a:off x="3469523" y="1417038"/>
            <a:ext cx="8119315" cy="4943670"/>
          </a:xfrm>
          <a:prstGeom prst="rect">
            <a:avLst/>
          </a:prstGeom>
          <a:ln>
            <a:solidFill>
              <a:schemeClr val="accent1"/>
            </a:solidFill>
          </a:ln>
        </p:spPr>
      </p:pic>
      <p:pic>
        <p:nvPicPr>
          <p:cNvPr id="13" name="Picture 12"/>
          <p:cNvPicPr>
            <a:picLocks noChangeAspect="1"/>
          </p:cNvPicPr>
          <p:nvPr/>
        </p:nvPicPr>
        <p:blipFill>
          <a:blip r:embed="rId8"/>
          <a:stretch>
            <a:fillRect/>
          </a:stretch>
        </p:blipFill>
        <p:spPr>
          <a:xfrm>
            <a:off x="3593259" y="1517434"/>
            <a:ext cx="8119315" cy="4951629"/>
          </a:xfrm>
          <a:prstGeom prst="rect">
            <a:avLst/>
          </a:prstGeom>
          <a:ln>
            <a:solidFill>
              <a:schemeClr val="accent1"/>
            </a:solidFill>
          </a:ln>
        </p:spPr>
      </p:pic>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423746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22" y="486"/>
            <a:ext cx="12192000" cy="6857650"/>
            <a:chOff x="-635" y="-1"/>
            <a:chExt cx="12436475" cy="699516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5" name="Rectangle 4"/>
            <p:cNvSpPr/>
            <p:nvPr/>
          </p:nvSpPr>
          <p:spPr bwMode="auto">
            <a:xfrm>
              <a:off x="-635" y="-1"/>
              <a:ext cx="12436475" cy="6994525"/>
            </a:xfrm>
            <a:prstGeom prst="rect">
              <a:avLst/>
            </a:prstGeom>
            <a:solidFill>
              <a:srgbClr val="275364">
                <a:alpha val="3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 name="Rectangle 5"/>
          <p:cNvSpPr/>
          <p:nvPr/>
        </p:nvSpPr>
        <p:spPr bwMode="auto">
          <a:xfrm>
            <a:off x="0" y="487"/>
            <a:ext cx="9441070" cy="6857027"/>
          </a:xfrm>
          <a:prstGeom prst="rect">
            <a:avLst/>
          </a:prstGeom>
          <a:gradFill flip="none" rotWithShape="1">
            <a:gsLst>
              <a:gs pos="0">
                <a:srgbClr val="101F28">
                  <a:alpha val="51000"/>
                </a:srgbClr>
              </a:gs>
              <a:gs pos="88000">
                <a:srgbClr val="101F28">
                  <a:alpha val="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itle 1"/>
          <p:cNvSpPr txBox="1">
            <a:spLocks/>
          </p:cNvSpPr>
          <p:nvPr/>
        </p:nvSpPr>
        <p:spPr>
          <a:xfrm>
            <a:off x="364153" y="3792642"/>
            <a:ext cx="5378548"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outerShdw blurRad="266700" sx="102000" sy="102000" algn="ctr" rotWithShape="0">
                    <a:prstClr val="black"/>
                  </a:outerShdw>
                </a:effectLst>
                <a:uLnTx/>
                <a:uFillTx/>
                <a:latin typeface="Segoe UI Light"/>
                <a:ea typeface="+mn-ea"/>
                <a:cs typeface="Segoe UI" pitchFamily="34" charset="0"/>
              </a:rPr>
              <a:t>Think about a really big data problem</a:t>
            </a:r>
          </a:p>
        </p:txBody>
      </p:sp>
      <p:grpSp>
        <p:nvGrpSpPr>
          <p:cNvPr id="2" name="Group 1"/>
          <p:cNvGrpSpPr/>
          <p:nvPr/>
        </p:nvGrpSpPr>
        <p:grpSpPr>
          <a:xfrm>
            <a:off x="564218" y="2165822"/>
            <a:ext cx="1038798" cy="1038798"/>
            <a:chOff x="575531" y="2208755"/>
            <a:chExt cx="1059628" cy="1059628"/>
          </a:xfrm>
        </p:grpSpPr>
        <p:sp>
          <p:nvSpPr>
            <p:cNvPr id="8" name="Oval 7"/>
            <p:cNvSpPr/>
            <p:nvPr/>
          </p:nvSpPr>
          <p:spPr bwMode="auto">
            <a:xfrm>
              <a:off x="575531" y="2208755"/>
              <a:ext cx="1059628" cy="1059628"/>
            </a:xfrm>
            <a:prstGeom prst="ellipse">
              <a:avLst/>
            </a:prstGeom>
            <a:solidFill>
              <a:schemeClr val="tx1">
                <a:alpha val="2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9" name="Group 4"/>
            <p:cNvGrpSpPr>
              <a:grpSpLocks noChangeAspect="1"/>
            </p:cNvGrpSpPr>
            <p:nvPr/>
          </p:nvGrpSpPr>
          <p:grpSpPr bwMode="auto">
            <a:xfrm>
              <a:off x="821976" y="2446654"/>
              <a:ext cx="566738" cy="476250"/>
              <a:chOff x="518" y="1575"/>
              <a:chExt cx="357" cy="300"/>
            </a:xfrm>
            <a:solidFill>
              <a:schemeClr val="tx1"/>
            </a:solidFill>
          </p:grpSpPr>
          <p:sp>
            <p:nvSpPr>
              <p:cNvPr id="10" name="Freeform 5"/>
              <p:cNvSpPr>
                <a:spLocks noEditPoints="1"/>
              </p:cNvSpPr>
              <p:nvPr/>
            </p:nvSpPr>
            <p:spPr bwMode="auto">
              <a:xfrm>
                <a:off x="518" y="1575"/>
                <a:ext cx="357" cy="300"/>
              </a:xfrm>
              <a:custGeom>
                <a:avLst/>
                <a:gdLst>
                  <a:gd name="T0" fmla="*/ 357 w 357"/>
                  <a:gd name="T1" fmla="*/ 300 h 300"/>
                  <a:gd name="T2" fmla="*/ 0 w 357"/>
                  <a:gd name="T3" fmla="*/ 300 h 300"/>
                  <a:gd name="T4" fmla="*/ 178 w 357"/>
                  <a:gd name="T5" fmla="*/ 0 h 300"/>
                  <a:gd name="T6" fmla="*/ 357 w 357"/>
                  <a:gd name="T7" fmla="*/ 300 h 300"/>
                  <a:gd name="T8" fmla="*/ 34 w 357"/>
                  <a:gd name="T9" fmla="*/ 280 h 300"/>
                  <a:gd name="T10" fmla="*/ 323 w 357"/>
                  <a:gd name="T11" fmla="*/ 280 h 300"/>
                  <a:gd name="T12" fmla="*/ 178 w 357"/>
                  <a:gd name="T13" fmla="*/ 39 h 300"/>
                  <a:gd name="T14" fmla="*/ 34 w 357"/>
                  <a:gd name="T15" fmla="*/ 28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7" h="300">
                    <a:moveTo>
                      <a:pt x="357" y="300"/>
                    </a:moveTo>
                    <a:lnTo>
                      <a:pt x="0" y="300"/>
                    </a:lnTo>
                    <a:lnTo>
                      <a:pt x="178" y="0"/>
                    </a:lnTo>
                    <a:lnTo>
                      <a:pt x="357" y="300"/>
                    </a:lnTo>
                    <a:close/>
                    <a:moveTo>
                      <a:pt x="34" y="280"/>
                    </a:moveTo>
                    <a:lnTo>
                      <a:pt x="323" y="280"/>
                    </a:lnTo>
                    <a:lnTo>
                      <a:pt x="178" y="39"/>
                    </a:lnTo>
                    <a:lnTo>
                      <a:pt x="34"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6"/>
              <p:cNvSpPr>
                <a:spLocks noChangeArrowheads="1"/>
              </p:cNvSpPr>
              <p:nvPr/>
            </p:nvSpPr>
            <p:spPr bwMode="auto">
              <a:xfrm>
                <a:off x="687" y="1672"/>
                <a:ext cx="19" cy="1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7"/>
              <p:cNvSpPr>
                <a:spLocks noChangeArrowheads="1"/>
              </p:cNvSpPr>
              <p:nvPr/>
            </p:nvSpPr>
            <p:spPr bwMode="auto">
              <a:xfrm>
                <a:off x="687" y="1814"/>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424678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499"/>
                                          </p:stCondLst>
                                        </p:cTn>
                                        <p:tgtEl>
                                          <p:spTgt spid="2"/>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2"/>
                                        </p:tgtEl>
                                      </p:cBhvr>
                                      <p:by x="0" y="0"/>
                                    </p:animScale>
                                  </p:childTnLst>
                                </p:cTn>
                              </p:par>
                              <p:par>
                                <p:cTn id="12" presetID="10" presetClass="entr" presetSubtype="0" fill="hold" grpId="0" nodeType="with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63" presetClass="path" presetSubtype="0" decel="100000" fill="hold" grpId="1" nodeType="withEffect">
                                  <p:stCondLst>
                                    <p:cond delay="500"/>
                                  </p:stCondLst>
                                  <p:childTnLst>
                                    <p:animMotion origin="layout" path="M 3.22951E-6 -1.77031E-6 L 0.018 -1.77031E-6 " pathEditMode="relative" rAng="0" ptsTypes="AA">
                                      <p:cBhvr>
                                        <p:cTn id="16" dur="500" spd="-100000" fill="hold"/>
                                        <p:tgtEl>
                                          <p:spTgt spid="7"/>
                                        </p:tgtEl>
                                        <p:attrNameLst>
                                          <p:attrName>ppt_x</p:attrName>
                                          <p:attrName>ppt_y</p:attrName>
                                        </p:attrNameLst>
                                      </p:cBhvr>
                                      <p:rCtr x="8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design -</a:t>
            </a:r>
            <a:r>
              <a:rPr lang="en-US" dirty="0" err="1"/>
              <a:t>RowSet</a:t>
            </a:r>
            <a:endParaRPr lang="en-US" dirty="0"/>
          </a:p>
        </p:txBody>
      </p:sp>
      <p:pic>
        <p:nvPicPr>
          <p:cNvPr id="4" name="Picture 3"/>
          <p:cNvPicPr>
            <a:picLocks noChangeAspect="1"/>
          </p:cNvPicPr>
          <p:nvPr/>
        </p:nvPicPr>
        <p:blipFill>
          <a:blip r:embed="rId3"/>
          <a:stretch>
            <a:fillRect/>
          </a:stretch>
        </p:blipFill>
        <p:spPr>
          <a:xfrm>
            <a:off x="3901444" y="1214321"/>
            <a:ext cx="7627646" cy="5254742"/>
          </a:xfrm>
          <a:prstGeom prst="rect">
            <a:avLst/>
          </a:prstGeom>
          <a:ln>
            <a:solidFill>
              <a:schemeClr val="accent1"/>
            </a:solidFill>
          </a:ln>
        </p:spPr>
      </p:pic>
      <p:sp>
        <p:nvSpPr>
          <p:cNvPr id="5" name="TextBox 4"/>
          <p:cNvSpPr txBox="1"/>
          <p:nvPr/>
        </p:nvSpPr>
        <p:spPr>
          <a:xfrm>
            <a:off x="268927" y="1410370"/>
            <a:ext cx="3485950" cy="2511457"/>
          </a:xfrm>
          <a:prstGeom prst="rect">
            <a:avLst/>
          </a:prstGeom>
          <a:noFill/>
        </p:spPr>
        <p:txBody>
          <a:bodyPr wrap="square" lIns="0" tIns="146304" rIns="0" bIns="146304" rtlCol="0">
            <a:spAutoFit/>
          </a:bodyPr>
          <a:lstStyle/>
          <a:p>
            <a:pPr marL="395288" marR="0" lvl="0" indent="-282575" algn="l" defTabSz="914400" rtl="0" eaLnBrk="1" fontAlgn="base" latinLnBrk="0" hangingPunct="1">
              <a:lnSpc>
                <a:spcPct val="100000"/>
              </a:lnSpc>
              <a:spcBef>
                <a:spcPts val="600"/>
              </a:spcBef>
              <a:spcAft>
                <a:spcPts val="600"/>
              </a:spcAft>
              <a:buClr>
                <a:srgbClr val="50B347"/>
              </a:buClr>
              <a:buSzPct val="100000"/>
              <a:buFontTx/>
              <a:buBlip>
                <a:blip r:embed="rId4"/>
              </a:buBlip>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The query design can also be visualized in terms of the </a:t>
            </a:r>
            <a:r>
              <a:rPr kumimoji="0" lang="en-US" sz="2400" b="0" i="0" u="none" strike="noStrike" kern="1200" cap="none" spc="0" normalizeH="0" baseline="0" noProof="0" dirty="0" err="1">
                <a:ln>
                  <a:noFill/>
                </a:ln>
                <a:solidFill>
                  <a:srgbClr val="505050"/>
                </a:solidFill>
                <a:effectLst/>
                <a:uLnTx/>
                <a:uFillTx/>
                <a:latin typeface="Segoe UI"/>
                <a:ea typeface="+mn-ea"/>
                <a:cs typeface="+mn-cs"/>
              </a:rPr>
              <a:t>RowSets</a:t>
            </a:r>
            <a:r>
              <a:rPr kumimoji="0" lang="en-US" sz="2400" b="0" i="0" u="none" strike="noStrike" kern="1200" cap="none" spc="0" normalizeH="0" baseline="0" noProof="0" dirty="0">
                <a:ln>
                  <a:noFill/>
                </a:ln>
                <a:solidFill>
                  <a:srgbClr val="505050"/>
                </a:solidFill>
                <a:effectLst/>
                <a:uLnTx/>
                <a:uFillTx/>
                <a:latin typeface="Segoe UI"/>
                <a:ea typeface="+mn-ea"/>
                <a:cs typeface="+mn-cs"/>
              </a:rPr>
              <a:t> and the transformation applied to them.</a:t>
            </a:r>
          </a:p>
        </p:txBody>
      </p:sp>
      <p:sp>
        <p:nvSpPr>
          <p:cNvPr id="6" name="Rectangle 5"/>
          <p:cNvSpPr/>
          <p:nvPr/>
        </p:nvSpPr>
        <p:spPr bwMode="auto">
          <a:xfrm>
            <a:off x="6228468" y="1866900"/>
            <a:ext cx="495300" cy="171450"/>
          </a:xfrm>
          <a:prstGeom prst="rect">
            <a:avLst/>
          </a:prstGeom>
          <a:noFill/>
          <a:ln w="28575">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975004843"/>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objects</a:t>
            </a:r>
          </a:p>
        </p:txBody>
      </p:sp>
      <p:sp>
        <p:nvSpPr>
          <p:cNvPr id="12" name="TextBox 11"/>
          <p:cNvSpPr txBox="1"/>
          <p:nvPr/>
        </p:nvSpPr>
        <p:spPr>
          <a:xfrm>
            <a:off x="434662" y="1108459"/>
            <a:ext cx="11322051" cy="2154436"/>
          </a:xfrm>
          <a:prstGeom prst="rect">
            <a:avLst/>
          </a:prstGeom>
          <a:noFill/>
        </p:spPr>
        <p:txBody>
          <a:bodyPr wrap="square" lIns="0" tIns="0" rIns="0" bIns="0" rtlCol="0">
            <a:spAutoFit/>
          </a:bodyPr>
          <a:lstStyle/>
          <a:p>
            <a:pPr marL="395288" marR="0" lvl="0" indent="-282575" algn="l" defTabSz="914400" rtl="0" eaLnBrk="1" fontAlgn="base" latinLnBrk="0" hangingPunct="1">
              <a:lnSpc>
                <a:spcPct val="100000"/>
              </a:lnSpc>
              <a:spcBef>
                <a:spcPts val="600"/>
              </a:spcBef>
              <a:spcAft>
                <a:spcPts val="600"/>
              </a:spcAft>
              <a:buClr>
                <a:srgbClr val="50B347"/>
              </a:buClr>
              <a:buSzPct val="100000"/>
              <a:buFontTx/>
              <a:buBlip>
                <a:blip r:embed="rId3"/>
              </a:buBlip>
              <a:tabLst>
                <a:tab pos="292100" algn="l"/>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ADL Analytics creates and stores a set of metadata objects in a catalog maintained by a metadata service</a:t>
            </a:r>
          </a:p>
          <a:p>
            <a:pPr marL="395288" marR="0" lvl="0" indent="-282575" algn="l" defTabSz="914400" rtl="0" eaLnBrk="1" fontAlgn="base" latinLnBrk="0" hangingPunct="1">
              <a:lnSpc>
                <a:spcPct val="100000"/>
              </a:lnSpc>
              <a:spcBef>
                <a:spcPts val="600"/>
              </a:spcBef>
              <a:spcAft>
                <a:spcPts val="600"/>
              </a:spcAft>
              <a:buClr>
                <a:srgbClr val="50B347"/>
              </a:buClr>
              <a:buSzPct val="100000"/>
              <a:buFontTx/>
              <a:buBlip>
                <a:blip r:embed="rId3"/>
              </a:buBlip>
              <a:tabLst>
                <a:tab pos="292100" algn="l"/>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Tables and TVFs are created by DDL statements</a:t>
            </a:r>
            <a:br>
              <a:rPr kumimoji="0" lang="en-US" sz="2400" b="0" i="0" u="none" strike="noStrike" kern="1200" cap="none" spc="0" normalizeH="0" baseline="0" noProof="0" dirty="0">
                <a:ln>
                  <a:noFill/>
                </a:ln>
                <a:solidFill>
                  <a:srgbClr val="505050"/>
                </a:solidFill>
                <a:effectLst/>
                <a:uLnTx/>
                <a:uFillTx/>
                <a:latin typeface="Segoe UI"/>
                <a:ea typeface="+mn-ea"/>
                <a:cs typeface="+mn-cs"/>
              </a:rPr>
            </a:br>
            <a:r>
              <a:rPr kumimoji="0" lang="en-US" sz="2400" b="0" i="0" u="none" strike="noStrike" kern="1200" cap="none" spc="0" normalizeH="0" baseline="0" noProof="0" dirty="0">
                <a:ln>
                  <a:noFill/>
                </a:ln>
                <a:solidFill>
                  <a:srgbClr val="505050"/>
                </a:solidFill>
                <a:effectLst/>
                <a:uLnTx/>
                <a:uFillTx/>
                <a:latin typeface="Segoe UI"/>
                <a:ea typeface="+mn-ea"/>
                <a:cs typeface="+mn-cs"/>
              </a:rPr>
              <a:t>(CREATE TABLE …)</a:t>
            </a:r>
          </a:p>
          <a:p>
            <a:pPr marL="395288" marR="0" lvl="0" indent="-282575" algn="l" defTabSz="914400" rtl="0" eaLnBrk="1" fontAlgn="base" latinLnBrk="0" hangingPunct="1">
              <a:lnSpc>
                <a:spcPct val="100000"/>
              </a:lnSpc>
              <a:spcBef>
                <a:spcPts val="600"/>
              </a:spcBef>
              <a:spcAft>
                <a:spcPts val="600"/>
              </a:spcAft>
              <a:buClr>
                <a:srgbClr val="50B347"/>
              </a:buClr>
              <a:buSzPct val="100000"/>
              <a:buFontTx/>
              <a:buBlip>
                <a:blip r:embed="rId3"/>
              </a:buBlip>
              <a:tabLst>
                <a:tab pos="292100" algn="l"/>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Metadata objects can be created directly through the Server Explorer</a:t>
            </a:r>
          </a:p>
        </p:txBody>
      </p:sp>
      <p:sp>
        <p:nvSpPr>
          <p:cNvPr id="13" name="Rectangle 12"/>
          <p:cNvSpPr/>
          <p:nvPr/>
        </p:nvSpPr>
        <p:spPr bwMode="auto">
          <a:xfrm>
            <a:off x="4423631" y="3343031"/>
            <a:ext cx="7333394" cy="3126031"/>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IN" sz="2800" b="0" i="0" u="none" strike="noStrike" kern="1200" cap="none" spc="0" normalizeH="0" baseline="0" noProof="0" dirty="0">
                <a:ln>
                  <a:noFill/>
                </a:ln>
                <a:solidFill>
                  <a:srgbClr val="50B347"/>
                </a:solidFill>
                <a:effectLst/>
                <a:uLnTx/>
                <a:uFillTx/>
                <a:latin typeface="Segoe UI Light"/>
                <a:ea typeface="+mn-ea"/>
                <a:cs typeface="+mn-cs"/>
              </a:rPr>
              <a:t>Azure Data Lake Analytics account</a:t>
            </a:r>
          </a:p>
          <a:p>
            <a:pPr marL="395288" marR="0" lvl="0" indent="-282575" algn="l" defTabSz="914400" rtl="0" eaLnBrk="1" fontAlgn="base" latinLnBrk="0" hangingPunct="1">
              <a:lnSpc>
                <a:spcPct val="100000"/>
              </a:lnSpc>
              <a:spcBef>
                <a:spcPts val="600"/>
              </a:spcBef>
              <a:spcAft>
                <a:spcPts val="600"/>
              </a:spcAft>
              <a:buClr>
                <a:srgbClr val="50B347"/>
              </a:buClr>
              <a:buSzPct val="100000"/>
              <a:buFontTx/>
              <a:buBlip>
                <a:blip r:embed="rId3"/>
              </a:buBlip>
              <a:tabLst>
                <a:tab pos="292100" algn="l"/>
              </a:tabLst>
              <a:defRPr/>
            </a:pPr>
            <a:r>
              <a:rPr kumimoji="0" lang="en-IN" sz="2400" b="0" i="0" u="none" strike="noStrike" kern="1200" cap="none" spc="0" normalizeH="0" baseline="0" noProof="0" dirty="0">
                <a:ln>
                  <a:noFill/>
                </a:ln>
                <a:solidFill>
                  <a:srgbClr val="505050"/>
                </a:solidFill>
                <a:effectLst/>
                <a:uLnTx/>
                <a:uFillTx/>
                <a:latin typeface="Segoe UI"/>
                <a:ea typeface="+mn-ea"/>
                <a:cs typeface="+mn-cs"/>
              </a:rPr>
              <a:t>Databases</a:t>
            </a:r>
          </a:p>
          <a:p>
            <a:pPr marL="685800" marR="0" lvl="0" indent="-304800" algn="l" defTabSz="914400" rtl="0" eaLnBrk="1" fontAlgn="auto" latinLnBrk="0" hangingPunct="1">
              <a:lnSpc>
                <a:spcPct val="100000"/>
              </a:lnSpc>
              <a:spcBef>
                <a:spcPts val="0"/>
              </a:spcBef>
              <a:spcAft>
                <a:spcPts val="0"/>
              </a:spcAft>
              <a:buClr>
                <a:srgbClr val="50B347"/>
              </a:buClr>
              <a:buSzTx/>
              <a:buFont typeface="Calibri" panose="020F0502020204030204" pitchFamily="34" charset="0"/>
              <a:buChar char="–"/>
              <a:tabLst/>
              <a:defRPr/>
            </a:pPr>
            <a:r>
              <a:rPr kumimoji="0" lang="en-IN" sz="2000" b="0" i="0" u="none" strike="noStrike" kern="1200" cap="none" spc="0" normalizeH="0" baseline="0" noProof="0" dirty="0">
                <a:ln>
                  <a:noFill/>
                </a:ln>
                <a:solidFill>
                  <a:srgbClr val="505050"/>
                </a:solidFill>
                <a:effectLst/>
                <a:uLnTx/>
                <a:uFillTx/>
                <a:latin typeface="Segoe UI"/>
                <a:ea typeface="+mn-ea"/>
                <a:cs typeface="+mn-cs"/>
              </a:rPr>
              <a:t>Tables</a:t>
            </a:r>
          </a:p>
          <a:p>
            <a:pPr marL="685800" marR="0" lvl="0" indent="-304800" algn="l" defTabSz="914400" rtl="0" eaLnBrk="1" fontAlgn="auto" latinLnBrk="0" hangingPunct="1">
              <a:lnSpc>
                <a:spcPct val="100000"/>
              </a:lnSpc>
              <a:spcBef>
                <a:spcPts val="0"/>
              </a:spcBef>
              <a:spcAft>
                <a:spcPts val="0"/>
              </a:spcAft>
              <a:buClr>
                <a:srgbClr val="50B347"/>
              </a:buClr>
              <a:buSzTx/>
              <a:buFont typeface="Calibri" panose="020F0502020204030204" pitchFamily="34" charset="0"/>
              <a:buChar char="–"/>
              <a:tabLst/>
              <a:defRPr/>
            </a:pPr>
            <a:r>
              <a:rPr kumimoji="0" lang="en-IN" sz="2000" b="0" i="0" u="none" strike="noStrike" kern="1200" cap="none" spc="0" normalizeH="0" baseline="0" noProof="0" dirty="0">
                <a:ln>
                  <a:noFill/>
                </a:ln>
                <a:solidFill>
                  <a:srgbClr val="505050"/>
                </a:solidFill>
                <a:effectLst/>
                <a:uLnTx/>
                <a:uFillTx/>
                <a:latin typeface="Segoe UI"/>
                <a:ea typeface="+mn-ea"/>
                <a:cs typeface="+mn-cs"/>
              </a:rPr>
              <a:t>Table valued functions</a:t>
            </a:r>
          </a:p>
          <a:p>
            <a:pPr marL="685800" marR="0" lvl="0" indent="-304800" algn="l" defTabSz="914400" rtl="0" eaLnBrk="1" fontAlgn="auto" latinLnBrk="0" hangingPunct="1">
              <a:lnSpc>
                <a:spcPct val="100000"/>
              </a:lnSpc>
              <a:spcBef>
                <a:spcPts val="0"/>
              </a:spcBef>
              <a:spcAft>
                <a:spcPts val="0"/>
              </a:spcAft>
              <a:buClr>
                <a:srgbClr val="50B347"/>
              </a:buClr>
              <a:buSzTx/>
              <a:buFont typeface="Calibri" panose="020F0502020204030204" pitchFamily="34" charset="0"/>
              <a:buChar char="–"/>
              <a:tabLst/>
              <a:defRPr/>
            </a:pPr>
            <a:r>
              <a:rPr kumimoji="0" lang="en-IN" sz="2000" b="0" i="0" u="none" strike="noStrike" kern="1200" cap="none" spc="0" normalizeH="0" baseline="0" noProof="0" dirty="0">
                <a:ln>
                  <a:noFill/>
                </a:ln>
                <a:solidFill>
                  <a:srgbClr val="505050"/>
                </a:solidFill>
                <a:effectLst/>
                <a:uLnTx/>
                <a:uFillTx/>
                <a:latin typeface="Segoe UI"/>
                <a:ea typeface="+mn-ea"/>
                <a:cs typeface="+mn-cs"/>
              </a:rPr>
              <a:t>Jobs</a:t>
            </a:r>
          </a:p>
          <a:p>
            <a:pPr marL="685800" marR="0" lvl="0" indent="-304800" algn="l" defTabSz="914400" rtl="0" eaLnBrk="1" fontAlgn="auto" latinLnBrk="0" hangingPunct="1">
              <a:lnSpc>
                <a:spcPct val="100000"/>
              </a:lnSpc>
              <a:spcBef>
                <a:spcPts val="0"/>
              </a:spcBef>
              <a:spcAft>
                <a:spcPts val="0"/>
              </a:spcAft>
              <a:buClr>
                <a:srgbClr val="50B347"/>
              </a:buClr>
              <a:buSzTx/>
              <a:buFont typeface="Calibri" panose="020F0502020204030204" pitchFamily="34" charset="0"/>
              <a:buChar char="–"/>
              <a:tabLst/>
              <a:defRPr/>
            </a:pPr>
            <a:r>
              <a:rPr kumimoji="0" lang="en-IN" sz="2000" b="0" i="0" u="none" strike="noStrike" kern="1200" cap="none" spc="0" normalizeH="0" baseline="0" noProof="0" dirty="0">
                <a:ln>
                  <a:noFill/>
                </a:ln>
                <a:solidFill>
                  <a:srgbClr val="505050"/>
                </a:solidFill>
                <a:effectLst/>
                <a:uLnTx/>
                <a:uFillTx/>
                <a:latin typeface="Segoe UI"/>
                <a:ea typeface="+mn-ea"/>
                <a:cs typeface="+mn-cs"/>
              </a:rPr>
              <a:t>Schemas</a:t>
            </a:r>
          </a:p>
          <a:p>
            <a:pPr marL="395288" marR="0" lvl="0" indent="-282575" algn="l" defTabSz="914400" rtl="0" eaLnBrk="1" fontAlgn="base" latinLnBrk="0" hangingPunct="1">
              <a:lnSpc>
                <a:spcPct val="100000"/>
              </a:lnSpc>
              <a:spcBef>
                <a:spcPts val="600"/>
              </a:spcBef>
              <a:spcAft>
                <a:spcPts val="600"/>
              </a:spcAft>
              <a:buClr>
                <a:srgbClr val="50B347"/>
              </a:buClr>
              <a:buSzPct val="100000"/>
              <a:buFontTx/>
              <a:buBlip>
                <a:blip r:embed="rId3"/>
              </a:buBlip>
              <a:tabLst>
                <a:tab pos="292100" algn="l"/>
              </a:tabLst>
              <a:defRPr/>
            </a:pPr>
            <a:r>
              <a:rPr kumimoji="0" lang="en-IN" sz="2400" b="0" i="0" u="none" strike="noStrike" kern="1200" cap="none" spc="0" normalizeH="0" baseline="0" noProof="0" dirty="0">
                <a:ln>
                  <a:noFill/>
                </a:ln>
                <a:solidFill>
                  <a:srgbClr val="505050"/>
                </a:solidFill>
                <a:effectLst/>
                <a:uLnTx/>
                <a:uFillTx/>
                <a:latin typeface="Segoe UI"/>
                <a:ea typeface="+mn-ea"/>
                <a:cs typeface="+mn-cs"/>
              </a:rPr>
              <a:t>Linked storage</a:t>
            </a:r>
          </a:p>
        </p:txBody>
      </p:sp>
      <p:sp>
        <p:nvSpPr>
          <p:cNvPr id="14" name="Rectangle 13"/>
          <p:cNvSpPr/>
          <p:nvPr/>
        </p:nvSpPr>
        <p:spPr bwMode="auto">
          <a:xfrm>
            <a:off x="834704" y="3628338"/>
            <a:ext cx="3400751" cy="2555415"/>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40080" rIns="13716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Rectangle 50"/>
          <p:cNvSpPr/>
          <p:nvPr/>
        </p:nvSpPr>
        <p:spPr>
          <a:xfrm rot="2084829">
            <a:off x="1200608" y="3940413"/>
            <a:ext cx="2504146" cy="2067456"/>
          </a:xfrm>
          <a:custGeom>
            <a:avLst/>
            <a:gdLst/>
            <a:ahLst/>
            <a:cxnLst/>
            <a:rect l="l" t="t" r="r" b="b"/>
            <a:pathLst>
              <a:path w="5132879" h="4237776">
                <a:moveTo>
                  <a:pt x="170699" y="1441288"/>
                </a:moveTo>
                <a:cubicBezTo>
                  <a:pt x="350790" y="1316368"/>
                  <a:pt x="598051" y="1361092"/>
                  <a:pt x="722971" y="1541183"/>
                </a:cubicBezTo>
                <a:cubicBezTo>
                  <a:pt x="760292" y="1594987"/>
                  <a:pt x="782471" y="1654786"/>
                  <a:pt x="788662" y="1715758"/>
                </a:cubicBezTo>
                <a:lnTo>
                  <a:pt x="1544341" y="1760309"/>
                </a:lnTo>
                <a:cubicBezTo>
                  <a:pt x="1555966" y="1535887"/>
                  <a:pt x="1669195" y="1320361"/>
                  <a:pt x="1868177" y="1182337"/>
                </a:cubicBezTo>
                <a:cubicBezTo>
                  <a:pt x="2167556" y="974672"/>
                  <a:pt x="2563258" y="1010283"/>
                  <a:pt x="2819940" y="1247757"/>
                </a:cubicBezTo>
                <a:lnTo>
                  <a:pt x="3337714" y="705728"/>
                </a:lnTo>
                <a:cubicBezTo>
                  <a:pt x="3220087" y="495123"/>
                  <a:pt x="3280513" y="225942"/>
                  <a:pt x="3483209" y="85342"/>
                </a:cubicBezTo>
                <a:cubicBezTo>
                  <a:pt x="3700277" y="-65228"/>
                  <a:pt x="3998304" y="-11320"/>
                  <a:pt x="4148874" y="205748"/>
                </a:cubicBezTo>
                <a:cubicBezTo>
                  <a:pt x="4299443" y="422815"/>
                  <a:pt x="4245536" y="720843"/>
                  <a:pt x="4028468" y="871412"/>
                </a:cubicBezTo>
                <a:cubicBezTo>
                  <a:pt x="3849201" y="995761"/>
                  <a:pt x="3614716" y="980648"/>
                  <a:pt x="3455085" y="847617"/>
                </a:cubicBezTo>
                <a:lnTo>
                  <a:pt x="2939940" y="1386894"/>
                </a:lnTo>
                <a:cubicBezTo>
                  <a:pt x="3028033" y="1517900"/>
                  <a:pt x="3069688" y="1666889"/>
                  <a:pt x="3067703" y="1814220"/>
                </a:cubicBezTo>
                <a:lnTo>
                  <a:pt x="3823204" y="1814220"/>
                </a:lnTo>
                <a:cubicBezTo>
                  <a:pt x="3860497" y="1668152"/>
                  <a:pt x="3949845" y="1535603"/>
                  <a:pt x="4083371" y="1442982"/>
                </a:cubicBezTo>
                <a:cubicBezTo>
                  <a:pt x="4386716" y="1232567"/>
                  <a:pt x="4803201" y="1307901"/>
                  <a:pt x="5013617" y="1611246"/>
                </a:cubicBezTo>
                <a:cubicBezTo>
                  <a:pt x="5224033" y="1914591"/>
                  <a:pt x="5148699" y="2331076"/>
                  <a:pt x="4845353" y="2541492"/>
                </a:cubicBezTo>
                <a:cubicBezTo>
                  <a:pt x="4542008" y="2751907"/>
                  <a:pt x="4125523" y="2676573"/>
                  <a:pt x="3915108" y="2373228"/>
                </a:cubicBezTo>
                <a:cubicBezTo>
                  <a:pt x="3853310" y="2284137"/>
                  <a:pt x="3816159" y="2185287"/>
                  <a:pt x="3805026" y="2084371"/>
                </a:cubicBezTo>
                <a:lnTo>
                  <a:pt x="3017890" y="2084371"/>
                </a:lnTo>
                <a:cubicBezTo>
                  <a:pt x="2965175" y="2223262"/>
                  <a:pt x="2871223" y="2348058"/>
                  <a:pt x="2739945" y="2439119"/>
                </a:cubicBezTo>
                <a:cubicBezTo>
                  <a:pt x="2553259" y="2568614"/>
                  <a:pt x="2329119" y="2603511"/>
                  <a:pt x="2125063" y="2551210"/>
                </a:cubicBezTo>
                <a:lnTo>
                  <a:pt x="1817988" y="3326906"/>
                </a:lnTo>
                <a:cubicBezTo>
                  <a:pt x="1870081" y="3360208"/>
                  <a:pt x="1916246" y="3404425"/>
                  <a:pt x="1953645" y="3458341"/>
                </a:cubicBezTo>
                <a:cubicBezTo>
                  <a:pt x="2109913" y="3683625"/>
                  <a:pt x="2053965" y="3992935"/>
                  <a:pt x="1828681" y="4149204"/>
                </a:cubicBezTo>
                <a:cubicBezTo>
                  <a:pt x="1603396" y="4305473"/>
                  <a:pt x="1294087" y="4249524"/>
                  <a:pt x="1137818" y="4024240"/>
                </a:cubicBezTo>
                <a:cubicBezTo>
                  <a:pt x="981549" y="3798955"/>
                  <a:pt x="1037497" y="3489646"/>
                  <a:pt x="1262782" y="3333377"/>
                </a:cubicBezTo>
                <a:cubicBezTo>
                  <a:pt x="1379987" y="3252077"/>
                  <a:pt x="1519935" y="3228218"/>
                  <a:pt x="1648985" y="3256970"/>
                </a:cubicBezTo>
                <a:lnTo>
                  <a:pt x="1953877" y="2486789"/>
                </a:lnTo>
                <a:cubicBezTo>
                  <a:pt x="1844968" y="2434491"/>
                  <a:pt x="1749293" y="2352751"/>
                  <a:pt x="1675670" y="2246612"/>
                </a:cubicBezTo>
                <a:cubicBezTo>
                  <a:pt x="1598426" y="2135253"/>
                  <a:pt x="1554841" y="2010567"/>
                  <a:pt x="1546237" y="1884283"/>
                </a:cubicBezTo>
                <a:lnTo>
                  <a:pt x="786976" y="1839520"/>
                </a:lnTo>
                <a:cubicBezTo>
                  <a:pt x="768746" y="1938904"/>
                  <a:pt x="712658" y="2031315"/>
                  <a:pt x="623075" y="2093455"/>
                </a:cubicBezTo>
                <a:cubicBezTo>
                  <a:pt x="442985" y="2218375"/>
                  <a:pt x="195724" y="2173650"/>
                  <a:pt x="70804" y="1993559"/>
                </a:cubicBezTo>
                <a:cubicBezTo>
                  <a:pt x="-54116" y="1813469"/>
                  <a:pt x="-9392" y="1566208"/>
                  <a:pt x="170699" y="14412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543066127"/>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11811000" cy="1484313"/>
          </a:xfrm>
        </p:spPr>
        <p:txBody>
          <a:bodyPr/>
          <a:lstStyle/>
          <a:p>
            <a:r>
              <a:rPr lang="en-US" sz="3667"/>
              <a:t>Meta Data Object Model</a:t>
            </a:r>
            <a:endParaRPr lang="en-US" sz="3667" dirty="0"/>
          </a:p>
        </p:txBody>
      </p:sp>
      <p:sp>
        <p:nvSpPr>
          <p:cNvPr id="5" name="Rectangle 4"/>
          <p:cNvSpPr/>
          <p:nvPr/>
        </p:nvSpPr>
        <p:spPr>
          <a:xfrm>
            <a:off x="1115904" y="1493520"/>
            <a:ext cx="12700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Kona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Account</a:t>
            </a:r>
          </a:p>
        </p:txBody>
      </p:sp>
      <p:sp>
        <p:nvSpPr>
          <p:cNvPr id="6" name="Rectangle 5"/>
          <p:cNvSpPr/>
          <p:nvPr/>
        </p:nvSpPr>
        <p:spPr>
          <a:xfrm>
            <a:off x="2124189" y="2824882"/>
            <a:ext cx="127000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Database</a:t>
            </a:r>
          </a:p>
        </p:txBody>
      </p:sp>
      <p:sp>
        <p:nvSpPr>
          <p:cNvPr id="7" name="Rectangle 6"/>
          <p:cNvSpPr/>
          <p:nvPr/>
        </p:nvSpPr>
        <p:spPr>
          <a:xfrm>
            <a:off x="1463043" y="3967055"/>
            <a:ext cx="127000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Schema</a:t>
            </a:r>
          </a:p>
        </p:txBody>
      </p:sp>
      <p:sp>
        <p:nvSpPr>
          <p:cNvPr id="12" name="TextBox 11"/>
          <p:cNvSpPr txBox="1"/>
          <p:nvPr/>
        </p:nvSpPr>
        <p:spPr>
          <a:xfrm>
            <a:off x="2031573" y="2222799"/>
            <a:ext cx="1666240" cy="348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[1,n]</a:t>
            </a:r>
          </a:p>
        </p:txBody>
      </p:sp>
      <p:sp>
        <p:nvSpPr>
          <p:cNvPr id="13" name="TextBox 12"/>
          <p:cNvSpPr txBox="1"/>
          <p:nvPr/>
        </p:nvSpPr>
        <p:spPr>
          <a:xfrm>
            <a:off x="2210863" y="3461649"/>
            <a:ext cx="745696" cy="348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[1,n]</a:t>
            </a:r>
          </a:p>
        </p:txBody>
      </p:sp>
      <p:sp>
        <p:nvSpPr>
          <p:cNvPr id="16" name="Rectangle 15"/>
          <p:cNvSpPr/>
          <p:nvPr/>
        </p:nvSpPr>
        <p:spPr>
          <a:xfrm>
            <a:off x="3802378" y="3967054"/>
            <a:ext cx="12700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objects</a:t>
            </a:r>
          </a:p>
        </p:txBody>
      </p:sp>
      <p:sp>
        <p:nvSpPr>
          <p:cNvPr id="19" name="TextBox 18"/>
          <p:cNvSpPr txBox="1"/>
          <p:nvPr/>
        </p:nvSpPr>
        <p:spPr>
          <a:xfrm>
            <a:off x="3012748" y="3918209"/>
            <a:ext cx="995259" cy="348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[0,n]</a:t>
            </a:r>
          </a:p>
        </p:txBody>
      </p:sp>
      <p:sp>
        <p:nvSpPr>
          <p:cNvPr id="23" name="Rectangle 22"/>
          <p:cNvSpPr/>
          <p:nvPr/>
        </p:nvSpPr>
        <p:spPr>
          <a:xfrm>
            <a:off x="3802378" y="1416110"/>
            <a:ext cx="12700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err="1">
                <a:ln>
                  <a:noFill/>
                </a:ln>
                <a:solidFill>
                  <a:srgbClr val="000000"/>
                </a:solidFill>
                <a:effectLst/>
                <a:uLnTx/>
                <a:uFillTx/>
                <a:latin typeface="Segoe UI"/>
                <a:ea typeface="+mn-ea"/>
                <a:cs typeface="+mn-cs"/>
              </a:rPr>
              <a:t>Rowsets</a:t>
            </a: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Rectangle 23"/>
          <p:cNvSpPr/>
          <p:nvPr/>
        </p:nvSpPr>
        <p:spPr>
          <a:xfrm>
            <a:off x="7399018" y="702086"/>
            <a:ext cx="127000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tables</a:t>
            </a:r>
          </a:p>
        </p:txBody>
      </p:sp>
      <p:sp>
        <p:nvSpPr>
          <p:cNvPr id="25" name="Rectangle 24"/>
          <p:cNvSpPr/>
          <p:nvPr/>
        </p:nvSpPr>
        <p:spPr>
          <a:xfrm>
            <a:off x="7399017" y="1378848"/>
            <a:ext cx="127000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views</a:t>
            </a:r>
          </a:p>
        </p:txBody>
      </p:sp>
      <p:sp>
        <p:nvSpPr>
          <p:cNvPr id="26" name="Rectangle 25"/>
          <p:cNvSpPr/>
          <p:nvPr/>
        </p:nvSpPr>
        <p:spPr>
          <a:xfrm>
            <a:off x="7399018" y="2131906"/>
            <a:ext cx="127000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TVFs</a:t>
            </a:r>
          </a:p>
        </p:txBody>
      </p:sp>
      <p:sp>
        <p:nvSpPr>
          <p:cNvPr id="27" name="Rectangle 26"/>
          <p:cNvSpPr/>
          <p:nvPr/>
        </p:nvSpPr>
        <p:spPr>
          <a:xfrm>
            <a:off x="7399018" y="2980693"/>
            <a:ext cx="12700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Scalar </a:t>
            </a:r>
            <a:r>
              <a:rPr kumimoji="0" lang="en-US" sz="1667" b="0" i="0" u="none" strike="noStrike" kern="1200" cap="none" spc="0" normalizeH="0" baseline="0" noProof="0" dirty="0" err="1">
                <a:ln>
                  <a:noFill/>
                </a:ln>
                <a:solidFill>
                  <a:srgbClr val="000000"/>
                </a:solidFill>
                <a:effectLst/>
                <a:uLnTx/>
                <a:uFillTx/>
                <a:latin typeface="Segoe UI"/>
                <a:ea typeface="+mn-ea"/>
                <a:cs typeface="+mn-cs"/>
              </a:rPr>
              <a:t>Fns</a:t>
            </a: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Rectangle 27"/>
          <p:cNvSpPr/>
          <p:nvPr/>
        </p:nvSpPr>
        <p:spPr>
          <a:xfrm>
            <a:off x="8879838" y="2980693"/>
            <a:ext cx="1270000" cy="548640"/>
          </a:xfrm>
          <a:prstGeom prst="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C# </a:t>
            </a:r>
            <a:r>
              <a:rPr kumimoji="0" lang="en-US" sz="1667" b="0" i="0" u="none" strike="noStrike" kern="1200" cap="none" spc="0" normalizeH="0" baseline="0" noProof="0" dirty="0" err="1">
                <a:ln>
                  <a:noFill/>
                </a:ln>
                <a:solidFill>
                  <a:srgbClr val="FFFFFF"/>
                </a:solidFill>
                <a:effectLst/>
                <a:uLnTx/>
                <a:uFillTx/>
                <a:latin typeface="Segoe UI"/>
                <a:ea typeface="+mn-ea"/>
                <a:cs typeface="+mn-cs"/>
              </a:rPr>
              <a:t>Fns</a:t>
            </a:r>
            <a:endParaRPr kumimoji="0" lang="en-US" sz="16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Rectangle 28"/>
          <p:cNvSpPr/>
          <p:nvPr/>
        </p:nvSpPr>
        <p:spPr>
          <a:xfrm>
            <a:off x="7399018" y="4559732"/>
            <a:ext cx="1270000" cy="548640"/>
          </a:xfrm>
          <a:prstGeom prst="rect">
            <a:avLst/>
          </a:prstGeom>
          <a:solidFill>
            <a:schemeClr val="accent5">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User-def. C# Types</a:t>
            </a:r>
          </a:p>
        </p:txBody>
      </p:sp>
      <p:sp>
        <p:nvSpPr>
          <p:cNvPr id="30" name="Rectangle 29"/>
          <p:cNvSpPr/>
          <p:nvPr/>
        </p:nvSpPr>
        <p:spPr>
          <a:xfrm>
            <a:off x="7399018" y="5244051"/>
            <a:ext cx="1270000" cy="548640"/>
          </a:xfrm>
          <a:prstGeom prst="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C# </a:t>
            </a:r>
            <a:r>
              <a:rPr kumimoji="0" lang="en-US" sz="1667" b="0" i="0" u="none" strike="noStrike" kern="1200" cap="none" spc="0" normalizeH="0" baseline="0" noProof="0" dirty="0" err="1">
                <a:ln>
                  <a:noFill/>
                </a:ln>
                <a:solidFill>
                  <a:srgbClr val="FFFFFF"/>
                </a:solidFill>
                <a:effectLst/>
                <a:uLnTx/>
                <a:uFillTx/>
                <a:latin typeface="Segoe UI"/>
                <a:ea typeface="+mn-ea"/>
                <a:cs typeface="+mn-cs"/>
              </a:rPr>
              <a:t>UDAgg</a:t>
            </a:r>
            <a:endParaRPr kumimoji="0" lang="en-US" sz="16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Rectangle 30"/>
          <p:cNvSpPr/>
          <p:nvPr/>
        </p:nvSpPr>
        <p:spPr>
          <a:xfrm>
            <a:off x="4826000" y="2639219"/>
            <a:ext cx="12700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Functions</a:t>
            </a:r>
          </a:p>
        </p:txBody>
      </p:sp>
      <p:sp>
        <p:nvSpPr>
          <p:cNvPr id="32" name="Rectangle 31"/>
          <p:cNvSpPr/>
          <p:nvPr/>
        </p:nvSpPr>
        <p:spPr>
          <a:xfrm>
            <a:off x="2577675" y="4943688"/>
            <a:ext cx="12700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Types</a:t>
            </a:r>
          </a:p>
        </p:txBody>
      </p:sp>
      <p:sp>
        <p:nvSpPr>
          <p:cNvPr id="33" name="Rectangle 32"/>
          <p:cNvSpPr/>
          <p:nvPr/>
        </p:nvSpPr>
        <p:spPr>
          <a:xfrm>
            <a:off x="9725658" y="706702"/>
            <a:ext cx="127000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indices</a:t>
            </a:r>
          </a:p>
        </p:txBody>
      </p:sp>
      <p:sp>
        <p:nvSpPr>
          <p:cNvPr id="34" name="Rectangle 33"/>
          <p:cNvSpPr/>
          <p:nvPr/>
        </p:nvSpPr>
        <p:spPr>
          <a:xfrm>
            <a:off x="9725658" y="1369898"/>
            <a:ext cx="127000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partitions</a:t>
            </a:r>
          </a:p>
        </p:txBody>
      </p:sp>
      <p:cxnSp>
        <p:nvCxnSpPr>
          <p:cNvPr id="36" name="Straight Arrow Connector 35"/>
          <p:cNvCxnSpPr>
            <a:stCxn id="24" idx="3"/>
            <a:endCxn id="33" idx="1"/>
          </p:cNvCxnSpPr>
          <p:nvPr/>
        </p:nvCxnSpPr>
        <p:spPr>
          <a:xfrm>
            <a:off x="8669018" y="976406"/>
            <a:ext cx="1056640" cy="461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4" idx="1"/>
            <a:endCxn id="23" idx="3"/>
          </p:cNvCxnSpPr>
          <p:nvPr/>
        </p:nvCxnSpPr>
        <p:spPr>
          <a:xfrm flipH="1">
            <a:off x="5072378" y="976406"/>
            <a:ext cx="2326640" cy="714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3" idx="3"/>
          </p:cNvCxnSpPr>
          <p:nvPr/>
        </p:nvCxnSpPr>
        <p:spPr>
          <a:xfrm flipH="1">
            <a:off x="5072379" y="1530648"/>
            <a:ext cx="2326641" cy="159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5" idx="3"/>
            <a:endCxn id="33" idx="1"/>
          </p:cNvCxnSpPr>
          <p:nvPr/>
        </p:nvCxnSpPr>
        <p:spPr>
          <a:xfrm flipV="1">
            <a:off x="8669018" y="981023"/>
            <a:ext cx="1056641" cy="6721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2"/>
            <a:endCxn id="34" idx="0"/>
          </p:cNvCxnSpPr>
          <p:nvPr/>
        </p:nvCxnSpPr>
        <p:spPr>
          <a:xfrm>
            <a:off x="10360658" y="1255343"/>
            <a:ext cx="0" cy="11455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16" idx="0"/>
          </p:cNvCxnSpPr>
          <p:nvPr/>
        </p:nvCxnSpPr>
        <p:spPr>
          <a:xfrm>
            <a:off x="4437378" y="1964751"/>
            <a:ext cx="0" cy="2002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 idx="2"/>
            <a:endCxn id="6" idx="0"/>
          </p:cNvCxnSpPr>
          <p:nvPr/>
        </p:nvCxnSpPr>
        <p:spPr>
          <a:xfrm>
            <a:off x="1750904" y="2042160"/>
            <a:ext cx="1008285" cy="782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 idx="2"/>
            <a:endCxn id="7" idx="0"/>
          </p:cNvCxnSpPr>
          <p:nvPr/>
        </p:nvCxnSpPr>
        <p:spPr>
          <a:xfrm flipH="1">
            <a:off x="2098044" y="3373523"/>
            <a:ext cx="661146" cy="593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7" idx="3"/>
            <a:endCxn id="16" idx="1"/>
          </p:cNvCxnSpPr>
          <p:nvPr/>
        </p:nvCxnSpPr>
        <p:spPr>
          <a:xfrm flipV="1">
            <a:off x="2733043" y="4241375"/>
            <a:ext cx="10693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1" idx="2"/>
            <a:endCxn id="16" idx="0"/>
          </p:cNvCxnSpPr>
          <p:nvPr/>
        </p:nvCxnSpPr>
        <p:spPr>
          <a:xfrm flipH="1">
            <a:off x="4437378" y="3187859"/>
            <a:ext cx="1023622" cy="779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5072378" y="1719005"/>
            <a:ext cx="2326640" cy="71579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7" idx="1"/>
            <a:endCxn id="31" idx="3"/>
          </p:cNvCxnSpPr>
          <p:nvPr/>
        </p:nvCxnSpPr>
        <p:spPr>
          <a:xfrm flipH="1" flipV="1">
            <a:off x="6096000" y="2913540"/>
            <a:ext cx="1303018" cy="341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26" idx="1"/>
            <a:endCxn id="31" idx="3"/>
          </p:cNvCxnSpPr>
          <p:nvPr/>
        </p:nvCxnSpPr>
        <p:spPr>
          <a:xfrm flipH="1">
            <a:off x="6096000" y="2406227"/>
            <a:ext cx="1303018" cy="50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9918377" y="3918209"/>
            <a:ext cx="1270000"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C# Assemblies</a:t>
            </a:r>
          </a:p>
        </p:txBody>
      </p:sp>
      <p:cxnSp>
        <p:nvCxnSpPr>
          <p:cNvPr id="80" name="Straight Arrow Connector 79"/>
          <p:cNvCxnSpPr>
            <a:stCxn id="32" idx="0"/>
            <a:endCxn id="6" idx="2"/>
          </p:cNvCxnSpPr>
          <p:nvPr/>
        </p:nvCxnSpPr>
        <p:spPr>
          <a:xfrm flipH="1" flipV="1">
            <a:off x="2759190" y="3373523"/>
            <a:ext cx="453486" cy="157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1"/>
            <a:endCxn id="32" idx="3"/>
          </p:cNvCxnSpPr>
          <p:nvPr/>
        </p:nvCxnSpPr>
        <p:spPr>
          <a:xfrm flipH="1">
            <a:off x="3847675" y="4834053"/>
            <a:ext cx="3551343" cy="383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29" idx="3"/>
            <a:endCxn id="79" idx="1"/>
          </p:cNvCxnSpPr>
          <p:nvPr/>
        </p:nvCxnSpPr>
        <p:spPr>
          <a:xfrm flipV="1">
            <a:off x="8669019" y="4192529"/>
            <a:ext cx="1249359" cy="641523"/>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28" idx="3"/>
            <a:endCxn id="79" idx="0"/>
          </p:cNvCxnSpPr>
          <p:nvPr/>
        </p:nvCxnSpPr>
        <p:spPr>
          <a:xfrm>
            <a:off x="10149839" y="3255014"/>
            <a:ext cx="403539" cy="663196"/>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28" idx="1"/>
            <a:endCxn id="27" idx="3"/>
          </p:cNvCxnSpPr>
          <p:nvPr/>
        </p:nvCxnSpPr>
        <p:spPr>
          <a:xfrm flipH="1">
            <a:off x="8669018" y="3255013"/>
            <a:ext cx="210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7399018" y="5868099"/>
            <a:ext cx="12700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C# UDO</a:t>
            </a:r>
          </a:p>
        </p:txBody>
      </p:sp>
      <p:sp>
        <p:nvSpPr>
          <p:cNvPr id="97" name="Rectangle 96"/>
          <p:cNvSpPr/>
          <p:nvPr/>
        </p:nvSpPr>
        <p:spPr>
          <a:xfrm>
            <a:off x="9725658" y="2132890"/>
            <a:ext cx="1270000" cy="548640"/>
          </a:xfrm>
          <a:prstGeom prst="rect">
            <a:avLst/>
          </a:prstGeom>
          <a:solidFill>
            <a:schemeClr val="accent5">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C# TVFs</a:t>
            </a:r>
          </a:p>
        </p:txBody>
      </p:sp>
      <p:sp>
        <p:nvSpPr>
          <p:cNvPr id="45" name="Rectangle 44"/>
          <p:cNvSpPr/>
          <p:nvPr/>
        </p:nvSpPr>
        <p:spPr>
          <a:xfrm>
            <a:off x="4437378" y="5586309"/>
            <a:ext cx="1270000" cy="548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UDOs</a:t>
            </a:r>
          </a:p>
        </p:txBody>
      </p:sp>
      <p:cxnSp>
        <p:nvCxnSpPr>
          <p:cNvPr id="46" name="Straight Arrow Connector 45"/>
          <p:cNvCxnSpPr>
            <a:stCxn id="45" idx="0"/>
            <a:endCxn id="16" idx="2"/>
          </p:cNvCxnSpPr>
          <p:nvPr/>
        </p:nvCxnSpPr>
        <p:spPr>
          <a:xfrm flipH="1" flipV="1">
            <a:off x="4437378" y="4515694"/>
            <a:ext cx="635000" cy="1070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96" idx="1"/>
            <a:endCxn id="45" idx="3"/>
          </p:cNvCxnSpPr>
          <p:nvPr/>
        </p:nvCxnSpPr>
        <p:spPr>
          <a:xfrm flipH="1" flipV="1">
            <a:off x="5707378" y="5860629"/>
            <a:ext cx="1691640" cy="281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0" idx="1"/>
            <a:endCxn id="45" idx="3"/>
          </p:cNvCxnSpPr>
          <p:nvPr/>
        </p:nvCxnSpPr>
        <p:spPr>
          <a:xfrm flipH="1">
            <a:off x="5707378" y="5518371"/>
            <a:ext cx="1691640" cy="342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21" idx="1"/>
            <a:endCxn id="96" idx="3"/>
          </p:cNvCxnSpPr>
          <p:nvPr/>
        </p:nvCxnSpPr>
        <p:spPr>
          <a:xfrm flipH="1">
            <a:off x="8669019" y="5509932"/>
            <a:ext cx="841373" cy="632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514838" y="5079909"/>
            <a:ext cx="2094867" cy="245922"/>
          </a:xfrm>
          <a:prstGeom prst="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C# Extractors</a:t>
            </a:r>
          </a:p>
        </p:txBody>
      </p:sp>
      <p:cxnSp>
        <p:nvCxnSpPr>
          <p:cNvPr id="77" name="Straight Arrow Connector 76"/>
          <p:cNvCxnSpPr>
            <a:stCxn id="74" idx="1"/>
            <a:endCxn id="96" idx="3"/>
          </p:cNvCxnSpPr>
          <p:nvPr/>
        </p:nvCxnSpPr>
        <p:spPr>
          <a:xfrm flipH="1">
            <a:off x="8669018" y="5202871"/>
            <a:ext cx="845820" cy="939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30" idx="3"/>
            <a:endCxn id="79" idx="1"/>
          </p:cNvCxnSpPr>
          <p:nvPr/>
        </p:nvCxnSpPr>
        <p:spPr>
          <a:xfrm flipV="1">
            <a:off x="8669019" y="4192529"/>
            <a:ext cx="1249359" cy="1325842"/>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27" idx="0"/>
            <a:endCxn id="79" idx="2"/>
          </p:cNvCxnSpPr>
          <p:nvPr/>
        </p:nvCxnSpPr>
        <p:spPr>
          <a:xfrm flipH="1" flipV="1">
            <a:off x="10553378" y="4466850"/>
            <a:ext cx="1" cy="2102421"/>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7" idx="1"/>
            <a:endCxn id="26" idx="3"/>
          </p:cNvCxnSpPr>
          <p:nvPr/>
        </p:nvCxnSpPr>
        <p:spPr>
          <a:xfrm flipH="1" flipV="1">
            <a:off x="8669018" y="2406226"/>
            <a:ext cx="1056640" cy="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97" idx="2"/>
            <a:endCxn id="79" idx="0"/>
          </p:cNvCxnSpPr>
          <p:nvPr/>
        </p:nvCxnSpPr>
        <p:spPr>
          <a:xfrm>
            <a:off x="10360659" y="2681531"/>
            <a:ext cx="192719" cy="1236679"/>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295315" y="4961291"/>
            <a:ext cx="127000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Segoe UI"/>
                <a:ea typeface="+mn-ea"/>
                <a:cs typeface="+mn-cs"/>
              </a:rPr>
              <a:t>Data Source</a:t>
            </a:r>
          </a:p>
        </p:txBody>
      </p:sp>
      <p:cxnSp>
        <p:nvCxnSpPr>
          <p:cNvPr id="102" name="Straight Arrow Connector 101"/>
          <p:cNvCxnSpPr>
            <a:stCxn id="6" idx="2"/>
            <a:endCxn id="79" idx="1"/>
          </p:cNvCxnSpPr>
          <p:nvPr/>
        </p:nvCxnSpPr>
        <p:spPr>
          <a:xfrm>
            <a:off x="2759189" y="3373522"/>
            <a:ext cx="7159188" cy="81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9510391" y="5388054"/>
            <a:ext cx="2090420" cy="243755"/>
          </a:xfrm>
          <a:prstGeom prst="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C# Reducers</a:t>
            </a:r>
          </a:p>
        </p:txBody>
      </p:sp>
      <p:sp>
        <p:nvSpPr>
          <p:cNvPr id="125" name="Rectangle 124"/>
          <p:cNvSpPr/>
          <p:nvPr/>
        </p:nvSpPr>
        <p:spPr>
          <a:xfrm>
            <a:off x="9510391" y="5689550"/>
            <a:ext cx="2090420" cy="232882"/>
          </a:xfrm>
          <a:prstGeom prst="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C# Processors</a:t>
            </a:r>
          </a:p>
        </p:txBody>
      </p:sp>
      <p:sp>
        <p:nvSpPr>
          <p:cNvPr id="126" name="Rectangle 125"/>
          <p:cNvSpPr/>
          <p:nvPr/>
        </p:nvSpPr>
        <p:spPr>
          <a:xfrm>
            <a:off x="9510391" y="6279930"/>
            <a:ext cx="2090420" cy="232882"/>
          </a:xfrm>
          <a:prstGeom prst="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C# Combiners</a:t>
            </a:r>
          </a:p>
        </p:txBody>
      </p:sp>
      <p:sp>
        <p:nvSpPr>
          <p:cNvPr id="127" name="Rectangle 126"/>
          <p:cNvSpPr/>
          <p:nvPr/>
        </p:nvSpPr>
        <p:spPr>
          <a:xfrm>
            <a:off x="9505945" y="6569271"/>
            <a:ext cx="2094867" cy="237364"/>
          </a:xfrm>
          <a:prstGeom prst="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C# </a:t>
            </a:r>
            <a:r>
              <a:rPr kumimoji="0" lang="en-US" sz="1667" b="0" i="0" u="none" strike="noStrike" kern="1200" cap="none" spc="0" normalizeH="0" baseline="0" noProof="0" dirty="0" err="1">
                <a:ln>
                  <a:noFill/>
                </a:ln>
                <a:solidFill>
                  <a:srgbClr val="FFFFFF"/>
                </a:solidFill>
                <a:effectLst/>
                <a:uLnTx/>
                <a:uFillTx/>
                <a:latin typeface="Segoe UI"/>
                <a:ea typeface="+mn-ea"/>
                <a:cs typeface="+mn-cs"/>
              </a:rPr>
              <a:t>Outputters</a:t>
            </a:r>
            <a:endParaRPr kumimoji="0" lang="en-US" sz="16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Rectangle 127"/>
          <p:cNvSpPr/>
          <p:nvPr/>
        </p:nvSpPr>
        <p:spPr>
          <a:xfrm>
            <a:off x="717130" y="6466104"/>
            <a:ext cx="1903724" cy="30006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SQL-IP C# Types</a:t>
            </a:r>
          </a:p>
        </p:txBody>
      </p:sp>
      <p:sp>
        <p:nvSpPr>
          <p:cNvPr id="129" name="Rectangle 128"/>
          <p:cNvSpPr/>
          <p:nvPr/>
        </p:nvSpPr>
        <p:spPr>
          <a:xfrm>
            <a:off x="2749154" y="6466106"/>
            <a:ext cx="1270000" cy="30005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SQL Types</a:t>
            </a:r>
          </a:p>
        </p:txBody>
      </p:sp>
      <p:sp>
        <p:nvSpPr>
          <p:cNvPr id="130" name="Rectangle 129"/>
          <p:cNvSpPr/>
          <p:nvPr/>
        </p:nvSpPr>
        <p:spPr>
          <a:xfrm>
            <a:off x="4105077" y="6462364"/>
            <a:ext cx="1921509" cy="300059"/>
          </a:xfrm>
          <a:prstGeom prst="rect">
            <a:avLst/>
          </a:prstGeom>
          <a:solidFill>
            <a:srgbClr val="92D05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System “U”DOs</a:t>
            </a:r>
          </a:p>
        </p:txBody>
      </p:sp>
      <p:cxnSp>
        <p:nvCxnSpPr>
          <p:cNvPr id="141" name="Straight Arrow Connector 140"/>
          <p:cNvCxnSpPr/>
          <p:nvPr/>
        </p:nvCxnSpPr>
        <p:spPr>
          <a:xfrm flipV="1">
            <a:off x="1678405" y="5492329"/>
            <a:ext cx="1543684" cy="973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29" idx="0"/>
            <a:endCxn id="32" idx="2"/>
          </p:cNvCxnSpPr>
          <p:nvPr/>
        </p:nvCxnSpPr>
        <p:spPr>
          <a:xfrm flipH="1" flipV="1">
            <a:off x="3212676" y="5492328"/>
            <a:ext cx="171479" cy="973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a:stCxn id="130" idx="0"/>
            <a:endCxn id="45" idx="2"/>
          </p:cNvCxnSpPr>
          <p:nvPr/>
        </p:nvCxnSpPr>
        <p:spPr>
          <a:xfrm flipV="1">
            <a:off x="5065832" y="6134950"/>
            <a:ext cx="6547" cy="32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25" idx="1"/>
            <a:endCxn id="96" idx="3"/>
          </p:cNvCxnSpPr>
          <p:nvPr/>
        </p:nvCxnSpPr>
        <p:spPr>
          <a:xfrm flipH="1">
            <a:off x="8669019" y="5805991"/>
            <a:ext cx="841373" cy="336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26" idx="1"/>
            <a:endCxn id="96" idx="3"/>
          </p:cNvCxnSpPr>
          <p:nvPr/>
        </p:nvCxnSpPr>
        <p:spPr>
          <a:xfrm flipH="1" flipV="1">
            <a:off x="8669019" y="6142419"/>
            <a:ext cx="841373" cy="253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a:stCxn id="127" idx="1"/>
            <a:endCxn id="96" idx="3"/>
          </p:cNvCxnSpPr>
          <p:nvPr/>
        </p:nvCxnSpPr>
        <p:spPr>
          <a:xfrm flipH="1" flipV="1">
            <a:off x="8669019" y="6142419"/>
            <a:ext cx="836926" cy="54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a:stCxn id="6" idx="1"/>
            <a:endCxn id="101" idx="0"/>
          </p:cNvCxnSpPr>
          <p:nvPr/>
        </p:nvCxnSpPr>
        <p:spPr>
          <a:xfrm flipH="1">
            <a:off x="930316" y="3099203"/>
            <a:ext cx="1193874" cy="1862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7399018" y="5876"/>
            <a:ext cx="127000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Ext. tables</a:t>
            </a:r>
          </a:p>
        </p:txBody>
      </p:sp>
      <p:cxnSp>
        <p:nvCxnSpPr>
          <p:cNvPr id="88" name="Straight Arrow Connector 87"/>
          <p:cNvCxnSpPr>
            <a:stCxn id="76" idx="2"/>
            <a:endCxn id="24" idx="0"/>
          </p:cNvCxnSpPr>
          <p:nvPr/>
        </p:nvCxnSpPr>
        <p:spPr>
          <a:xfrm>
            <a:off x="8034018" y="554516"/>
            <a:ext cx="0" cy="147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6" idx="1"/>
            <a:endCxn id="101" idx="3"/>
          </p:cNvCxnSpPr>
          <p:nvPr/>
        </p:nvCxnSpPr>
        <p:spPr>
          <a:xfrm flipH="1">
            <a:off x="1565315" y="280197"/>
            <a:ext cx="5833703" cy="495541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11297717" y="53407"/>
            <a:ext cx="800217" cy="381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Abstract objects</a:t>
            </a:r>
          </a:p>
        </p:txBody>
      </p:sp>
      <p:sp>
        <p:nvSpPr>
          <p:cNvPr id="86" name="Rectangle 85"/>
          <p:cNvSpPr/>
          <p:nvPr/>
        </p:nvSpPr>
        <p:spPr>
          <a:xfrm>
            <a:off x="11302696" y="491482"/>
            <a:ext cx="800217" cy="381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FFFFFF"/>
                </a:solidFill>
                <a:effectLst/>
                <a:uLnTx/>
                <a:uFillTx/>
                <a:latin typeface="Segoe UI"/>
                <a:ea typeface="+mn-ea"/>
                <a:cs typeface="+mn-cs"/>
              </a:rPr>
              <a:t>Avail User objects</a:t>
            </a:r>
          </a:p>
        </p:txBody>
      </p:sp>
      <p:sp>
        <p:nvSpPr>
          <p:cNvPr id="89" name="Rectangle 88"/>
          <p:cNvSpPr/>
          <p:nvPr/>
        </p:nvSpPr>
        <p:spPr>
          <a:xfrm>
            <a:off x="11297717" y="936651"/>
            <a:ext cx="800217" cy="38161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000000"/>
                </a:solidFill>
                <a:effectLst/>
                <a:uLnTx/>
                <a:uFillTx/>
                <a:latin typeface="Segoe UI"/>
                <a:ea typeface="+mn-ea"/>
                <a:cs typeface="+mn-cs"/>
              </a:rPr>
              <a:t>Future User objects</a:t>
            </a:r>
          </a:p>
        </p:txBody>
      </p:sp>
      <p:sp>
        <p:nvSpPr>
          <p:cNvPr id="92" name="Rectangle 91"/>
          <p:cNvSpPr/>
          <p:nvPr/>
        </p:nvSpPr>
        <p:spPr>
          <a:xfrm>
            <a:off x="11297717" y="1369898"/>
            <a:ext cx="800217" cy="3816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FFFFFF"/>
                </a:solidFill>
                <a:effectLst/>
                <a:uLnTx/>
                <a:uFillTx/>
                <a:latin typeface="Segoe UI"/>
                <a:ea typeface="+mn-ea"/>
                <a:cs typeface="+mn-cs"/>
              </a:rPr>
              <a:t>Avail Sys objects</a:t>
            </a:r>
          </a:p>
        </p:txBody>
      </p:sp>
      <p:sp>
        <p:nvSpPr>
          <p:cNvPr id="94" name="Rectangle 93"/>
          <p:cNvSpPr/>
          <p:nvPr/>
        </p:nvSpPr>
        <p:spPr>
          <a:xfrm>
            <a:off x="11299562" y="1813738"/>
            <a:ext cx="800217" cy="38161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000000"/>
                </a:solidFill>
                <a:effectLst/>
                <a:uLnTx/>
                <a:uFillTx/>
                <a:latin typeface="Segoe UI"/>
                <a:ea typeface="+mn-ea"/>
                <a:cs typeface="+mn-cs"/>
              </a:rPr>
              <a:t>Future Sys objects</a:t>
            </a:r>
          </a:p>
        </p:txBody>
      </p:sp>
      <p:cxnSp>
        <p:nvCxnSpPr>
          <p:cNvPr id="99" name="Straight Arrow Connector 98"/>
          <p:cNvCxnSpPr/>
          <p:nvPr/>
        </p:nvCxnSpPr>
        <p:spPr>
          <a:xfrm flipH="1">
            <a:off x="11372869" y="2834351"/>
            <a:ext cx="649911" cy="1399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11379167" y="2462362"/>
            <a:ext cx="649911" cy="13998"/>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11372869" y="3180824"/>
            <a:ext cx="649911" cy="13998"/>
          </a:xfrm>
          <a:prstGeom prst="straightConnector1">
            <a:avLst/>
          </a:prstGeom>
          <a:ln>
            <a:prstDash val="lgDashDotDot"/>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1245908" y="2838134"/>
            <a:ext cx="886781" cy="2269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000000"/>
                </a:solidFill>
                <a:effectLst/>
                <a:uLnTx/>
                <a:uFillTx/>
                <a:latin typeface="Segoe UI"/>
                <a:ea typeface="+mn-ea"/>
                <a:cs typeface="+mn-cs"/>
              </a:rPr>
              <a:t>Refers/returns</a:t>
            </a:r>
          </a:p>
        </p:txBody>
      </p:sp>
      <p:sp>
        <p:nvSpPr>
          <p:cNvPr id="104" name="TextBox 103"/>
          <p:cNvSpPr txBox="1"/>
          <p:nvPr/>
        </p:nvSpPr>
        <p:spPr>
          <a:xfrm>
            <a:off x="11274472" y="2484826"/>
            <a:ext cx="825867" cy="22698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000000"/>
                </a:solidFill>
                <a:effectLst/>
                <a:uLnTx/>
                <a:uFillTx/>
                <a:latin typeface="Segoe UI"/>
                <a:ea typeface="+mn-ea"/>
                <a:cs typeface="+mn-cs"/>
              </a:rPr>
              <a:t>Contains/is a</a:t>
            </a:r>
          </a:p>
        </p:txBody>
      </p:sp>
      <p:sp>
        <p:nvSpPr>
          <p:cNvPr id="105" name="TextBox 104"/>
          <p:cNvSpPr txBox="1"/>
          <p:nvPr/>
        </p:nvSpPr>
        <p:spPr>
          <a:xfrm>
            <a:off x="11241609" y="3215189"/>
            <a:ext cx="896399" cy="36163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000000"/>
                </a:solidFill>
                <a:effectLst/>
                <a:uLnTx/>
                <a:uFillTx/>
                <a:latin typeface="Segoe UI"/>
                <a:ea typeface="+mn-ea"/>
                <a:cs typeface="+mn-cs"/>
              </a:rPr>
              <a:t>Implemented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000000"/>
                </a:solidFill>
                <a:effectLst/>
                <a:uLnTx/>
                <a:uFillTx/>
                <a:latin typeface="Segoe UI"/>
                <a:ea typeface="+mn-ea"/>
                <a:cs typeface="+mn-cs"/>
              </a:rPr>
              <a:t>and named by</a:t>
            </a:r>
          </a:p>
        </p:txBody>
      </p:sp>
      <p:sp>
        <p:nvSpPr>
          <p:cNvPr id="106" name="TextBox 105"/>
          <p:cNvSpPr txBox="1"/>
          <p:nvPr/>
        </p:nvSpPr>
        <p:spPr>
          <a:xfrm>
            <a:off x="6149231" y="3534974"/>
            <a:ext cx="745696" cy="348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[0,n]</a:t>
            </a:r>
          </a:p>
        </p:txBody>
      </p:sp>
      <p:sp>
        <p:nvSpPr>
          <p:cNvPr id="107" name="TextBox 106"/>
          <p:cNvSpPr txBox="1"/>
          <p:nvPr/>
        </p:nvSpPr>
        <p:spPr>
          <a:xfrm>
            <a:off x="744073" y="3824342"/>
            <a:ext cx="745696" cy="348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[0,n]</a:t>
            </a:r>
          </a:p>
        </p:txBody>
      </p:sp>
      <p:sp>
        <p:nvSpPr>
          <p:cNvPr id="108" name="Rectangle 107"/>
          <p:cNvSpPr/>
          <p:nvPr/>
        </p:nvSpPr>
        <p:spPr>
          <a:xfrm>
            <a:off x="5811518" y="4103872"/>
            <a:ext cx="127000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Procedures</a:t>
            </a:r>
          </a:p>
        </p:txBody>
      </p:sp>
      <p:sp>
        <p:nvSpPr>
          <p:cNvPr id="109" name="Rectangle 108"/>
          <p:cNvSpPr/>
          <p:nvPr/>
        </p:nvSpPr>
        <p:spPr>
          <a:xfrm>
            <a:off x="128869" y="2868168"/>
            <a:ext cx="127000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Credentials</a:t>
            </a:r>
          </a:p>
        </p:txBody>
      </p:sp>
      <p:cxnSp>
        <p:nvCxnSpPr>
          <p:cNvPr id="110" name="Straight Arrow Connector 109"/>
          <p:cNvCxnSpPr>
            <a:stCxn id="6" idx="1"/>
            <a:endCxn id="109" idx="3"/>
          </p:cNvCxnSpPr>
          <p:nvPr/>
        </p:nvCxnSpPr>
        <p:spPr>
          <a:xfrm flipH="1">
            <a:off x="1398869" y="3099203"/>
            <a:ext cx="725320" cy="43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483358" y="2770296"/>
            <a:ext cx="745696" cy="3488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Segoe UI"/>
                <a:ea typeface="+mn-ea"/>
                <a:cs typeface="+mn-cs"/>
              </a:rPr>
              <a:t>[0,n]</a:t>
            </a:r>
          </a:p>
        </p:txBody>
      </p:sp>
      <p:cxnSp>
        <p:nvCxnSpPr>
          <p:cNvPr id="112" name="Straight Arrow Connector 111"/>
          <p:cNvCxnSpPr>
            <a:stCxn id="101" idx="0"/>
            <a:endCxn id="109" idx="2"/>
          </p:cNvCxnSpPr>
          <p:nvPr/>
        </p:nvCxnSpPr>
        <p:spPr>
          <a:xfrm flipH="1" flipV="1">
            <a:off x="763870" y="3416809"/>
            <a:ext cx="166446" cy="15444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08" idx="1"/>
            <a:endCxn id="16" idx="3"/>
          </p:cNvCxnSpPr>
          <p:nvPr/>
        </p:nvCxnSpPr>
        <p:spPr>
          <a:xfrm flipH="1" flipV="1">
            <a:off x="5072378" y="4241374"/>
            <a:ext cx="739140" cy="13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11297717" y="3700515"/>
            <a:ext cx="800217" cy="381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MD Name</a:t>
            </a:r>
          </a:p>
        </p:txBody>
      </p:sp>
      <p:sp>
        <p:nvSpPr>
          <p:cNvPr id="115" name="Rectangle 114"/>
          <p:cNvSpPr/>
          <p:nvPr/>
        </p:nvSpPr>
        <p:spPr>
          <a:xfrm>
            <a:off x="11297717" y="4187383"/>
            <a:ext cx="800217" cy="381617"/>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C# Name</a:t>
            </a:r>
          </a:p>
        </p:txBody>
      </p:sp>
      <p:sp>
        <p:nvSpPr>
          <p:cNvPr id="116" name="Rectangle 115"/>
          <p:cNvSpPr/>
          <p:nvPr/>
        </p:nvSpPr>
        <p:spPr>
          <a:xfrm>
            <a:off x="9505944" y="5984105"/>
            <a:ext cx="2090420" cy="232882"/>
          </a:xfrm>
          <a:prstGeom prst="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a:ln>
                  <a:noFill/>
                </a:ln>
                <a:solidFill>
                  <a:srgbClr val="FFFFFF"/>
                </a:solidFill>
                <a:effectLst/>
                <a:uLnTx/>
                <a:uFillTx/>
                <a:latin typeface="Segoe UI"/>
                <a:ea typeface="+mn-ea"/>
                <a:cs typeface="+mn-cs"/>
              </a:rPr>
              <a:t>C# Applier</a:t>
            </a:r>
          </a:p>
        </p:txBody>
      </p:sp>
      <p:cxnSp>
        <p:nvCxnSpPr>
          <p:cNvPr id="117" name="Straight Arrow Connector 116"/>
          <p:cNvCxnSpPr>
            <a:stCxn id="116" idx="1"/>
            <a:endCxn id="96" idx="3"/>
          </p:cNvCxnSpPr>
          <p:nvPr/>
        </p:nvCxnSpPr>
        <p:spPr>
          <a:xfrm flipH="1">
            <a:off x="8669019" y="6100547"/>
            <a:ext cx="836926" cy="4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1"/>
          </p:nvPr>
        </p:nvSpPr>
        <p:spPr/>
        <p:txBody>
          <a:bodyPr/>
          <a:lstStyle/>
          <a:p>
            <a:pPr marL="0" marR="0" lvl="0" indent="0" algn="r" defTabSz="913505" rtl="0" eaLnBrk="1" fontAlgn="base" latinLnBrk="0" hangingPunct="1">
              <a:lnSpc>
                <a:spcPct val="100000"/>
              </a:lnSpc>
              <a:spcBef>
                <a:spcPct val="0"/>
              </a:spcBef>
              <a:spcAft>
                <a:spcPct val="0"/>
              </a:spcAft>
              <a:buClrTx/>
              <a:buSzTx/>
              <a:buFontTx/>
              <a:buNone/>
              <a:tabLst/>
              <a:defRPr/>
            </a:pPr>
            <a:fld id="{F8A0AC42-AA1D-4944-8D96-660DE70C7E1B}" type="slidenum">
              <a:rPr kumimoji="0" lang="en-US" sz="882"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92</a:t>
            </a:fld>
            <a:endParaRPr kumimoji="0" lang="en-US" sz="882"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6220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up)">
                                      <p:cBhvr>
                                        <p:cTn id="11" dur="500"/>
                                        <p:tgtEl>
                                          <p:spTgt spid="5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up)">
                                      <p:cBhvr>
                                        <p:cTn id="23" dur="500"/>
                                        <p:tgtEl>
                                          <p:spTgt spid="5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up)">
                                      <p:cBhvr>
                                        <p:cTn id="26" dur="500"/>
                                        <p:tgtEl>
                                          <p:spTgt spid="13"/>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500"/>
                                        <p:tgtEl>
                                          <p:spTgt spid="19"/>
                                        </p:tgtEl>
                                      </p:cBhvr>
                                    </p:animEffec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up)">
                                      <p:cBhvr>
                                        <p:cTn id="46" dur="500"/>
                                        <p:tgtEl>
                                          <p:spTgt spid="23"/>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childTnLst>
                          </p:cTn>
                        </p:par>
                        <p:par>
                          <p:cTn id="56" fill="hold">
                            <p:stCondLst>
                              <p:cond delay="500"/>
                            </p:stCondLst>
                            <p:childTnLst>
                              <p:par>
                                <p:cTn id="57" presetID="22" presetClass="entr" presetSubtype="2" fill="hold"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right)">
                                      <p:cBhvr>
                                        <p:cTn id="59" dur="500"/>
                                        <p:tgtEl>
                                          <p:spTgt spid="38"/>
                                        </p:tgtEl>
                                      </p:cBhvr>
                                    </p:animEffect>
                                  </p:childTnLst>
                                </p:cTn>
                              </p:par>
                            </p:childTnLst>
                          </p:cTn>
                        </p:par>
                        <p:par>
                          <p:cTn id="60" fill="hold">
                            <p:stCondLst>
                              <p:cond delay="1000"/>
                            </p:stCondLst>
                            <p:childTnLst>
                              <p:par>
                                <p:cTn id="61" presetID="22" presetClass="entr" presetSubtype="8"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par>
                          <p:cTn id="68" fill="hold">
                            <p:stCondLst>
                              <p:cond delay="2000"/>
                            </p:stCondLst>
                            <p:childTnLst>
                              <p:par>
                                <p:cTn id="69" presetID="22" presetClass="entr" presetSubtype="1" fill="hold"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up)">
                                      <p:cBhvr>
                                        <p:cTn id="71" dur="500"/>
                                        <p:tgtEl>
                                          <p:spTgt spid="47"/>
                                        </p:tgtEl>
                                      </p:cBhvr>
                                    </p:animEffect>
                                  </p:childTnLst>
                                </p:cTn>
                              </p:par>
                            </p:childTnLst>
                          </p:cTn>
                        </p:par>
                        <p:par>
                          <p:cTn id="72" fill="hold">
                            <p:stCondLst>
                              <p:cond delay="2500"/>
                            </p:stCondLst>
                            <p:childTnLst>
                              <p:par>
                                <p:cTn id="73" presetID="22" presetClass="entr" presetSubtype="1"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up)">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up)">
                                      <p:cBhvr>
                                        <p:cTn id="80" dur="500"/>
                                        <p:tgtEl>
                                          <p:spTgt spid="25"/>
                                        </p:tgtEl>
                                      </p:cBhvr>
                                    </p:animEffect>
                                  </p:childTnLst>
                                </p:cTn>
                              </p:par>
                            </p:childTnLst>
                          </p:cTn>
                        </p:par>
                        <p:par>
                          <p:cTn id="81" fill="hold">
                            <p:stCondLst>
                              <p:cond delay="500"/>
                            </p:stCondLst>
                            <p:childTnLst>
                              <p:par>
                                <p:cTn id="82" presetID="22" presetClass="entr" presetSubtype="2" fill="hold"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wipe(right)">
                                      <p:cBhvr>
                                        <p:cTn id="84" dur="500"/>
                                        <p:tgtEl>
                                          <p:spTgt spid="41"/>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left)">
                                      <p:cBhvr>
                                        <p:cTn id="88" dur="500"/>
                                        <p:tgtEl>
                                          <p:spTgt spid="4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up)">
                                      <p:cBhvr>
                                        <p:cTn id="93" dur="500"/>
                                        <p:tgtEl>
                                          <p:spTgt spid="31"/>
                                        </p:tgtEl>
                                      </p:cBhvr>
                                    </p:animEffect>
                                  </p:childTnLst>
                                </p:cTn>
                              </p:par>
                              <p:par>
                                <p:cTn id="94" presetID="22" presetClass="entr" presetSubtype="1" fill="hold" nodeType="with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wipe(up)">
                                      <p:cBhvr>
                                        <p:cTn id="96" dur="500"/>
                                        <p:tgtEl>
                                          <p:spTgt spid="6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wipe(up)">
                                      <p:cBhvr>
                                        <p:cTn id="101" dur="500"/>
                                        <p:tgtEl>
                                          <p:spTgt spid="26"/>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wipe(up)">
                                      <p:cBhvr>
                                        <p:cTn id="104" dur="500"/>
                                        <p:tgtEl>
                                          <p:spTgt spid="27"/>
                                        </p:tgtEl>
                                      </p:cBhvr>
                                    </p:animEffect>
                                  </p:childTnLst>
                                </p:cTn>
                              </p:par>
                            </p:childTnLst>
                          </p:cTn>
                        </p:par>
                        <p:par>
                          <p:cTn id="105" fill="hold">
                            <p:stCondLst>
                              <p:cond delay="500"/>
                            </p:stCondLst>
                            <p:childTnLst>
                              <p:par>
                                <p:cTn id="106" presetID="22" presetClass="entr" presetSubtype="2" fill="hold" nodeType="after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wipe(right)">
                                      <p:cBhvr>
                                        <p:cTn id="108" dur="500"/>
                                        <p:tgtEl>
                                          <p:spTgt spid="73"/>
                                        </p:tgtEl>
                                      </p:cBhvr>
                                    </p:animEffect>
                                  </p:childTnLst>
                                </p:cTn>
                              </p:par>
                              <p:par>
                                <p:cTn id="109" presetID="22" presetClass="entr" presetSubtype="2" fill="hold" nodeType="with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wipe(right)">
                                      <p:cBhvr>
                                        <p:cTn id="111" dur="500"/>
                                        <p:tgtEl>
                                          <p:spTgt spid="70"/>
                                        </p:tgtEl>
                                      </p:cBhvr>
                                    </p:animEffect>
                                  </p:childTnLst>
                                </p:cTn>
                              </p:par>
                            </p:childTnLst>
                          </p:cTn>
                        </p:par>
                        <p:par>
                          <p:cTn id="112" fill="hold">
                            <p:stCondLst>
                              <p:cond delay="1000"/>
                            </p:stCondLst>
                            <p:childTnLst>
                              <p:par>
                                <p:cTn id="113" presetID="22" presetClass="entr" presetSubtype="2" fill="hold" nodeType="after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wipe(right)">
                                      <p:cBhvr>
                                        <p:cTn id="115" dur="500"/>
                                        <p:tgtEl>
                                          <p:spTgt spid="67"/>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wipe(up)">
                                      <p:cBhvr>
                                        <p:cTn id="120" dur="500"/>
                                        <p:tgtEl>
                                          <p:spTgt spid="28"/>
                                        </p:tgtEl>
                                      </p:cBhvr>
                                    </p:animEffect>
                                  </p:childTnLst>
                                </p:cTn>
                              </p:par>
                              <p:par>
                                <p:cTn id="121" presetID="22" presetClass="entr" presetSubtype="1" fill="hold" grpId="0" nodeType="withEffect">
                                  <p:stCondLst>
                                    <p:cond delay="0"/>
                                  </p:stCondLst>
                                  <p:childTnLst>
                                    <p:set>
                                      <p:cBhvr>
                                        <p:cTn id="122" dur="1" fill="hold">
                                          <p:stCondLst>
                                            <p:cond delay="0"/>
                                          </p:stCondLst>
                                        </p:cTn>
                                        <p:tgtEl>
                                          <p:spTgt spid="97"/>
                                        </p:tgtEl>
                                        <p:attrNameLst>
                                          <p:attrName>style.visibility</p:attrName>
                                        </p:attrNameLst>
                                      </p:cBhvr>
                                      <p:to>
                                        <p:strVal val="visible"/>
                                      </p:to>
                                    </p:set>
                                    <p:animEffect transition="in" filter="wipe(up)">
                                      <p:cBhvr>
                                        <p:cTn id="123" dur="500"/>
                                        <p:tgtEl>
                                          <p:spTgt spid="97"/>
                                        </p:tgtEl>
                                      </p:cBhvr>
                                    </p:animEffect>
                                  </p:childTnLst>
                                </p:cTn>
                              </p:par>
                            </p:childTnLst>
                          </p:cTn>
                        </p:par>
                        <p:par>
                          <p:cTn id="124" fill="hold">
                            <p:stCondLst>
                              <p:cond delay="500"/>
                            </p:stCondLst>
                            <p:childTnLst>
                              <p:par>
                                <p:cTn id="125" presetID="22" presetClass="entr" presetSubtype="2" fill="hold" nodeType="afterEffect">
                                  <p:stCondLst>
                                    <p:cond delay="0"/>
                                  </p:stCondLst>
                                  <p:childTnLst>
                                    <p:set>
                                      <p:cBhvr>
                                        <p:cTn id="126" dur="1" fill="hold">
                                          <p:stCondLst>
                                            <p:cond delay="0"/>
                                          </p:stCondLst>
                                        </p:cTn>
                                        <p:tgtEl>
                                          <p:spTgt spid="93"/>
                                        </p:tgtEl>
                                        <p:attrNameLst>
                                          <p:attrName>style.visibility</p:attrName>
                                        </p:attrNameLst>
                                      </p:cBhvr>
                                      <p:to>
                                        <p:strVal val="visible"/>
                                      </p:to>
                                    </p:set>
                                    <p:animEffect transition="in" filter="wipe(right)">
                                      <p:cBhvr>
                                        <p:cTn id="127" dur="500"/>
                                        <p:tgtEl>
                                          <p:spTgt spid="93"/>
                                        </p:tgtEl>
                                      </p:cBhvr>
                                    </p:animEffect>
                                  </p:childTnLst>
                                </p:cTn>
                              </p:par>
                              <p:par>
                                <p:cTn id="128" presetID="22" presetClass="entr" presetSubtype="2" fill="hold" nodeType="withEffect">
                                  <p:stCondLst>
                                    <p:cond delay="0"/>
                                  </p:stCondLst>
                                  <p:childTnLst>
                                    <p:set>
                                      <p:cBhvr>
                                        <p:cTn id="129" dur="1" fill="hold">
                                          <p:stCondLst>
                                            <p:cond delay="0"/>
                                          </p:stCondLst>
                                        </p:cTn>
                                        <p:tgtEl>
                                          <p:spTgt spid="95"/>
                                        </p:tgtEl>
                                        <p:attrNameLst>
                                          <p:attrName>style.visibility</p:attrName>
                                        </p:attrNameLst>
                                      </p:cBhvr>
                                      <p:to>
                                        <p:strVal val="visible"/>
                                      </p:to>
                                    </p:set>
                                    <p:animEffect transition="in" filter="wipe(right)">
                                      <p:cBhvr>
                                        <p:cTn id="130" dur="600"/>
                                        <p:tgtEl>
                                          <p:spTgt spid="9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nodeType="clickEffect">
                                  <p:stCondLst>
                                    <p:cond delay="0"/>
                                  </p:stCondLst>
                                  <p:childTnLst>
                                    <p:set>
                                      <p:cBhvr>
                                        <p:cTn id="134" dur="1" fill="hold">
                                          <p:stCondLst>
                                            <p:cond delay="0"/>
                                          </p:stCondLst>
                                        </p:cTn>
                                        <p:tgtEl>
                                          <p:spTgt spid="90"/>
                                        </p:tgtEl>
                                        <p:attrNameLst>
                                          <p:attrName>style.visibility</p:attrName>
                                        </p:attrNameLst>
                                      </p:cBhvr>
                                      <p:to>
                                        <p:strVal val="visible"/>
                                      </p:to>
                                    </p:set>
                                    <p:animEffect transition="in" filter="wipe(up)">
                                      <p:cBhvr>
                                        <p:cTn id="135" dur="500"/>
                                        <p:tgtEl>
                                          <p:spTgt spid="90"/>
                                        </p:tgtEl>
                                      </p:cBhvr>
                                    </p:animEffect>
                                  </p:childTnLst>
                                </p:cTn>
                              </p:par>
                              <p:par>
                                <p:cTn id="136" presetID="22" presetClass="entr" presetSubtype="1" fill="hold" nodeType="withEffect">
                                  <p:stCondLst>
                                    <p:cond delay="0"/>
                                  </p:stCondLst>
                                  <p:childTnLst>
                                    <p:set>
                                      <p:cBhvr>
                                        <p:cTn id="137" dur="1" fill="hold">
                                          <p:stCondLst>
                                            <p:cond delay="0"/>
                                          </p:stCondLst>
                                        </p:cTn>
                                        <p:tgtEl>
                                          <p:spTgt spid="98"/>
                                        </p:tgtEl>
                                        <p:attrNameLst>
                                          <p:attrName>style.visibility</p:attrName>
                                        </p:attrNameLst>
                                      </p:cBhvr>
                                      <p:to>
                                        <p:strVal val="visible"/>
                                      </p:to>
                                    </p:set>
                                    <p:animEffect transition="in" filter="wipe(up)">
                                      <p:cBhvr>
                                        <p:cTn id="138" dur="500"/>
                                        <p:tgtEl>
                                          <p:spTgt spid="98"/>
                                        </p:tgtEl>
                                      </p:cBhvr>
                                    </p:animEffect>
                                  </p:childTnLst>
                                </p:cTn>
                              </p:par>
                            </p:childTnLst>
                          </p:cTn>
                        </p:par>
                        <p:par>
                          <p:cTn id="139" fill="hold">
                            <p:stCondLst>
                              <p:cond delay="500"/>
                            </p:stCondLst>
                            <p:childTnLst>
                              <p:par>
                                <p:cTn id="140" presetID="22" presetClass="entr" presetSubtype="1" fill="hold" grpId="0" nodeType="afterEffect">
                                  <p:stCondLst>
                                    <p:cond delay="0"/>
                                  </p:stCondLst>
                                  <p:childTnLst>
                                    <p:set>
                                      <p:cBhvr>
                                        <p:cTn id="141" dur="1" fill="hold">
                                          <p:stCondLst>
                                            <p:cond delay="0"/>
                                          </p:stCondLst>
                                        </p:cTn>
                                        <p:tgtEl>
                                          <p:spTgt spid="79"/>
                                        </p:tgtEl>
                                        <p:attrNameLst>
                                          <p:attrName>style.visibility</p:attrName>
                                        </p:attrNameLst>
                                      </p:cBhvr>
                                      <p:to>
                                        <p:strVal val="visible"/>
                                      </p:to>
                                    </p:set>
                                    <p:animEffect transition="in" filter="wipe(up)">
                                      <p:cBhvr>
                                        <p:cTn id="142" dur="500"/>
                                        <p:tgtEl>
                                          <p:spTgt spid="7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102"/>
                                        </p:tgtEl>
                                        <p:attrNameLst>
                                          <p:attrName>style.visibility</p:attrName>
                                        </p:attrNameLst>
                                      </p:cBhvr>
                                      <p:to>
                                        <p:strVal val="visible"/>
                                      </p:to>
                                    </p:set>
                                    <p:animEffect transition="in" filter="wipe(left)">
                                      <p:cBhvr>
                                        <p:cTn id="147" dur="500"/>
                                        <p:tgtEl>
                                          <p:spTgt spid="102"/>
                                        </p:tgtEl>
                                      </p:cBhvr>
                                    </p:animEffect>
                                  </p:childTnLst>
                                </p:cTn>
                              </p:par>
                              <p:par>
                                <p:cTn id="148" presetID="22" presetClass="entr" presetSubtype="1" fill="hold" grpId="0" nodeType="withEffect">
                                  <p:stCondLst>
                                    <p:cond delay="0"/>
                                  </p:stCondLst>
                                  <p:childTnLst>
                                    <p:set>
                                      <p:cBhvr>
                                        <p:cTn id="149" dur="1" fill="hold">
                                          <p:stCondLst>
                                            <p:cond delay="0"/>
                                          </p:stCondLst>
                                        </p:cTn>
                                        <p:tgtEl>
                                          <p:spTgt spid="106"/>
                                        </p:tgtEl>
                                        <p:attrNameLst>
                                          <p:attrName>style.visibility</p:attrName>
                                        </p:attrNameLst>
                                      </p:cBhvr>
                                      <p:to>
                                        <p:strVal val="visible"/>
                                      </p:to>
                                    </p:set>
                                    <p:animEffect transition="in" filter="wipe(up)">
                                      <p:cBhvr>
                                        <p:cTn id="150" dur="500"/>
                                        <p:tgtEl>
                                          <p:spTgt spid="106"/>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1" fill="hold" grpId="0" nodeType="clickEffect">
                                  <p:stCondLst>
                                    <p:cond delay="0"/>
                                  </p:stCondLst>
                                  <p:childTnLst>
                                    <p:set>
                                      <p:cBhvr>
                                        <p:cTn id="154" dur="1" fill="hold">
                                          <p:stCondLst>
                                            <p:cond delay="0"/>
                                          </p:stCondLst>
                                        </p:cTn>
                                        <p:tgtEl>
                                          <p:spTgt spid="32"/>
                                        </p:tgtEl>
                                        <p:attrNameLst>
                                          <p:attrName>style.visibility</p:attrName>
                                        </p:attrNameLst>
                                      </p:cBhvr>
                                      <p:to>
                                        <p:strVal val="visible"/>
                                      </p:to>
                                    </p:set>
                                    <p:animEffect transition="in" filter="wipe(up)">
                                      <p:cBhvr>
                                        <p:cTn id="155" dur="500"/>
                                        <p:tgtEl>
                                          <p:spTgt spid="32"/>
                                        </p:tgtEl>
                                      </p:cBhvr>
                                    </p:animEffect>
                                  </p:childTnLst>
                                </p:cTn>
                              </p:par>
                            </p:childTnLst>
                          </p:cTn>
                        </p:par>
                        <p:par>
                          <p:cTn id="156" fill="hold">
                            <p:stCondLst>
                              <p:cond delay="500"/>
                            </p:stCondLst>
                            <p:childTnLst>
                              <p:par>
                                <p:cTn id="157" presetID="22" presetClass="entr" presetSubtype="4" fill="hold" nodeType="afterEffect">
                                  <p:stCondLst>
                                    <p:cond delay="0"/>
                                  </p:stCondLst>
                                  <p:childTnLst>
                                    <p:set>
                                      <p:cBhvr>
                                        <p:cTn id="158" dur="1" fill="hold">
                                          <p:stCondLst>
                                            <p:cond delay="0"/>
                                          </p:stCondLst>
                                        </p:cTn>
                                        <p:tgtEl>
                                          <p:spTgt spid="80"/>
                                        </p:tgtEl>
                                        <p:attrNameLst>
                                          <p:attrName>style.visibility</p:attrName>
                                        </p:attrNameLst>
                                      </p:cBhvr>
                                      <p:to>
                                        <p:strVal val="visible"/>
                                      </p:to>
                                    </p:set>
                                    <p:animEffect transition="in" filter="wipe(down)">
                                      <p:cBhvr>
                                        <p:cTn id="159" dur="500"/>
                                        <p:tgtEl>
                                          <p:spTgt spid="80"/>
                                        </p:tgtEl>
                                      </p:cBhvr>
                                    </p:animEffect>
                                  </p:childTnLst>
                                </p:cTn>
                              </p:par>
                            </p:childTnLst>
                          </p:cTn>
                        </p:par>
                        <p:par>
                          <p:cTn id="160" fill="hold">
                            <p:stCondLst>
                              <p:cond delay="1000"/>
                            </p:stCondLst>
                            <p:childTnLst>
                              <p:par>
                                <p:cTn id="161" presetID="22" presetClass="entr" presetSubtype="1" fill="hold" grpId="0" nodeType="afterEffect">
                                  <p:stCondLst>
                                    <p:cond delay="0"/>
                                  </p:stCondLst>
                                  <p:childTnLst>
                                    <p:set>
                                      <p:cBhvr>
                                        <p:cTn id="162" dur="1" fill="hold">
                                          <p:stCondLst>
                                            <p:cond delay="0"/>
                                          </p:stCondLst>
                                        </p:cTn>
                                        <p:tgtEl>
                                          <p:spTgt spid="129"/>
                                        </p:tgtEl>
                                        <p:attrNameLst>
                                          <p:attrName>style.visibility</p:attrName>
                                        </p:attrNameLst>
                                      </p:cBhvr>
                                      <p:to>
                                        <p:strVal val="visible"/>
                                      </p:to>
                                    </p:set>
                                    <p:animEffect transition="in" filter="wipe(up)">
                                      <p:cBhvr>
                                        <p:cTn id="163" dur="500"/>
                                        <p:tgtEl>
                                          <p:spTgt spid="129"/>
                                        </p:tgtEl>
                                      </p:cBhvr>
                                    </p:animEffect>
                                  </p:childTnLst>
                                </p:cTn>
                              </p:par>
                              <p:par>
                                <p:cTn id="164" presetID="22" presetClass="entr" presetSubtype="1" fill="hold" grpId="0" nodeType="withEffect">
                                  <p:stCondLst>
                                    <p:cond delay="0"/>
                                  </p:stCondLst>
                                  <p:childTnLst>
                                    <p:set>
                                      <p:cBhvr>
                                        <p:cTn id="165" dur="1" fill="hold">
                                          <p:stCondLst>
                                            <p:cond delay="0"/>
                                          </p:stCondLst>
                                        </p:cTn>
                                        <p:tgtEl>
                                          <p:spTgt spid="128"/>
                                        </p:tgtEl>
                                        <p:attrNameLst>
                                          <p:attrName>style.visibility</p:attrName>
                                        </p:attrNameLst>
                                      </p:cBhvr>
                                      <p:to>
                                        <p:strVal val="visible"/>
                                      </p:to>
                                    </p:set>
                                    <p:animEffect transition="in" filter="wipe(up)">
                                      <p:cBhvr>
                                        <p:cTn id="166" dur="500"/>
                                        <p:tgtEl>
                                          <p:spTgt spid="128"/>
                                        </p:tgtEl>
                                      </p:cBhvr>
                                    </p:animEffect>
                                  </p:childTnLst>
                                </p:cTn>
                              </p:par>
                            </p:childTnLst>
                          </p:cTn>
                        </p:par>
                        <p:par>
                          <p:cTn id="167" fill="hold">
                            <p:stCondLst>
                              <p:cond delay="1500"/>
                            </p:stCondLst>
                            <p:childTnLst>
                              <p:par>
                                <p:cTn id="168" presetID="22" presetClass="entr" presetSubtype="4" fill="hold" nodeType="afterEffect">
                                  <p:stCondLst>
                                    <p:cond delay="0"/>
                                  </p:stCondLst>
                                  <p:childTnLst>
                                    <p:set>
                                      <p:cBhvr>
                                        <p:cTn id="169" dur="1" fill="hold">
                                          <p:stCondLst>
                                            <p:cond delay="0"/>
                                          </p:stCondLst>
                                        </p:cTn>
                                        <p:tgtEl>
                                          <p:spTgt spid="141"/>
                                        </p:tgtEl>
                                        <p:attrNameLst>
                                          <p:attrName>style.visibility</p:attrName>
                                        </p:attrNameLst>
                                      </p:cBhvr>
                                      <p:to>
                                        <p:strVal val="visible"/>
                                      </p:to>
                                    </p:set>
                                    <p:animEffect transition="in" filter="wipe(down)">
                                      <p:cBhvr>
                                        <p:cTn id="170" dur="500"/>
                                        <p:tgtEl>
                                          <p:spTgt spid="141"/>
                                        </p:tgtEl>
                                      </p:cBhvr>
                                    </p:animEffect>
                                  </p:childTnLst>
                                </p:cTn>
                              </p:par>
                              <p:par>
                                <p:cTn id="171" presetID="22" presetClass="entr" presetSubtype="4" fill="hold" nodeType="withEffect">
                                  <p:stCondLst>
                                    <p:cond delay="0"/>
                                  </p:stCondLst>
                                  <p:childTnLst>
                                    <p:set>
                                      <p:cBhvr>
                                        <p:cTn id="172" dur="1" fill="hold">
                                          <p:stCondLst>
                                            <p:cond delay="0"/>
                                          </p:stCondLst>
                                        </p:cTn>
                                        <p:tgtEl>
                                          <p:spTgt spid="144"/>
                                        </p:tgtEl>
                                        <p:attrNameLst>
                                          <p:attrName>style.visibility</p:attrName>
                                        </p:attrNameLst>
                                      </p:cBhvr>
                                      <p:to>
                                        <p:strVal val="visible"/>
                                      </p:to>
                                    </p:set>
                                    <p:animEffect transition="in" filter="wipe(down)">
                                      <p:cBhvr>
                                        <p:cTn id="173" dur="500"/>
                                        <p:tgtEl>
                                          <p:spTgt spid="144"/>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1" fill="hold" grpId="0" nodeType="clickEffect">
                                  <p:stCondLst>
                                    <p:cond delay="0"/>
                                  </p:stCondLst>
                                  <p:childTnLst>
                                    <p:set>
                                      <p:cBhvr>
                                        <p:cTn id="177" dur="1" fill="hold">
                                          <p:stCondLst>
                                            <p:cond delay="0"/>
                                          </p:stCondLst>
                                        </p:cTn>
                                        <p:tgtEl>
                                          <p:spTgt spid="29"/>
                                        </p:tgtEl>
                                        <p:attrNameLst>
                                          <p:attrName>style.visibility</p:attrName>
                                        </p:attrNameLst>
                                      </p:cBhvr>
                                      <p:to>
                                        <p:strVal val="visible"/>
                                      </p:to>
                                    </p:set>
                                    <p:animEffect transition="in" filter="wipe(up)">
                                      <p:cBhvr>
                                        <p:cTn id="178" dur="500"/>
                                        <p:tgtEl>
                                          <p:spTgt spid="29"/>
                                        </p:tgtEl>
                                      </p:cBhvr>
                                    </p:animEffect>
                                  </p:childTnLst>
                                </p:cTn>
                              </p:par>
                            </p:childTnLst>
                          </p:cTn>
                        </p:par>
                        <p:par>
                          <p:cTn id="179" fill="hold">
                            <p:stCondLst>
                              <p:cond delay="500"/>
                            </p:stCondLst>
                            <p:childTnLst>
                              <p:par>
                                <p:cTn id="180" presetID="22" presetClass="entr" presetSubtype="2" fill="hold" nodeType="afterEffect">
                                  <p:stCondLst>
                                    <p:cond delay="0"/>
                                  </p:stCondLst>
                                  <p:childTnLst>
                                    <p:set>
                                      <p:cBhvr>
                                        <p:cTn id="181" dur="1" fill="hold">
                                          <p:stCondLst>
                                            <p:cond delay="0"/>
                                          </p:stCondLst>
                                        </p:cTn>
                                        <p:tgtEl>
                                          <p:spTgt spid="83"/>
                                        </p:tgtEl>
                                        <p:attrNameLst>
                                          <p:attrName>style.visibility</p:attrName>
                                        </p:attrNameLst>
                                      </p:cBhvr>
                                      <p:to>
                                        <p:strVal val="visible"/>
                                      </p:to>
                                    </p:set>
                                    <p:animEffect transition="in" filter="wipe(right)">
                                      <p:cBhvr>
                                        <p:cTn id="182" dur="500"/>
                                        <p:tgtEl>
                                          <p:spTgt spid="83"/>
                                        </p:tgtEl>
                                      </p:cBhvr>
                                    </p:animEffect>
                                  </p:childTnLst>
                                </p:cTn>
                              </p:par>
                            </p:childTnLst>
                          </p:cTn>
                        </p:par>
                        <p:par>
                          <p:cTn id="183" fill="hold">
                            <p:stCondLst>
                              <p:cond delay="1000"/>
                            </p:stCondLst>
                            <p:childTnLst>
                              <p:par>
                                <p:cTn id="184" presetID="22" presetClass="entr" presetSubtype="4" fill="hold" nodeType="afterEffect">
                                  <p:stCondLst>
                                    <p:cond delay="0"/>
                                  </p:stCondLst>
                                  <p:childTnLst>
                                    <p:set>
                                      <p:cBhvr>
                                        <p:cTn id="185" dur="1" fill="hold">
                                          <p:stCondLst>
                                            <p:cond delay="0"/>
                                          </p:stCondLst>
                                        </p:cTn>
                                        <p:tgtEl>
                                          <p:spTgt spid="87"/>
                                        </p:tgtEl>
                                        <p:attrNameLst>
                                          <p:attrName>style.visibility</p:attrName>
                                        </p:attrNameLst>
                                      </p:cBhvr>
                                      <p:to>
                                        <p:strVal val="visible"/>
                                      </p:to>
                                    </p:set>
                                    <p:animEffect transition="in" filter="wipe(down)">
                                      <p:cBhvr>
                                        <p:cTn id="186" dur="500"/>
                                        <p:tgtEl>
                                          <p:spTgt spid="87"/>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1" fill="hold" grpId="0" nodeType="clickEffect">
                                  <p:stCondLst>
                                    <p:cond delay="0"/>
                                  </p:stCondLst>
                                  <p:childTnLst>
                                    <p:set>
                                      <p:cBhvr>
                                        <p:cTn id="190" dur="1" fill="hold">
                                          <p:stCondLst>
                                            <p:cond delay="0"/>
                                          </p:stCondLst>
                                        </p:cTn>
                                        <p:tgtEl>
                                          <p:spTgt spid="45"/>
                                        </p:tgtEl>
                                        <p:attrNameLst>
                                          <p:attrName>style.visibility</p:attrName>
                                        </p:attrNameLst>
                                      </p:cBhvr>
                                      <p:to>
                                        <p:strVal val="visible"/>
                                      </p:to>
                                    </p:set>
                                    <p:animEffect transition="in" filter="wipe(up)">
                                      <p:cBhvr>
                                        <p:cTn id="191" dur="500"/>
                                        <p:tgtEl>
                                          <p:spTgt spid="45"/>
                                        </p:tgtEl>
                                      </p:cBhvr>
                                    </p:animEffect>
                                  </p:childTnLst>
                                </p:cTn>
                              </p:par>
                            </p:childTnLst>
                          </p:cTn>
                        </p:par>
                        <p:par>
                          <p:cTn id="192" fill="hold">
                            <p:stCondLst>
                              <p:cond delay="500"/>
                            </p:stCondLst>
                            <p:childTnLst>
                              <p:par>
                                <p:cTn id="193" presetID="22" presetClass="entr" presetSubtype="4" fill="hold" nodeType="afterEffect">
                                  <p:stCondLst>
                                    <p:cond delay="0"/>
                                  </p:stCondLst>
                                  <p:childTnLst>
                                    <p:set>
                                      <p:cBhvr>
                                        <p:cTn id="194" dur="1" fill="hold">
                                          <p:stCondLst>
                                            <p:cond delay="0"/>
                                          </p:stCondLst>
                                        </p:cTn>
                                        <p:tgtEl>
                                          <p:spTgt spid="46"/>
                                        </p:tgtEl>
                                        <p:attrNameLst>
                                          <p:attrName>style.visibility</p:attrName>
                                        </p:attrNameLst>
                                      </p:cBhvr>
                                      <p:to>
                                        <p:strVal val="visible"/>
                                      </p:to>
                                    </p:set>
                                    <p:animEffect transition="in" filter="wipe(down)">
                                      <p:cBhvr>
                                        <p:cTn id="195" dur="500"/>
                                        <p:tgtEl>
                                          <p:spTgt spid="46"/>
                                        </p:tgtEl>
                                      </p:cBhvr>
                                    </p:animEffect>
                                  </p:childTnLst>
                                </p:cTn>
                              </p:par>
                            </p:childTnLst>
                          </p:cTn>
                        </p:par>
                        <p:par>
                          <p:cTn id="196" fill="hold">
                            <p:stCondLst>
                              <p:cond delay="1000"/>
                            </p:stCondLst>
                            <p:childTnLst>
                              <p:par>
                                <p:cTn id="197" presetID="22" presetClass="entr" presetSubtype="1" fill="hold" grpId="0" nodeType="afterEffect">
                                  <p:stCondLst>
                                    <p:cond delay="0"/>
                                  </p:stCondLst>
                                  <p:childTnLst>
                                    <p:set>
                                      <p:cBhvr>
                                        <p:cTn id="198" dur="1" fill="hold">
                                          <p:stCondLst>
                                            <p:cond delay="0"/>
                                          </p:stCondLst>
                                        </p:cTn>
                                        <p:tgtEl>
                                          <p:spTgt spid="130"/>
                                        </p:tgtEl>
                                        <p:attrNameLst>
                                          <p:attrName>style.visibility</p:attrName>
                                        </p:attrNameLst>
                                      </p:cBhvr>
                                      <p:to>
                                        <p:strVal val="visible"/>
                                      </p:to>
                                    </p:set>
                                    <p:animEffect transition="in" filter="wipe(up)">
                                      <p:cBhvr>
                                        <p:cTn id="199" dur="500"/>
                                        <p:tgtEl>
                                          <p:spTgt spid="130"/>
                                        </p:tgtEl>
                                      </p:cBhvr>
                                    </p:animEffect>
                                  </p:childTnLst>
                                </p:cTn>
                              </p:par>
                            </p:childTnLst>
                          </p:cTn>
                        </p:par>
                        <p:par>
                          <p:cTn id="200" fill="hold">
                            <p:stCondLst>
                              <p:cond delay="1500"/>
                            </p:stCondLst>
                            <p:childTnLst>
                              <p:par>
                                <p:cTn id="201" presetID="22" presetClass="entr" presetSubtype="4" fill="hold" nodeType="afterEffect">
                                  <p:stCondLst>
                                    <p:cond delay="0"/>
                                  </p:stCondLst>
                                  <p:childTnLst>
                                    <p:set>
                                      <p:cBhvr>
                                        <p:cTn id="202" dur="1" fill="hold">
                                          <p:stCondLst>
                                            <p:cond delay="0"/>
                                          </p:stCondLst>
                                        </p:cTn>
                                        <p:tgtEl>
                                          <p:spTgt spid="184"/>
                                        </p:tgtEl>
                                        <p:attrNameLst>
                                          <p:attrName>style.visibility</p:attrName>
                                        </p:attrNameLst>
                                      </p:cBhvr>
                                      <p:to>
                                        <p:strVal val="visible"/>
                                      </p:to>
                                    </p:set>
                                    <p:animEffect transition="in" filter="wipe(down)">
                                      <p:cBhvr>
                                        <p:cTn id="203" dur="500"/>
                                        <p:tgtEl>
                                          <p:spTgt spid="184"/>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1" fill="hold" grpId="0" nodeType="clickEffect">
                                  <p:stCondLst>
                                    <p:cond delay="0"/>
                                  </p:stCondLst>
                                  <p:childTnLst>
                                    <p:set>
                                      <p:cBhvr>
                                        <p:cTn id="207" dur="1" fill="hold">
                                          <p:stCondLst>
                                            <p:cond delay="0"/>
                                          </p:stCondLst>
                                        </p:cTn>
                                        <p:tgtEl>
                                          <p:spTgt spid="30"/>
                                        </p:tgtEl>
                                        <p:attrNameLst>
                                          <p:attrName>style.visibility</p:attrName>
                                        </p:attrNameLst>
                                      </p:cBhvr>
                                      <p:to>
                                        <p:strVal val="visible"/>
                                      </p:to>
                                    </p:set>
                                    <p:animEffect transition="in" filter="wipe(up)">
                                      <p:cBhvr>
                                        <p:cTn id="208" dur="500"/>
                                        <p:tgtEl>
                                          <p:spTgt spid="30"/>
                                        </p:tgtEl>
                                      </p:cBhvr>
                                    </p:animEffect>
                                  </p:childTnLst>
                                </p:cTn>
                              </p:par>
                              <p:par>
                                <p:cTn id="209" presetID="22" presetClass="entr" presetSubtype="1" fill="hold" grpId="0" nodeType="withEffect">
                                  <p:stCondLst>
                                    <p:cond delay="0"/>
                                  </p:stCondLst>
                                  <p:childTnLst>
                                    <p:set>
                                      <p:cBhvr>
                                        <p:cTn id="210" dur="1" fill="hold">
                                          <p:stCondLst>
                                            <p:cond delay="0"/>
                                          </p:stCondLst>
                                        </p:cTn>
                                        <p:tgtEl>
                                          <p:spTgt spid="96"/>
                                        </p:tgtEl>
                                        <p:attrNameLst>
                                          <p:attrName>style.visibility</p:attrName>
                                        </p:attrNameLst>
                                      </p:cBhvr>
                                      <p:to>
                                        <p:strVal val="visible"/>
                                      </p:to>
                                    </p:set>
                                    <p:animEffect transition="in" filter="wipe(up)">
                                      <p:cBhvr>
                                        <p:cTn id="211" dur="500"/>
                                        <p:tgtEl>
                                          <p:spTgt spid="96"/>
                                        </p:tgtEl>
                                      </p:cBhvr>
                                    </p:animEffect>
                                  </p:childTnLst>
                                </p:cTn>
                              </p:par>
                            </p:childTnLst>
                          </p:cTn>
                        </p:par>
                        <p:par>
                          <p:cTn id="212" fill="hold">
                            <p:stCondLst>
                              <p:cond delay="500"/>
                            </p:stCondLst>
                            <p:childTnLst>
                              <p:par>
                                <p:cTn id="213" presetID="22" presetClass="entr" presetSubtype="2" fill="hold" nodeType="afterEffect">
                                  <p:stCondLst>
                                    <p:cond delay="0"/>
                                  </p:stCondLst>
                                  <p:childTnLst>
                                    <p:set>
                                      <p:cBhvr>
                                        <p:cTn id="214" dur="1" fill="hold">
                                          <p:stCondLst>
                                            <p:cond delay="0"/>
                                          </p:stCondLst>
                                        </p:cTn>
                                        <p:tgtEl>
                                          <p:spTgt spid="49"/>
                                        </p:tgtEl>
                                        <p:attrNameLst>
                                          <p:attrName>style.visibility</p:attrName>
                                        </p:attrNameLst>
                                      </p:cBhvr>
                                      <p:to>
                                        <p:strVal val="visible"/>
                                      </p:to>
                                    </p:set>
                                    <p:animEffect transition="in" filter="wipe(right)">
                                      <p:cBhvr>
                                        <p:cTn id="215" dur="500"/>
                                        <p:tgtEl>
                                          <p:spTgt spid="49"/>
                                        </p:tgtEl>
                                      </p:cBhvr>
                                    </p:animEffect>
                                  </p:childTnLst>
                                </p:cTn>
                              </p:par>
                              <p:par>
                                <p:cTn id="216" presetID="22" presetClass="entr" presetSubtype="2" fill="hold" nodeType="withEffect">
                                  <p:stCondLst>
                                    <p:cond delay="0"/>
                                  </p:stCondLst>
                                  <p:childTnLst>
                                    <p:set>
                                      <p:cBhvr>
                                        <p:cTn id="217" dur="1" fill="hold">
                                          <p:stCondLst>
                                            <p:cond delay="0"/>
                                          </p:stCondLst>
                                        </p:cTn>
                                        <p:tgtEl>
                                          <p:spTgt spid="52"/>
                                        </p:tgtEl>
                                        <p:attrNameLst>
                                          <p:attrName>style.visibility</p:attrName>
                                        </p:attrNameLst>
                                      </p:cBhvr>
                                      <p:to>
                                        <p:strVal val="visible"/>
                                      </p:to>
                                    </p:set>
                                    <p:animEffect transition="in" filter="wipe(right)">
                                      <p:cBhvr>
                                        <p:cTn id="218" dur="500"/>
                                        <p:tgtEl>
                                          <p:spTgt spid="52"/>
                                        </p:tgtEl>
                                      </p:cBhvr>
                                    </p:animEffect>
                                  </p:childTnLst>
                                </p:cTn>
                              </p:par>
                            </p:childTnLst>
                          </p:cTn>
                        </p:par>
                        <p:par>
                          <p:cTn id="219" fill="hold">
                            <p:stCondLst>
                              <p:cond delay="1000"/>
                            </p:stCondLst>
                            <p:childTnLst>
                              <p:par>
                                <p:cTn id="220" presetID="22" presetClass="entr" presetSubtype="4" fill="hold" nodeType="afterEffect">
                                  <p:stCondLst>
                                    <p:cond delay="0"/>
                                  </p:stCondLst>
                                  <p:childTnLst>
                                    <p:set>
                                      <p:cBhvr>
                                        <p:cTn id="221" dur="1" fill="hold">
                                          <p:stCondLst>
                                            <p:cond delay="0"/>
                                          </p:stCondLst>
                                        </p:cTn>
                                        <p:tgtEl>
                                          <p:spTgt spid="81"/>
                                        </p:tgtEl>
                                        <p:attrNameLst>
                                          <p:attrName>style.visibility</p:attrName>
                                        </p:attrNameLst>
                                      </p:cBhvr>
                                      <p:to>
                                        <p:strVal val="visible"/>
                                      </p:to>
                                    </p:set>
                                    <p:animEffect transition="in" filter="wipe(down)">
                                      <p:cBhvr>
                                        <p:cTn id="222" dur="500"/>
                                        <p:tgtEl>
                                          <p:spTgt spid="81"/>
                                        </p:tgtEl>
                                      </p:cBhvr>
                                    </p:animEffec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74"/>
                                        </p:tgtEl>
                                        <p:attrNameLst>
                                          <p:attrName>style.visibility</p:attrName>
                                        </p:attrNameLst>
                                      </p:cBhvr>
                                      <p:to>
                                        <p:strVal val="visible"/>
                                      </p:to>
                                    </p:set>
                                  </p:childTnLst>
                                </p:cTn>
                              </p:par>
                            </p:childTnLst>
                          </p:cTn>
                        </p:par>
                        <p:par>
                          <p:cTn id="227" fill="hold">
                            <p:stCondLst>
                              <p:cond delay="0"/>
                            </p:stCondLst>
                            <p:childTnLst>
                              <p:par>
                                <p:cTn id="228" presetID="22" presetClass="entr" presetSubtype="2" fill="hold" nodeType="afterEffect">
                                  <p:stCondLst>
                                    <p:cond delay="0"/>
                                  </p:stCondLst>
                                  <p:childTnLst>
                                    <p:set>
                                      <p:cBhvr>
                                        <p:cTn id="229" dur="1" fill="hold">
                                          <p:stCondLst>
                                            <p:cond delay="0"/>
                                          </p:stCondLst>
                                        </p:cTn>
                                        <p:tgtEl>
                                          <p:spTgt spid="77"/>
                                        </p:tgtEl>
                                        <p:attrNameLst>
                                          <p:attrName>style.visibility</p:attrName>
                                        </p:attrNameLst>
                                      </p:cBhvr>
                                      <p:to>
                                        <p:strVal val="visible"/>
                                      </p:to>
                                    </p:set>
                                    <p:animEffect transition="in" filter="wipe(right)">
                                      <p:cBhvr>
                                        <p:cTn id="230" dur="500"/>
                                        <p:tgtEl>
                                          <p:spTgt spid="77"/>
                                        </p:tgtEl>
                                      </p:cBhvr>
                                    </p:animEffect>
                                  </p:childTnLst>
                                </p:cTn>
                              </p:par>
                            </p:childTnLst>
                          </p:cTn>
                        </p:par>
                        <p:par>
                          <p:cTn id="231" fill="hold">
                            <p:stCondLst>
                              <p:cond delay="500"/>
                            </p:stCondLst>
                            <p:childTnLst>
                              <p:par>
                                <p:cTn id="232" presetID="1" presetClass="entr" presetSubtype="0" fill="hold" grpId="0" nodeType="afterEffect">
                                  <p:stCondLst>
                                    <p:cond delay="0"/>
                                  </p:stCondLst>
                                  <p:childTnLst>
                                    <p:set>
                                      <p:cBhvr>
                                        <p:cTn id="233" dur="1" fill="hold">
                                          <p:stCondLst>
                                            <p:cond delay="0"/>
                                          </p:stCondLst>
                                        </p:cTn>
                                        <p:tgtEl>
                                          <p:spTgt spid="121"/>
                                        </p:tgtEl>
                                        <p:attrNameLst>
                                          <p:attrName>style.visibility</p:attrName>
                                        </p:attrNameLst>
                                      </p:cBhvr>
                                      <p:to>
                                        <p:strVal val="visible"/>
                                      </p:to>
                                    </p:set>
                                  </p:childTnLst>
                                </p:cTn>
                              </p:par>
                            </p:childTnLst>
                          </p:cTn>
                        </p:par>
                        <p:par>
                          <p:cTn id="234" fill="hold">
                            <p:stCondLst>
                              <p:cond delay="1000"/>
                            </p:stCondLst>
                            <p:childTnLst>
                              <p:par>
                                <p:cTn id="235" presetID="22" presetClass="entr" presetSubtype="2" fill="hold" nodeType="afterEffect">
                                  <p:stCondLst>
                                    <p:cond delay="0"/>
                                  </p:stCondLst>
                                  <p:childTnLst>
                                    <p:set>
                                      <p:cBhvr>
                                        <p:cTn id="236" dur="1" fill="hold">
                                          <p:stCondLst>
                                            <p:cond delay="0"/>
                                          </p:stCondLst>
                                        </p:cTn>
                                        <p:tgtEl>
                                          <p:spTgt spid="68"/>
                                        </p:tgtEl>
                                        <p:attrNameLst>
                                          <p:attrName>style.visibility</p:attrName>
                                        </p:attrNameLst>
                                      </p:cBhvr>
                                      <p:to>
                                        <p:strVal val="visible"/>
                                      </p:to>
                                    </p:set>
                                    <p:animEffect transition="in" filter="wipe(right)">
                                      <p:cBhvr>
                                        <p:cTn id="237" dur="500"/>
                                        <p:tgtEl>
                                          <p:spTgt spid="68"/>
                                        </p:tgtEl>
                                      </p:cBhvr>
                                    </p:animEffect>
                                  </p:childTnLst>
                                </p:cTn>
                              </p:par>
                            </p:childTnLst>
                          </p:cTn>
                        </p:par>
                        <p:par>
                          <p:cTn id="238" fill="hold">
                            <p:stCondLst>
                              <p:cond delay="1500"/>
                            </p:stCondLst>
                            <p:childTnLst>
                              <p:par>
                                <p:cTn id="239" presetID="1" presetClass="entr" presetSubtype="0" fill="hold" grpId="0" nodeType="afterEffect">
                                  <p:stCondLst>
                                    <p:cond delay="0"/>
                                  </p:stCondLst>
                                  <p:childTnLst>
                                    <p:set>
                                      <p:cBhvr>
                                        <p:cTn id="240" dur="1" fill="hold">
                                          <p:stCondLst>
                                            <p:cond delay="0"/>
                                          </p:stCondLst>
                                        </p:cTn>
                                        <p:tgtEl>
                                          <p:spTgt spid="125"/>
                                        </p:tgtEl>
                                        <p:attrNameLst>
                                          <p:attrName>style.visibility</p:attrName>
                                        </p:attrNameLst>
                                      </p:cBhvr>
                                      <p:to>
                                        <p:strVal val="visible"/>
                                      </p:to>
                                    </p:set>
                                  </p:childTnLst>
                                </p:cTn>
                              </p:par>
                            </p:childTnLst>
                          </p:cTn>
                        </p:par>
                        <p:par>
                          <p:cTn id="241" fill="hold">
                            <p:stCondLst>
                              <p:cond delay="1500"/>
                            </p:stCondLst>
                            <p:childTnLst>
                              <p:par>
                                <p:cTn id="242" presetID="22" presetClass="entr" presetSubtype="2" fill="hold" nodeType="afterEffect">
                                  <p:stCondLst>
                                    <p:cond delay="0"/>
                                  </p:stCondLst>
                                  <p:childTnLst>
                                    <p:set>
                                      <p:cBhvr>
                                        <p:cTn id="243" dur="1" fill="hold">
                                          <p:stCondLst>
                                            <p:cond delay="0"/>
                                          </p:stCondLst>
                                        </p:cTn>
                                        <p:tgtEl>
                                          <p:spTgt spid="198"/>
                                        </p:tgtEl>
                                        <p:attrNameLst>
                                          <p:attrName>style.visibility</p:attrName>
                                        </p:attrNameLst>
                                      </p:cBhvr>
                                      <p:to>
                                        <p:strVal val="visible"/>
                                      </p:to>
                                    </p:set>
                                    <p:animEffect transition="in" filter="wipe(right)">
                                      <p:cBhvr>
                                        <p:cTn id="244" dur="500"/>
                                        <p:tgtEl>
                                          <p:spTgt spid="198"/>
                                        </p:tgtEl>
                                      </p:cBhvr>
                                    </p:animEffect>
                                  </p:childTnLst>
                                </p:cTn>
                              </p:par>
                            </p:childTnLst>
                          </p:cTn>
                        </p:par>
                        <p:par>
                          <p:cTn id="245" fill="hold">
                            <p:stCondLst>
                              <p:cond delay="2000"/>
                            </p:stCondLst>
                            <p:childTnLst>
                              <p:par>
                                <p:cTn id="246" presetID="1" presetClass="entr" presetSubtype="0" fill="hold" grpId="0" nodeType="afterEffect">
                                  <p:stCondLst>
                                    <p:cond delay="0"/>
                                  </p:stCondLst>
                                  <p:childTnLst>
                                    <p:set>
                                      <p:cBhvr>
                                        <p:cTn id="247" dur="1" fill="hold">
                                          <p:stCondLst>
                                            <p:cond delay="0"/>
                                          </p:stCondLst>
                                        </p:cTn>
                                        <p:tgtEl>
                                          <p:spTgt spid="116"/>
                                        </p:tgtEl>
                                        <p:attrNameLst>
                                          <p:attrName>style.visibility</p:attrName>
                                        </p:attrNameLst>
                                      </p:cBhvr>
                                      <p:to>
                                        <p:strVal val="visible"/>
                                      </p:to>
                                    </p:set>
                                  </p:childTnLst>
                                </p:cTn>
                              </p:par>
                            </p:childTnLst>
                          </p:cTn>
                        </p:par>
                        <p:par>
                          <p:cTn id="248" fill="hold">
                            <p:stCondLst>
                              <p:cond delay="2000"/>
                            </p:stCondLst>
                            <p:childTnLst>
                              <p:par>
                                <p:cTn id="249" presetID="22" presetClass="entr" presetSubtype="2" fill="hold" nodeType="afterEffect">
                                  <p:stCondLst>
                                    <p:cond delay="0"/>
                                  </p:stCondLst>
                                  <p:childTnLst>
                                    <p:set>
                                      <p:cBhvr>
                                        <p:cTn id="250" dur="1" fill="hold">
                                          <p:stCondLst>
                                            <p:cond delay="0"/>
                                          </p:stCondLst>
                                        </p:cTn>
                                        <p:tgtEl>
                                          <p:spTgt spid="117"/>
                                        </p:tgtEl>
                                        <p:attrNameLst>
                                          <p:attrName>style.visibility</p:attrName>
                                        </p:attrNameLst>
                                      </p:cBhvr>
                                      <p:to>
                                        <p:strVal val="visible"/>
                                      </p:to>
                                    </p:set>
                                    <p:animEffect transition="in" filter="wipe(right)">
                                      <p:cBhvr>
                                        <p:cTn id="251" dur="500"/>
                                        <p:tgtEl>
                                          <p:spTgt spid="117"/>
                                        </p:tgtEl>
                                      </p:cBhvr>
                                    </p:animEffect>
                                  </p:childTnLst>
                                </p:cTn>
                              </p:par>
                            </p:childTnLst>
                          </p:cTn>
                        </p:par>
                        <p:par>
                          <p:cTn id="252" fill="hold">
                            <p:stCondLst>
                              <p:cond delay="2500"/>
                            </p:stCondLst>
                            <p:childTnLst>
                              <p:par>
                                <p:cTn id="253" presetID="1" presetClass="entr" presetSubtype="0" fill="hold" grpId="0" nodeType="afterEffect">
                                  <p:stCondLst>
                                    <p:cond delay="0"/>
                                  </p:stCondLst>
                                  <p:childTnLst>
                                    <p:set>
                                      <p:cBhvr>
                                        <p:cTn id="254" dur="1" fill="hold">
                                          <p:stCondLst>
                                            <p:cond delay="0"/>
                                          </p:stCondLst>
                                        </p:cTn>
                                        <p:tgtEl>
                                          <p:spTgt spid="126"/>
                                        </p:tgtEl>
                                        <p:attrNameLst>
                                          <p:attrName>style.visibility</p:attrName>
                                        </p:attrNameLst>
                                      </p:cBhvr>
                                      <p:to>
                                        <p:strVal val="visible"/>
                                      </p:to>
                                    </p:set>
                                  </p:childTnLst>
                                </p:cTn>
                              </p:par>
                            </p:childTnLst>
                          </p:cTn>
                        </p:par>
                        <p:par>
                          <p:cTn id="255" fill="hold">
                            <p:stCondLst>
                              <p:cond delay="2500"/>
                            </p:stCondLst>
                            <p:childTnLst>
                              <p:par>
                                <p:cTn id="256" presetID="22" presetClass="entr" presetSubtype="2" fill="hold" nodeType="afterEffect">
                                  <p:stCondLst>
                                    <p:cond delay="0"/>
                                  </p:stCondLst>
                                  <p:childTnLst>
                                    <p:set>
                                      <p:cBhvr>
                                        <p:cTn id="257" dur="1" fill="hold">
                                          <p:stCondLst>
                                            <p:cond delay="0"/>
                                          </p:stCondLst>
                                        </p:cTn>
                                        <p:tgtEl>
                                          <p:spTgt spid="201"/>
                                        </p:tgtEl>
                                        <p:attrNameLst>
                                          <p:attrName>style.visibility</p:attrName>
                                        </p:attrNameLst>
                                      </p:cBhvr>
                                      <p:to>
                                        <p:strVal val="visible"/>
                                      </p:to>
                                    </p:set>
                                    <p:animEffect transition="in" filter="wipe(right)">
                                      <p:cBhvr>
                                        <p:cTn id="258" dur="500"/>
                                        <p:tgtEl>
                                          <p:spTgt spid="201"/>
                                        </p:tgtEl>
                                      </p:cBhvr>
                                    </p:animEffect>
                                  </p:childTnLst>
                                </p:cTn>
                              </p:par>
                            </p:childTnLst>
                          </p:cTn>
                        </p:par>
                        <p:par>
                          <p:cTn id="259" fill="hold">
                            <p:stCondLst>
                              <p:cond delay="3000"/>
                            </p:stCondLst>
                            <p:childTnLst>
                              <p:par>
                                <p:cTn id="260" presetID="1" presetClass="entr" presetSubtype="0" fill="hold" grpId="0" nodeType="afterEffect">
                                  <p:stCondLst>
                                    <p:cond delay="0"/>
                                  </p:stCondLst>
                                  <p:childTnLst>
                                    <p:set>
                                      <p:cBhvr>
                                        <p:cTn id="261" dur="1" fill="hold">
                                          <p:stCondLst>
                                            <p:cond delay="0"/>
                                          </p:stCondLst>
                                        </p:cTn>
                                        <p:tgtEl>
                                          <p:spTgt spid="127"/>
                                        </p:tgtEl>
                                        <p:attrNameLst>
                                          <p:attrName>style.visibility</p:attrName>
                                        </p:attrNameLst>
                                      </p:cBhvr>
                                      <p:to>
                                        <p:strVal val="visible"/>
                                      </p:to>
                                    </p:set>
                                  </p:childTnLst>
                                </p:cTn>
                              </p:par>
                            </p:childTnLst>
                          </p:cTn>
                        </p:par>
                        <p:par>
                          <p:cTn id="262" fill="hold">
                            <p:stCondLst>
                              <p:cond delay="3000"/>
                            </p:stCondLst>
                            <p:childTnLst>
                              <p:par>
                                <p:cTn id="263" presetID="22" presetClass="entr" presetSubtype="2" fill="hold" nodeType="afterEffect">
                                  <p:stCondLst>
                                    <p:cond delay="0"/>
                                  </p:stCondLst>
                                  <p:childTnLst>
                                    <p:set>
                                      <p:cBhvr>
                                        <p:cTn id="264" dur="1" fill="hold">
                                          <p:stCondLst>
                                            <p:cond delay="0"/>
                                          </p:stCondLst>
                                        </p:cTn>
                                        <p:tgtEl>
                                          <p:spTgt spid="204"/>
                                        </p:tgtEl>
                                        <p:attrNameLst>
                                          <p:attrName>style.visibility</p:attrName>
                                        </p:attrNameLst>
                                      </p:cBhvr>
                                      <p:to>
                                        <p:strVal val="visible"/>
                                      </p:to>
                                    </p:set>
                                    <p:animEffect transition="in" filter="wipe(right)">
                                      <p:cBhvr>
                                        <p:cTn id="265" dur="500"/>
                                        <p:tgtEl>
                                          <p:spTgt spid="204"/>
                                        </p:tgtEl>
                                      </p:cBhvr>
                                    </p:animEffect>
                                  </p:childTnLst>
                                </p:cTn>
                              </p:par>
                            </p:childTnLst>
                          </p:cTn>
                        </p:par>
                        <p:par>
                          <p:cTn id="266" fill="hold">
                            <p:stCondLst>
                              <p:cond delay="3500"/>
                            </p:stCondLst>
                            <p:childTnLst>
                              <p:par>
                                <p:cTn id="267" presetID="22" presetClass="entr" presetSubtype="4" fill="hold" nodeType="afterEffect">
                                  <p:stCondLst>
                                    <p:cond delay="0"/>
                                  </p:stCondLst>
                                  <p:childTnLst>
                                    <p:set>
                                      <p:cBhvr>
                                        <p:cTn id="268" dur="1" fill="hold">
                                          <p:stCondLst>
                                            <p:cond delay="0"/>
                                          </p:stCondLst>
                                        </p:cTn>
                                        <p:tgtEl>
                                          <p:spTgt spid="82"/>
                                        </p:tgtEl>
                                        <p:attrNameLst>
                                          <p:attrName>style.visibility</p:attrName>
                                        </p:attrNameLst>
                                      </p:cBhvr>
                                      <p:to>
                                        <p:strVal val="visible"/>
                                      </p:to>
                                    </p:set>
                                    <p:animEffect transition="in" filter="wipe(down)">
                                      <p:cBhvr>
                                        <p:cTn id="269" dur="500"/>
                                        <p:tgtEl>
                                          <p:spTgt spid="82"/>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1" fill="hold" nodeType="clickEffect">
                                  <p:stCondLst>
                                    <p:cond delay="0"/>
                                  </p:stCondLst>
                                  <p:childTnLst>
                                    <p:set>
                                      <p:cBhvr>
                                        <p:cTn id="273" dur="1" fill="hold">
                                          <p:stCondLst>
                                            <p:cond delay="0"/>
                                          </p:stCondLst>
                                        </p:cTn>
                                        <p:tgtEl>
                                          <p:spTgt spid="264"/>
                                        </p:tgtEl>
                                        <p:attrNameLst>
                                          <p:attrName>style.visibility</p:attrName>
                                        </p:attrNameLst>
                                      </p:cBhvr>
                                      <p:to>
                                        <p:strVal val="visible"/>
                                      </p:to>
                                    </p:set>
                                    <p:animEffect transition="in" filter="wipe(up)">
                                      <p:cBhvr>
                                        <p:cTn id="274" dur="500"/>
                                        <p:tgtEl>
                                          <p:spTgt spid="264"/>
                                        </p:tgtEl>
                                      </p:cBhvr>
                                    </p:animEffect>
                                  </p:childTnLst>
                                </p:cTn>
                              </p:par>
                            </p:childTnLst>
                          </p:cTn>
                        </p:par>
                        <p:par>
                          <p:cTn id="275" fill="hold">
                            <p:stCondLst>
                              <p:cond delay="500"/>
                            </p:stCondLst>
                            <p:childTnLst>
                              <p:par>
                                <p:cTn id="276" presetID="22" presetClass="entr" presetSubtype="1" fill="hold" grpId="0" nodeType="afterEffect">
                                  <p:stCondLst>
                                    <p:cond delay="0"/>
                                  </p:stCondLst>
                                  <p:childTnLst>
                                    <p:set>
                                      <p:cBhvr>
                                        <p:cTn id="277" dur="1" fill="hold">
                                          <p:stCondLst>
                                            <p:cond delay="0"/>
                                          </p:stCondLst>
                                        </p:cTn>
                                        <p:tgtEl>
                                          <p:spTgt spid="101"/>
                                        </p:tgtEl>
                                        <p:attrNameLst>
                                          <p:attrName>style.visibility</p:attrName>
                                        </p:attrNameLst>
                                      </p:cBhvr>
                                      <p:to>
                                        <p:strVal val="visible"/>
                                      </p:to>
                                    </p:set>
                                    <p:animEffect transition="in" filter="wipe(up)">
                                      <p:cBhvr>
                                        <p:cTn id="278" dur="500"/>
                                        <p:tgtEl>
                                          <p:spTgt spid="101"/>
                                        </p:tgtEl>
                                      </p:cBhvr>
                                    </p:animEffect>
                                  </p:childTnLst>
                                </p:cTn>
                              </p:par>
                              <p:par>
                                <p:cTn id="279" presetID="22" presetClass="entr" presetSubtype="1" fill="hold" grpId="0" nodeType="withEffect">
                                  <p:stCondLst>
                                    <p:cond delay="0"/>
                                  </p:stCondLst>
                                  <p:childTnLst>
                                    <p:set>
                                      <p:cBhvr>
                                        <p:cTn id="280" dur="1" fill="hold">
                                          <p:stCondLst>
                                            <p:cond delay="0"/>
                                          </p:stCondLst>
                                        </p:cTn>
                                        <p:tgtEl>
                                          <p:spTgt spid="107"/>
                                        </p:tgtEl>
                                        <p:attrNameLst>
                                          <p:attrName>style.visibility</p:attrName>
                                        </p:attrNameLst>
                                      </p:cBhvr>
                                      <p:to>
                                        <p:strVal val="visible"/>
                                      </p:to>
                                    </p:set>
                                    <p:animEffect transition="in" filter="wipe(up)">
                                      <p:cBhvr>
                                        <p:cTn id="281" dur="500"/>
                                        <p:tgtEl>
                                          <p:spTgt spid="107"/>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1" fill="hold" grpId="0" nodeType="clickEffect">
                                  <p:stCondLst>
                                    <p:cond delay="0"/>
                                  </p:stCondLst>
                                  <p:childTnLst>
                                    <p:set>
                                      <p:cBhvr>
                                        <p:cTn id="285" dur="1" fill="hold">
                                          <p:stCondLst>
                                            <p:cond delay="0"/>
                                          </p:stCondLst>
                                        </p:cTn>
                                        <p:tgtEl>
                                          <p:spTgt spid="76"/>
                                        </p:tgtEl>
                                        <p:attrNameLst>
                                          <p:attrName>style.visibility</p:attrName>
                                        </p:attrNameLst>
                                      </p:cBhvr>
                                      <p:to>
                                        <p:strVal val="visible"/>
                                      </p:to>
                                    </p:set>
                                    <p:animEffect transition="in" filter="wipe(up)">
                                      <p:cBhvr>
                                        <p:cTn id="286" dur="500"/>
                                        <p:tgtEl>
                                          <p:spTgt spid="76"/>
                                        </p:tgtEl>
                                      </p:cBhvr>
                                    </p:animEffect>
                                  </p:childTnLst>
                                </p:cTn>
                              </p:par>
                            </p:childTnLst>
                          </p:cTn>
                        </p:par>
                        <p:par>
                          <p:cTn id="287" fill="hold">
                            <p:stCondLst>
                              <p:cond delay="500"/>
                            </p:stCondLst>
                            <p:childTnLst>
                              <p:par>
                                <p:cTn id="288" presetID="22" presetClass="entr" presetSubtype="2" fill="hold" nodeType="afterEffect">
                                  <p:stCondLst>
                                    <p:cond delay="0"/>
                                  </p:stCondLst>
                                  <p:childTnLst>
                                    <p:set>
                                      <p:cBhvr>
                                        <p:cTn id="289" dur="1" fill="hold">
                                          <p:stCondLst>
                                            <p:cond delay="0"/>
                                          </p:stCondLst>
                                        </p:cTn>
                                        <p:tgtEl>
                                          <p:spTgt spid="88"/>
                                        </p:tgtEl>
                                        <p:attrNameLst>
                                          <p:attrName>style.visibility</p:attrName>
                                        </p:attrNameLst>
                                      </p:cBhvr>
                                      <p:to>
                                        <p:strVal val="visible"/>
                                      </p:to>
                                    </p:set>
                                    <p:animEffect transition="in" filter="wipe(right)">
                                      <p:cBhvr>
                                        <p:cTn id="290" dur="500"/>
                                        <p:tgtEl>
                                          <p:spTgt spid="88"/>
                                        </p:tgtEl>
                                      </p:cBhvr>
                                    </p:animEffect>
                                  </p:childTnLst>
                                </p:cTn>
                              </p:par>
                            </p:childTnLst>
                          </p:cTn>
                        </p:par>
                        <p:par>
                          <p:cTn id="291" fill="hold">
                            <p:stCondLst>
                              <p:cond delay="1000"/>
                            </p:stCondLst>
                            <p:childTnLst>
                              <p:par>
                                <p:cTn id="292" presetID="22" presetClass="entr" presetSubtype="2" fill="hold" nodeType="afterEffect">
                                  <p:stCondLst>
                                    <p:cond delay="0"/>
                                  </p:stCondLst>
                                  <p:childTnLst>
                                    <p:set>
                                      <p:cBhvr>
                                        <p:cTn id="293" dur="1" fill="hold">
                                          <p:stCondLst>
                                            <p:cond delay="0"/>
                                          </p:stCondLst>
                                        </p:cTn>
                                        <p:tgtEl>
                                          <p:spTgt spid="91"/>
                                        </p:tgtEl>
                                        <p:attrNameLst>
                                          <p:attrName>style.visibility</p:attrName>
                                        </p:attrNameLst>
                                      </p:cBhvr>
                                      <p:to>
                                        <p:strVal val="visible"/>
                                      </p:to>
                                    </p:set>
                                    <p:animEffect transition="in" filter="wipe(right)">
                                      <p:cBhvr>
                                        <p:cTn id="294" dur="500"/>
                                        <p:tgtEl>
                                          <p:spTgt spid="91"/>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2" fill="hold" nodeType="clickEffect">
                                  <p:stCondLst>
                                    <p:cond delay="0"/>
                                  </p:stCondLst>
                                  <p:childTnLst>
                                    <p:set>
                                      <p:cBhvr>
                                        <p:cTn id="298" dur="1" fill="hold">
                                          <p:stCondLst>
                                            <p:cond delay="0"/>
                                          </p:stCondLst>
                                        </p:cTn>
                                        <p:tgtEl>
                                          <p:spTgt spid="110"/>
                                        </p:tgtEl>
                                        <p:attrNameLst>
                                          <p:attrName>style.visibility</p:attrName>
                                        </p:attrNameLst>
                                      </p:cBhvr>
                                      <p:to>
                                        <p:strVal val="visible"/>
                                      </p:to>
                                    </p:set>
                                    <p:animEffect transition="in" filter="wipe(right)">
                                      <p:cBhvr>
                                        <p:cTn id="299" dur="500"/>
                                        <p:tgtEl>
                                          <p:spTgt spid="110"/>
                                        </p:tgtEl>
                                      </p:cBhvr>
                                    </p:animEffect>
                                  </p:childTnLst>
                                </p:cTn>
                              </p:par>
                              <p:par>
                                <p:cTn id="300" presetID="22" presetClass="entr" presetSubtype="1" fill="hold" grpId="0" nodeType="withEffect">
                                  <p:stCondLst>
                                    <p:cond delay="0"/>
                                  </p:stCondLst>
                                  <p:childTnLst>
                                    <p:set>
                                      <p:cBhvr>
                                        <p:cTn id="301" dur="1" fill="hold">
                                          <p:stCondLst>
                                            <p:cond delay="0"/>
                                          </p:stCondLst>
                                        </p:cTn>
                                        <p:tgtEl>
                                          <p:spTgt spid="111"/>
                                        </p:tgtEl>
                                        <p:attrNameLst>
                                          <p:attrName>style.visibility</p:attrName>
                                        </p:attrNameLst>
                                      </p:cBhvr>
                                      <p:to>
                                        <p:strVal val="visible"/>
                                      </p:to>
                                    </p:set>
                                    <p:animEffect transition="in" filter="wipe(up)">
                                      <p:cBhvr>
                                        <p:cTn id="302" dur="500"/>
                                        <p:tgtEl>
                                          <p:spTgt spid="111"/>
                                        </p:tgtEl>
                                      </p:cBhvr>
                                    </p:animEffect>
                                  </p:childTnLst>
                                </p:cTn>
                              </p:par>
                            </p:childTnLst>
                          </p:cTn>
                        </p:par>
                        <p:par>
                          <p:cTn id="303" fill="hold">
                            <p:stCondLst>
                              <p:cond delay="500"/>
                            </p:stCondLst>
                            <p:childTnLst>
                              <p:par>
                                <p:cTn id="304" presetID="22" presetClass="entr" presetSubtype="1" fill="hold" grpId="0" nodeType="afterEffect">
                                  <p:stCondLst>
                                    <p:cond delay="0"/>
                                  </p:stCondLst>
                                  <p:childTnLst>
                                    <p:set>
                                      <p:cBhvr>
                                        <p:cTn id="305" dur="1" fill="hold">
                                          <p:stCondLst>
                                            <p:cond delay="0"/>
                                          </p:stCondLst>
                                        </p:cTn>
                                        <p:tgtEl>
                                          <p:spTgt spid="109"/>
                                        </p:tgtEl>
                                        <p:attrNameLst>
                                          <p:attrName>style.visibility</p:attrName>
                                        </p:attrNameLst>
                                      </p:cBhvr>
                                      <p:to>
                                        <p:strVal val="visible"/>
                                      </p:to>
                                    </p:set>
                                    <p:animEffect transition="in" filter="wipe(up)">
                                      <p:cBhvr>
                                        <p:cTn id="306" dur="500"/>
                                        <p:tgtEl>
                                          <p:spTgt spid="109"/>
                                        </p:tgtEl>
                                      </p:cBhvr>
                                    </p:animEffect>
                                  </p:childTnLst>
                                </p:cTn>
                              </p:par>
                            </p:childTnLst>
                          </p:cTn>
                        </p:par>
                        <p:par>
                          <p:cTn id="307" fill="hold">
                            <p:stCondLst>
                              <p:cond delay="1000"/>
                            </p:stCondLst>
                            <p:childTnLst>
                              <p:par>
                                <p:cTn id="308" presetID="22" presetClass="entr" presetSubtype="4" fill="hold" nodeType="afterEffect">
                                  <p:stCondLst>
                                    <p:cond delay="0"/>
                                  </p:stCondLst>
                                  <p:childTnLst>
                                    <p:set>
                                      <p:cBhvr>
                                        <p:cTn id="309" dur="1" fill="hold">
                                          <p:stCondLst>
                                            <p:cond delay="0"/>
                                          </p:stCondLst>
                                        </p:cTn>
                                        <p:tgtEl>
                                          <p:spTgt spid="112"/>
                                        </p:tgtEl>
                                        <p:attrNameLst>
                                          <p:attrName>style.visibility</p:attrName>
                                        </p:attrNameLst>
                                      </p:cBhvr>
                                      <p:to>
                                        <p:strVal val="visible"/>
                                      </p:to>
                                    </p:set>
                                    <p:animEffect transition="in" filter="wipe(down)">
                                      <p:cBhvr>
                                        <p:cTn id="310" dur="500"/>
                                        <p:tgtEl>
                                          <p:spTgt spid="112"/>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1" fill="hold" grpId="0" nodeType="clickEffect">
                                  <p:stCondLst>
                                    <p:cond delay="0"/>
                                  </p:stCondLst>
                                  <p:childTnLst>
                                    <p:set>
                                      <p:cBhvr>
                                        <p:cTn id="314" dur="1" fill="hold">
                                          <p:stCondLst>
                                            <p:cond delay="0"/>
                                          </p:stCondLst>
                                        </p:cTn>
                                        <p:tgtEl>
                                          <p:spTgt spid="108"/>
                                        </p:tgtEl>
                                        <p:attrNameLst>
                                          <p:attrName>style.visibility</p:attrName>
                                        </p:attrNameLst>
                                      </p:cBhvr>
                                      <p:to>
                                        <p:strVal val="visible"/>
                                      </p:to>
                                    </p:set>
                                    <p:animEffect transition="in" filter="wipe(up)">
                                      <p:cBhvr>
                                        <p:cTn id="315" dur="500"/>
                                        <p:tgtEl>
                                          <p:spTgt spid="108"/>
                                        </p:tgtEl>
                                      </p:cBhvr>
                                    </p:animEffect>
                                  </p:childTnLst>
                                </p:cTn>
                              </p:par>
                            </p:childTnLst>
                          </p:cTn>
                        </p:par>
                        <p:par>
                          <p:cTn id="316" fill="hold">
                            <p:stCondLst>
                              <p:cond delay="500"/>
                            </p:stCondLst>
                            <p:childTnLst>
                              <p:par>
                                <p:cTn id="317" presetID="22" presetClass="entr" presetSubtype="2" fill="hold" nodeType="afterEffect">
                                  <p:stCondLst>
                                    <p:cond delay="0"/>
                                  </p:stCondLst>
                                  <p:childTnLst>
                                    <p:set>
                                      <p:cBhvr>
                                        <p:cTn id="318" dur="1" fill="hold">
                                          <p:stCondLst>
                                            <p:cond delay="0"/>
                                          </p:stCondLst>
                                        </p:cTn>
                                        <p:tgtEl>
                                          <p:spTgt spid="113"/>
                                        </p:tgtEl>
                                        <p:attrNameLst>
                                          <p:attrName>style.visibility</p:attrName>
                                        </p:attrNameLst>
                                      </p:cBhvr>
                                      <p:to>
                                        <p:strVal val="visible"/>
                                      </p:to>
                                    </p:set>
                                    <p:animEffect transition="in" filter="wipe(right)">
                                      <p:cBhvr>
                                        <p:cTn id="319"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2" grpId="0"/>
      <p:bldP spid="13" grpId="0"/>
      <p:bldP spid="16" grpId="0" animBg="1"/>
      <p:bldP spid="19"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79" grpId="0" animBg="1"/>
      <p:bldP spid="96" grpId="0" animBg="1"/>
      <p:bldP spid="97" grpId="0" animBg="1"/>
      <p:bldP spid="45" grpId="0" animBg="1"/>
      <p:bldP spid="74" grpId="0" animBg="1"/>
      <p:bldP spid="101" grpId="0" animBg="1"/>
      <p:bldP spid="121" grpId="0" animBg="1"/>
      <p:bldP spid="125" grpId="0" animBg="1"/>
      <p:bldP spid="126" grpId="0" animBg="1"/>
      <p:bldP spid="127" grpId="0" animBg="1"/>
      <p:bldP spid="128" grpId="0" animBg="1"/>
      <p:bldP spid="129" grpId="0" animBg="1"/>
      <p:bldP spid="130" grpId="0" animBg="1"/>
      <p:bldP spid="76" grpId="0" animBg="1"/>
      <p:bldP spid="106" grpId="0"/>
      <p:bldP spid="107" grpId="0"/>
      <p:bldP spid="108" grpId="0" animBg="1"/>
      <p:bldP spid="109" grpId="0" animBg="1"/>
      <p:bldP spid="111" grpId="0"/>
      <p:bldP spid="116"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catalog</a:t>
            </a:r>
          </a:p>
        </p:txBody>
      </p:sp>
      <p:sp>
        <p:nvSpPr>
          <p:cNvPr id="4" name="TextBox 3"/>
          <p:cNvSpPr txBox="1"/>
          <p:nvPr/>
        </p:nvSpPr>
        <p:spPr>
          <a:xfrm>
            <a:off x="434975" y="1146225"/>
            <a:ext cx="3641725" cy="1107996"/>
          </a:xfrm>
          <a:prstGeom prst="rect">
            <a:avLst/>
          </a:prstGeom>
          <a:noFill/>
        </p:spPr>
        <p:txBody>
          <a:bodyPr wrap="square" lIns="0" tIns="0" rIns="0" bIns="0" rtlCol="0">
            <a:spAutoFit/>
          </a:bodyPr>
          <a:lstStyle/>
          <a:p>
            <a:pPr marL="0" marR="0" lvl="0" indent="0" algn="l" defTabSz="913505" rtl="0" eaLnBrk="1" fontAlgn="base"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dirty="0">
                <a:ln>
                  <a:noFill/>
                </a:ln>
                <a:solidFill>
                  <a:srgbClr val="50B347"/>
                </a:solidFill>
                <a:effectLst/>
                <a:uLnTx/>
                <a:uFillTx/>
                <a:latin typeface="Segoe UI Light"/>
                <a:ea typeface="ＭＳ Ｐゴシック" charset="0"/>
                <a:cs typeface="ＭＳ Ｐゴシック" charset="0"/>
              </a:rPr>
              <a:t>The metadata catalog can be browsed with the Visual Studio Server Explorer</a:t>
            </a:r>
          </a:p>
        </p:txBody>
      </p:sp>
      <p:pic>
        <p:nvPicPr>
          <p:cNvPr id="5" name="Picture 4"/>
          <p:cNvPicPr>
            <a:picLocks noChangeAspect="1"/>
          </p:cNvPicPr>
          <p:nvPr/>
        </p:nvPicPr>
        <p:blipFill>
          <a:blip r:embed="rId3"/>
          <a:stretch>
            <a:fillRect/>
          </a:stretch>
        </p:blipFill>
        <p:spPr>
          <a:xfrm>
            <a:off x="4326017" y="1262063"/>
            <a:ext cx="3881898" cy="4649824"/>
          </a:xfrm>
          <a:prstGeom prst="rect">
            <a:avLst/>
          </a:prstGeom>
        </p:spPr>
      </p:pic>
      <p:pic>
        <p:nvPicPr>
          <p:cNvPr id="7" name="Picture 6"/>
          <p:cNvPicPr>
            <a:picLocks noChangeAspect="1"/>
          </p:cNvPicPr>
          <p:nvPr/>
        </p:nvPicPr>
        <p:blipFill>
          <a:blip r:embed="rId4"/>
          <a:stretch>
            <a:fillRect/>
          </a:stretch>
        </p:blipFill>
        <p:spPr>
          <a:xfrm>
            <a:off x="6051330" y="1624300"/>
            <a:ext cx="3859005" cy="4616773"/>
          </a:xfrm>
          <a:prstGeom prst="rect">
            <a:avLst/>
          </a:prstGeom>
          <a:ln>
            <a:solidFill>
              <a:schemeClr val="accent1">
                <a:lumMod val="50000"/>
              </a:schemeClr>
            </a:solidFill>
          </a:ln>
        </p:spPr>
      </p:pic>
      <p:pic>
        <p:nvPicPr>
          <p:cNvPr id="8" name="Picture 7"/>
          <p:cNvPicPr>
            <a:picLocks noChangeAspect="1"/>
          </p:cNvPicPr>
          <p:nvPr/>
        </p:nvPicPr>
        <p:blipFill>
          <a:blip r:embed="rId5"/>
          <a:stretch>
            <a:fillRect/>
          </a:stretch>
        </p:blipFill>
        <p:spPr>
          <a:xfrm>
            <a:off x="7753749" y="1953485"/>
            <a:ext cx="4003276" cy="4515578"/>
          </a:xfrm>
          <a:prstGeom prst="rect">
            <a:avLst/>
          </a:prstGeom>
          <a:ln>
            <a:solidFill>
              <a:schemeClr val="accent1">
                <a:lumMod val="50000"/>
              </a:schemeClr>
            </a:solidFill>
          </a:ln>
        </p:spPr>
      </p:pic>
      <p:sp>
        <p:nvSpPr>
          <p:cNvPr id="9" name="Rectangle 8"/>
          <p:cNvSpPr/>
          <p:nvPr/>
        </p:nvSpPr>
        <p:spPr>
          <a:xfrm>
            <a:off x="434974" y="2985239"/>
            <a:ext cx="3641725" cy="1356782"/>
          </a:xfrm>
          <a:prstGeom prst="rect">
            <a:avLst/>
          </a:prstGeom>
          <a:noFill/>
        </p:spPr>
        <p:txBody>
          <a:bodyPr wrap="square" lIns="0" tIns="0" rIns="0" bIns="0" rtlCol="0">
            <a:spAutoFit/>
          </a:bodyPr>
          <a:lstStyle/>
          <a:p>
            <a:pPr marL="0" marR="0" lvl="0" indent="0" algn="l" defTabSz="913505" rtl="0" eaLnBrk="1" fontAlgn="base" latinLnBrk="0" hangingPunct="1">
              <a:lnSpc>
                <a:spcPct val="100000"/>
              </a:lnSpc>
              <a:spcBef>
                <a:spcPts val="600"/>
              </a:spcBef>
              <a:spcAft>
                <a:spcPts val="0"/>
              </a:spcAft>
              <a:buClrTx/>
              <a:buSzPct val="90000"/>
              <a:buFontTx/>
              <a:buNone/>
              <a:tabLst/>
              <a:defRPr/>
            </a:pPr>
            <a:r>
              <a:rPr kumimoji="0" lang="en-US" sz="2400" b="0" i="0" u="none" strike="noStrike" kern="1200" cap="none" spc="0" normalizeH="0" baseline="0" noProof="0" dirty="0">
                <a:ln>
                  <a:noFill/>
                </a:ln>
                <a:solidFill>
                  <a:srgbClr val="0D163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Server Explorer </a:t>
            </a:r>
            <a:r>
              <a:rPr kumimoji="0" lang="en-US" sz="2400" b="0" i="0" u="none" strike="noStrike" kern="1200" cap="none" spc="0" normalizeH="0" baseline="0" noProof="0" dirty="0">
                <a:ln>
                  <a:noFill/>
                </a:ln>
                <a:solidFill>
                  <a:srgbClr val="000000">
                    <a:lumMod val="65000"/>
                    <a:lumOff val="35000"/>
                  </a:srgbClr>
                </a:solidFill>
                <a:effectLst/>
                <a:uLnTx/>
                <a:uFillTx/>
                <a:latin typeface="Segoe UI Light"/>
                <a:ea typeface="ＭＳ Ｐゴシック" charset="0"/>
                <a:cs typeface="ＭＳ Ｐゴシック" charset="0"/>
              </a:rPr>
              <a:t>lets you:</a:t>
            </a:r>
          </a:p>
          <a:p>
            <a:pPr marL="342900" marR="0" lvl="0" indent="-288925" algn="l" defTabSz="913505" rtl="0" eaLnBrk="1" fontAlgn="base" latinLnBrk="0" hangingPunct="1">
              <a:lnSpc>
                <a:spcPct val="100000"/>
              </a:lnSpc>
              <a:spcBef>
                <a:spcPts val="100"/>
              </a:spcBef>
              <a:spcAft>
                <a:spcPts val="300"/>
              </a:spcAft>
              <a:buClr>
                <a:srgbClr val="50B347"/>
              </a:buClr>
              <a:buSzPct val="100000"/>
              <a:buFont typeface="+mj-lt"/>
              <a:buAutoNum type="arabicPeriod"/>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Light"/>
                <a:ea typeface="ＭＳ Ｐゴシック" charset="0"/>
                <a:cs typeface="ＭＳ Ｐゴシック" charset="0"/>
              </a:rPr>
              <a:t>Create new tables, schemas and databases</a:t>
            </a:r>
          </a:p>
          <a:p>
            <a:pPr marL="342900" marR="0" lvl="0" indent="-288925" algn="l" defTabSz="913505" rtl="0" eaLnBrk="1" fontAlgn="base" latinLnBrk="0" hangingPunct="1">
              <a:lnSpc>
                <a:spcPct val="100000"/>
              </a:lnSpc>
              <a:spcBef>
                <a:spcPts val="100"/>
              </a:spcBef>
              <a:spcAft>
                <a:spcPts val="300"/>
              </a:spcAft>
              <a:buClr>
                <a:srgbClr val="50B347"/>
              </a:buClr>
              <a:buSzPct val="100000"/>
              <a:buFont typeface="+mj-lt"/>
              <a:buAutoNum type="arabicPeriod"/>
              <a:tabLst/>
              <a:defRPr/>
            </a:pPr>
            <a:r>
              <a:rPr kumimoji="0" lang="en-US" sz="2000" b="0" i="0" u="none" strike="noStrike" kern="1200" cap="none" spc="0" normalizeH="0" baseline="0" noProof="0" dirty="0">
                <a:ln>
                  <a:noFill/>
                </a:ln>
                <a:solidFill>
                  <a:srgbClr val="000000">
                    <a:lumMod val="65000"/>
                    <a:lumOff val="35000"/>
                  </a:srgbClr>
                </a:solidFill>
                <a:effectLst/>
                <a:uLnTx/>
                <a:uFillTx/>
                <a:latin typeface="Segoe UI Light"/>
                <a:ea typeface="ＭＳ Ｐゴシック" charset="0"/>
                <a:cs typeface="ＭＳ Ｐゴシック" charset="0"/>
              </a:rPr>
              <a:t>Register assemblies</a:t>
            </a:r>
          </a:p>
        </p:txBody>
      </p:sp>
      <p:sp>
        <p:nvSpPr>
          <p:cNvPr id="6" name="Slide Number Placeholder 5"/>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1344415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861159"/>
            <a:ext cx="11653523" cy="1135682"/>
          </a:xfrm>
        </p:spPr>
        <p:txBody>
          <a:bodyPr/>
          <a:lstStyle/>
          <a:p>
            <a:pPr algn="ctr"/>
            <a:r>
              <a:rPr lang="en-US" dirty="0"/>
              <a:t>U-SQL performance overview</a:t>
            </a:r>
          </a:p>
        </p:txBody>
      </p:sp>
    </p:spTree>
    <p:extLst>
      <p:ext uri="{BB962C8B-B14F-4D97-AF65-F5344CB8AC3E}">
        <p14:creationId xmlns:p14="http://schemas.microsoft.com/office/powerpoint/2010/main" val="3127459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xfrm>
            <a:off x="270017" y="944469"/>
            <a:ext cx="11653523" cy="683264"/>
          </a:xfrm>
        </p:spPr>
        <p:txBody>
          <a:bodyPr/>
          <a:lstStyle/>
          <a:p>
            <a:pPr marL="0" indent="0">
              <a:spcBef>
                <a:spcPts val="600"/>
              </a:spcBef>
              <a:spcAft>
                <a:spcPts val="600"/>
              </a:spcAft>
              <a:buNone/>
            </a:pPr>
            <a:r>
              <a:rPr lang="en-US" sz="2800" dirty="0">
                <a:solidFill>
                  <a:schemeClr val="accent2"/>
                </a:solidFill>
              </a:rPr>
              <a:t>Learning about parallelism and how you can influence it is the key to:</a:t>
            </a:r>
          </a:p>
        </p:txBody>
      </p:sp>
      <p:sp>
        <p:nvSpPr>
          <p:cNvPr id="5" name="Title 4"/>
          <p:cNvSpPr>
            <a:spLocks noGrp="1"/>
          </p:cNvSpPr>
          <p:nvPr>
            <p:ph type="title"/>
          </p:nvPr>
        </p:nvSpPr>
        <p:spPr/>
        <p:txBody>
          <a:bodyPr/>
          <a:lstStyle/>
          <a:p>
            <a:r>
              <a:rPr lang="en-US" dirty="0"/>
              <a:t>Parallelism</a:t>
            </a:r>
          </a:p>
        </p:txBody>
      </p:sp>
      <p:grpSp>
        <p:nvGrpSpPr>
          <p:cNvPr id="21" name="Group 20"/>
          <p:cNvGrpSpPr/>
          <p:nvPr/>
        </p:nvGrpSpPr>
        <p:grpSpPr>
          <a:xfrm>
            <a:off x="1265214" y="1844134"/>
            <a:ext cx="10524708" cy="1130315"/>
            <a:chOff x="1145469" y="2510988"/>
            <a:chExt cx="7852480" cy="1130315"/>
          </a:xfrm>
        </p:grpSpPr>
        <p:sp>
          <p:nvSpPr>
            <p:cNvPr id="18" name="Rectangle 17"/>
            <p:cNvSpPr/>
            <p:nvPr/>
          </p:nvSpPr>
          <p:spPr>
            <a:xfrm>
              <a:off x="2125401" y="2845109"/>
              <a:ext cx="6872548" cy="443198"/>
            </a:xfrm>
            <a:prstGeom prst="rect">
              <a:avLst/>
            </a:prstGeom>
          </p:spPr>
          <p:txBody>
            <a:bodyPr wrap="square" tIns="0" bIns="0">
              <a:spAutoFit/>
            </a:bodyPr>
            <a:lstStyle/>
            <a:p>
              <a:pPr marL="0" marR="0" lvl="0" indent="0" algn="l" defTabSz="913505" rtl="0" eaLnBrk="1" fontAlgn="base" latinLnBrk="0" hangingPunct="1">
                <a:lnSpc>
                  <a:spcPct val="90000"/>
                </a:lnSpc>
                <a:spcBef>
                  <a:spcPts val="200"/>
                </a:spcBef>
                <a:spcAft>
                  <a:spcPts val="400"/>
                </a:spcAft>
                <a:buClrTx/>
                <a:buSzPct val="90000"/>
                <a:buFontTx/>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Understanding why jobs run the way they do</a:t>
              </a:r>
            </a:p>
          </p:txBody>
        </p:sp>
        <p:grpSp>
          <p:nvGrpSpPr>
            <p:cNvPr id="8" name="Group 7"/>
            <p:cNvGrpSpPr/>
            <p:nvPr/>
          </p:nvGrpSpPr>
          <p:grpSpPr>
            <a:xfrm>
              <a:off x="1145469" y="2510988"/>
              <a:ext cx="816114" cy="1130315"/>
              <a:chOff x="4072487" y="2868468"/>
              <a:chExt cx="5002583" cy="6928545"/>
            </a:xfrm>
            <a:solidFill>
              <a:srgbClr val="002050"/>
            </a:solidFill>
          </p:grpSpPr>
          <p:sp>
            <p:nvSpPr>
              <p:cNvPr id="10" name="Rectangle 24"/>
              <p:cNvSpPr/>
              <p:nvPr/>
            </p:nvSpPr>
            <p:spPr>
              <a:xfrm>
                <a:off x="4072487" y="2868468"/>
                <a:ext cx="5002583" cy="6928545"/>
              </a:xfrm>
              <a:custGeom>
                <a:avLst/>
                <a:gdLst/>
                <a:ahLst/>
                <a:cxnLst/>
                <a:rect l="l" t="t" r="r" b="b"/>
                <a:pathLst>
                  <a:path w="1518158" h="2102639">
                    <a:moveTo>
                      <a:pt x="664962" y="48"/>
                    </a:moveTo>
                    <a:cubicBezTo>
                      <a:pt x="990735" y="4734"/>
                      <a:pt x="1250103" y="195355"/>
                      <a:pt x="1311820" y="389100"/>
                    </a:cubicBezTo>
                    <a:cubicBezTo>
                      <a:pt x="1373537" y="582844"/>
                      <a:pt x="1310258" y="419568"/>
                      <a:pt x="1400880" y="656280"/>
                    </a:cubicBezTo>
                    <a:cubicBezTo>
                      <a:pt x="1411818" y="757059"/>
                      <a:pt x="1339163" y="742996"/>
                      <a:pt x="1358694" y="815651"/>
                    </a:cubicBezTo>
                    <a:cubicBezTo>
                      <a:pt x="1378225" y="888305"/>
                      <a:pt x="1514158" y="1033614"/>
                      <a:pt x="1518064" y="1092206"/>
                    </a:cubicBezTo>
                    <a:cubicBezTo>
                      <a:pt x="1521971" y="1150798"/>
                      <a:pt x="1404005" y="1135955"/>
                      <a:pt x="1382130" y="1167204"/>
                    </a:cubicBezTo>
                    <a:cubicBezTo>
                      <a:pt x="1360256" y="1198453"/>
                      <a:pt x="1390724" y="1255483"/>
                      <a:pt x="1386818" y="1279701"/>
                    </a:cubicBezTo>
                    <a:cubicBezTo>
                      <a:pt x="1382912" y="1303919"/>
                      <a:pt x="1361038" y="1303137"/>
                      <a:pt x="1358694" y="1312512"/>
                    </a:cubicBezTo>
                    <a:cubicBezTo>
                      <a:pt x="1356350" y="1321887"/>
                      <a:pt x="1382912" y="1320325"/>
                      <a:pt x="1372756" y="1335949"/>
                    </a:cubicBezTo>
                    <a:cubicBezTo>
                      <a:pt x="1362600" y="1351574"/>
                      <a:pt x="1313382" y="1359387"/>
                      <a:pt x="1297758" y="1406260"/>
                    </a:cubicBezTo>
                    <a:cubicBezTo>
                      <a:pt x="1282134" y="1453134"/>
                      <a:pt x="1409474" y="1567974"/>
                      <a:pt x="1279008" y="1617192"/>
                    </a:cubicBezTo>
                    <a:cubicBezTo>
                      <a:pt x="1148544" y="1666410"/>
                      <a:pt x="978235" y="1565631"/>
                      <a:pt x="936830" y="1645316"/>
                    </a:cubicBezTo>
                    <a:cubicBezTo>
                      <a:pt x="895425" y="1725002"/>
                      <a:pt x="843864" y="1864060"/>
                      <a:pt x="1030577" y="2095304"/>
                    </a:cubicBezTo>
                    <a:cubicBezTo>
                      <a:pt x="762616" y="2092179"/>
                      <a:pt x="244660" y="2113272"/>
                      <a:pt x="18105" y="2095304"/>
                    </a:cubicBezTo>
                    <a:cubicBezTo>
                      <a:pt x="72790" y="1927340"/>
                      <a:pt x="250130" y="1765625"/>
                      <a:pt x="247786" y="1537506"/>
                    </a:cubicBezTo>
                    <a:cubicBezTo>
                      <a:pt x="245442" y="1309387"/>
                      <a:pt x="51697" y="1118768"/>
                      <a:pt x="4042" y="726591"/>
                    </a:cubicBezTo>
                    <a:cubicBezTo>
                      <a:pt x="-20283" y="526408"/>
                      <a:pt x="67548" y="340065"/>
                      <a:pt x="203379" y="206900"/>
                    </a:cubicBezTo>
                    <a:lnTo>
                      <a:pt x="203379" y="206708"/>
                    </a:lnTo>
                    <a:lnTo>
                      <a:pt x="203605" y="206708"/>
                    </a:lnTo>
                    <a:cubicBezTo>
                      <a:pt x="332512" y="77755"/>
                      <a:pt x="505564" y="-2246"/>
                      <a:pt x="664962"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0"/>
              <p:cNvSpPr>
                <a:spLocks noEditPoints="1"/>
              </p:cNvSpPr>
              <p:nvPr/>
            </p:nvSpPr>
            <p:spPr bwMode="black">
              <a:xfrm rot="17822686">
                <a:off x="5027545" y="3541136"/>
                <a:ext cx="2303865" cy="180906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solidFill>
                      <a:srgbClr val="000000">
                        <a:alpha val="0"/>
                      </a:srgbClr>
                    </a:solidFill>
                  </a:ln>
                  <a:solidFill>
                    <a:srgbClr val="000000"/>
                  </a:solidFill>
                  <a:effectLst/>
                  <a:uLnTx/>
                  <a:uFillTx/>
                  <a:latin typeface="Segoe UI"/>
                  <a:ea typeface="+mn-ea"/>
                  <a:cs typeface="+mn-cs"/>
                </a:endParaRPr>
              </a:p>
            </p:txBody>
          </p:sp>
        </p:grpSp>
      </p:grpSp>
      <p:grpSp>
        <p:nvGrpSpPr>
          <p:cNvPr id="22" name="Group 21"/>
          <p:cNvGrpSpPr/>
          <p:nvPr/>
        </p:nvGrpSpPr>
        <p:grpSpPr>
          <a:xfrm>
            <a:off x="866226" y="3330279"/>
            <a:ext cx="10223306" cy="1073807"/>
            <a:chOff x="603580" y="2721581"/>
            <a:chExt cx="8394370" cy="1073807"/>
          </a:xfrm>
        </p:grpSpPr>
        <p:sp>
          <p:nvSpPr>
            <p:cNvPr id="19" name="Rectangle 18"/>
            <p:cNvSpPr/>
            <p:nvPr/>
          </p:nvSpPr>
          <p:spPr>
            <a:xfrm>
              <a:off x="2009631" y="3006475"/>
              <a:ext cx="6988319" cy="443198"/>
            </a:xfrm>
            <a:prstGeom prst="rect">
              <a:avLst/>
            </a:prstGeom>
          </p:spPr>
          <p:txBody>
            <a:bodyPr wrap="square" tIns="0" bIns="0">
              <a:spAutoFit/>
            </a:bodyPr>
            <a:lstStyle/>
            <a:p>
              <a:pPr marL="0" marR="0" lvl="0" indent="0" algn="l" defTabSz="913505" rtl="0" eaLnBrk="1" fontAlgn="base" latinLnBrk="0" hangingPunct="1">
                <a:lnSpc>
                  <a:spcPct val="90000"/>
                </a:lnSpc>
                <a:spcBef>
                  <a:spcPts val="200"/>
                </a:spcBef>
                <a:spcAft>
                  <a:spcPts val="400"/>
                </a:spcAft>
                <a:buClrTx/>
                <a:buSzPct val="90000"/>
                <a:buFontTx/>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Creating opportunities for optimization</a:t>
              </a:r>
            </a:p>
          </p:txBody>
        </p:sp>
        <p:sp>
          <p:nvSpPr>
            <p:cNvPr id="13" name="Freeform 12"/>
            <p:cNvSpPr/>
            <p:nvPr/>
          </p:nvSpPr>
          <p:spPr bwMode="auto">
            <a:xfrm>
              <a:off x="603580" y="2721581"/>
              <a:ext cx="1270511" cy="1073807"/>
            </a:xfrm>
            <a:custGeom>
              <a:avLst/>
              <a:gdLst/>
              <a:ahLst/>
              <a:cxnLst/>
              <a:rect l="l" t="t" r="r" b="b"/>
              <a:pathLst>
                <a:path w="6060276" h="5122001">
                  <a:moveTo>
                    <a:pt x="4902250" y="203"/>
                  </a:moveTo>
                  <a:cubicBezTo>
                    <a:pt x="4954736" y="-969"/>
                    <a:pt x="5009753" y="2901"/>
                    <a:pt x="5067300" y="12426"/>
                  </a:cubicBezTo>
                  <a:lnTo>
                    <a:pt x="5076825" y="136251"/>
                  </a:lnTo>
                  <a:lnTo>
                    <a:pt x="4619625" y="479151"/>
                  </a:lnTo>
                  <a:lnTo>
                    <a:pt x="4810125" y="1431651"/>
                  </a:lnTo>
                  <a:lnTo>
                    <a:pt x="5591175" y="1593576"/>
                  </a:lnTo>
                  <a:lnTo>
                    <a:pt x="5962650" y="1126851"/>
                  </a:lnTo>
                  <a:lnTo>
                    <a:pt x="6057900" y="1184001"/>
                  </a:lnTo>
                  <a:cubicBezTo>
                    <a:pt x="6089650" y="1628501"/>
                    <a:pt x="5797550" y="1892026"/>
                    <a:pt x="5524500" y="2031726"/>
                  </a:cubicBezTo>
                  <a:lnTo>
                    <a:pt x="4514850" y="2107926"/>
                  </a:lnTo>
                  <a:lnTo>
                    <a:pt x="3743325" y="2993751"/>
                  </a:lnTo>
                  <a:lnTo>
                    <a:pt x="3730284" y="3007303"/>
                  </a:lnTo>
                  <a:lnTo>
                    <a:pt x="5172075" y="4327252"/>
                  </a:lnTo>
                  <a:cubicBezTo>
                    <a:pt x="5311775" y="4498702"/>
                    <a:pt x="5226050" y="4603477"/>
                    <a:pt x="5143500" y="4698727"/>
                  </a:cubicBezTo>
                  <a:cubicBezTo>
                    <a:pt x="4949825" y="4844777"/>
                    <a:pt x="4914900" y="4920977"/>
                    <a:pt x="4800600" y="5032102"/>
                  </a:cubicBezTo>
                  <a:cubicBezTo>
                    <a:pt x="4616450" y="5174977"/>
                    <a:pt x="4508500" y="5114652"/>
                    <a:pt x="4429125" y="5013052"/>
                  </a:cubicBezTo>
                  <a:lnTo>
                    <a:pt x="3172464" y="3586998"/>
                  </a:lnTo>
                  <a:lnTo>
                    <a:pt x="1800225" y="5013051"/>
                  </a:lnTo>
                  <a:cubicBezTo>
                    <a:pt x="1628775" y="5165451"/>
                    <a:pt x="1514475" y="5141639"/>
                    <a:pt x="1428750" y="5041626"/>
                  </a:cubicBezTo>
                  <a:lnTo>
                    <a:pt x="1033462" y="4632051"/>
                  </a:lnTo>
                  <a:cubicBezTo>
                    <a:pt x="984250" y="4462189"/>
                    <a:pt x="1049337" y="4359001"/>
                    <a:pt x="1143000" y="4279626"/>
                  </a:cubicBezTo>
                  <a:lnTo>
                    <a:pt x="2623832" y="2964413"/>
                  </a:lnTo>
                  <a:lnTo>
                    <a:pt x="1390650" y="1565002"/>
                  </a:lnTo>
                  <a:lnTo>
                    <a:pt x="1057275" y="1822177"/>
                  </a:lnTo>
                  <a:lnTo>
                    <a:pt x="1038225" y="2107927"/>
                  </a:lnTo>
                  <a:lnTo>
                    <a:pt x="590550" y="2365102"/>
                  </a:lnTo>
                  <a:lnTo>
                    <a:pt x="0" y="1726927"/>
                  </a:lnTo>
                  <a:lnTo>
                    <a:pt x="209550" y="1526902"/>
                  </a:lnTo>
                  <a:lnTo>
                    <a:pt x="676275" y="1384027"/>
                  </a:lnTo>
                  <a:lnTo>
                    <a:pt x="781050" y="1184002"/>
                  </a:lnTo>
                  <a:lnTo>
                    <a:pt x="1743075" y="374377"/>
                  </a:lnTo>
                  <a:cubicBezTo>
                    <a:pt x="1997075" y="209277"/>
                    <a:pt x="2603500" y="244202"/>
                    <a:pt x="2962275" y="564877"/>
                  </a:cubicBezTo>
                  <a:lnTo>
                    <a:pt x="2924175" y="669652"/>
                  </a:lnTo>
                  <a:cubicBezTo>
                    <a:pt x="2794000" y="625202"/>
                    <a:pt x="2692400" y="590277"/>
                    <a:pt x="2419350" y="650602"/>
                  </a:cubicBezTo>
                  <a:cubicBezTo>
                    <a:pt x="2301875" y="710927"/>
                    <a:pt x="2127250" y="704577"/>
                    <a:pt x="1752600" y="1203052"/>
                  </a:cubicBezTo>
                  <a:lnTo>
                    <a:pt x="3143250" y="2469877"/>
                  </a:lnTo>
                  <a:lnTo>
                    <a:pt x="3161663" y="2486734"/>
                  </a:lnTo>
                  <a:lnTo>
                    <a:pt x="4038600" y="1707876"/>
                  </a:lnTo>
                  <a:lnTo>
                    <a:pt x="4171950" y="555351"/>
                  </a:lnTo>
                  <a:cubicBezTo>
                    <a:pt x="4291409" y="263648"/>
                    <a:pt x="4534843" y="8408"/>
                    <a:pt x="4902250" y="20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3" name="Group 22"/>
          <p:cNvGrpSpPr/>
          <p:nvPr/>
        </p:nvGrpSpPr>
        <p:grpSpPr>
          <a:xfrm>
            <a:off x="866226" y="4759917"/>
            <a:ext cx="8385434" cy="992305"/>
            <a:chOff x="612515" y="3162559"/>
            <a:chExt cx="8385434" cy="992305"/>
          </a:xfrm>
        </p:grpSpPr>
        <p:sp>
          <p:nvSpPr>
            <p:cNvPr id="20" name="Rectangle 19"/>
            <p:cNvSpPr/>
            <p:nvPr/>
          </p:nvSpPr>
          <p:spPr>
            <a:xfrm>
              <a:off x="2324911" y="3454733"/>
              <a:ext cx="6673038" cy="443198"/>
            </a:xfrm>
            <a:prstGeom prst="rect">
              <a:avLst/>
            </a:prstGeom>
          </p:spPr>
          <p:txBody>
            <a:bodyPr wrap="square" tIns="0" bIns="0">
              <a:spAutoFit/>
            </a:bodyPr>
            <a:lstStyle/>
            <a:p>
              <a:pPr marL="0" marR="0" lvl="0" indent="0" algn="l" defTabSz="913505" rtl="0" eaLnBrk="1" fontAlgn="base" latinLnBrk="0" hangingPunct="1">
                <a:lnSpc>
                  <a:spcPct val="90000"/>
                </a:lnSpc>
                <a:spcBef>
                  <a:spcPts val="200"/>
                </a:spcBef>
                <a:spcAft>
                  <a:spcPts val="400"/>
                </a:spcAft>
                <a:buClrTx/>
                <a:buSzPct val="90000"/>
                <a:buFontTx/>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Controlling resource usage/cost</a:t>
              </a:r>
            </a:p>
          </p:txBody>
        </p:sp>
        <p:sp>
          <p:nvSpPr>
            <p:cNvPr id="16" name="Freeform 15"/>
            <p:cNvSpPr/>
            <p:nvPr/>
          </p:nvSpPr>
          <p:spPr>
            <a:xfrm>
              <a:off x="612515" y="3162559"/>
              <a:ext cx="1538390" cy="992305"/>
            </a:xfrm>
            <a:custGeom>
              <a:avLst/>
              <a:gdLst/>
              <a:ahLst/>
              <a:cxnLst/>
              <a:rect l="l" t="t" r="r" b="b"/>
              <a:pathLst>
                <a:path w="4369237" h="2818280">
                  <a:moveTo>
                    <a:pt x="0" y="1653849"/>
                  </a:moveTo>
                  <a:lnTo>
                    <a:pt x="505854" y="1653849"/>
                  </a:lnTo>
                  <a:cubicBezTo>
                    <a:pt x="540151" y="1653849"/>
                    <a:pt x="567954" y="1681652"/>
                    <a:pt x="567954" y="1715949"/>
                  </a:cubicBezTo>
                  <a:lnTo>
                    <a:pt x="567954" y="2563099"/>
                  </a:lnTo>
                  <a:cubicBezTo>
                    <a:pt x="567954" y="2597396"/>
                    <a:pt x="540151" y="2625199"/>
                    <a:pt x="505854" y="2625199"/>
                  </a:cubicBezTo>
                  <a:lnTo>
                    <a:pt x="0" y="2625199"/>
                  </a:lnTo>
                  <a:close/>
                  <a:moveTo>
                    <a:pt x="1471058" y="1564552"/>
                  </a:moveTo>
                  <a:cubicBezTo>
                    <a:pt x="1628088" y="1562633"/>
                    <a:pt x="1785714" y="1589291"/>
                    <a:pt x="1911787" y="1628449"/>
                  </a:cubicBezTo>
                  <a:cubicBezTo>
                    <a:pt x="2274001" y="1753861"/>
                    <a:pt x="2536204" y="1617337"/>
                    <a:pt x="2817456" y="1592731"/>
                  </a:cubicBezTo>
                  <a:cubicBezTo>
                    <a:pt x="3066032" y="1586248"/>
                    <a:pt x="3195281" y="1704650"/>
                    <a:pt x="3188931" y="1768150"/>
                  </a:cubicBezTo>
                  <a:cubicBezTo>
                    <a:pt x="3206393" y="1829269"/>
                    <a:pt x="3037720" y="2011170"/>
                    <a:pt x="2781737" y="1968968"/>
                  </a:cubicBezTo>
                  <a:cubicBezTo>
                    <a:pt x="2491226" y="1948595"/>
                    <a:pt x="2319775" y="1942510"/>
                    <a:pt x="2150706" y="2050724"/>
                  </a:cubicBezTo>
                  <a:lnTo>
                    <a:pt x="2098318" y="2072949"/>
                  </a:lnTo>
                  <a:cubicBezTo>
                    <a:pt x="2265271" y="2125337"/>
                    <a:pt x="2436985" y="2213443"/>
                    <a:pt x="2584887" y="2301549"/>
                  </a:cubicBezTo>
                  <a:cubicBezTo>
                    <a:pt x="2693101" y="2260538"/>
                    <a:pt x="3006103" y="2288585"/>
                    <a:pt x="3247668" y="2309487"/>
                  </a:cubicBezTo>
                  <a:cubicBezTo>
                    <a:pt x="3392130" y="2262920"/>
                    <a:pt x="3555644" y="2183015"/>
                    <a:pt x="3712012" y="2176930"/>
                  </a:cubicBezTo>
                  <a:cubicBezTo>
                    <a:pt x="3817580" y="2092528"/>
                    <a:pt x="3932674" y="1996220"/>
                    <a:pt x="4035862" y="1961824"/>
                  </a:cubicBezTo>
                  <a:cubicBezTo>
                    <a:pt x="4189055" y="1899911"/>
                    <a:pt x="4287481" y="1985636"/>
                    <a:pt x="4369237" y="2066599"/>
                  </a:cubicBezTo>
                  <a:lnTo>
                    <a:pt x="4185087" y="2199949"/>
                  </a:lnTo>
                  <a:cubicBezTo>
                    <a:pt x="4165507" y="2247838"/>
                    <a:pt x="4153073" y="2245722"/>
                    <a:pt x="4140637" y="2250749"/>
                  </a:cubicBezTo>
                  <a:cubicBezTo>
                    <a:pt x="4040095" y="2342294"/>
                    <a:pt x="3949079" y="2419553"/>
                    <a:pt x="3867587" y="2482524"/>
                  </a:cubicBezTo>
                  <a:cubicBezTo>
                    <a:pt x="3694550" y="2512686"/>
                    <a:pt x="3454837" y="2640480"/>
                    <a:pt x="3334187" y="2701599"/>
                  </a:cubicBezTo>
                  <a:cubicBezTo>
                    <a:pt x="3037589" y="2687312"/>
                    <a:pt x="2705273" y="2758748"/>
                    <a:pt x="2453918" y="2818280"/>
                  </a:cubicBezTo>
                  <a:cubicBezTo>
                    <a:pt x="2197933" y="2781768"/>
                    <a:pt x="1984416" y="2797776"/>
                    <a:pt x="1445856" y="2680169"/>
                  </a:cubicBezTo>
                  <a:cubicBezTo>
                    <a:pt x="1150184" y="2614950"/>
                    <a:pt x="861523" y="2543908"/>
                    <a:pt x="679887" y="2498399"/>
                  </a:cubicBezTo>
                  <a:lnTo>
                    <a:pt x="679887" y="1837999"/>
                  </a:lnTo>
                  <a:cubicBezTo>
                    <a:pt x="817735" y="1813657"/>
                    <a:pt x="922245" y="1736928"/>
                    <a:pt x="1033899" y="1672105"/>
                  </a:cubicBezTo>
                  <a:cubicBezTo>
                    <a:pt x="1157592" y="1596963"/>
                    <a:pt x="1314027" y="1566470"/>
                    <a:pt x="1471058" y="1564552"/>
                  </a:cubicBezTo>
                  <a:close/>
                  <a:moveTo>
                    <a:pt x="2769181" y="0"/>
                  </a:moveTo>
                  <a:lnTo>
                    <a:pt x="2946494" y="0"/>
                  </a:lnTo>
                  <a:lnTo>
                    <a:pt x="2946494" y="143415"/>
                  </a:lnTo>
                  <a:cubicBezTo>
                    <a:pt x="3029067" y="145588"/>
                    <a:pt x="3090779" y="156887"/>
                    <a:pt x="3162921" y="177313"/>
                  </a:cubicBezTo>
                  <a:lnTo>
                    <a:pt x="3162921" y="445891"/>
                  </a:lnTo>
                  <a:cubicBezTo>
                    <a:pt x="3039932" y="380702"/>
                    <a:pt x="2886955" y="350715"/>
                    <a:pt x="2836977" y="383310"/>
                  </a:cubicBezTo>
                  <a:cubicBezTo>
                    <a:pt x="2787868" y="402867"/>
                    <a:pt x="2792214" y="469359"/>
                    <a:pt x="2826547" y="492827"/>
                  </a:cubicBezTo>
                  <a:cubicBezTo>
                    <a:pt x="2869572" y="553235"/>
                    <a:pt x="3243756" y="612339"/>
                    <a:pt x="3209857" y="896997"/>
                  </a:cubicBezTo>
                  <a:cubicBezTo>
                    <a:pt x="3193343" y="1095171"/>
                    <a:pt x="3017767" y="1159056"/>
                    <a:pt x="2949102" y="1178613"/>
                  </a:cubicBezTo>
                  <a:lnTo>
                    <a:pt x="2949102" y="1345496"/>
                  </a:lnTo>
                  <a:lnTo>
                    <a:pt x="2771788" y="1345496"/>
                  </a:lnTo>
                  <a:lnTo>
                    <a:pt x="2771788" y="1199473"/>
                  </a:lnTo>
                  <a:cubicBezTo>
                    <a:pt x="2667051" y="1196865"/>
                    <a:pt x="2540151" y="1168182"/>
                    <a:pt x="2492780" y="1136892"/>
                  </a:cubicBezTo>
                  <a:lnTo>
                    <a:pt x="2492780" y="857884"/>
                  </a:lnTo>
                  <a:cubicBezTo>
                    <a:pt x="2589694" y="941325"/>
                    <a:pt x="2732240" y="975224"/>
                    <a:pt x="2810901" y="967401"/>
                  </a:cubicBezTo>
                  <a:cubicBezTo>
                    <a:pt x="2887390" y="959144"/>
                    <a:pt x="2889563" y="876571"/>
                    <a:pt x="2852622" y="844846"/>
                  </a:cubicBezTo>
                  <a:cubicBezTo>
                    <a:pt x="2801341" y="772269"/>
                    <a:pt x="2418899" y="746628"/>
                    <a:pt x="2487565" y="396348"/>
                  </a:cubicBezTo>
                  <a:cubicBezTo>
                    <a:pt x="2518421" y="217730"/>
                    <a:pt x="2697907" y="160364"/>
                    <a:pt x="2771788" y="15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079983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1250"/>
                                        <p:tgtEl>
                                          <p:spTgt spid="2">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25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0"/>
                                        <p:tgtEl>
                                          <p:spTgt spid="21"/>
                                        </p:tgtEl>
                                      </p:cBhvr>
                                    </p:animEffect>
                                  </p:childTnLst>
                                </p:cTn>
                              </p:par>
                            </p:childTnLst>
                          </p:cTn>
                        </p:par>
                        <p:par>
                          <p:cTn id="12" fill="hold">
                            <p:stCondLst>
                              <p:cond delay="2500"/>
                            </p:stCondLst>
                            <p:childTnLst>
                              <p:par>
                                <p:cTn id="13" presetID="22" presetClass="entr" presetSubtype="8" fill="hold" nodeType="after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0"/>
                                        <p:tgtEl>
                                          <p:spTgt spid="22"/>
                                        </p:tgtEl>
                                      </p:cBhvr>
                                    </p:animEffect>
                                  </p:childTnLst>
                                </p:cTn>
                              </p:par>
                            </p:childTnLst>
                          </p:cTn>
                        </p:par>
                        <p:par>
                          <p:cTn id="16" fill="hold">
                            <p:stCondLst>
                              <p:cond delay="3750"/>
                            </p:stCondLst>
                            <p:childTnLst>
                              <p:par>
                                <p:cTn id="17" presetID="22" presetClass="entr" presetSubtype="8" fill="hold" nodeType="afterEffect">
                                  <p:stCondLst>
                                    <p:cond delay="25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Parallelism with simple files</a:t>
            </a:r>
          </a:p>
        </p:txBody>
      </p:sp>
      <p:sp>
        <p:nvSpPr>
          <p:cNvPr id="7" name="Slide Number Placeholder 6"/>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 name="Group 7"/>
          <p:cNvGrpSpPr/>
          <p:nvPr/>
        </p:nvGrpSpPr>
        <p:grpSpPr>
          <a:xfrm>
            <a:off x="431800" y="3152543"/>
            <a:ext cx="11325226" cy="3316521"/>
            <a:chOff x="431800" y="3152543"/>
            <a:chExt cx="11325226" cy="3316521"/>
          </a:xfrm>
        </p:grpSpPr>
        <p:grpSp>
          <p:nvGrpSpPr>
            <p:cNvPr id="6" name="Group 5"/>
            <p:cNvGrpSpPr/>
            <p:nvPr/>
          </p:nvGrpSpPr>
          <p:grpSpPr>
            <a:xfrm>
              <a:off x="431800" y="3152543"/>
              <a:ext cx="11325226" cy="3316521"/>
              <a:chOff x="431800" y="3152543"/>
              <a:chExt cx="11325226" cy="3316521"/>
            </a:xfrm>
          </p:grpSpPr>
          <p:sp>
            <p:nvSpPr>
              <p:cNvPr id="11" name="TextBox 10"/>
              <p:cNvSpPr txBox="1"/>
              <p:nvPr/>
            </p:nvSpPr>
            <p:spPr>
              <a:xfrm>
                <a:off x="431800" y="3701183"/>
                <a:ext cx="11325226" cy="2767881"/>
              </a:xfrm>
              <a:prstGeom prst="rect">
                <a:avLst/>
              </a:prstGeom>
              <a:noFill/>
              <a:ln w="3175">
                <a:solidFill>
                  <a:schemeClr val="bg1">
                    <a:lumMod val="75000"/>
                  </a:schemeClr>
                </a:solidFill>
              </a:ln>
            </p:spPr>
            <p:txBody>
              <a:bodyPr wrap="square" lIns="548640" tIns="137160" rIns="2560320" bIns="137160" rtlCol="0">
                <a:noAutofit/>
              </a:bodyPr>
              <a:lstStyle/>
              <a:p>
                <a:pPr marL="63500" marR="0" lvl="1" indent="0" algn="l" defTabSz="914036" rtl="0" eaLnBrk="1" fontAlgn="auto" latinLnBrk="0" hangingPunct="1">
                  <a:lnSpc>
                    <a:spcPct val="100000"/>
                  </a:lnSpc>
                  <a:spcBef>
                    <a:spcPts val="600"/>
                  </a:spcBef>
                  <a:spcAft>
                    <a:spcPts val="600"/>
                  </a:spcAft>
                  <a:buClr>
                    <a:srgbClr val="C00000"/>
                  </a:buClr>
                  <a:buSzPct val="120000"/>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 name="Rectangle 11"/>
              <p:cNvSpPr/>
              <p:nvPr/>
            </p:nvSpPr>
            <p:spPr bwMode="auto">
              <a:xfrm>
                <a:off x="431800" y="3152543"/>
                <a:ext cx="11325226" cy="548640"/>
              </a:xfrm>
              <a:prstGeom prst="rect">
                <a:avLst/>
              </a:prstGeom>
              <a:solidFill>
                <a:schemeClr val="accent2"/>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
                    <a:srgbClr val="C00000"/>
                  </a:buClr>
                  <a:buSzPct val="160000"/>
                  <a:buFontTx/>
                  <a:buNone/>
                  <a:tabLst/>
                  <a:defRPr/>
                </a:pPr>
                <a:r>
                  <a:rPr kumimoji="0" lang="en-IN" sz="28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Introducing multiple files creates the possibility for more parallelism</a:t>
                </a:r>
              </a:p>
            </p:txBody>
          </p:sp>
          <p:sp>
            <p:nvSpPr>
              <p:cNvPr id="34" name="Rectangle 33"/>
              <p:cNvSpPr/>
              <p:nvPr/>
            </p:nvSpPr>
            <p:spPr>
              <a:xfrm>
                <a:off x="1381789" y="3855050"/>
                <a:ext cx="5905500" cy="713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Monolithic file 1</a:t>
                </a:r>
              </a:p>
            </p:txBody>
          </p:sp>
          <p:sp>
            <p:nvSpPr>
              <p:cNvPr id="35" name="Rectangle 34"/>
              <p:cNvSpPr/>
              <p:nvPr/>
            </p:nvSpPr>
            <p:spPr>
              <a:xfrm>
                <a:off x="1381789" y="4718402"/>
                <a:ext cx="5905500" cy="713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Monolithic file 2</a:t>
                </a:r>
              </a:p>
            </p:txBody>
          </p:sp>
          <p:sp>
            <p:nvSpPr>
              <p:cNvPr id="36" name="Rectangle 35"/>
              <p:cNvSpPr/>
              <p:nvPr/>
            </p:nvSpPr>
            <p:spPr>
              <a:xfrm>
                <a:off x="1381789" y="5581753"/>
                <a:ext cx="5905500" cy="713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Monolithic file 3</a:t>
                </a:r>
              </a:p>
            </p:txBody>
          </p:sp>
          <p:sp>
            <p:nvSpPr>
              <p:cNvPr id="42" name="Rectangle 41"/>
              <p:cNvSpPr/>
              <p:nvPr/>
            </p:nvSpPr>
            <p:spPr>
              <a:xfrm>
                <a:off x="8233851" y="3855050"/>
                <a:ext cx="2573185" cy="713232"/>
              </a:xfrm>
              <a:prstGeom prst="rect">
                <a:avLst/>
              </a:prstGeom>
              <a:solidFill>
                <a:srgbClr val="FB7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Vertex</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Rectangle 42"/>
              <p:cNvSpPr/>
              <p:nvPr/>
            </p:nvSpPr>
            <p:spPr>
              <a:xfrm>
                <a:off x="8233851" y="4718402"/>
                <a:ext cx="2573185" cy="713232"/>
              </a:xfrm>
              <a:prstGeom prst="rect">
                <a:avLst/>
              </a:prstGeom>
              <a:solidFill>
                <a:srgbClr val="FB7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Vertex</a:t>
                </a:r>
              </a:p>
            </p:txBody>
          </p:sp>
          <p:sp>
            <p:nvSpPr>
              <p:cNvPr id="44" name="Rectangle 43"/>
              <p:cNvSpPr/>
              <p:nvPr/>
            </p:nvSpPr>
            <p:spPr>
              <a:xfrm>
                <a:off x="8233851" y="5581753"/>
                <a:ext cx="2573185" cy="713232"/>
              </a:xfrm>
              <a:prstGeom prst="rect">
                <a:avLst/>
              </a:prstGeom>
              <a:solidFill>
                <a:srgbClr val="FB7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Vertex</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Right Arrow 30"/>
              <p:cNvSpPr/>
              <p:nvPr/>
            </p:nvSpPr>
            <p:spPr bwMode="auto">
              <a:xfrm>
                <a:off x="7508048" y="4050724"/>
                <a:ext cx="505043" cy="32188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 name="Right Arrow 31"/>
              <p:cNvSpPr/>
              <p:nvPr/>
            </p:nvSpPr>
            <p:spPr bwMode="auto">
              <a:xfrm>
                <a:off x="7508048" y="4914076"/>
                <a:ext cx="505043" cy="32188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Right Arrow 32"/>
              <p:cNvSpPr/>
              <p:nvPr/>
            </p:nvSpPr>
            <p:spPr bwMode="auto">
              <a:xfrm>
                <a:off x="7508048" y="5777427"/>
                <a:ext cx="505043" cy="32188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1828087" y="3937346"/>
              <a:ext cx="430017" cy="548640"/>
            </a:xfrm>
            <a:prstGeom prst="rect">
              <a:avLst/>
            </a:prstGeom>
          </p:spPr>
        </p:pic>
        <p:pic>
          <p:nvPicPr>
            <p:cNvPr id="29" name="Picture 28"/>
            <p:cNvPicPr>
              <a:picLocks noChangeAspect="1"/>
            </p:cNvPicPr>
            <p:nvPr/>
          </p:nvPicPr>
          <p:blipFill>
            <a:blip r:embed="rId3"/>
            <a:stretch>
              <a:fillRect/>
            </a:stretch>
          </p:blipFill>
          <p:spPr>
            <a:xfrm>
              <a:off x="1828086" y="4800698"/>
              <a:ext cx="430017" cy="548640"/>
            </a:xfrm>
            <a:prstGeom prst="rect">
              <a:avLst/>
            </a:prstGeom>
          </p:spPr>
        </p:pic>
        <p:pic>
          <p:nvPicPr>
            <p:cNvPr id="30" name="Picture 29"/>
            <p:cNvPicPr>
              <a:picLocks noChangeAspect="1"/>
            </p:cNvPicPr>
            <p:nvPr/>
          </p:nvPicPr>
          <p:blipFill>
            <a:blip r:embed="rId3"/>
            <a:stretch>
              <a:fillRect/>
            </a:stretch>
          </p:blipFill>
          <p:spPr>
            <a:xfrm>
              <a:off x="1828086" y="5664049"/>
              <a:ext cx="430017" cy="548640"/>
            </a:xfrm>
            <a:prstGeom prst="rect">
              <a:avLst/>
            </a:prstGeom>
          </p:spPr>
        </p:pic>
      </p:grpSp>
      <p:grpSp>
        <p:nvGrpSpPr>
          <p:cNvPr id="3" name="Group 2"/>
          <p:cNvGrpSpPr/>
          <p:nvPr/>
        </p:nvGrpSpPr>
        <p:grpSpPr>
          <a:xfrm>
            <a:off x="434975" y="1199530"/>
            <a:ext cx="11325226" cy="1802893"/>
            <a:chOff x="434975" y="1199530"/>
            <a:chExt cx="11325226" cy="1802893"/>
          </a:xfrm>
        </p:grpSpPr>
        <p:grpSp>
          <p:nvGrpSpPr>
            <p:cNvPr id="5" name="Group 4"/>
            <p:cNvGrpSpPr/>
            <p:nvPr/>
          </p:nvGrpSpPr>
          <p:grpSpPr>
            <a:xfrm>
              <a:off x="434975" y="1199530"/>
              <a:ext cx="11325226" cy="1802893"/>
              <a:chOff x="434975" y="1199530"/>
              <a:chExt cx="11325226" cy="1802893"/>
            </a:xfrm>
          </p:grpSpPr>
          <p:sp>
            <p:nvSpPr>
              <p:cNvPr id="37" name="Rectangle 36"/>
              <p:cNvSpPr/>
              <p:nvPr/>
            </p:nvSpPr>
            <p:spPr bwMode="auto">
              <a:xfrm>
                <a:off x="434975" y="1734645"/>
                <a:ext cx="11325226" cy="1267778"/>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
                    <a:srgbClr val="C00000"/>
                  </a:buClr>
                  <a:buSzPct val="160000"/>
                  <a:buFontTx/>
                  <a:buNone/>
                  <a:tabLst/>
                  <a:defRPr/>
                </a:pPr>
                <a:endParaRPr kumimoji="0" lang="en-IN" sz="26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endParaRPr>
              </a:p>
            </p:txBody>
          </p:sp>
          <p:sp>
            <p:nvSpPr>
              <p:cNvPr id="10" name="Rectangle 9"/>
              <p:cNvSpPr/>
              <p:nvPr/>
            </p:nvSpPr>
            <p:spPr bwMode="auto">
              <a:xfrm>
                <a:off x="434975" y="1199530"/>
                <a:ext cx="11325226" cy="548640"/>
              </a:xfrm>
              <a:prstGeom prst="rect">
                <a:avLst/>
              </a:prstGeom>
              <a:solidFill>
                <a:srgbClr val="002050"/>
              </a:solidFill>
              <a:ln w="31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
                    <a:srgbClr val="C00000"/>
                  </a:buClr>
                  <a:buSzPct val="160000"/>
                  <a:buFontTx/>
                  <a:buNone/>
                  <a:tabLst/>
                  <a:defRPr/>
                </a:pPr>
                <a:r>
                  <a:rPr kumimoji="0" lang="en-IN" sz="28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A single “small” input file can only be parallelized into a single vertex</a:t>
                </a:r>
              </a:p>
            </p:txBody>
          </p:sp>
          <p:sp>
            <p:nvSpPr>
              <p:cNvPr id="26" name="Rectangle 25"/>
              <p:cNvSpPr/>
              <p:nvPr/>
            </p:nvSpPr>
            <p:spPr>
              <a:xfrm>
                <a:off x="8237027" y="1985587"/>
                <a:ext cx="2573185" cy="761196"/>
              </a:xfrm>
              <a:prstGeom prst="rect">
                <a:avLst/>
              </a:prstGeom>
              <a:solidFill>
                <a:srgbClr val="FB7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Vertex</a:t>
                </a:r>
              </a:p>
            </p:txBody>
          </p:sp>
          <p:sp>
            <p:nvSpPr>
              <p:cNvPr id="25" name="Rectangle 24"/>
              <p:cNvSpPr/>
              <p:nvPr/>
            </p:nvSpPr>
            <p:spPr>
              <a:xfrm>
                <a:off x="1384964" y="1985587"/>
                <a:ext cx="5905500" cy="7611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A small monolithic file</a:t>
                </a:r>
              </a:p>
            </p:txBody>
          </p:sp>
          <p:sp>
            <p:nvSpPr>
              <p:cNvPr id="4" name="Right Arrow 3"/>
              <p:cNvSpPr/>
              <p:nvPr/>
            </p:nvSpPr>
            <p:spPr bwMode="auto">
              <a:xfrm>
                <a:off x="7511224" y="2205243"/>
                <a:ext cx="505043" cy="32188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pic>
          <p:nvPicPr>
            <p:cNvPr id="38" name="Picture 37"/>
            <p:cNvPicPr>
              <a:picLocks noChangeAspect="1"/>
            </p:cNvPicPr>
            <p:nvPr/>
          </p:nvPicPr>
          <p:blipFill>
            <a:blip r:embed="rId3"/>
            <a:stretch>
              <a:fillRect/>
            </a:stretch>
          </p:blipFill>
          <p:spPr>
            <a:xfrm>
              <a:off x="1828085" y="2090893"/>
              <a:ext cx="430017" cy="548640"/>
            </a:xfrm>
            <a:prstGeom prst="rect">
              <a:avLst/>
            </a:prstGeom>
          </p:spPr>
        </p:pic>
      </p:grpSp>
    </p:spTree>
    <p:extLst>
      <p:ext uri="{BB962C8B-B14F-4D97-AF65-F5344CB8AC3E}">
        <p14:creationId xmlns:p14="http://schemas.microsoft.com/office/powerpoint/2010/main" val="39873086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a:t>A large file in ADLS is automatically shared, </a:t>
            </a:r>
            <a:br>
              <a:rPr lang="en-IN" sz="4000" dirty="0"/>
            </a:br>
            <a:r>
              <a:rPr lang="en-IN" sz="2800" dirty="0">
                <a:solidFill>
                  <a:schemeClr val="accent2"/>
                </a:solidFill>
              </a:rPr>
              <a:t>creating even more opportunities</a:t>
            </a:r>
            <a:endParaRPr lang="en-US" sz="2800" dirty="0">
              <a:solidFill>
                <a:schemeClr val="accent2"/>
              </a:solidFill>
            </a:endParaRPr>
          </a:p>
        </p:txBody>
      </p:sp>
      <p:sp>
        <p:nvSpPr>
          <p:cNvPr id="5" name="Slide Number Placeholder 4"/>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 name="Group 8"/>
          <p:cNvGrpSpPr/>
          <p:nvPr/>
        </p:nvGrpSpPr>
        <p:grpSpPr>
          <a:xfrm>
            <a:off x="434975" y="1514003"/>
            <a:ext cx="11325226" cy="4779964"/>
            <a:chOff x="434975" y="1514003"/>
            <a:chExt cx="11325226" cy="4779964"/>
          </a:xfrm>
        </p:grpSpPr>
        <p:sp>
          <p:nvSpPr>
            <p:cNvPr id="7" name="Rectangle 6"/>
            <p:cNvSpPr/>
            <p:nvPr/>
          </p:nvSpPr>
          <p:spPr bwMode="auto">
            <a:xfrm>
              <a:off x="2480553" y="1595335"/>
              <a:ext cx="564204" cy="4610911"/>
            </a:xfrm>
            <a:prstGeom prst="rect">
              <a:avLst/>
            </a:prstGeom>
            <a:no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Rectangle 7"/>
            <p:cNvSpPr/>
            <p:nvPr/>
          </p:nvSpPr>
          <p:spPr>
            <a:xfrm>
              <a:off x="434975" y="1514003"/>
              <a:ext cx="2206625" cy="4779964"/>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137160" rtlCol="0" anchor="t"/>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Segoe UI Semibold" panose="020B0702040204020203" pitchFamily="34" charset="0"/>
                </a:rPr>
                <a:t>A small monolithic file</a:t>
              </a:r>
            </a:p>
          </p:txBody>
        </p:sp>
        <p:sp>
          <p:nvSpPr>
            <p:cNvPr id="10" name="Rectangle 9"/>
            <p:cNvSpPr/>
            <p:nvPr/>
          </p:nvSpPr>
          <p:spPr>
            <a:xfrm>
              <a:off x="3483429" y="1514004"/>
              <a:ext cx="371264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S1</a:t>
              </a:r>
            </a:p>
          </p:txBody>
        </p:sp>
        <p:sp>
          <p:nvSpPr>
            <p:cNvPr id="13" name="Rectangle 12"/>
            <p:cNvSpPr/>
            <p:nvPr/>
          </p:nvSpPr>
          <p:spPr>
            <a:xfrm>
              <a:off x="3483429" y="2321751"/>
              <a:ext cx="371264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S2</a:t>
              </a:r>
              <a:endPar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3483429" y="3129499"/>
              <a:ext cx="371264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S3</a:t>
              </a:r>
              <a:endPar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5" name="Rectangle 14"/>
            <p:cNvSpPr/>
            <p:nvPr/>
          </p:nvSpPr>
          <p:spPr>
            <a:xfrm>
              <a:off x="3483429" y="3937246"/>
              <a:ext cx="371264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S4</a:t>
              </a:r>
              <a:endPar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6" name="Rectangle 15"/>
            <p:cNvSpPr/>
            <p:nvPr/>
          </p:nvSpPr>
          <p:spPr>
            <a:xfrm>
              <a:off x="3483429" y="4744992"/>
              <a:ext cx="371264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S5</a:t>
              </a:r>
              <a:endPar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8" name="Rectangle 17"/>
            <p:cNvSpPr/>
            <p:nvPr/>
          </p:nvSpPr>
          <p:spPr>
            <a:xfrm>
              <a:off x="3483429" y="5552739"/>
              <a:ext cx="371264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S6</a:t>
              </a:r>
            </a:p>
          </p:txBody>
        </p:sp>
        <p:sp>
          <p:nvSpPr>
            <p:cNvPr id="20" name="Rectangle 19"/>
            <p:cNvSpPr/>
            <p:nvPr/>
          </p:nvSpPr>
          <p:spPr>
            <a:xfrm>
              <a:off x="8587647" y="1514004"/>
              <a:ext cx="317255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Vertex</a:t>
              </a:r>
            </a:p>
          </p:txBody>
        </p:sp>
        <p:sp>
          <p:nvSpPr>
            <p:cNvPr id="21" name="Rectangle 20"/>
            <p:cNvSpPr/>
            <p:nvPr/>
          </p:nvSpPr>
          <p:spPr>
            <a:xfrm>
              <a:off x="8587647" y="2321751"/>
              <a:ext cx="317255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Vertex</a:t>
              </a:r>
            </a:p>
          </p:txBody>
        </p:sp>
        <p:sp>
          <p:nvSpPr>
            <p:cNvPr id="22" name="Rectangle 21"/>
            <p:cNvSpPr/>
            <p:nvPr/>
          </p:nvSpPr>
          <p:spPr>
            <a:xfrm>
              <a:off x="8587647" y="3129499"/>
              <a:ext cx="317255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Vertex</a:t>
              </a:r>
            </a:p>
          </p:txBody>
        </p:sp>
        <p:sp>
          <p:nvSpPr>
            <p:cNvPr id="23" name="Rectangle 22"/>
            <p:cNvSpPr/>
            <p:nvPr/>
          </p:nvSpPr>
          <p:spPr>
            <a:xfrm>
              <a:off x="8587647" y="3937246"/>
              <a:ext cx="317255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Vertex</a:t>
              </a:r>
            </a:p>
          </p:txBody>
        </p:sp>
        <p:sp>
          <p:nvSpPr>
            <p:cNvPr id="24" name="Rectangle 23"/>
            <p:cNvSpPr/>
            <p:nvPr/>
          </p:nvSpPr>
          <p:spPr>
            <a:xfrm>
              <a:off x="8587647" y="4744992"/>
              <a:ext cx="317255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Vertex</a:t>
              </a:r>
            </a:p>
          </p:txBody>
        </p:sp>
        <p:sp>
          <p:nvSpPr>
            <p:cNvPr id="25" name="Rectangle 24"/>
            <p:cNvSpPr/>
            <p:nvPr/>
          </p:nvSpPr>
          <p:spPr>
            <a:xfrm>
              <a:off x="8587647" y="5552739"/>
              <a:ext cx="3172554" cy="741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Vertex</a:t>
              </a:r>
            </a:p>
          </p:txBody>
        </p:sp>
        <p:grpSp>
          <p:nvGrpSpPr>
            <p:cNvPr id="32" name="Group 31"/>
            <p:cNvGrpSpPr/>
            <p:nvPr/>
          </p:nvGrpSpPr>
          <p:grpSpPr>
            <a:xfrm>
              <a:off x="981074" y="3346771"/>
              <a:ext cx="1114426" cy="1114426"/>
              <a:chOff x="981074" y="3585224"/>
              <a:chExt cx="1114426" cy="1114426"/>
            </a:xfrm>
          </p:grpSpPr>
          <p:sp>
            <p:nvSpPr>
              <p:cNvPr id="31" name="Oval 30"/>
              <p:cNvSpPr/>
              <p:nvPr/>
            </p:nvSpPr>
            <p:spPr bwMode="auto">
              <a:xfrm>
                <a:off x="981074" y="3585224"/>
                <a:ext cx="1114426" cy="11144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9" name="Round Diagonal Corner Rectangle 53"/>
              <p:cNvSpPr/>
              <p:nvPr/>
            </p:nvSpPr>
            <p:spPr bwMode="auto">
              <a:xfrm flipH="1">
                <a:off x="1261148" y="3826981"/>
                <a:ext cx="554279" cy="630912"/>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30" name="Right Arrow 29"/>
            <p:cNvSpPr/>
            <p:nvPr/>
          </p:nvSpPr>
          <p:spPr bwMode="auto">
            <a:xfrm>
              <a:off x="2832343" y="3743042"/>
              <a:ext cx="505043" cy="32188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Right Arrow 32"/>
            <p:cNvSpPr/>
            <p:nvPr/>
          </p:nvSpPr>
          <p:spPr bwMode="auto">
            <a:xfrm>
              <a:off x="7639338" y="3345889"/>
              <a:ext cx="505043" cy="32188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ight Arrow 33"/>
            <p:cNvSpPr/>
            <p:nvPr/>
          </p:nvSpPr>
          <p:spPr bwMode="auto">
            <a:xfrm>
              <a:off x="7639337" y="1709730"/>
              <a:ext cx="505043" cy="32188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ight Arrow 34"/>
            <p:cNvSpPr/>
            <p:nvPr/>
          </p:nvSpPr>
          <p:spPr bwMode="auto">
            <a:xfrm>
              <a:off x="7639337" y="2527809"/>
              <a:ext cx="505043" cy="32188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ight Arrow 35"/>
            <p:cNvSpPr/>
            <p:nvPr/>
          </p:nvSpPr>
          <p:spPr bwMode="auto">
            <a:xfrm>
              <a:off x="7639337" y="4163968"/>
              <a:ext cx="505043" cy="32188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7" name="Right Arrow 36"/>
            <p:cNvSpPr/>
            <p:nvPr/>
          </p:nvSpPr>
          <p:spPr bwMode="auto">
            <a:xfrm>
              <a:off x="7639337" y="4954664"/>
              <a:ext cx="505043" cy="32188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8" name="Right Arrow 37"/>
            <p:cNvSpPr/>
            <p:nvPr/>
          </p:nvSpPr>
          <p:spPr bwMode="auto">
            <a:xfrm>
              <a:off x="7639337" y="5745360"/>
              <a:ext cx="505043" cy="32188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3241340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simple files</a:t>
            </a:r>
          </a:p>
        </p:txBody>
      </p:sp>
      <p:sp>
        <p:nvSpPr>
          <p:cNvPr id="16" name="Rectangle 15"/>
          <p:cNvSpPr/>
          <p:nvPr/>
        </p:nvSpPr>
        <p:spPr>
          <a:xfrm>
            <a:off x="434975" y="1040583"/>
            <a:ext cx="11322050" cy="86177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50B347"/>
                </a:solidFill>
                <a:effectLst/>
                <a:uLnTx/>
                <a:uFillTx/>
                <a:latin typeface="Segoe UI Light"/>
                <a:ea typeface="+mn-ea"/>
                <a:cs typeface="+mn-cs"/>
              </a:rPr>
              <a:t>Search engine clicks data set a log of how many </a:t>
            </a:r>
            <a:br>
              <a:rPr kumimoji="0" lang="en-US" sz="2800" b="0" i="0" u="none" strike="noStrike" kern="1200" cap="none" spc="0" normalizeH="0" baseline="0" noProof="0" dirty="0">
                <a:ln>
                  <a:noFill/>
                </a:ln>
                <a:solidFill>
                  <a:srgbClr val="50B347"/>
                </a:solidFill>
                <a:effectLst/>
                <a:uLnTx/>
                <a:uFillTx/>
                <a:latin typeface="Segoe UI Light"/>
                <a:ea typeface="+mn-ea"/>
                <a:cs typeface="+mn-cs"/>
              </a:rPr>
            </a:br>
            <a:r>
              <a:rPr kumimoji="0" lang="en-US" sz="2800" b="0" i="0" u="none" strike="noStrike" kern="1200" cap="none" spc="0" normalizeH="0" baseline="0" noProof="0" dirty="0">
                <a:ln>
                  <a:noFill/>
                </a:ln>
                <a:solidFill>
                  <a:srgbClr val="50B347"/>
                </a:solidFill>
                <a:effectLst/>
                <a:uLnTx/>
                <a:uFillTx/>
                <a:latin typeface="Segoe UI Light"/>
                <a:ea typeface="+mn-ea"/>
                <a:cs typeface="+mn-cs"/>
              </a:rPr>
              <a:t>clicks a certain domain got within a session</a:t>
            </a:r>
          </a:p>
        </p:txBody>
      </p:sp>
      <p:graphicFrame>
        <p:nvGraphicFramePr>
          <p:cNvPr id="18" name="Table 17"/>
          <p:cNvGraphicFramePr>
            <a:graphicFrameLocks noGrp="1"/>
          </p:cNvGraphicFramePr>
          <p:nvPr>
            <p:extLst/>
          </p:nvPr>
        </p:nvGraphicFramePr>
        <p:xfrm>
          <a:off x="434975" y="2404230"/>
          <a:ext cx="11322051" cy="3688080"/>
        </p:xfrm>
        <a:graphic>
          <a:graphicData uri="http://schemas.openxmlformats.org/drawingml/2006/table">
            <a:tbl>
              <a:tblPr firstRow="1" bandRow="1">
                <a:tableStyleId>{5C22544A-7EE6-4342-B048-85BDC9FD1C3A}</a:tableStyleId>
              </a:tblPr>
              <a:tblGrid>
                <a:gridCol w="1665968">
                  <a:extLst>
                    <a:ext uri="{9D8B030D-6E8A-4147-A177-3AD203B41FA5}">
                      <a16:colId xmlns:a16="http://schemas.microsoft.com/office/drawing/2014/main" val="20000"/>
                    </a:ext>
                  </a:extLst>
                </a:gridCol>
                <a:gridCol w="7805057">
                  <a:extLst>
                    <a:ext uri="{9D8B030D-6E8A-4147-A177-3AD203B41FA5}">
                      <a16:colId xmlns:a16="http://schemas.microsoft.com/office/drawing/2014/main" val="20001"/>
                    </a:ext>
                  </a:extLst>
                </a:gridCol>
                <a:gridCol w="1851026">
                  <a:extLst>
                    <a:ext uri="{9D8B030D-6E8A-4147-A177-3AD203B41FA5}">
                      <a16:colId xmlns:a16="http://schemas.microsoft.com/office/drawing/2014/main" val="20002"/>
                    </a:ext>
                  </a:extLst>
                </a:gridCol>
              </a:tblGrid>
              <a:tr h="370840">
                <a:tc>
                  <a:txBody>
                    <a:bodyPr/>
                    <a:lstStyle/>
                    <a:p>
                      <a:pPr algn="ctr"/>
                      <a:r>
                        <a:rPr lang="en-US" sz="2600" b="0" dirty="0">
                          <a:solidFill>
                            <a:schemeClr val="bg1"/>
                          </a:solidFill>
                          <a:latin typeface="+mj-lt"/>
                          <a:cs typeface="Segoe UI Semibold" panose="020B0702040204020203" pitchFamily="34" charset="0"/>
                        </a:rPr>
                        <a:t>Session ID</a:t>
                      </a:r>
                    </a:p>
                  </a:txBody>
                  <a:tcPr anchor="ctr">
                    <a:lnL w="9525"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002050"/>
                    </a:solidFill>
                  </a:tcPr>
                </a:tc>
                <a:tc>
                  <a:txBody>
                    <a:bodyPr/>
                    <a:lstStyle/>
                    <a:p>
                      <a:r>
                        <a:rPr lang="en-US" sz="2600" b="0" dirty="0">
                          <a:solidFill>
                            <a:schemeClr val="bg1"/>
                          </a:solidFill>
                          <a:latin typeface="+mj-lt"/>
                          <a:cs typeface="Segoe UI Semibold" panose="020B0702040204020203" pitchFamily="34" charset="0"/>
                        </a:rPr>
                        <a:t>Domain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002050"/>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2600" b="0" dirty="0">
                          <a:solidFill>
                            <a:schemeClr val="bg1"/>
                          </a:solidFill>
                          <a:latin typeface="+mj-lt"/>
                          <a:cs typeface="Segoe UI Semibold" panose="020B0702040204020203" pitchFamily="34" charset="0"/>
                        </a:rPr>
                        <a:t>Clicks</a:t>
                      </a:r>
                    </a:p>
                  </a:txBody>
                  <a:tcPr anchor="ctr">
                    <a:lnL w="6350"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002050"/>
                    </a:solidFill>
                  </a:tcPr>
                </a:tc>
                <a:extLst>
                  <a:ext uri="{0D108BD9-81ED-4DB2-BD59-A6C34878D82A}">
                    <a16:rowId xmlns:a16="http://schemas.microsoft.com/office/drawing/2014/main" val="10000"/>
                  </a:ext>
                </a:extLst>
              </a:tr>
              <a:tr h="370840">
                <a:tc>
                  <a:txBody>
                    <a:bodyPr/>
                    <a:lstStyle/>
                    <a:p>
                      <a:pPr algn="ctr"/>
                      <a:r>
                        <a:rPr lang="en-US" sz="2400" dirty="0">
                          <a:solidFill>
                            <a:schemeClr val="tx2"/>
                          </a:solidFill>
                          <a:latin typeface="Segoe UI Semibold" panose="020B0702040204020203" pitchFamily="34" charset="0"/>
                          <a:cs typeface="Segoe UI Semibold" panose="020B0702040204020203" pitchFamily="34" charset="0"/>
                        </a:rPr>
                        <a:t>1</a:t>
                      </a:r>
                    </a:p>
                  </a:txBody>
                  <a:tcPr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2400" dirty="0">
                          <a:solidFill>
                            <a:schemeClr val="tx2"/>
                          </a:solidFill>
                          <a:latin typeface="+mn-lt"/>
                          <a:cs typeface="Consolas" panose="020B0609020204030204" pitchFamily="49" charset="0"/>
                        </a:rPr>
                        <a:t>facebook.com</a:t>
                      </a:r>
                      <a:endParaRPr lang="en-US" sz="2400" dirty="0">
                        <a:solidFill>
                          <a:schemeClr val="tx2"/>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400" dirty="0">
                          <a:solidFill>
                            <a:schemeClr val="tx2"/>
                          </a:solidFill>
                          <a:latin typeface="+mn-lt"/>
                        </a:rPr>
                        <a:t>5</a:t>
                      </a:r>
                    </a:p>
                  </a:txBody>
                  <a:tcPr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70840">
                <a:tc>
                  <a:txBody>
                    <a:bodyPr/>
                    <a:lstStyle/>
                    <a:p>
                      <a:pPr algn="ctr"/>
                      <a:r>
                        <a:rPr lang="en-US" sz="2400" dirty="0">
                          <a:solidFill>
                            <a:schemeClr val="tx2"/>
                          </a:solidFill>
                          <a:latin typeface="Segoe UI Semibold" panose="020B0702040204020203" pitchFamily="34" charset="0"/>
                          <a:cs typeface="Segoe UI Semibold" panose="020B0702040204020203" pitchFamily="34" charset="0"/>
                        </a:rPr>
                        <a:t>1</a:t>
                      </a:r>
                    </a:p>
                  </a:txBody>
                  <a:tcPr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2400" dirty="0">
                          <a:solidFill>
                            <a:schemeClr val="tx2"/>
                          </a:solidFill>
                          <a:latin typeface="+mn-lt"/>
                          <a:cs typeface="Consolas" panose="020B0609020204030204" pitchFamily="49" charset="0"/>
                        </a:rPr>
                        <a:t>whitehouse.gov</a:t>
                      </a:r>
                      <a:endParaRPr lang="en-US" sz="2400" dirty="0">
                        <a:solidFill>
                          <a:schemeClr val="tx2"/>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400" dirty="0">
                          <a:solidFill>
                            <a:schemeClr val="tx2"/>
                          </a:solidFill>
                          <a:latin typeface="+mn-lt"/>
                        </a:rPr>
                        <a:t>14</a:t>
                      </a:r>
                    </a:p>
                  </a:txBody>
                  <a:tcPr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70840">
                <a:tc>
                  <a:txBody>
                    <a:bodyPr/>
                    <a:lstStyle/>
                    <a:p>
                      <a:pPr algn="ctr"/>
                      <a:r>
                        <a:rPr lang="en-US" sz="2400" dirty="0">
                          <a:solidFill>
                            <a:schemeClr val="tx2"/>
                          </a:solidFill>
                          <a:latin typeface="Segoe UI Semibold" panose="020B0702040204020203" pitchFamily="34" charset="0"/>
                          <a:cs typeface="Segoe UI Semibold" panose="020B0702040204020203" pitchFamily="34" charset="0"/>
                        </a:rPr>
                        <a:t>2</a:t>
                      </a:r>
                    </a:p>
                  </a:txBody>
                  <a:tcPr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2400" dirty="0">
                          <a:solidFill>
                            <a:schemeClr val="tx2"/>
                          </a:solidFill>
                          <a:latin typeface="+mn-lt"/>
                          <a:cs typeface="Consolas" panose="020B0609020204030204" pitchFamily="49" charset="0"/>
                        </a:rPr>
                        <a:t>microsoft.com</a:t>
                      </a:r>
                      <a:endParaRPr lang="en-US" sz="2400" dirty="0">
                        <a:solidFill>
                          <a:schemeClr val="tx2"/>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400" dirty="0">
                          <a:solidFill>
                            <a:schemeClr val="tx2"/>
                          </a:solidFill>
                          <a:latin typeface="+mn-lt"/>
                        </a:rPr>
                        <a:t>1</a:t>
                      </a:r>
                    </a:p>
                  </a:txBody>
                  <a:tcPr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70840">
                <a:tc>
                  <a:txBody>
                    <a:bodyPr/>
                    <a:lstStyle/>
                    <a:p>
                      <a:pPr algn="ctr"/>
                      <a:r>
                        <a:rPr lang="en-US" sz="2400" dirty="0">
                          <a:solidFill>
                            <a:schemeClr val="tx2"/>
                          </a:solidFill>
                          <a:latin typeface="Segoe UI Semibold" panose="020B0702040204020203" pitchFamily="34" charset="0"/>
                          <a:cs typeface="Segoe UI Semibold" panose="020B0702040204020203" pitchFamily="34" charset="0"/>
                        </a:rPr>
                        <a:t>2</a:t>
                      </a:r>
                    </a:p>
                  </a:txBody>
                  <a:tcPr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2400" dirty="0">
                          <a:solidFill>
                            <a:schemeClr val="tx2"/>
                          </a:solidFill>
                          <a:latin typeface="+mn-lt"/>
                          <a:cs typeface="Consolas" panose="020B0609020204030204" pitchFamily="49" charset="0"/>
                        </a:rPr>
                        <a:t>facebook.com</a:t>
                      </a:r>
                      <a:endParaRPr lang="en-US" sz="2400" dirty="0">
                        <a:solidFill>
                          <a:schemeClr val="tx2"/>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400" dirty="0">
                          <a:solidFill>
                            <a:schemeClr val="tx2"/>
                          </a:solidFill>
                          <a:latin typeface="+mn-lt"/>
                        </a:rPr>
                        <a:t>8</a:t>
                      </a:r>
                    </a:p>
                  </a:txBody>
                  <a:tcPr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70840">
                <a:tc>
                  <a:txBody>
                    <a:bodyPr/>
                    <a:lstStyle/>
                    <a:p>
                      <a:pPr algn="ctr"/>
                      <a:r>
                        <a:rPr lang="en-US" sz="2400" dirty="0">
                          <a:solidFill>
                            <a:schemeClr val="tx2"/>
                          </a:solidFill>
                          <a:latin typeface="Segoe UI Semibold" panose="020B0702040204020203" pitchFamily="34" charset="0"/>
                          <a:cs typeface="Segoe UI Semibold" panose="020B0702040204020203" pitchFamily="34" charset="0"/>
                        </a:rPr>
                        <a:t>3</a:t>
                      </a:r>
                    </a:p>
                  </a:txBody>
                  <a:tcPr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2400" dirty="0">
                          <a:solidFill>
                            <a:schemeClr val="tx2"/>
                          </a:solidFill>
                          <a:latin typeface="+mn-lt"/>
                          <a:cs typeface="Consolas" panose="020B0609020204030204" pitchFamily="49" charset="0"/>
                        </a:rPr>
                        <a:t>reddit.com</a:t>
                      </a:r>
                      <a:endParaRPr lang="en-US" sz="2400" dirty="0">
                        <a:solidFill>
                          <a:schemeClr val="tx2"/>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400" dirty="0">
                          <a:solidFill>
                            <a:schemeClr val="tx2"/>
                          </a:solidFill>
                          <a:latin typeface="+mn-lt"/>
                        </a:rPr>
                        <a:t>78</a:t>
                      </a:r>
                    </a:p>
                  </a:txBody>
                  <a:tcPr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370840">
                <a:tc>
                  <a:txBody>
                    <a:bodyPr/>
                    <a:lstStyle/>
                    <a:p>
                      <a:pPr algn="ctr"/>
                      <a:r>
                        <a:rPr lang="en-US" sz="2400" dirty="0">
                          <a:solidFill>
                            <a:schemeClr val="tx2"/>
                          </a:solidFill>
                          <a:latin typeface="Segoe UI Semibold" panose="020B0702040204020203" pitchFamily="34" charset="0"/>
                          <a:cs typeface="Segoe UI Semibold" panose="020B0702040204020203" pitchFamily="34" charset="0"/>
                        </a:rPr>
                        <a:t>3</a:t>
                      </a:r>
                    </a:p>
                  </a:txBody>
                  <a:tcPr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2400" dirty="0">
                          <a:solidFill>
                            <a:schemeClr val="tx2"/>
                          </a:solidFill>
                          <a:latin typeface="+mn-lt"/>
                          <a:cs typeface="Consolas" panose="020B0609020204030204" pitchFamily="49" charset="0"/>
                        </a:rPr>
                        <a:t>cnn.com</a:t>
                      </a:r>
                      <a:endParaRPr lang="en-US" sz="2400" dirty="0">
                        <a:solidFill>
                          <a:schemeClr val="tx2"/>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400" dirty="0">
                          <a:solidFill>
                            <a:schemeClr val="tx2"/>
                          </a:solidFill>
                          <a:latin typeface="+mn-lt"/>
                        </a:rPr>
                        <a:t>9</a:t>
                      </a:r>
                    </a:p>
                  </a:txBody>
                  <a:tcPr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70840">
                <a:tc>
                  <a:txBody>
                    <a:bodyPr/>
                    <a:lstStyle/>
                    <a:p>
                      <a:pPr algn="ctr"/>
                      <a:r>
                        <a:rPr lang="en-US" sz="2400" dirty="0">
                          <a:solidFill>
                            <a:schemeClr val="tx2"/>
                          </a:solidFill>
                          <a:latin typeface="Segoe UI Semibold" panose="020B0702040204020203" pitchFamily="34" charset="0"/>
                          <a:cs typeface="Segoe UI Semibold" panose="020B0702040204020203" pitchFamily="34" charset="0"/>
                        </a:rPr>
                        <a:t>3</a:t>
                      </a:r>
                    </a:p>
                  </a:txBody>
                  <a:tcPr anchor="ctr">
                    <a:lnL w="9525"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solidFill>
                      <a:schemeClr val="bg1">
                        <a:lumMod val="95000"/>
                      </a:schemeClr>
                    </a:solidFill>
                  </a:tcPr>
                </a:tc>
                <a:tc>
                  <a:txBody>
                    <a:bodyPr/>
                    <a:lstStyle/>
                    <a:p>
                      <a:r>
                        <a:rPr lang="en-US" sz="2400" dirty="0">
                          <a:solidFill>
                            <a:schemeClr val="tx2"/>
                          </a:solidFill>
                          <a:latin typeface="+mn-lt"/>
                          <a:cs typeface="Consolas" panose="020B0609020204030204" pitchFamily="49" charset="0"/>
                        </a:rPr>
                        <a:t>microsoft.com</a:t>
                      </a:r>
                      <a:endParaRPr lang="en-US" sz="2400" dirty="0">
                        <a:solidFill>
                          <a:schemeClr val="tx2"/>
                        </a:solidFill>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solidFill>
                      <a:schemeClr val="bg1">
                        <a:lumMod val="95000"/>
                      </a:schemeClr>
                    </a:solidFill>
                  </a:tcPr>
                </a:tc>
                <a:tc>
                  <a:txBody>
                    <a:bodyPr/>
                    <a:lstStyle/>
                    <a:p>
                      <a:pPr algn="ctr"/>
                      <a:r>
                        <a:rPr lang="en-US" sz="2400" dirty="0">
                          <a:solidFill>
                            <a:schemeClr val="tx2"/>
                          </a:solidFill>
                          <a:latin typeface="+mn-lt"/>
                        </a:rPr>
                        <a:t>11</a:t>
                      </a:r>
                    </a:p>
                  </a:txBody>
                  <a:tcPr anchor="ctr">
                    <a:lnL w="6350"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978930245"/>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simple files</a:t>
            </a:r>
          </a:p>
        </p:txBody>
      </p:sp>
      <p:graphicFrame>
        <p:nvGraphicFramePr>
          <p:cNvPr id="8" name="Table 7"/>
          <p:cNvGraphicFramePr>
            <a:graphicFrameLocks noGrp="1"/>
          </p:cNvGraphicFramePr>
          <p:nvPr>
            <p:extLst/>
          </p:nvPr>
        </p:nvGraphicFramePr>
        <p:xfrm>
          <a:off x="434975" y="1262063"/>
          <a:ext cx="11322051" cy="4010976"/>
        </p:xfrm>
        <a:graphic>
          <a:graphicData uri="http://schemas.openxmlformats.org/drawingml/2006/table">
            <a:tbl>
              <a:tblPr firstRow="1" bandRow="1">
                <a:tableStyleId>{5C22544A-7EE6-4342-B048-85BDC9FD1C3A}</a:tableStyleId>
              </a:tblPr>
              <a:tblGrid>
                <a:gridCol w="3774017">
                  <a:extLst>
                    <a:ext uri="{9D8B030D-6E8A-4147-A177-3AD203B41FA5}">
                      <a16:colId xmlns:a16="http://schemas.microsoft.com/office/drawing/2014/main" val="20000"/>
                    </a:ext>
                  </a:extLst>
                </a:gridCol>
                <a:gridCol w="3774017">
                  <a:extLst>
                    <a:ext uri="{9D8B030D-6E8A-4147-A177-3AD203B41FA5}">
                      <a16:colId xmlns:a16="http://schemas.microsoft.com/office/drawing/2014/main" val="20001"/>
                    </a:ext>
                  </a:extLst>
                </a:gridCol>
                <a:gridCol w="3774017">
                  <a:extLst>
                    <a:ext uri="{9D8B030D-6E8A-4147-A177-3AD203B41FA5}">
                      <a16:colId xmlns:a16="http://schemas.microsoft.com/office/drawing/2014/main" val="20002"/>
                    </a:ext>
                  </a:extLst>
                </a:gridCol>
              </a:tblGrid>
              <a:tr h="370840">
                <a:tc>
                  <a:txBody>
                    <a:bodyPr/>
                    <a:lstStyle/>
                    <a:p>
                      <a:pPr algn="ctr"/>
                      <a:r>
                        <a:rPr lang="en-US" sz="2400" b="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Extent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lgn="ctr"/>
                      <a:r>
                        <a:rPr lang="en-US" sz="2400" b="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Extent 2</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2400" b="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Extent 3</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1184592">
                <a:tc>
                  <a:txBody>
                    <a:bodyPr/>
                    <a:lstStyle/>
                    <a:p>
                      <a:pPr algn="ctr"/>
                      <a:r>
                        <a:rPr lang="en-US" sz="2400" dirty="0">
                          <a:solidFill>
                            <a:schemeClr val="bg1"/>
                          </a:solidFill>
                          <a:latin typeface="+mn-lt"/>
                          <a:cs typeface="Segoe UI Semibold" panose="020B0702040204020203" pitchFamily="34" charset="0"/>
                        </a:rPr>
                        <a:t>Facebook</a:t>
                      </a:r>
                    </a:p>
                  </a:txBody>
                  <a:tcPr marT="91440" marB="91440" anchor="ctr">
                    <a:lnL w="952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2050"/>
                    </a:solidFill>
                  </a:tcPr>
                </a:tc>
                <a:tc>
                  <a:txBody>
                    <a:bodyPr/>
                    <a:lstStyle/>
                    <a:p>
                      <a:pPr algn="ctr"/>
                      <a:r>
                        <a:rPr lang="en-US" sz="2400" dirty="0">
                          <a:solidFill>
                            <a:schemeClr val="bg1"/>
                          </a:solidFill>
                          <a:latin typeface="+mn-lt"/>
                          <a:cs typeface="Segoe UI Semibold" panose="020B0702040204020203" pitchFamily="34" charset="0"/>
                        </a:rPr>
                        <a:t>Facebook</a:t>
                      </a: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2050"/>
                    </a:solidFill>
                  </a:tcPr>
                </a:tc>
                <a:tc>
                  <a:txBody>
                    <a:bodyPr/>
                    <a:lstStyle/>
                    <a:p>
                      <a:pPr algn="ctr"/>
                      <a:r>
                        <a:rPr lang="en-US" sz="2400" dirty="0">
                          <a:solidFill>
                            <a:schemeClr val="bg1"/>
                          </a:solidFill>
                          <a:latin typeface="+mn-lt"/>
                          <a:cs typeface="Segoe UI Semibold" panose="020B0702040204020203" pitchFamily="34" charset="0"/>
                        </a:rPr>
                        <a:t>Facebook</a:t>
                      </a:r>
                    </a:p>
                  </a:txBody>
                  <a:tcPr marT="91440" marB="91440" anchor="ctr">
                    <a:lnL w="5715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002050"/>
                    </a:solidFill>
                  </a:tcPr>
                </a:tc>
                <a:extLst>
                  <a:ext uri="{0D108BD9-81ED-4DB2-BD59-A6C34878D82A}">
                    <a16:rowId xmlns:a16="http://schemas.microsoft.com/office/drawing/2014/main" val="10001"/>
                  </a:ext>
                </a:extLst>
              </a:tr>
              <a:tr h="1184592">
                <a:tc>
                  <a:txBody>
                    <a:bodyPr/>
                    <a:lstStyle/>
                    <a:p>
                      <a:pPr marL="0" algn="ctr" defTabSz="914367" rtl="0" eaLnBrk="1" fontAlgn="base" latinLnBrk="0" hangingPunct="1">
                        <a:spcBef>
                          <a:spcPct val="0"/>
                        </a:spcBef>
                        <a:spcAft>
                          <a:spcPct val="0"/>
                        </a:spcAft>
                      </a:pPr>
                      <a:r>
                        <a:rPr lang="en-US" sz="2400" kern="1200" dirty="0">
                          <a:solidFill>
                            <a:schemeClr val="bg1"/>
                          </a:solidFill>
                          <a:latin typeface="+mn-lt"/>
                          <a:ea typeface="+mn-ea"/>
                          <a:cs typeface="Segoe UI Semibold" panose="020B0702040204020203" pitchFamily="34" charset="0"/>
                        </a:rPr>
                        <a:t>White House</a:t>
                      </a:r>
                    </a:p>
                  </a:txBody>
                  <a:tcPr marT="91440" marB="91440" anchor="ctr">
                    <a:lnL w="952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tc>
                  <a:txBody>
                    <a:bodyPr/>
                    <a:lstStyle/>
                    <a:p>
                      <a:pPr marL="0" algn="ctr" defTabSz="914367" rtl="0" eaLnBrk="1" fontAlgn="base" latinLnBrk="0" hangingPunct="1">
                        <a:spcBef>
                          <a:spcPct val="0"/>
                        </a:spcBef>
                        <a:spcAft>
                          <a:spcPct val="0"/>
                        </a:spcAft>
                      </a:pPr>
                      <a:r>
                        <a:rPr lang="en-US" sz="2400" kern="1200" dirty="0">
                          <a:solidFill>
                            <a:schemeClr val="bg1"/>
                          </a:solidFill>
                          <a:latin typeface="+mn-lt"/>
                          <a:ea typeface="+mn-ea"/>
                          <a:cs typeface="Segoe UI Semibold" panose="020B0702040204020203" pitchFamily="34" charset="0"/>
                        </a:rPr>
                        <a:t>White House</a:t>
                      </a: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tc>
                  <a:txBody>
                    <a:bodyPr/>
                    <a:lstStyle/>
                    <a:p>
                      <a:pPr marL="0" algn="ctr" defTabSz="914367" rtl="0" eaLnBrk="1" fontAlgn="base" latinLnBrk="0" hangingPunct="1">
                        <a:spcBef>
                          <a:spcPct val="0"/>
                        </a:spcBef>
                        <a:spcAft>
                          <a:spcPct val="0"/>
                        </a:spcAft>
                      </a:pPr>
                      <a:r>
                        <a:rPr lang="en-US" sz="2400" kern="1200" dirty="0">
                          <a:solidFill>
                            <a:schemeClr val="bg1"/>
                          </a:solidFill>
                          <a:latin typeface="+mn-lt"/>
                          <a:ea typeface="+mn-ea"/>
                          <a:cs typeface="Segoe UI Semibold" panose="020B0702040204020203" pitchFamily="34" charset="0"/>
                        </a:rPr>
                        <a:t>White House</a:t>
                      </a:r>
                    </a:p>
                  </a:txBody>
                  <a:tcPr marT="91440" marB="91440" anchor="ctr">
                    <a:lnL w="5715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2"/>
                  </a:ext>
                </a:extLst>
              </a:tr>
              <a:tr h="1184592">
                <a:tc>
                  <a:txBody>
                    <a:bodyPr/>
                    <a:lstStyle/>
                    <a:p>
                      <a:pPr marL="0" algn="ctr" defTabSz="914367" rtl="0" eaLnBrk="1" fontAlgn="base" latinLnBrk="0" hangingPunct="1">
                        <a:spcBef>
                          <a:spcPct val="0"/>
                        </a:spcBef>
                        <a:spcAft>
                          <a:spcPct val="0"/>
                        </a:spcAft>
                      </a:pPr>
                      <a:r>
                        <a:rPr lang="en-US" sz="2400" kern="1200" dirty="0">
                          <a:solidFill>
                            <a:schemeClr val="bg1"/>
                          </a:solidFill>
                          <a:latin typeface="+mn-lt"/>
                          <a:ea typeface="+mn-ea"/>
                          <a:cs typeface="Segoe UI Semibold" panose="020B0702040204020203" pitchFamily="34" charset="0"/>
                        </a:rPr>
                        <a:t>CNN</a:t>
                      </a:r>
                    </a:p>
                  </a:txBody>
                  <a:tcPr marT="91440" marB="91440" anchor="ctr">
                    <a:lnL w="9525"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solidFill>
                  </a:tcPr>
                </a:tc>
                <a:tc>
                  <a:txBody>
                    <a:bodyPr/>
                    <a:lstStyle/>
                    <a:p>
                      <a:pPr marL="0" algn="ctr" defTabSz="914367" rtl="0" eaLnBrk="1" fontAlgn="base" latinLnBrk="0" hangingPunct="1">
                        <a:spcBef>
                          <a:spcPct val="0"/>
                        </a:spcBef>
                        <a:spcAft>
                          <a:spcPct val="0"/>
                        </a:spcAft>
                      </a:pPr>
                      <a:r>
                        <a:rPr lang="en-US" sz="2400" kern="1200" dirty="0">
                          <a:solidFill>
                            <a:schemeClr val="bg1"/>
                          </a:solidFill>
                          <a:latin typeface="+mn-lt"/>
                          <a:ea typeface="+mn-ea"/>
                          <a:cs typeface="Segoe UI Semibold" panose="020B0702040204020203" pitchFamily="34" charset="0"/>
                        </a:rPr>
                        <a:t>CNN</a:t>
                      </a:r>
                    </a:p>
                  </a:txBody>
                  <a:tcPr marT="91440" marB="9144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solidFill>
                  </a:tcPr>
                </a:tc>
                <a:tc>
                  <a:txBody>
                    <a:bodyPr/>
                    <a:lstStyle/>
                    <a:p>
                      <a:pPr marL="0" algn="ctr" defTabSz="914367" rtl="0" eaLnBrk="1" fontAlgn="base" latinLnBrk="0" hangingPunct="1">
                        <a:spcBef>
                          <a:spcPct val="0"/>
                        </a:spcBef>
                        <a:spcAft>
                          <a:spcPct val="0"/>
                        </a:spcAft>
                      </a:pPr>
                      <a:r>
                        <a:rPr lang="en-US" sz="2400" kern="1200" dirty="0">
                          <a:solidFill>
                            <a:schemeClr val="bg1"/>
                          </a:solidFill>
                          <a:latin typeface="+mn-lt"/>
                          <a:ea typeface="+mn-ea"/>
                          <a:cs typeface="Segoe UI Semibold" panose="020B0702040204020203" pitchFamily="34" charset="0"/>
                        </a:rPr>
                        <a:t>CNN</a:t>
                      </a:r>
                    </a:p>
                  </a:txBody>
                  <a:tcPr marT="91440" marB="91440" anchor="ctr">
                    <a:lnL w="5715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bl>
          </a:graphicData>
        </a:graphic>
      </p:graphicFrame>
      <p:sp>
        <p:nvSpPr>
          <p:cNvPr id="3" name="Slide Number Placeholder 2"/>
          <p:cNvSpPr>
            <a:spLocks noGrp="1"/>
          </p:cNvSpPr>
          <p:nvPr>
            <p:ph type="sldNum" sz="quarter" idx="4"/>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513619540"/>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heme/theme1.xml><?xml version="1.0" encoding="utf-8"?>
<a:theme xmlns:a="http://schemas.openxmlformats.org/drawingml/2006/main" name="1_Theme1">
  <a:themeElements>
    <a:clrScheme name="Custom 3">
      <a:dk1>
        <a:srgbClr val="000000"/>
      </a:dk1>
      <a:lt1>
        <a:srgbClr val="FFFFFF"/>
      </a:lt1>
      <a:dk2>
        <a:srgbClr val="505050"/>
      </a:dk2>
      <a:lt2>
        <a:srgbClr val="D2D2D2"/>
      </a:lt2>
      <a:accent1>
        <a:srgbClr val="0D163D"/>
      </a:accent1>
      <a:accent2>
        <a:srgbClr val="50B347"/>
      </a:accent2>
      <a:accent3>
        <a:srgbClr val="FEF808"/>
      </a:accent3>
      <a:accent4>
        <a:srgbClr val="A5ACAF"/>
      </a:accent4>
      <a:accent5>
        <a:srgbClr val="FB7D37"/>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2.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1_5-30701_Cortana_Analytics_Workshop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75000"/>
          </a:schemeClr>
        </a:solidFill>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potx" id="{43103955-CE9B-4AE5-95BA-81D133887506}" vid="{8A75A8ED-569C-4F94-9AF8-C8269F3F8618}"/>
    </a:ext>
  </a:extLst>
</a:theme>
</file>

<file path=ppt/theme/theme4.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2097</TotalTime>
  <Words>9057</Words>
  <Application>Microsoft Office PowerPoint</Application>
  <PresentationFormat>Widescreen</PresentationFormat>
  <Paragraphs>2202</Paragraphs>
  <Slides>122</Slides>
  <Notes>117</Notes>
  <HiddenSlides>63</HiddenSlides>
  <MMClips>3</MMClips>
  <ScaleCrop>false</ScaleCrop>
  <HeadingPairs>
    <vt:vector size="8" baseType="variant">
      <vt:variant>
        <vt:lpstr>Fonts Used</vt:lpstr>
      </vt:variant>
      <vt:variant>
        <vt:i4>21</vt:i4>
      </vt:variant>
      <vt:variant>
        <vt:lpstr>Theme</vt:lpstr>
      </vt:variant>
      <vt:variant>
        <vt:i4>4</vt:i4>
      </vt:variant>
      <vt:variant>
        <vt:lpstr>Embedded OLE Servers</vt:lpstr>
      </vt:variant>
      <vt:variant>
        <vt:i4>1</vt:i4>
      </vt:variant>
      <vt:variant>
        <vt:lpstr>Slide Titles</vt:lpstr>
      </vt:variant>
      <vt:variant>
        <vt:i4>122</vt:i4>
      </vt:variant>
    </vt:vector>
  </HeadingPairs>
  <TitlesOfParts>
    <vt:vector size="148" baseType="lpstr">
      <vt:lpstr>MS PGothic</vt:lpstr>
      <vt:lpstr>MS PGothic</vt:lpstr>
      <vt:lpstr>Arial</vt:lpstr>
      <vt:lpstr>Arial Black</vt:lpstr>
      <vt:lpstr>Arial Unicode MS</vt:lpstr>
      <vt:lpstr>Calibri</vt:lpstr>
      <vt:lpstr>Cambria</vt:lpstr>
      <vt:lpstr>Consolas</vt:lpstr>
      <vt:lpstr>Courier New</vt:lpstr>
      <vt:lpstr>Roboto Condensed Light</vt:lpstr>
      <vt:lpstr>Segoe Light</vt:lpstr>
      <vt:lpstr>Segoe UI</vt:lpstr>
      <vt:lpstr>Segoe UI Black</vt:lpstr>
      <vt:lpstr>Segoe UI Historic</vt:lpstr>
      <vt:lpstr>Segoe UI Light</vt:lpstr>
      <vt:lpstr>Segoe UI Semibold</vt:lpstr>
      <vt:lpstr>Segoe UI Semilight</vt:lpstr>
      <vt:lpstr>Times New Roman</vt:lpstr>
      <vt:lpstr>Wingdings</vt:lpstr>
      <vt:lpstr>Wingdings 2</vt:lpstr>
      <vt:lpstr>Wingdings 3</vt:lpstr>
      <vt:lpstr>1_Theme1</vt:lpstr>
      <vt:lpstr>2_COLOR TEMPLATE</vt:lpstr>
      <vt:lpstr>1_5-30701_Cortana_Analytics_Workshop_2015_Template</vt:lpstr>
      <vt:lpstr>3_COLOR TEMPLATE</vt:lpstr>
      <vt:lpstr>think-cell Slide</vt:lpstr>
      <vt:lpstr>Go a Jump in a Lake    Andrew Fryer @deepfat</vt:lpstr>
      <vt:lpstr>Cortana Intelligence Suite</vt:lpstr>
      <vt:lpstr>Data at Scale in CIS</vt:lpstr>
      <vt:lpstr>Data at Speed </vt:lpstr>
      <vt:lpstr>Data at Speed with Apache Storm/Spark </vt:lpstr>
      <vt:lpstr>Machine Learning</vt:lpstr>
      <vt:lpstr>Traditional BI</vt:lpstr>
      <vt:lpstr>Conversation as a Service</vt:lpstr>
      <vt:lpstr>PowerPoint Presentation</vt:lpstr>
      <vt:lpstr>PowerPoint Presentation</vt:lpstr>
      <vt:lpstr>PowerPoint Presentation</vt:lpstr>
      <vt:lpstr>Microsoft had a sliding US search share 2005-2009</vt:lpstr>
      <vt:lpstr>PowerPoint Presentation</vt:lpstr>
      <vt:lpstr>PowerPoint Presentation</vt:lpstr>
      <vt:lpstr>PowerPoint Presentation</vt:lpstr>
      <vt:lpstr>PowerPoint Presentation</vt:lpstr>
      <vt:lpstr>Microsoft doubles search share</vt:lpstr>
      <vt:lpstr>PowerPoint Presentation</vt:lpstr>
      <vt:lpstr>Azure Data Lake</vt:lpstr>
      <vt:lpstr>PowerPoint Presentation</vt:lpstr>
      <vt:lpstr>Azure Data Lake Store &amp; managed clusters</vt:lpstr>
      <vt:lpstr>Azure Data Lake  Analytics Service</vt:lpstr>
      <vt:lpstr>PowerPoint Presentation</vt:lpstr>
      <vt:lpstr>Developing big data apps</vt:lpstr>
      <vt:lpstr>Work across all cloud data</vt:lpstr>
      <vt:lpstr>Analytics: Two form factors</vt:lpstr>
      <vt:lpstr>Azure Data Lake  U-SQL</vt:lpstr>
      <vt:lpstr>PowerPoint Presentation</vt:lpstr>
      <vt:lpstr>The Origins of U-SQL</vt:lpstr>
      <vt:lpstr>U-SQL Philosophy Achieve the same programming experience in batch or interactive</vt:lpstr>
      <vt:lpstr>U-SQL language philosophy</vt:lpstr>
      <vt:lpstr>Expression-flow programming style</vt:lpstr>
      <vt:lpstr>PowerPoint Presentation</vt:lpstr>
      <vt:lpstr>E-commerce scenario: Before</vt:lpstr>
      <vt:lpstr>E-commerce scenario: Sample web log data</vt:lpstr>
      <vt:lpstr>E-commerce scenario: Sample transactional data</vt:lpstr>
      <vt:lpstr>E-commerce scenario: Challenges before</vt:lpstr>
      <vt:lpstr>E-Commerce scenario: After </vt:lpstr>
      <vt:lpstr>Why would you use it?</vt:lpstr>
      <vt:lpstr>Anatomy of a U-SQL query</vt:lpstr>
      <vt:lpstr>U-SQL data types</vt:lpstr>
      <vt:lpstr>U-SQL Complex Type: Array</vt:lpstr>
      <vt:lpstr>Reading files with custom formats</vt:lpstr>
      <vt:lpstr>WebLogExtractor: Implementation</vt:lpstr>
      <vt:lpstr>Aggregation functions</vt:lpstr>
      <vt:lpstr>Improve performance with TABLEs</vt:lpstr>
      <vt:lpstr>Partitioned tables: Improve performance</vt:lpstr>
      <vt:lpstr>Table: Clustered indexes Improve performance by eliminating ‘cross-extent shuffling’ </vt:lpstr>
      <vt:lpstr>Table valued functions </vt:lpstr>
      <vt:lpstr>U-SQL extensibility</vt:lpstr>
      <vt:lpstr>Assembly dependencies</vt:lpstr>
      <vt:lpstr>UDO model</vt:lpstr>
      <vt:lpstr>Types of user-defined operators</vt:lpstr>
      <vt:lpstr>UDAGG model</vt:lpstr>
      <vt:lpstr>Unstructured StreamSets</vt:lpstr>
      <vt:lpstr>Windowing functions Values computed from multiple rows (the window defined by the OVER clause) instead of just the current row </vt:lpstr>
      <vt:lpstr>Windowing functions: 1</vt:lpstr>
      <vt:lpstr>Windowing Functions: 2</vt:lpstr>
      <vt:lpstr>Windowing functions: aggregations</vt:lpstr>
      <vt:lpstr>Windowing functions: ranking</vt:lpstr>
      <vt:lpstr>Federated queries: Query data where it lives Easily query data in multiple Azure data stores without moving it to a single store   </vt:lpstr>
      <vt:lpstr>Directly access external data</vt:lpstr>
      <vt:lpstr>Join local and external data</vt:lpstr>
      <vt:lpstr>Join local and external data</vt:lpstr>
      <vt:lpstr>Combining RowSets U-SQL provides a number of operators to combine RowSets </vt:lpstr>
      <vt:lpstr>PowerPoint Presentation</vt:lpstr>
      <vt:lpstr>What can you do in the Azure Portal?</vt:lpstr>
      <vt:lpstr>Visualizing ADL analytics charts</vt:lpstr>
      <vt:lpstr>Creating an ADL Analytics account</vt:lpstr>
      <vt:lpstr>Provisioning users for big data analytics</vt:lpstr>
      <vt:lpstr>Provisioning users for Azure Data Lake</vt:lpstr>
      <vt:lpstr>Creating, submitting a new job</vt:lpstr>
      <vt:lpstr>Job status: queued &amp; running</vt:lpstr>
      <vt:lpstr>Job results</vt:lpstr>
      <vt:lpstr>File preview</vt:lpstr>
      <vt:lpstr>Job queues and priority</vt:lpstr>
      <vt:lpstr>Visual Studio integration</vt:lpstr>
      <vt:lpstr>What can you do with Visual Studio?</vt:lpstr>
      <vt:lpstr>Authoring U-SQL queries</vt:lpstr>
      <vt:lpstr>Authoring with code-behind file</vt:lpstr>
      <vt:lpstr>Submitting a U-SQL job</vt:lpstr>
      <vt:lpstr>Concepts: jobs, stages and vertexes</vt:lpstr>
      <vt:lpstr>Job execution graph </vt:lpstr>
      <vt:lpstr>Job execution graph (video)</vt:lpstr>
      <vt:lpstr>Job execution graph – node details</vt:lpstr>
      <vt:lpstr>Job execution “progress” playback (video)</vt:lpstr>
      <vt:lpstr>“Data read” playback (video) </vt:lpstr>
      <vt:lpstr>Job diagnostics</vt:lpstr>
      <vt:lpstr>Query design</vt:lpstr>
      <vt:lpstr>Query design -RowSet</vt:lpstr>
      <vt:lpstr>Metadata objects</vt:lpstr>
      <vt:lpstr>Meta Data Object Model</vt:lpstr>
      <vt:lpstr>Metadata catalog</vt:lpstr>
      <vt:lpstr>U-SQL performance overview</vt:lpstr>
      <vt:lpstr>Parallelism</vt:lpstr>
      <vt:lpstr>Parallelism with simple files</vt:lpstr>
      <vt:lpstr>A large file in ADLS is automatically shared,  creating even more opportunities</vt:lpstr>
      <vt:lpstr>Processing simple files</vt:lpstr>
      <vt:lpstr>Processing simple files</vt:lpstr>
      <vt:lpstr>Find the top 100 domains that users clicked on Unstructured</vt:lpstr>
      <vt:lpstr>With unstructured data</vt:lpstr>
      <vt:lpstr>Using the catalog to improve parallelization</vt:lpstr>
      <vt:lpstr>Create table</vt:lpstr>
      <vt:lpstr>With table clustered on domain</vt:lpstr>
      <vt:lpstr>High level performance advice</vt:lpstr>
      <vt:lpstr>Data skew Understanding the distribution of your data </vt:lpstr>
      <vt:lpstr>Natural data skew</vt:lpstr>
      <vt:lpstr>Data skew = over represented value</vt:lpstr>
      <vt:lpstr>In compute terms</vt:lpstr>
      <vt:lpstr>Vertexes have a 5 hour limit</vt:lpstr>
      <vt:lpstr>Skew due to query</vt:lpstr>
      <vt:lpstr>Class library</vt:lpstr>
      <vt:lpstr>Querying issues</vt:lpstr>
      <vt:lpstr>Recursive vs non-recursive reducers and aggregates</vt:lpstr>
      <vt:lpstr>A non-recursive SUM</vt:lpstr>
      <vt:lpstr>Recursive SUM</vt:lpstr>
      <vt:lpstr>Recursive reducer sample code</vt:lpstr>
      <vt:lpstr>The benefit of being recursive</vt:lpstr>
      <vt:lpstr>PowerPoint Presentation</vt:lpstr>
      <vt:lpstr>Get started</vt:lpstr>
      <vt:lpstr>Azure Data Lake Pricing</vt:lpstr>
      <vt:lpstr>ADLA billing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Fryer (@DEEPFAT)</dc:creator>
  <cp:lastModifiedBy>Andrew Fryer (@DEEPFAT)</cp:lastModifiedBy>
  <cp:revision>10</cp:revision>
  <dcterms:created xsi:type="dcterms:W3CDTF">2016-10-25T07:54:57Z</dcterms:created>
  <dcterms:modified xsi:type="dcterms:W3CDTF">2017-01-12T11:24:00Z</dcterms:modified>
</cp:coreProperties>
</file>